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4"/>
  </p:notesMasterIdLst>
  <p:sldIdLst>
    <p:sldId id="261" r:id="rId2"/>
    <p:sldId id="257" r:id="rId3"/>
    <p:sldId id="258" r:id="rId4"/>
    <p:sldId id="284" r:id="rId5"/>
    <p:sldId id="285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1" r:id="rId15"/>
    <p:sldId id="280" r:id="rId16"/>
    <p:sldId id="269" r:id="rId17"/>
    <p:sldId id="270" r:id="rId18"/>
    <p:sldId id="282" r:id="rId19"/>
    <p:sldId id="286" r:id="rId20"/>
    <p:sldId id="271" r:id="rId21"/>
    <p:sldId id="272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E6863-C794-4E0E-9B6E-B7F4F34413CF}" type="datetimeFigureOut">
              <a:rPr lang="en-IN" smtClean="0"/>
              <a:t>27-10-2017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4D7D6-A3D0-4A59-A33E-F32BB8600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115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4D7D6-A3D0-4A59-A33E-F32BB8600AB0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7663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Hive is "Schema on READ only". So, functions like the update, modifications, etc. don't work with this. Because the Hive query in a typical cluster runs on multiple Data Nodes.</a:t>
            </a:r>
          </a:p>
          <a:p>
            <a:r>
              <a:rPr lang="en-IN" sz="1200" dirty="0" smtClean="0"/>
              <a:t>Hive is not </a:t>
            </a:r>
          </a:p>
          <a:p>
            <a:pPr marL="82296" indent="0">
              <a:buNone/>
            </a:pPr>
            <a:r>
              <a:rPr lang="en-IN" sz="1200" dirty="0" smtClean="0"/>
              <a:t>     A relational database </a:t>
            </a:r>
          </a:p>
          <a:p>
            <a:pPr marL="82296" indent="0">
              <a:buNone/>
            </a:pPr>
            <a:r>
              <a:rPr lang="en-IN" sz="1200" dirty="0" smtClean="0"/>
              <a:t>     A design for </a:t>
            </a:r>
            <a:r>
              <a:rPr lang="en-IN" sz="1200" dirty="0" err="1" smtClean="0"/>
              <a:t>OnLine</a:t>
            </a:r>
            <a:r>
              <a:rPr lang="en-IN" sz="1200" dirty="0" smtClean="0"/>
              <a:t> Transaction Processing (OLTP) </a:t>
            </a:r>
          </a:p>
          <a:p>
            <a:pPr marL="82296" indent="0">
              <a:buNone/>
            </a:pPr>
            <a:r>
              <a:rPr lang="en-IN" sz="1200" dirty="0" smtClean="0"/>
              <a:t>     A language for real-time queries and row-level updates 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4D7D6-A3D0-4A59-A33E-F32BB8600AB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237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EADDE3-57BF-4975-9F76-478F99E60FAE}" type="datetimeFigureOut">
              <a:rPr lang="en-IN" smtClean="0"/>
              <a:t>27-10-2017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157E7-9424-4B3A-AA09-47FACB97D3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EADDE3-57BF-4975-9F76-478F99E60FAE}" type="datetimeFigureOut">
              <a:rPr lang="en-IN" smtClean="0"/>
              <a:t>27-10-2017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157E7-9424-4B3A-AA09-47FACB97D3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EADDE3-57BF-4975-9F76-478F99E60FAE}" type="datetimeFigureOut">
              <a:rPr lang="en-IN" smtClean="0"/>
              <a:t>27-10-2017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157E7-9424-4B3A-AA09-47FACB97D3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EADDE3-57BF-4975-9F76-478F99E60FAE}" type="datetimeFigureOut">
              <a:rPr lang="en-IN" smtClean="0"/>
              <a:t>27-10-2017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157E7-9424-4B3A-AA09-47FACB97D3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EADDE3-57BF-4975-9F76-478F99E60FAE}" type="datetimeFigureOut">
              <a:rPr lang="en-IN" smtClean="0"/>
              <a:t>27-10-2017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157E7-9424-4B3A-AA09-47FACB97D3F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EADDE3-57BF-4975-9F76-478F99E60FAE}" type="datetimeFigureOut">
              <a:rPr lang="en-IN" smtClean="0"/>
              <a:t>27-10-2017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157E7-9424-4B3A-AA09-47FACB97D3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EADDE3-57BF-4975-9F76-478F99E60FAE}" type="datetimeFigureOut">
              <a:rPr lang="en-IN" smtClean="0"/>
              <a:t>27-10-2017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157E7-9424-4B3A-AA09-47FACB97D3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EADDE3-57BF-4975-9F76-478F99E60FAE}" type="datetimeFigureOut">
              <a:rPr lang="en-IN" smtClean="0"/>
              <a:t>27-10-2017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157E7-9424-4B3A-AA09-47FACB97D3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EADDE3-57BF-4975-9F76-478F99E60FAE}" type="datetimeFigureOut">
              <a:rPr lang="en-IN" smtClean="0"/>
              <a:t>27-10-2017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157E7-9424-4B3A-AA09-47FACB97D3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EADDE3-57BF-4975-9F76-478F99E60FAE}" type="datetimeFigureOut">
              <a:rPr lang="en-IN" smtClean="0"/>
              <a:t>27-10-2017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157E7-9424-4B3A-AA09-47FACB97D3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EADDE3-57BF-4975-9F76-478F99E60FAE}" type="datetimeFigureOut">
              <a:rPr lang="en-IN" smtClean="0"/>
              <a:t>27-10-2017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157E7-9424-4B3A-AA09-47FACB97D3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2EADDE3-57BF-4975-9F76-478F99E60FAE}" type="datetimeFigureOut">
              <a:rPr lang="en-IN" smtClean="0"/>
              <a:t>27-10-2017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9A157E7-9424-4B3A-AA09-47FACB97D3F4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dureka.co/blog/hadoop-ecosystem?utm_source=blog&amp;utm_medium=left-menu&amp;utm_campaign=hadoop-tutorial#apache_hbase" TargetMode="External"/><Relationship Id="rId13" Type="http://schemas.openxmlformats.org/officeDocument/2006/relationships/hyperlink" Target="https://www.edureka.co/blog/hadoop-ecosystem?utm_source=blog&amp;utm_medium=left-menu&amp;utm_campaign=hadoop-tutorial#apache_flume" TargetMode="External"/><Relationship Id="rId3" Type="http://schemas.openxmlformats.org/officeDocument/2006/relationships/hyperlink" Target="https://www.edureka.co/blog/hadoop-ecosystem?utm_source=blog&amp;utm_medium=left-menu&amp;utm_campaign=hadoop-tutorial#yarn" TargetMode="External"/><Relationship Id="rId7" Type="http://schemas.openxmlformats.org/officeDocument/2006/relationships/hyperlink" Target="https://www.edureka.co/blog/hadoop-ecosystem?utm_source=blog&amp;utm_medium=left-menu&amp;utm_campaign=hadoop-tutorial#apache_hive" TargetMode="External"/><Relationship Id="rId12" Type="http://schemas.openxmlformats.org/officeDocument/2006/relationships/hyperlink" Target="https://www.edureka.co/blog/hadoop-ecosystem?utm_source=blog&amp;utm_medium=left-menu&amp;utm_campaign=hadoop-tutorial#apache_oozie" TargetMode="External"/><Relationship Id="rId2" Type="http://schemas.openxmlformats.org/officeDocument/2006/relationships/hyperlink" Target="https://www.edureka.co/blog/hadoop-ecosystem?utm_source=blog&amp;utm_medium=left-menu&amp;utm_campaign=hadoop-tutorial#hdf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dureka.co/blog/hadoop-ecosystem?utm_source=blog&amp;utm_medium=left-menu&amp;utm_campaign=hadoop-tutorial#apache_pig" TargetMode="External"/><Relationship Id="rId11" Type="http://schemas.openxmlformats.org/officeDocument/2006/relationships/hyperlink" Target="https://www.edureka.co/blog/hadoop-ecosystem?utm_source=blog&amp;utm_medium=left-menu&amp;utm_campaign=hadoop-tutorial#apache_zookeeper" TargetMode="External"/><Relationship Id="rId5" Type="http://schemas.openxmlformats.org/officeDocument/2006/relationships/hyperlink" Target="https://www.edureka.co/blog/hadoop-ecosystem?utm_source=blog&amp;utm_medium=left-menu&amp;utm_campaign=hadoop-tutorial#apache_spark" TargetMode="External"/><Relationship Id="rId10" Type="http://schemas.openxmlformats.org/officeDocument/2006/relationships/hyperlink" Target="https://www.edureka.co/blog/hadoop-ecosystem?utm_source=blog&amp;utm_medium=left-menu&amp;utm_campaign=hadoop-tutorial#apache_drill" TargetMode="External"/><Relationship Id="rId4" Type="http://schemas.openxmlformats.org/officeDocument/2006/relationships/hyperlink" Target="https://www.edureka.co/blog/hadoop-ecosystem?utm_source=blog&amp;utm_medium=left-menu&amp;utm_campaign=hadoop-tutorial#mapreduce" TargetMode="External"/><Relationship Id="rId9" Type="http://schemas.openxmlformats.org/officeDocument/2006/relationships/hyperlink" Target="https://www.edureka.co/blog/hadoop-ecosystem?utm_source=blog&amp;utm_medium=left-menu&amp;utm_campaign=hadoop-tutorial#apache_mahout" TargetMode="External"/><Relationship Id="rId14" Type="http://schemas.openxmlformats.org/officeDocument/2006/relationships/hyperlink" Target="https://www.edureka.co/blog/hadoop-ecosystem?utm_source=blog&amp;utm_medium=left-menu&amp;utm_campaign=hadoop-tutorial#apache_sqoo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656" y="1484784"/>
            <a:ext cx="7406640" cy="1472184"/>
          </a:xfrm>
        </p:spPr>
        <p:txBody>
          <a:bodyPr/>
          <a:lstStyle/>
          <a:p>
            <a:pPr algn="ctr"/>
            <a:r>
              <a:rPr lang="en-IN" sz="88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pperplate Gothic Bold" pitchFamily="34" charset="0"/>
              </a:rPr>
              <a:t>BIGDATA</a:t>
            </a:r>
            <a:endParaRPr lang="en-IN" sz="8800" b="1" i="1" dirty="0">
              <a:solidFill>
                <a:schemeClr val="accent5">
                  <a:lumMod val="60000"/>
                  <a:lumOff val="40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3284984"/>
            <a:ext cx="7406640" cy="3384376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                                         </a:t>
            </a:r>
            <a:r>
              <a:rPr lang="en-IN" sz="3200" dirty="0"/>
              <a:t>P</a:t>
            </a:r>
            <a:r>
              <a:rPr lang="en-IN" sz="3200" dirty="0" smtClean="0"/>
              <a:t>resented By</a:t>
            </a:r>
          </a:p>
          <a:p>
            <a:r>
              <a:rPr lang="en-IN" sz="3200" dirty="0"/>
              <a:t> </a:t>
            </a:r>
            <a:r>
              <a:rPr lang="en-IN" sz="3200" dirty="0" smtClean="0"/>
              <a:t>                                R.K.B.JANANE</a:t>
            </a:r>
            <a:endParaRPr lang="en-IN" sz="3200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3736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78098"/>
          </a:xfrm>
        </p:spPr>
        <p:txBody>
          <a:bodyPr>
            <a:normAutofit/>
          </a:bodyPr>
          <a:lstStyle/>
          <a:p>
            <a:r>
              <a:rPr lang="en-IN" dirty="0" smtClean="0"/>
              <a:t>     Methods &amp;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196752"/>
            <a:ext cx="7498080" cy="505164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METHODS</a:t>
            </a:r>
          </a:p>
          <a:p>
            <a:pPr marL="82296" indent="0">
              <a:buNone/>
            </a:pPr>
            <a:r>
              <a:rPr lang="en-IN" dirty="0" smtClean="0"/>
              <a:t>      1)setup</a:t>
            </a:r>
            <a:endParaRPr lang="en-IN" dirty="0"/>
          </a:p>
          <a:p>
            <a:pPr marL="82296" indent="0">
              <a:buNone/>
            </a:pPr>
            <a:r>
              <a:rPr lang="en-IN" dirty="0" smtClean="0"/>
              <a:t>      2)map</a:t>
            </a:r>
            <a:endParaRPr lang="en-IN" dirty="0"/>
          </a:p>
          <a:p>
            <a:pPr marL="82296" indent="0">
              <a:buNone/>
            </a:pPr>
            <a:r>
              <a:rPr lang="en-IN" dirty="0"/>
              <a:t> </a:t>
            </a:r>
            <a:r>
              <a:rPr lang="en-IN" dirty="0" smtClean="0"/>
              <a:t>     3)run</a:t>
            </a:r>
            <a:endParaRPr lang="en-IN" dirty="0"/>
          </a:p>
          <a:p>
            <a:pPr marL="82296" indent="0">
              <a:buNone/>
            </a:pPr>
            <a:r>
              <a:rPr lang="en-IN" dirty="0" smtClean="0"/>
              <a:t>      4)clean up</a:t>
            </a:r>
            <a:endParaRPr lang="en-IN" dirty="0"/>
          </a:p>
          <a:p>
            <a:r>
              <a:rPr lang="en-IN" dirty="0"/>
              <a:t>CLASSES</a:t>
            </a:r>
          </a:p>
          <a:p>
            <a:pPr marL="82296" indent="0">
              <a:buNone/>
            </a:pPr>
            <a:r>
              <a:rPr lang="en-IN" dirty="0" smtClean="0"/>
              <a:t>      1)Driver</a:t>
            </a:r>
            <a:endParaRPr lang="en-IN" dirty="0"/>
          </a:p>
          <a:p>
            <a:pPr marL="82296" indent="0">
              <a:buNone/>
            </a:pPr>
            <a:r>
              <a:rPr lang="en-IN" dirty="0" smtClean="0"/>
              <a:t>      2)Mapper</a:t>
            </a:r>
            <a:endParaRPr lang="en-IN" dirty="0"/>
          </a:p>
          <a:p>
            <a:pPr marL="82296" indent="0">
              <a:buNone/>
            </a:pPr>
            <a:r>
              <a:rPr lang="en-IN" dirty="0" smtClean="0"/>
              <a:t>      3)</a:t>
            </a:r>
            <a:r>
              <a:rPr lang="en-IN" dirty="0" err="1" smtClean="0"/>
              <a:t>Partitioner</a:t>
            </a:r>
            <a:endParaRPr lang="en-IN" dirty="0"/>
          </a:p>
          <a:p>
            <a:pPr marL="82296" indent="0">
              <a:buNone/>
            </a:pPr>
            <a:r>
              <a:rPr lang="en-IN" dirty="0" smtClean="0"/>
              <a:t>      4)Combiner</a:t>
            </a:r>
            <a:endParaRPr lang="en-IN" dirty="0"/>
          </a:p>
          <a:p>
            <a:pPr marL="82296" indent="0">
              <a:buNone/>
            </a:pPr>
            <a:r>
              <a:rPr lang="en-IN" smtClean="0"/>
              <a:t>      5)Reducer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6404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Word Count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" t="22310" r="366" b="381"/>
          <a:stretch/>
        </p:blipFill>
        <p:spPr bwMode="auto">
          <a:xfrm>
            <a:off x="1259632" y="1700808"/>
            <a:ext cx="7507986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1422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      </a:t>
            </a:r>
            <a:r>
              <a:rPr lang="en-IN" dirty="0" err="1" smtClean="0"/>
              <a:t>Hadoop</a:t>
            </a:r>
            <a:r>
              <a:rPr lang="en-IN" dirty="0" smtClean="0"/>
              <a:t> 1.x Limitations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It is only suitable </a:t>
            </a:r>
            <a:r>
              <a:rPr lang="en-IN" dirty="0" smtClean="0"/>
              <a:t>huge </a:t>
            </a:r>
            <a:r>
              <a:rPr lang="en-IN" dirty="0"/>
              <a:t>amount of </a:t>
            </a:r>
            <a:r>
              <a:rPr lang="en-IN" dirty="0" smtClean="0"/>
              <a:t>data.</a:t>
            </a:r>
            <a:endParaRPr lang="en-IN" dirty="0"/>
          </a:p>
          <a:p>
            <a:r>
              <a:rPr lang="en-IN" dirty="0"/>
              <a:t>It is not suitable for Real-time Data Processing.</a:t>
            </a:r>
          </a:p>
          <a:p>
            <a:r>
              <a:rPr lang="en-IN" dirty="0"/>
              <a:t>It is not suitable for Data Streaming.</a:t>
            </a:r>
          </a:p>
          <a:p>
            <a:r>
              <a:rPr lang="en-IN" dirty="0"/>
              <a:t>It supports </a:t>
            </a:r>
            <a:r>
              <a:rPr lang="en-IN" dirty="0" err="1"/>
              <a:t>upto</a:t>
            </a:r>
            <a:r>
              <a:rPr lang="en-IN" dirty="0"/>
              <a:t> 4000 Nodes per Cluster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 err="1"/>
              <a:t>JobTracker</a:t>
            </a:r>
            <a:r>
              <a:rPr lang="en-IN" dirty="0"/>
              <a:t> is the single point of failure.</a:t>
            </a:r>
          </a:p>
          <a:p>
            <a:r>
              <a:rPr lang="en-IN" dirty="0"/>
              <a:t>It does not support Multi-tenancy Support.</a:t>
            </a:r>
          </a:p>
          <a:p>
            <a:r>
              <a:rPr lang="en-IN" dirty="0"/>
              <a:t>It supports only one Name Node and One Namespace per Cluster.</a:t>
            </a:r>
          </a:p>
        </p:txBody>
      </p:sp>
    </p:spTree>
    <p:extLst>
      <p:ext uri="{BB962C8B-B14F-4D97-AF65-F5344CB8AC3E}">
        <p14:creationId xmlns:p14="http://schemas.microsoft.com/office/powerpoint/2010/main" val="597549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YARN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 </a:t>
            </a:r>
            <a:r>
              <a:rPr lang="en-IN" sz="2800" dirty="0"/>
              <a:t>Yet Another Resource Negotiator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 </a:t>
            </a:r>
            <a:r>
              <a:rPr lang="en-IN" sz="2800" dirty="0"/>
              <a:t>It is new Component in </a:t>
            </a:r>
            <a:r>
              <a:rPr lang="en-IN" sz="2800" dirty="0" err="1"/>
              <a:t>Hadoop</a:t>
            </a:r>
            <a:r>
              <a:rPr lang="en-IN" sz="2800" dirty="0"/>
              <a:t> 2.x </a:t>
            </a:r>
            <a:r>
              <a:rPr lang="en-IN" sz="2800" dirty="0" smtClean="0"/>
              <a:t>Architecture</a:t>
            </a:r>
            <a:r>
              <a:rPr lang="en-IN" sz="2800" dirty="0"/>
              <a:t>. It is also know as “MR V2</a:t>
            </a:r>
            <a:r>
              <a:rPr lang="en-IN" sz="2800" dirty="0" smtClean="0"/>
              <a:t>”.</a:t>
            </a:r>
          </a:p>
          <a:p>
            <a:r>
              <a:rPr lang="en-IN" sz="2800" dirty="0" smtClean="0"/>
              <a:t>3 Components</a:t>
            </a:r>
          </a:p>
          <a:p>
            <a:pPr marL="82296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	1)Resource Manager</a:t>
            </a:r>
          </a:p>
          <a:p>
            <a:pPr marL="82296" indent="0">
              <a:buNone/>
            </a:pPr>
            <a:r>
              <a:rPr lang="en-IN" sz="2800" dirty="0" smtClean="0"/>
              <a:t>                i)Scheduler</a:t>
            </a:r>
          </a:p>
          <a:p>
            <a:pPr marL="82296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             ii)Application Master</a:t>
            </a:r>
          </a:p>
          <a:p>
            <a:pPr marL="82296" indent="0">
              <a:buNone/>
            </a:pPr>
            <a:r>
              <a:rPr lang="en-IN" sz="2800" dirty="0"/>
              <a:t>	</a:t>
            </a:r>
            <a:r>
              <a:rPr lang="en-IN" sz="2800" dirty="0" smtClean="0"/>
              <a:t>2)Data Node</a:t>
            </a:r>
          </a:p>
          <a:p>
            <a:pPr marL="82296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	3)Container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28369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09688"/>
            <a:ext cx="7750299" cy="5359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94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BENIFITS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New Application &amp; Services</a:t>
            </a:r>
          </a:p>
          <a:p>
            <a:r>
              <a:rPr lang="en-IN" dirty="0" smtClean="0"/>
              <a:t>Improved cluster utilization</a:t>
            </a:r>
          </a:p>
          <a:p>
            <a:r>
              <a:rPr lang="en-IN" dirty="0" smtClean="0"/>
              <a:t>Scale</a:t>
            </a:r>
          </a:p>
          <a:p>
            <a:r>
              <a:rPr lang="en-IN" dirty="0" smtClean="0"/>
              <a:t>Experimental agility</a:t>
            </a:r>
          </a:p>
          <a:p>
            <a:r>
              <a:rPr lang="en-IN" dirty="0" smtClean="0"/>
              <a:t>Shared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4676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Difference B/w 1.x and 2.x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b="1" i="1" dirty="0" smtClean="0"/>
              <a:t>HADOOP 1.X</a:t>
            </a:r>
          </a:p>
          <a:p>
            <a:r>
              <a:rPr lang="en-IN" dirty="0" smtClean="0"/>
              <a:t>Single point Failure</a:t>
            </a:r>
          </a:p>
          <a:p>
            <a:r>
              <a:rPr lang="en-IN" dirty="0" smtClean="0"/>
              <a:t>No Multi-tenancy support</a:t>
            </a:r>
          </a:p>
          <a:p>
            <a:r>
              <a:rPr lang="en-IN" dirty="0" smtClean="0"/>
              <a:t>4000 Nodes</a:t>
            </a:r>
          </a:p>
          <a:p>
            <a:r>
              <a:rPr lang="en-IN" dirty="0" smtClean="0"/>
              <a:t>Fixed-sized </a:t>
            </a:r>
            <a:r>
              <a:rPr lang="en-IN" dirty="0"/>
              <a:t>Containers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b="1" i="1" dirty="0" smtClean="0"/>
              <a:t>HADOOP 2.X</a:t>
            </a:r>
          </a:p>
          <a:p>
            <a:r>
              <a:rPr lang="en-IN" dirty="0" smtClean="0"/>
              <a:t>Multiple namespaces</a:t>
            </a:r>
          </a:p>
          <a:p>
            <a:r>
              <a:rPr lang="en-IN" dirty="0"/>
              <a:t> </a:t>
            </a:r>
            <a:r>
              <a:rPr lang="en-IN" dirty="0" smtClean="0"/>
              <a:t>Multi-tenancy Support</a:t>
            </a:r>
          </a:p>
          <a:p>
            <a:r>
              <a:rPr lang="en-IN" dirty="0" smtClean="0"/>
              <a:t>10,000 Nodes</a:t>
            </a:r>
          </a:p>
          <a:p>
            <a:r>
              <a:rPr lang="en-IN" dirty="0" smtClean="0"/>
              <a:t>Variable-sized </a:t>
            </a:r>
            <a:r>
              <a:rPr lang="en-IN" dirty="0"/>
              <a:t>Containers</a:t>
            </a:r>
          </a:p>
        </p:txBody>
      </p:sp>
    </p:spTree>
    <p:extLst>
      <p:ext uri="{BB962C8B-B14F-4D97-AF65-F5344CB8AC3E}">
        <p14:creationId xmlns:p14="http://schemas.microsoft.com/office/powerpoint/2010/main" val="101171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HIVE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447800"/>
            <a:ext cx="7818072" cy="5293568"/>
          </a:xfrm>
        </p:spPr>
        <p:txBody>
          <a:bodyPr>
            <a:normAutofit/>
          </a:bodyPr>
          <a:lstStyle/>
          <a:p>
            <a:r>
              <a:rPr lang="en-IN" sz="2800" dirty="0"/>
              <a:t>Hive is an ETL and Data warehousing </a:t>
            </a:r>
            <a:r>
              <a:rPr lang="en-IN" sz="2800" dirty="0" smtClean="0"/>
              <a:t>tool.</a:t>
            </a:r>
          </a:p>
          <a:p>
            <a:r>
              <a:rPr lang="en-IN" sz="2800" dirty="0"/>
              <a:t> P</a:t>
            </a:r>
            <a:r>
              <a:rPr lang="en-IN" sz="2800" dirty="0" smtClean="0"/>
              <a:t>rocess </a:t>
            </a:r>
            <a:r>
              <a:rPr lang="en-IN" sz="2800" dirty="0"/>
              <a:t>structured data in </a:t>
            </a:r>
            <a:r>
              <a:rPr lang="en-IN" sz="2800" dirty="0" err="1" smtClean="0"/>
              <a:t>Hadoop</a:t>
            </a:r>
            <a:r>
              <a:rPr lang="en-IN" sz="2800" dirty="0" smtClean="0"/>
              <a:t>.</a:t>
            </a:r>
            <a:endParaRPr lang="en-IN" sz="2800" dirty="0"/>
          </a:p>
          <a:p>
            <a:r>
              <a:rPr lang="en-IN" sz="2800" dirty="0" smtClean="0"/>
              <a:t> </a:t>
            </a:r>
            <a:r>
              <a:rPr lang="en-IN" sz="2800" dirty="0"/>
              <a:t>It provides SQL type language for querying called </a:t>
            </a:r>
            <a:r>
              <a:rPr lang="en-IN" sz="2800" dirty="0" err="1"/>
              <a:t>HiveQL</a:t>
            </a:r>
            <a:r>
              <a:rPr lang="en-IN" sz="2800" dirty="0"/>
              <a:t> or HQL. </a:t>
            </a:r>
          </a:p>
          <a:p>
            <a:r>
              <a:rPr lang="en-IN" sz="2800" dirty="0" smtClean="0"/>
              <a:t> </a:t>
            </a:r>
            <a:r>
              <a:rPr lang="en-IN" sz="2800" dirty="0"/>
              <a:t>It is </a:t>
            </a:r>
            <a:r>
              <a:rPr lang="en-IN" sz="2800" dirty="0" smtClean="0"/>
              <a:t>familiar</a:t>
            </a:r>
            <a:r>
              <a:rPr lang="en-IN" sz="2800" dirty="0"/>
              <a:t>, fast, scalable, and </a:t>
            </a:r>
            <a:r>
              <a:rPr lang="en-IN" sz="2800" dirty="0" smtClean="0"/>
              <a:t>extensible.</a:t>
            </a:r>
          </a:p>
          <a:p>
            <a:r>
              <a:rPr lang="en-IN" sz="2800" dirty="0"/>
              <a:t>Hive is "Schema on READ only". </a:t>
            </a:r>
          </a:p>
          <a:p>
            <a:r>
              <a:rPr lang="en-IN" sz="2800" dirty="0" smtClean="0"/>
              <a:t>Functions </a:t>
            </a:r>
            <a:r>
              <a:rPr lang="en-IN" sz="2800" dirty="0"/>
              <a:t>like the update, modifications, etc. don't work with this. </a:t>
            </a:r>
            <a:endParaRPr lang="en-IN" sz="2800" dirty="0" smtClean="0"/>
          </a:p>
          <a:p>
            <a:r>
              <a:rPr lang="en-IN" sz="2800" dirty="0" smtClean="0"/>
              <a:t>Because </a:t>
            </a:r>
            <a:r>
              <a:rPr lang="en-IN" sz="2800" dirty="0"/>
              <a:t>the Hive query in a typical cluster runs on multiple Data Nodes.</a:t>
            </a:r>
          </a:p>
          <a:p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4094209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7287766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4578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7598558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352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>
                <a:solidFill>
                  <a:schemeClr val="tx1"/>
                </a:solidFill>
              </a:rPr>
              <a:t>                </a:t>
            </a:r>
            <a:r>
              <a:rPr lang="en-IN" b="1" i="1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BIGDATA</a:t>
            </a:r>
            <a:endParaRPr lang="en-IN" b="1" i="1" dirty="0">
              <a:solidFill>
                <a:schemeClr val="accent6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buSzPct val="50000"/>
              <a:buBlip>
                <a:blip r:embed="rId3"/>
              </a:buBlip>
            </a:pPr>
            <a:endParaRPr lang="en-IN" sz="2800" dirty="0" smtClean="0"/>
          </a:p>
          <a:p>
            <a:pPr>
              <a:buSzPct val="50000"/>
              <a:buBlip>
                <a:blip r:embed="rId3"/>
              </a:buBlip>
            </a:pPr>
            <a:r>
              <a:rPr lang="en-IN" sz="2800" dirty="0" smtClean="0"/>
              <a:t>Big </a:t>
            </a:r>
            <a:r>
              <a:rPr lang="en-IN" sz="2800" dirty="0"/>
              <a:t>data is a term for data sets that are so large or complex that traditional data processing application software is inadequate to deal with them. </a:t>
            </a:r>
            <a:endParaRPr lang="en-IN" sz="2800" dirty="0" smtClean="0"/>
          </a:p>
          <a:p>
            <a:pPr marL="82296" indent="0">
              <a:buSzPct val="50000"/>
              <a:buNone/>
            </a:pPr>
            <a:endParaRPr lang="en-IN" sz="2800" dirty="0" smtClean="0"/>
          </a:p>
          <a:p>
            <a:pPr>
              <a:buSzPct val="50000"/>
              <a:buBlip>
                <a:blip r:embed="rId3"/>
              </a:buBlip>
            </a:pPr>
            <a:r>
              <a:rPr lang="en-IN" sz="2800" dirty="0" smtClean="0"/>
              <a:t>Big </a:t>
            </a:r>
            <a:r>
              <a:rPr lang="en-IN" sz="2800" dirty="0"/>
              <a:t>data </a:t>
            </a:r>
            <a:r>
              <a:rPr lang="en-IN" sz="2800" dirty="0" smtClean="0"/>
              <a:t>challenges include </a:t>
            </a:r>
            <a:r>
              <a:rPr lang="en-IN" sz="2800" dirty="0"/>
              <a:t>capturing data, data storage, data analysis, search, sharing, transfer, visualization, querying, updating.</a:t>
            </a:r>
          </a:p>
          <a:p>
            <a:pPr>
              <a:buSzPct val="50000"/>
              <a:buBlip>
                <a:blip r:embed="rId3"/>
              </a:buBlip>
            </a:pP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464793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PIG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700808"/>
            <a:ext cx="8064896" cy="47525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It is a scripting language.</a:t>
            </a:r>
          </a:p>
          <a:p>
            <a:r>
              <a:rPr lang="en-IN" sz="2800" dirty="0" smtClean="0"/>
              <a:t> </a:t>
            </a:r>
            <a:r>
              <a:rPr lang="en-IN" sz="2800" dirty="0"/>
              <a:t>Apache Pig is a high level extensible </a:t>
            </a:r>
            <a:r>
              <a:rPr lang="en-IN" sz="2800" dirty="0" smtClean="0"/>
              <a:t>language.</a:t>
            </a:r>
          </a:p>
          <a:p>
            <a:r>
              <a:rPr lang="en-IN" sz="2800" dirty="0" smtClean="0"/>
              <a:t>Used to process semi-structured.</a:t>
            </a:r>
            <a:endParaRPr lang="en-IN" sz="2800" dirty="0"/>
          </a:p>
          <a:p>
            <a:r>
              <a:rPr lang="en-IN" sz="2800" dirty="0" smtClean="0"/>
              <a:t>Every </a:t>
            </a:r>
            <a:r>
              <a:rPr lang="en-IN" sz="2800" dirty="0"/>
              <a:t>pig program consists of three parts. Loading, Transforming, Dumping of the data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 It allows users to write the custom functions using Java, </a:t>
            </a:r>
            <a:r>
              <a:rPr lang="en-IN" sz="2800" dirty="0" err="1"/>
              <a:t>Python,Jython</a:t>
            </a:r>
            <a:r>
              <a:rPr lang="en-IN" sz="2800" dirty="0"/>
              <a:t>, Ruby, Groovy and </a:t>
            </a:r>
            <a:r>
              <a:rPr lang="en-IN" sz="2800" dirty="0" err="1"/>
              <a:t>Javascript</a:t>
            </a:r>
            <a:r>
              <a:rPr lang="en-IN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7297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SQOOP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772816"/>
            <a:ext cx="7498080" cy="4475584"/>
          </a:xfrm>
        </p:spPr>
        <p:txBody>
          <a:bodyPr>
            <a:normAutofit/>
          </a:bodyPr>
          <a:lstStyle/>
          <a:p>
            <a:r>
              <a:rPr lang="en-IN" sz="2800" dirty="0"/>
              <a:t>Apache </a:t>
            </a:r>
            <a:r>
              <a:rPr lang="en-IN" sz="2800" dirty="0" err="1"/>
              <a:t>Sqoop</a:t>
            </a:r>
            <a:r>
              <a:rPr lang="en-IN" sz="2800" dirty="0"/>
              <a:t> is a tool designed for efficiently transferring bulk data between Apache </a:t>
            </a:r>
            <a:r>
              <a:rPr lang="en-IN" sz="2800" dirty="0" err="1"/>
              <a:t>Hadoop</a:t>
            </a:r>
            <a:r>
              <a:rPr lang="en-IN" sz="2800" dirty="0"/>
              <a:t> and external </a:t>
            </a:r>
            <a:r>
              <a:rPr lang="en-IN" sz="2800" dirty="0" err="1"/>
              <a:t>datastores</a:t>
            </a:r>
            <a:r>
              <a:rPr lang="en-IN" sz="2800" dirty="0"/>
              <a:t> such as relational databases, enterprise data warehouses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Parallel </a:t>
            </a:r>
            <a:r>
              <a:rPr lang="en-IN" sz="2800" dirty="0" smtClean="0"/>
              <a:t>import/export</a:t>
            </a:r>
            <a:endParaRPr lang="en-IN" sz="2800" dirty="0"/>
          </a:p>
          <a:p>
            <a:r>
              <a:rPr lang="en-IN" sz="2800" dirty="0"/>
              <a:t>Compression</a:t>
            </a:r>
          </a:p>
          <a:p>
            <a:r>
              <a:rPr lang="en-IN" sz="2800" dirty="0"/>
              <a:t>Connectors for all major RDBMS </a:t>
            </a:r>
            <a:r>
              <a:rPr lang="en-IN" sz="2800" dirty="0" smtClean="0"/>
              <a:t>Databases</a:t>
            </a:r>
            <a:endParaRPr lang="en-IN" sz="2800" dirty="0"/>
          </a:p>
          <a:p>
            <a:r>
              <a:rPr lang="en-IN" sz="2800" dirty="0"/>
              <a:t>Load data directly into Hive/</a:t>
            </a:r>
            <a:r>
              <a:rPr lang="en-IN" sz="2800" dirty="0" err="1"/>
              <a:t>Hbase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01116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48680"/>
            <a:ext cx="7498080" cy="569972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sz="5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56384" y="2971800"/>
            <a:ext cx="4797917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Inverted">
              <a:avLst/>
            </a:prstTxWarp>
            <a:spAutoFit/>
          </a:bodyPr>
          <a:lstStyle/>
          <a:p>
            <a:pPr algn="ctr"/>
            <a:r>
              <a:rPr lang="en-US" sz="54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THANK YOU</a:t>
            </a:r>
            <a:endParaRPr lang="en-US" sz="54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940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         </a:t>
            </a:r>
            <a:r>
              <a:rPr lang="en-IN" dirty="0"/>
              <a:t>CHARACTERISTICS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5">
                  <a:lumMod val="75000"/>
                </a:schemeClr>
              </a:buClr>
              <a:buSzPct val="50000"/>
              <a:buFont typeface="Wingdings 2" pitchFamily="18" charset="2"/>
              <a:buChar char=""/>
            </a:pPr>
            <a:r>
              <a:rPr lang="en-IN" sz="2800" dirty="0" smtClean="0"/>
              <a:t>Volume</a:t>
            </a:r>
            <a:endParaRPr lang="en-IN" sz="2800" dirty="0"/>
          </a:p>
          <a:p>
            <a:pPr>
              <a:buClr>
                <a:schemeClr val="accent5">
                  <a:lumMod val="75000"/>
                </a:schemeClr>
              </a:buClr>
              <a:buSzPct val="50000"/>
              <a:buFont typeface="Wingdings 2" pitchFamily="18" charset="2"/>
              <a:buChar char=""/>
            </a:pPr>
            <a:r>
              <a:rPr lang="en-IN" sz="2800" dirty="0" smtClean="0"/>
              <a:t>Variety</a:t>
            </a:r>
            <a:endParaRPr lang="en-IN" sz="2800" dirty="0"/>
          </a:p>
          <a:p>
            <a:pPr>
              <a:buClr>
                <a:schemeClr val="accent5">
                  <a:lumMod val="75000"/>
                </a:schemeClr>
              </a:buClr>
              <a:buSzPct val="50000"/>
              <a:buFont typeface="Wingdings 2" pitchFamily="18" charset="2"/>
              <a:buChar char=""/>
            </a:pPr>
            <a:r>
              <a:rPr lang="en-IN" sz="2800" dirty="0" smtClean="0"/>
              <a:t>Velocity</a:t>
            </a:r>
            <a:endParaRPr lang="en-IN" sz="2800" dirty="0"/>
          </a:p>
          <a:p>
            <a:pPr>
              <a:buClr>
                <a:schemeClr val="accent5">
                  <a:lumMod val="75000"/>
                </a:schemeClr>
              </a:buClr>
              <a:buSzPct val="50000"/>
              <a:buFont typeface="Wingdings 2" pitchFamily="18" charset="2"/>
              <a:buChar char=""/>
            </a:pPr>
            <a:r>
              <a:rPr lang="en-IN" sz="2800" dirty="0" smtClean="0"/>
              <a:t>Variability</a:t>
            </a:r>
          </a:p>
          <a:p>
            <a:pPr>
              <a:buClr>
                <a:schemeClr val="accent5">
                  <a:lumMod val="75000"/>
                </a:schemeClr>
              </a:buClr>
              <a:buSzPct val="50000"/>
              <a:buFont typeface="Wingdings 2" pitchFamily="18" charset="2"/>
              <a:buChar char=""/>
            </a:pPr>
            <a:r>
              <a:rPr lang="en-IN" sz="2800" dirty="0" smtClean="0"/>
              <a:t>Veracity</a:t>
            </a:r>
            <a:endParaRPr lang="en-IN" sz="2800" dirty="0"/>
          </a:p>
          <a:p>
            <a:pPr marL="82296" indent="0">
              <a:buNone/>
            </a:pPr>
            <a:r>
              <a:rPr lang="en-IN" dirty="0"/>
              <a:t>  </a:t>
            </a:r>
            <a:r>
              <a:rPr lang="en-IN" dirty="0" smtClean="0"/>
              <a:t>                </a:t>
            </a:r>
            <a:r>
              <a:rPr lang="en-IN" sz="2800" b="1" i="1" dirty="0"/>
              <a:t>3 CATEGORIES </a:t>
            </a:r>
          </a:p>
          <a:p>
            <a:pPr>
              <a:buSzPct val="50000"/>
              <a:buBlip>
                <a:blip r:embed="rId2"/>
              </a:buBlip>
            </a:pPr>
            <a:r>
              <a:rPr lang="en-IN" sz="2800" dirty="0" smtClean="0"/>
              <a:t>1)structured</a:t>
            </a:r>
            <a:endParaRPr lang="en-IN" sz="2800" dirty="0"/>
          </a:p>
          <a:p>
            <a:pPr>
              <a:buSzPct val="50000"/>
              <a:buBlip>
                <a:blip r:embed="rId2"/>
              </a:buBlip>
            </a:pPr>
            <a:r>
              <a:rPr lang="en-IN" sz="2800" dirty="0" smtClean="0"/>
              <a:t>2)semi-structured</a:t>
            </a:r>
            <a:endParaRPr lang="en-IN" sz="2800" dirty="0"/>
          </a:p>
          <a:p>
            <a:pPr>
              <a:buSzPct val="50000"/>
              <a:buBlip>
                <a:blip r:embed="rId2"/>
              </a:buBlip>
            </a:pPr>
            <a:r>
              <a:rPr lang="en-IN" sz="2800" dirty="0"/>
              <a:t>3)unstructured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62248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HADOOP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84784"/>
            <a:ext cx="7560840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242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88640"/>
            <a:ext cx="7498080" cy="36004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620688"/>
            <a:ext cx="7848872" cy="6237312"/>
          </a:xfrm>
        </p:spPr>
        <p:txBody>
          <a:bodyPr>
            <a:noAutofit/>
          </a:bodyPr>
          <a:lstStyle/>
          <a:p>
            <a:r>
              <a:rPr lang="en-IN" sz="2400" dirty="0" err="1"/>
              <a:t>Hadoop</a:t>
            </a:r>
            <a:r>
              <a:rPr lang="en-IN" sz="2400" dirty="0"/>
              <a:t> Ecosystem is neither a programming language nor a service, it is a platform or framework which solves big data problems</a:t>
            </a:r>
            <a:r>
              <a:rPr lang="en-IN" sz="2400" dirty="0" smtClean="0"/>
              <a:t>.</a:t>
            </a:r>
          </a:p>
          <a:p>
            <a:pPr lvl="0"/>
            <a:r>
              <a:rPr lang="en-IN" sz="2400" dirty="0">
                <a:hlinkClick r:id="rId2"/>
              </a:rPr>
              <a:t>HDFS</a:t>
            </a:r>
            <a:r>
              <a:rPr lang="en-IN" sz="2400" dirty="0"/>
              <a:t> -&gt; </a:t>
            </a:r>
            <a:r>
              <a:rPr lang="en-IN" sz="2400" i="1" dirty="0" err="1"/>
              <a:t>Hadoop</a:t>
            </a:r>
            <a:r>
              <a:rPr lang="en-IN" sz="2400" i="1" dirty="0"/>
              <a:t> Distributed File System</a:t>
            </a:r>
            <a:endParaRPr lang="en-IN" sz="2400" dirty="0"/>
          </a:p>
          <a:p>
            <a:pPr lvl="0"/>
            <a:r>
              <a:rPr lang="en-IN" sz="2400" dirty="0">
                <a:hlinkClick r:id="rId3"/>
              </a:rPr>
              <a:t>YARN </a:t>
            </a:r>
            <a:r>
              <a:rPr lang="en-IN" sz="2400" dirty="0"/>
              <a:t>-&gt; </a:t>
            </a:r>
            <a:r>
              <a:rPr lang="en-IN" sz="2400" i="1" dirty="0"/>
              <a:t>Yet Another Resource Negotiator</a:t>
            </a:r>
            <a:endParaRPr lang="en-IN" sz="2400" dirty="0"/>
          </a:p>
          <a:p>
            <a:pPr lvl="0"/>
            <a:r>
              <a:rPr lang="en-IN" sz="2400" dirty="0" err="1">
                <a:hlinkClick r:id="rId4"/>
              </a:rPr>
              <a:t>MapReduce</a:t>
            </a:r>
            <a:r>
              <a:rPr lang="en-IN" sz="2400" dirty="0">
                <a:hlinkClick r:id="rId4"/>
              </a:rPr>
              <a:t> </a:t>
            </a:r>
            <a:r>
              <a:rPr lang="en-IN" sz="2400" dirty="0"/>
              <a:t>-&gt; </a:t>
            </a:r>
            <a:r>
              <a:rPr lang="en-IN" sz="2400" i="1" dirty="0"/>
              <a:t>Data processing using programming</a:t>
            </a:r>
            <a:endParaRPr lang="en-IN" sz="2400" dirty="0"/>
          </a:p>
          <a:p>
            <a:pPr lvl="0"/>
            <a:r>
              <a:rPr lang="en-IN" sz="2400" dirty="0">
                <a:hlinkClick r:id="rId5"/>
              </a:rPr>
              <a:t>Spark </a:t>
            </a:r>
            <a:r>
              <a:rPr lang="en-IN" sz="2400" dirty="0"/>
              <a:t>-&gt; In-memory Data Processing</a:t>
            </a:r>
          </a:p>
          <a:p>
            <a:pPr lvl="0"/>
            <a:r>
              <a:rPr lang="en-IN" sz="2400" dirty="0">
                <a:hlinkClick r:id="rId6"/>
              </a:rPr>
              <a:t>PIG</a:t>
            </a:r>
            <a:r>
              <a:rPr lang="en-IN" sz="2400" dirty="0"/>
              <a:t>, </a:t>
            </a:r>
            <a:r>
              <a:rPr lang="en-IN" sz="2400" dirty="0">
                <a:hlinkClick r:id="rId7"/>
              </a:rPr>
              <a:t>HIVE</a:t>
            </a:r>
            <a:r>
              <a:rPr lang="en-IN" sz="2400" dirty="0"/>
              <a:t>-&gt; </a:t>
            </a:r>
            <a:r>
              <a:rPr lang="en-IN" sz="2400" i="1" dirty="0"/>
              <a:t>Data Processing Services using Query (SQL-like)</a:t>
            </a:r>
            <a:endParaRPr lang="en-IN" sz="2400" dirty="0"/>
          </a:p>
          <a:p>
            <a:pPr lvl="0"/>
            <a:r>
              <a:rPr lang="en-IN" sz="2400" dirty="0" err="1">
                <a:hlinkClick r:id="rId8"/>
              </a:rPr>
              <a:t>HBase</a:t>
            </a:r>
            <a:r>
              <a:rPr lang="en-IN" sz="2400" dirty="0">
                <a:hlinkClick r:id="rId8"/>
              </a:rPr>
              <a:t> </a:t>
            </a:r>
            <a:r>
              <a:rPr lang="en-IN" sz="2400" dirty="0"/>
              <a:t>-&gt; </a:t>
            </a:r>
            <a:r>
              <a:rPr lang="en-IN" sz="2400" i="1" dirty="0" err="1"/>
              <a:t>NoSQL</a:t>
            </a:r>
            <a:r>
              <a:rPr lang="en-IN" sz="2400" i="1" dirty="0"/>
              <a:t> Database</a:t>
            </a:r>
            <a:endParaRPr lang="en-IN" sz="2400" dirty="0"/>
          </a:p>
          <a:p>
            <a:pPr lvl="0"/>
            <a:r>
              <a:rPr lang="en-IN" sz="2400" dirty="0">
                <a:hlinkClick r:id="rId9"/>
              </a:rPr>
              <a:t>Mahout</a:t>
            </a:r>
            <a:r>
              <a:rPr lang="en-IN" sz="2400" dirty="0"/>
              <a:t>, Spark </a:t>
            </a:r>
            <a:r>
              <a:rPr lang="en-IN" sz="2400" dirty="0" err="1"/>
              <a:t>MLlib</a:t>
            </a:r>
            <a:r>
              <a:rPr lang="en-IN" sz="2400" dirty="0"/>
              <a:t> -&gt; </a:t>
            </a:r>
            <a:r>
              <a:rPr lang="en-IN" sz="2400" i="1" dirty="0"/>
              <a:t>Machine Learning</a:t>
            </a:r>
            <a:endParaRPr lang="en-IN" sz="2400" dirty="0"/>
          </a:p>
          <a:p>
            <a:pPr lvl="0"/>
            <a:r>
              <a:rPr lang="en-IN" sz="2400" dirty="0">
                <a:hlinkClick r:id="rId10"/>
              </a:rPr>
              <a:t>Apache Drill</a:t>
            </a:r>
            <a:r>
              <a:rPr lang="en-IN" sz="2400" dirty="0"/>
              <a:t> -&gt; </a:t>
            </a:r>
            <a:r>
              <a:rPr lang="en-IN" sz="2400" i="1" dirty="0"/>
              <a:t>SQL on </a:t>
            </a:r>
            <a:r>
              <a:rPr lang="en-IN" sz="2400" i="1" dirty="0" err="1"/>
              <a:t>Hadoop</a:t>
            </a:r>
            <a:endParaRPr lang="en-IN" sz="2400" dirty="0"/>
          </a:p>
          <a:p>
            <a:pPr lvl="0"/>
            <a:r>
              <a:rPr lang="en-IN" sz="2400" dirty="0">
                <a:hlinkClick r:id="rId11"/>
              </a:rPr>
              <a:t>Zookeeper </a:t>
            </a:r>
            <a:r>
              <a:rPr lang="en-IN" sz="2400" dirty="0"/>
              <a:t>-&gt; </a:t>
            </a:r>
            <a:r>
              <a:rPr lang="en-IN" sz="2400" i="1" dirty="0"/>
              <a:t>Managing Cluster</a:t>
            </a:r>
            <a:endParaRPr lang="en-IN" sz="2400" dirty="0"/>
          </a:p>
          <a:p>
            <a:pPr lvl="0"/>
            <a:r>
              <a:rPr lang="en-IN" sz="2400" dirty="0" err="1">
                <a:hlinkClick r:id="rId12"/>
              </a:rPr>
              <a:t>Oozie</a:t>
            </a:r>
            <a:r>
              <a:rPr lang="en-IN" sz="2400" dirty="0">
                <a:hlinkClick r:id="rId12"/>
              </a:rPr>
              <a:t> </a:t>
            </a:r>
            <a:r>
              <a:rPr lang="en-IN" sz="2400" dirty="0"/>
              <a:t>-&gt; </a:t>
            </a:r>
            <a:r>
              <a:rPr lang="en-IN" sz="2400" i="1" dirty="0"/>
              <a:t>Job Scheduling</a:t>
            </a:r>
            <a:endParaRPr lang="en-IN" sz="2400" dirty="0"/>
          </a:p>
          <a:p>
            <a:pPr lvl="0"/>
            <a:r>
              <a:rPr lang="en-IN" sz="2400" dirty="0">
                <a:hlinkClick r:id="rId13"/>
              </a:rPr>
              <a:t>Flume</a:t>
            </a:r>
            <a:r>
              <a:rPr lang="en-IN" sz="2400" dirty="0"/>
              <a:t>, </a:t>
            </a:r>
            <a:r>
              <a:rPr lang="en-IN" sz="2400" dirty="0" err="1">
                <a:hlinkClick r:id="rId14"/>
              </a:rPr>
              <a:t>Sqoop</a:t>
            </a:r>
            <a:r>
              <a:rPr lang="en-IN" sz="2400" dirty="0"/>
              <a:t> -&gt; </a:t>
            </a:r>
            <a:r>
              <a:rPr lang="en-IN" sz="2400" i="1" dirty="0"/>
              <a:t>Data Ingesting Services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8342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96894"/>
          </a:xfrm>
        </p:spPr>
        <p:txBody>
          <a:bodyPr/>
          <a:lstStyle/>
          <a:p>
            <a:r>
              <a:rPr lang="en-IN" dirty="0" smtClean="0"/>
              <a:t>         HADOOP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1700808"/>
            <a:ext cx="8100392" cy="4968552"/>
          </a:xfrm>
        </p:spPr>
        <p:txBody>
          <a:bodyPr>
            <a:normAutofit/>
          </a:bodyPr>
          <a:lstStyle/>
          <a:p>
            <a:pPr marL="484632" indent="-457200">
              <a:buFont typeface="Wingdings" pitchFamily="2" charset="2"/>
              <a:buChar char="Ø"/>
            </a:pPr>
            <a:r>
              <a:rPr lang="en-IN" sz="2800" dirty="0" smtClean="0"/>
              <a:t>Open </a:t>
            </a:r>
            <a:r>
              <a:rPr lang="en-IN" sz="2800" dirty="0"/>
              <a:t>source </a:t>
            </a:r>
            <a:r>
              <a:rPr lang="en-IN" sz="2800" dirty="0" smtClean="0"/>
              <a:t>Java framework.</a:t>
            </a:r>
          </a:p>
          <a:p>
            <a:pPr marL="484632" indent="-457200">
              <a:buFont typeface="Wingdings" pitchFamily="2" charset="2"/>
              <a:buChar char="Ø"/>
            </a:pPr>
            <a:r>
              <a:rPr lang="en-IN" sz="2800" dirty="0" smtClean="0"/>
              <a:t>Designed </a:t>
            </a:r>
            <a:r>
              <a:rPr lang="en-IN" sz="2800" dirty="0"/>
              <a:t>for </a:t>
            </a:r>
            <a:r>
              <a:rPr lang="en-IN" sz="2800" dirty="0" smtClean="0"/>
              <a:t>storage </a:t>
            </a:r>
            <a:r>
              <a:rPr lang="en-IN" sz="2800" dirty="0"/>
              <a:t>and processing of large scale </a:t>
            </a:r>
            <a:r>
              <a:rPr lang="en-IN" sz="2800" dirty="0" smtClean="0"/>
              <a:t>    data </a:t>
            </a:r>
            <a:r>
              <a:rPr lang="en-IN" sz="2800" dirty="0"/>
              <a:t>on cluster of commodity </a:t>
            </a:r>
            <a:r>
              <a:rPr lang="en-IN" sz="2800" dirty="0" smtClean="0"/>
              <a:t>hardware.</a:t>
            </a:r>
            <a:endParaRPr lang="en-IN" sz="2800" dirty="0"/>
          </a:p>
          <a:p>
            <a:pPr marL="484632" indent="-457200">
              <a:buFont typeface="Wingdings" pitchFamily="2" charset="2"/>
              <a:buChar char="Ø"/>
            </a:pPr>
            <a:r>
              <a:rPr lang="en-IN" sz="2800" dirty="0"/>
              <a:t>C</a:t>
            </a:r>
            <a:r>
              <a:rPr lang="en-IN" sz="2800" dirty="0" smtClean="0"/>
              <a:t>reated </a:t>
            </a:r>
            <a:r>
              <a:rPr lang="en-IN" sz="2800" dirty="0"/>
              <a:t>by Doug cutting and Mike in 2005</a:t>
            </a:r>
            <a:r>
              <a:rPr lang="en-IN" sz="2800" dirty="0" smtClean="0"/>
              <a:t>.</a:t>
            </a:r>
            <a:endParaRPr lang="en-US" sz="2800" dirty="0"/>
          </a:p>
          <a:p>
            <a:pPr marL="484632" indent="-457200">
              <a:buFont typeface="Wingdings" pitchFamily="2" charset="2"/>
              <a:buChar char="Ø"/>
            </a:pPr>
            <a:r>
              <a:rPr lang="en-US" sz="2800" dirty="0" err="1"/>
              <a:t>Hadoop</a:t>
            </a:r>
            <a:r>
              <a:rPr lang="en-US" sz="2800" dirty="0"/>
              <a:t> is being used by Facebook ,Google </a:t>
            </a:r>
            <a:r>
              <a:rPr lang="en-US" sz="2800" dirty="0" smtClean="0"/>
              <a:t>, Twitter</a:t>
            </a:r>
            <a:r>
              <a:rPr lang="en-US" sz="2800" dirty="0"/>
              <a:t>.</a:t>
            </a:r>
          </a:p>
          <a:p>
            <a:pPr marL="484632" indent="-457200">
              <a:buFont typeface="Wingdings" pitchFamily="2" charset="2"/>
              <a:buChar char="Ø"/>
            </a:pPr>
            <a:r>
              <a:rPr lang="en-US" sz="2800" dirty="0"/>
              <a:t>It works on Master-Slave architecture</a:t>
            </a:r>
            <a:r>
              <a:rPr lang="en-US" sz="2800" dirty="0" smtClean="0"/>
              <a:t>.</a:t>
            </a:r>
          </a:p>
          <a:p>
            <a:pPr marL="484632" indent="-457200">
              <a:buFont typeface="Wingdings" pitchFamily="2" charset="2"/>
              <a:buChar char="Ø"/>
            </a:pPr>
            <a:r>
              <a:rPr lang="en-IN" sz="2800" dirty="0" smtClean="0"/>
              <a:t>2 components</a:t>
            </a:r>
          </a:p>
          <a:p>
            <a:pPr marL="1714500" lvl="3" indent="-342900" algn="l">
              <a:buClr>
                <a:schemeClr val="accent6">
                  <a:lumMod val="40000"/>
                  <a:lumOff val="60000"/>
                </a:schemeClr>
              </a:buClr>
              <a:buFont typeface="Wingdings" pitchFamily="2" charset="2"/>
              <a:buChar char="v"/>
            </a:pPr>
            <a:r>
              <a:rPr lang="en-IN" dirty="0" smtClean="0"/>
              <a:t>HDFS</a:t>
            </a:r>
          </a:p>
          <a:p>
            <a:pPr marL="1714500" lvl="3" indent="-342900" algn="l">
              <a:buClr>
                <a:schemeClr val="accent6">
                  <a:lumMod val="40000"/>
                  <a:lumOff val="60000"/>
                </a:schemeClr>
              </a:buClr>
              <a:buFont typeface="Wingdings" pitchFamily="2" charset="2"/>
              <a:buChar char="v"/>
            </a:pPr>
            <a:r>
              <a:rPr lang="en-IN" dirty="0" smtClean="0"/>
              <a:t>MAPREDUCE</a:t>
            </a:r>
          </a:p>
        </p:txBody>
      </p:sp>
    </p:spTree>
    <p:extLst>
      <p:ext uri="{BB962C8B-B14F-4D97-AF65-F5344CB8AC3E}">
        <p14:creationId xmlns:p14="http://schemas.microsoft.com/office/powerpoint/2010/main" val="32608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HDFS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800" dirty="0" err="1" smtClean="0"/>
              <a:t>Hadoop</a:t>
            </a:r>
            <a:r>
              <a:rPr lang="en-IN" sz="2800" dirty="0" smtClean="0"/>
              <a:t> Distributed File System.</a:t>
            </a:r>
          </a:p>
          <a:p>
            <a:r>
              <a:rPr lang="en-IN" sz="2800" dirty="0"/>
              <a:t>O</a:t>
            </a:r>
            <a:r>
              <a:rPr lang="en-IN" sz="2800" dirty="0" smtClean="0"/>
              <a:t>pen </a:t>
            </a:r>
            <a:r>
              <a:rPr lang="en-IN" sz="2800" dirty="0"/>
              <a:t>source parallel </a:t>
            </a:r>
            <a:r>
              <a:rPr lang="en-IN" sz="2800" dirty="0" smtClean="0"/>
              <a:t>storage component.</a:t>
            </a:r>
            <a:endParaRPr lang="en-IN" sz="2800" dirty="0"/>
          </a:p>
          <a:p>
            <a:r>
              <a:rPr lang="en-IN" sz="2800" dirty="0"/>
              <a:t>R</a:t>
            </a:r>
            <a:r>
              <a:rPr lang="en-IN" sz="2800" dirty="0" smtClean="0"/>
              <a:t>esponsible </a:t>
            </a:r>
            <a:r>
              <a:rPr lang="en-IN" sz="2800" dirty="0"/>
              <a:t>for storing data on the </a:t>
            </a:r>
            <a:r>
              <a:rPr lang="en-IN" sz="2800" dirty="0" smtClean="0"/>
              <a:t>cluster.</a:t>
            </a:r>
          </a:p>
          <a:p>
            <a:r>
              <a:rPr lang="en-IN" sz="2800" dirty="0" smtClean="0"/>
              <a:t>High fault tolerant.</a:t>
            </a:r>
            <a:endParaRPr lang="en-IN" sz="2800" dirty="0"/>
          </a:p>
          <a:p>
            <a:r>
              <a:rPr lang="en-IN" sz="2800" dirty="0"/>
              <a:t>D</a:t>
            </a:r>
            <a:r>
              <a:rPr lang="en-IN" sz="2800" dirty="0" smtClean="0"/>
              <a:t>ata </a:t>
            </a:r>
            <a:r>
              <a:rPr lang="en-IN" sz="2800" dirty="0"/>
              <a:t>files are split into blocks and distributed across the nodes in the cluster</a:t>
            </a:r>
          </a:p>
          <a:p>
            <a:r>
              <a:rPr lang="en-IN" sz="2800" dirty="0"/>
              <a:t> </a:t>
            </a:r>
            <a:r>
              <a:rPr lang="en-IN" sz="2800" dirty="0" smtClean="0"/>
              <a:t>The </a:t>
            </a:r>
            <a:r>
              <a:rPr lang="en-IN" sz="2800" dirty="0"/>
              <a:t>default block size 128MB</a:t>
            </a:r>
          </a:p>
          <a:p>
            <a:r>
              <a:rPr lang="en-IN" sz="2800" dirty="0"/>
              <a:t>E</a:t>
            </a:r>
            <a:r>
              <a:rPr lang="en-IN" sz="2800" dirty="0" smtClean="0"/>
              <a:t>ach </a:t>
            </a:r>
            <a:r>
              <a:rPr lang="en-IN" sz="2800" dirty="0"/>
              <a:t>block </a:t>
            </a:r>
            <a:r>
              <a:rPr lang="en-IN" sz="2800" dirty="0" smtClean="0"/>
              <a:t>can </a:t>
            </a:r>
            <a:r>
              <a:rPr lang="en-IN" sz="2800" dirty="0"/>
              <a:t>replicated multiple times (REPLICATION FACTOR is 3)</a:t>
            </a:r>
          </a:p>
          <a:p>
            <a:pPr marL="82296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8830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NAME </a:t>
            </a:r>
            <a:r>
              <a:rPr lang="en-IN" dirty="0"/>
              <a:t>NODE- MASTER </a:t>
            </a:r>
            <a:r>
              <a:rPr lang="en-IN" dirty="0" smtClean="0"/>
              <a:t>NODE</a:t>
            </a:r>
          </a:p>
          <a:p>
            <a:pPr marL="1117854" lvl="2" indent="-514350">
              <a:buClrTx/>
              <a:buFont typeface="+mj-lt"/>
              <a:buAutoNum type="alphaLcParenR"/>
            </a:pPr>
            <a:r>
              <a:rPr lang="en-IN" sz="2900" dirty="0" smtClean="0"/>
              <a:t>It </a:t>
            </a:r>
            <a:r>
              <a:rPr lang="en-IN" sz="2900" dirty="0"/>
              <a:t>is use to store meta data. </a:t>
            </a:r>
            <a:endParaRPr lang="en-IN" sz="2900" dirty="0" smtClean="0"/>
          </a:p>
          <a:p>
            <a:pPr marL="1117854" lvl="2" indent="-514350">
              <a:buClrTx/>
              <a:buFont typeface="+mj-lt"/>
              <a:buAutoNum type="alphaLcParenR"/>
            </a:pPr>
            <a:r>
              <a:rPr lang="en-IN" sz="2900" dirty="0" smtClean="0"/>
              <a:t>The </a:t>
            </a:r>
            <a:r>
              <a:rPr lang="en-IN" sz="2900" dirty="0" err="1"/>
              <a:t>NameNode</a:t>
            </a:r>
            <a:r>
              <a:rPr lang="en-IN" sz="2900" dirty="0"/>
              <a:t> executes file system namespace operations </a:t>
            </a:r>
            <a:r>
              <a:rPr lang="en-IN" sz="2900" dirty="0" smtClean="0"/>
              <a:t>like </a:t>
            </a:r>
            <a:r>
              <a:rPr lang="en-IN" sz="2900" dirty="0"/>
              <a:t>opening,  closing, and renaming files and directories</a:t>
            </a:r>
            <a:r>
              <a:rPr lang="en-IN" sz="2900" dirty="0" smtClean="0"/>
              <a:t>.</a:t>
            </a:r>
          </a:p>
          <a:p>
            <a:pPr marL="1117854" lvl="2" indent="-514350">
              <a:buClrTx/>
              <a:buFont typeface="+mj-lt"/>
              <a:buAutoNum type="alphaLcParenR"/>
            </a:pPr>
            <a:r>
              <a:rPr lang="en-IN" sz="2900" dirty="0" smtClean="0"/>
              <a:t>It </a:t>
            </a:r>
            <a:r>
              <a:rPr lang="en-IN" sz="2900" dirty="0"/>
              <a:t>also determines the mapping of blocks to </a:t>
            </a:r>
            <a:r>
              <a:rPr lang="en-IN" sz="2900" dirty="0" err="1"/>
              <a:t>DataNodes</a:t>
            </a:r>
            <a:r>
              <a:rPr lang="en-IN" sz="2900" dirty="0"/>
              <a:t>. </a:t>
            </a:r>
            <a:endParaRPr lang="en-IN" dirty="0"/>
          </a:p>
          <a:p>
            <a:endParaRPr lang="en-IN" dirty="0"/>
          </a:p>
          <a:p>
            <a:r>
              <a:rPr lang="en-IN" dirty="0" smtClean="0"/>
              <a:t>DATA </a:t>
            </a:r>
            <a:r>
              <a:rPr lang="en-IN" dirty="0"/>
              <a:t>NODE-SLAVE </a:t>
            </a:r>
            <a:r>
              <a:rPr lang="en-IN" dirty="0" smtClean="0"/>
              <a:t>NODE</a:t>
            </a:r>
          </a:p>
          <a:p>
            <a:pPr marL="1117854" lvl="2" indent="-514350">
              <a:buClrTx/>
              <a:buFont typeface="+mj-lt"/>
              <a:buAutoNum type="alphaLcParenR"/>
            </a:pPr>
            <a:r>
              <a:rPr lang="en-IN" sz="2900" dirty="0" smtClean="0"/>
              <a:t>The </a:t>
            </a:r>
            <a:r>
              <a:rPr lang="en-IN" sz="2900" dirty="0" err="1"/>
              <a:t>DataNodes</a:t>
            </a:r>
            <a:r>
              <a:rPr lang="en-IN" sz="2900" dirty="0"/>
              <a:t> also perform block creation, deletion</a:t>
            </a:r>
            <a:r>
              <a:rPr lang="en-IN" sz="2900" dirty="0" smtClean="0"/>
              <a:t>, </a:t>
            </a:r>
            <a:r>
              <a:rPr lang="en-IN" sz="2900" dirty="0"/>
              <a:t>and replication upon instruction from the </a:t>
            </a:r>
            <a:r>
              <a:rPr lang="en-IN" sz="2900" dirty="0" err="1"/>
              <a:t>NameNode</a:t>
            </a:r>
            <a:r>
              <a:rPr lang="en-IN" sz="2900" dirty="0"/>
              <a:t>.</a:t>
            </a:r>
          </a:p>
          <a:p>
            <a:pPr marL="1117854" lvl="2" indent="-514350">
              <a:buClrTx/>
              <a:buFont typeface="+mj-lt"/>
              <a:buAutoNum type="alphaLcParenR"/>
            </a:pPr>
            <a:r>
              <a:rPr lang="en-IN" sz="2900" dirty="0" smtClean="0"/>
              <a:t> The </a:t>
            </a:r>
            <a:r>
              <a:rPr lang="en-IN" sz="2900" dirty="0" err="1" smtClean="0"/>
              <a:t>DataNodes</a:t>
            </a:r>
            <a:r>
              <a:rPr lang="en-IN" sz="2900" dirty="0" smtClean="0"/>
              <a:t> are responsible for serving read and write                                                                                                                       requests from the  file system’s clients. </a:t>
            </a:r>
          </a:p>
          <a:p>
            <a:pPr marL="596646" indent="-514350">
              <a:buClrTx/>
              <a:buFont typeface="+mj-lt"/>
              <a:buAutoNum type="alphaLcParenR"/>
            </a:pPr>
            <a:endParaRPr lang="en-IN" dirty="0"/>
          </a:p>
          <a:p>
            <a:r>
              <a:rPr lang="en-IN" dirty="0"/>
              <a:t>SECONDARY NAME NODE-</a:t>
            </a:r>
          </a:p>
          <a:p>
            <a:pPr marL="82296" indent="0">
              <a:buNone/>
            </a:pPr>
            <a:r>
              <a:rPr lang="en-IN" dirty="0" smtClean="0"/>
              <a:t>     It </a:t>
            </a:r>
            <a:r>
              <a:rPr lang="en-IN" dirty="0"/>
              <a:t>is backup for name node.</a:t>
            </a:r>
          </a:p>
        </p:txBody>
      </p:sp>
    </p:spTree>
    <p:extLst>
      <p:ext uri="{BB962C8B-B14F-4D97-AF65-F5344CB8AC3E}">
        <p14:creationId xmlns:p14="http://schemas.microsoft.com/office/powerpoint/2010/main" val="3002829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MAPREDUCE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Processing technique </a:t>
            </a:r>
            <a:r>
              <a:rPr lang="en-IN" sz="2800" dirty="0"/>
              <a:t>and program model</a:t>
            </a:r>
            <a:r>
              <a:rPr lang="en-IN" sz="2800" dirty="0" smtClean="0"/>
              <a:t>.</a:t>
            </a:r>
            <a:endParaRPr lang="en-IN" sz="2800" dirty="0"/>
          </a:p>
          <a:p>
            <a:r>
              <a:rPr lang="en-IN" sz="2800" dirty="0" smtClean="0"/>
              <a:t>MAPPER stage</a:t>
            </a:r>
          </a:p>
          <a:p>
            <a:r>
              <a:rPr lang="en-IN" sz="2800" dirty="0"/>
              <a:t>SORT </a:t>
            </a:r>
            <a:r>
              <a:rPr lang="en-IN" sz="2800" dirty="0" smtClean="0"/>
              <a:t>AND SHUFFLE stage</a:t>
            </a:r>
            <a:endParaRPr lang="en-IN" sz="2800" dirty="0"/>
          </a:p>
          <a:p>
            <a:r>
              <a:rPr lang="en-IN" sz="2800" dirty="0" smtClean="0"/>
              <a:t>REDUCE stage</a:t>
            </a:r>
            <a:endParaRPr lang="en-IN" sz="2800" dirty="0"/>
          </a:p>
          <a:p>
            <a:r>
              <a:rPr lang="en-IN" sz="2800" dirty="0"/>
              <a:t>2 </a:t>
            </a:r>
            <a:r>
              <a:rPr lang="en-IN" sz="2800" dirty="0" smtClean="0"/>
              <a:t>Components</a:t>
            </a:r>
            <a:endParaRPr lang="en-IN" sz="2800" dirty="0"/>
          </a:p>
          <a:p>
            <a:pPr marL="82296" indent="0">
              <a:buNone/>
            </a:pPr>
            <a:r>
              <a:rPr lang="en-IN" sz="2800" dirty="0" smtClean="0"/>
              <a:t>	1)Job </a:t>
            </a:r>
            <a:r>
              <a:rPr lang="en-IN" sz="2800" dirty="0"/>
              <a:t>tracker </a:t>
            </a:r>
            <a:r>
              <a:rPr lang="en-IN" sz="2800" dirty="0" smtClean="0"/>
              <a:t>– master node</a:t>
            </a:r>
            <a:endParaRPr lang="en-IN" sz="2800" dirty="0"/>
          </a:p>
          <a:p>
            <a:pPr marL="82296" indent="0">
              <a:buNone/>
            </a:pPr>
            <a:r>
              <a:rPr lang="en-IN" sz="2800" dirty="0" smtClean="0"/>
              <a:t>	2)Task </a:t>
            </a:r>
            <a:r>
              <a:rPr lang="en-IN" sz="2800" dirty="0"/>
              <a:t>tracker </a:t>
            </a:r>
            <a:r>
              <a:rPr lang="en-IN" sz="2800" dirty="0" smtClean="0"/>
              <a:t>– slave node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77387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1062</TotalTime>
  <Words>735</Words>
  <Application>Microsoft Office PowerPoint</Application>
  <PresentationFormat>On-screen Show (4:3)</PresentationFormat>
  <Paragraphs>150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Solstice</vt:lpstr>
      <vt:lpstr>BIGDATA</vt:lpstr>
      <vt:lpstr>                BIGDATA</vt:lpstr>
      <vt:lpstr>         CHARACTERISTICS </vt:lpstr>
      <vt:lpstr>     HADOOP ECOSYSTEM</vt:lpstr>
      <vt:lpstr>PowerPoint Presentation</vt:lpstr>
      <vt:lpstr>         HADOOP</vt:lpstr>
      <vt:lpstr>                HDFS</vt:lpstr>
      <vt:lpstr>          COMPONENTS</vt:lpstr>
      <vt:lpstr>           MAPREDUCE</vt:lpstr>
      <vt:lpstr>     Methods &amp; Classes</vt:lpstr>
      <vt:lpstr>              Word Count</vt:lpstr>
      <vt:lpstr>       Hadoop 1.x Limitations</vt:lpstr>
      <vt:lpstr>                    YARN</vt:lpstr>
      <vt:lpstr>PowerPoint Presentation</vt:lpstr>
      <vt:lpstr>               BENIFITS</vt:lpstr>
      <vt:lpstr>Difference B/w 1.x and 2.x</vt:lpstr>
      <vt:lpstr>                    HIVE</vt:lpstr>
      <vt:lpstr>            ARCHITECTURE</vt:lpstr>
      <vt:lpstr>           ARCHITECTURE</vt:lpstr>
      <vt:lpstr>                    PIG</vt:lpstr>
      <vt:lpstr>               SQOOP 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58</cp:revision>
  <dcterms:created xsi:type="dcterms:W3CDTF">2017-10-16T12:57:23Z</dcterms:created>
  <dcterms:modified xsi:type="dcterms:W3CDTF">2017-10-27T18:58:15Z</dcterms:modified>
</cp:coreProperties>
</file>