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1"/>
  </p:notesMasterIdLst>
  <p:handoutMasterIdLst>
    <p:handoutMasterId r:id="rId12"/>
  </p:handoutMasterIdLst>
  <p:sldIdLst>
    <p:sldId id="271" r:id="rId5"/>
    <p:sldId id="315" r:id="rId6"/>
    <p:sldId id="266" r:id="rId7"/>
    <p:sldId id="309" r:id="rId8"/>
    <p:sldId id="305" r:id="rId9"/>
    <p:sldId id="25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388" autoAdjust="0"/>
  </p:normalViewPr>
  <p:slideViewPr>
    <p:cSldViewPr snapToGrid="0">
      <p:cViewPr varScale="1">
        <p:scale>
          <a:sx n="59" d="100"/>
          <a:sy n="59" d="100"/>
        </p:scale>
        <p:origin x="1000" y="5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7/14/2024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2</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2191268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30317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6410325" y="-4078"/>
            <a:ext cx="5787773"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4" y="1031500"/>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6446677" y="1095508"/>
            <a:ext cx="57422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8EC5ED-FCAE-682A-C050-58786819ECD3}"/>
              </a:ext>
            </a:extLst>
          </p:cNvPr>
          <p:cNvSpPr>
            <a:spLocks noGrp="1"/>
          </p:cNvSpPr>
          <p:nvPr>
            <p:ph type="title"/>
          </p:nvPr>
        </p:nvSpPr>
        <p:spPr>
          <a:xfrm>
            <a:off x="6757416" y="1316736"/>
            <a:ext cx="5120640" cy="3392424"/>
          </a:xfrm>
        </p:spPr>
        <p:txBody>
          <a:bodyPr anchor="b"/>
          <a:lstStyle>
            <a:lvl1pPr>
              <a:lnSpc>
                <a:spcPct val="100000"/>
              </a:lnSpc>
              <a:defRPr/>
            </a:lvl1pPr>
          </a:lstStyle>
          <a:p>
            <a:r>
              <a:rPr lang="en-US"/>
              <a:t>Click to edit Master title style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6749828" y="4816366"/>
            <a:ext cx="5125300" cy="1068929"/>
          </a:xfrm>
        </p:spPr>
        <p:txBody>
          <a:bodyPr anchor="t" anchorCtr="0">
            <a:noAutofit/>
          </a:bodyPr>
          <a:lstStyle>
            <a:lvl1pPr marL="0" indent="0">
              <a:lnSpc>
                <a:spcPct val="100000"/>
              </a:lnSpc>
              <a:buNone/>
              <a:defRPr sz="2000" b="0"/>
            </a:lvl1pPr>
          </a:lstStyle>
          <a:p>
            <a:r>
              <a:rPr lang="en-US" sz="2000" dirty="0">
                <a:solidFill>
                  <a:schemeClr val="tx2"/>
                </a:solidFill>
              </a:rPr>
              <a:t>Click to add subtitle</a:t>
            </a:r>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p:nvPr>
        </p:nvSpPr>
        <p:spPr>
          <a:xfrm>
            <a:off x="-6099" y="1095509"/>
            <a:ext cx="6391656" cy="5016892"/>
          </a:xfrm>
        </p:spPr>
        <p:txBody>
          <a:bodyPr anchor="t">
            <a:normAutofit/>
          </a:bodyPr>
          <a:lstStyle>
            <a:lvl1pPr marL="0" indent="0" algn="ctr">
              <a:buNone/>
              <a:defRPr sz="1400"/>
            </a:lvl1pPr>
          </a:lstStyle>
          <a:p>
            <a:r>
              <a:rPr lang="en-US"/>
              <a:t>Click icon to add picture</a:t>
            </a:r>
            <a:endParaRPr lang="en-US" dirty="0"/>
          </a:p>
        </p:txBody>
      </p:sp>
      <p:sp>
        <p:nvSpPr>
          <p:cNvPr id="32" name="Rectangle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644667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6446677" y="6167615"/>
            <a:ext cx="5742273"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4" y="6112249"/>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637949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742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dirty="0">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 Sub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8" y="1034477"/>
            <a:ext cx="9380431" cy="2614551"/>
          </a:xfrm>
        </p:spPr>
        <p:txBody>
          <a:bodyPr anchor="b"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EF94ADB5-E70F-B672-CBEB-D8194AEA79D5}"/>
              </a:ext>
            </a:extLst>
          </p:cNvPr>
          <p:cNvSpPr>
            <a:spLocks noGrp="1"/>
          </p:cNvSpPr>
          <p:nvPr>
            <p:ph type="body" sz="quarter" idx="10" hasCustomPrompt="1"/>
          </p:nvPr>
        </p:nvSpPr>
        <p:spPr>
          <a:xfrm>
            <a:off x="1386177" y="3649028"/>
            <a:ext cx="9380431" cy="2164715"/>
          </a:xfrm>
        </p:spPr>
        <p:txBody>
          <a:bodyPr anchor="t"/>
          <a:lstStyle>
            <a:lvl1pPr marL="0" indent="0">
              <a:lnSpc>
                <a:spcPct val="125000"/>
              </a:lnSpc>
              <a:buNone/>
              <a:defRPr lang="en-US" sz="2400" b="0" kern="1200" spc="150" baseline="0" dirty="0" smtClean="0">
                <a:solidFill>
                  <a:schemeClr val="bg1"/>
                </a:solidFill>
                <a:latin typeface="+mn-lt"/>
                <a:ea typeface="+mn-ea"/>
                <a:cs typeface="+mn-cs"/>
              </a:defRPr>
            </a:lvl1pPr>
            <a:lvl2pPr>
              <a:defRPr lang="en-US" sz="2400" b="0" kern="1200" spc="150" baseline="0" dirty="0" smtClean="0">
                <a:solidFill>
                  <a:schemeClr val="bg1"/>
                </a:solidFill>
                <a:latin typeface="+mn-lt"/>
                <a:ea typeface="+mn-ea"/>
                <a:cs typeface="+mn-cs"/>
              </a:defRPr>
            </a:lvl2pPr>
            <a:lvl3pPr>
              <a:defRPr lang="en-US" sz="2400" b="0" kern="1200" spc="150" baseline="0" dirty="0" smtClean="0">
                <a:solidFill>
                  <a:schemeClr val="bg1"/>
                </a:solidFill>
                <a:latin typeface="+mn-lt"/>
                <a:ea typeface="+mn-ea"/>
                <a:cs typeface="+mn-cs"/>
              </a:defRPr>
            </a:lvl3pPr>
            <a:lvl4pPr>
              <a:defRPr lang="en-US" sz="2400" b="0" kern="1200" spc="150" baseline="0" dirty="0" smtClean="0">
                <a:solidFill>
                  <a:schemeClr val="bg1"/>
                </a:solidFill>
                <a:latin typeface="+mn-lt"/>
                <a:ea typeface="+mn-ea"/>
                <a:cs typeface="+mn-cs"/>
              </a:defRPr>
            </a:lvl4pPr>
            <a:lvl5pPr>
              <a:defRPr lang="en-US" sz="2400" b="0" kern="1200" spc="150" baseline="0" dirty="0">
                <a:solidFill>
                  <a:schemeClr val="bg1"/>
                </a:solidFill>
                <a:latin typeface="+mn-lt"/>
                <a:ea typeface="+mn-ea"/>
                <a:cs typeface="+mn-cs"/>
              </a:defRPr>
            </a:lvl5pPr>
          </a:lstStyle>
          <a:p>
            <a:pPr lvl="0"/>
            <a:r>
              <a:rPr lang="en-US" dirty="0"/>
              <a:t>Click to add text</a:t>
            </a:r>
          </a:p>
        </p:txBody>
      </p:sp>
    </p:spTree>
    <p:extLst>
      <p:ext uri="{BB962C8B-B14F-4D97-AF65-F5344CB8AC3E}">
        <p14:creationId xmlns:p14="http://schemas.microsoft.com/office/powerpoint/2010/main" val="193573882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0" r:id="rId13"/>
    <p:sldLayoutId id="2147483701" r:id="rId14"/>
    <p:sldLayoutId id="2147483702" r:id="rId15"/>
    <p:sldLayoutId id="2147483704" r:id="rId16"/>
    <p:sldLayoutId id="2147483682" r:id="rId17"/>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a:xfrm>
            <a:off x="8444702" y="3688606"/>
            <a:ext cx="5120640" cy="866503"/>
          </a:xfrm>
        </p:spPr>
        <p:txBody>
          <a:bodyPr/>
          <a:lstStyle/>
          <a:p>
            <a:r>
              <a:rPr lang="en-US" dirty="0"/>
              <a:t>-</a:t>
            </a:r>
            <a:r>
              <a:rPr lang="en-US" sz="2400" dirty="0"/>
              <a:t>Janani Srinivasan</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8122614" y="4409517"/>
            <a:ext cx="5125300" cy="1068929"/>
          </a:xfrm>
        </p:spPr>
        <p:txBody>
          <a:bodyPr/>
          <a:lstStyle/>
          <a:p>
            <a:r>
              <a:rPr lang="en-US" sz="1300" dirty="0"/>
              <a:t>Sri Krishna College of Engineering and Technology</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7618" r="7618"/>
          <a:stretch/>
        </p:blipFill>
        <p:spPr/>
      </p:pic>
      <p:sp>
        <p:nvSpPr>
          <p:cNvPr id="2" name="Title 13">
            <a:extLst>
              <a:ext uri="{FF2B5EF4-FFF2-40B4-BE49-F238E27FC236}">
                <a16:creationId xmlns:a16="http://schemas.microsoft.com/office/drawing/2014/main" id="{DF3C825E-FCE5-1D22-5DBA-A798D07C6033}"/>
              </a:ext>
            </a:extLst>
          </p:cNvPr>
          <p:cNvSpPr txBox="1">
            <a:spLocks/>
          </p:cNvSpPr>
          <p:nvPr/>
        </p:nvSpPr>
        <p:spPr>
          <a:xfrm>
            <a:off x="6909813" y="1925418"/>
            <a:ext cx="5120640" cy="866503"/>
          </a:xfrm>
          <a:prstGeom prst="rect">
            <a:avLst/>
          </a:prstGeom>
        </p:spPr>
        <p:txBody>
          <a:bodyPr vert="horz" lIns="109728" tIns="109728" rIns="109728" bIns="91440" rtlCol="0" anchor="b">
            <a:normAutofit/>
          </a:bodyPr>
          <a:lstStyle>
            <a:lvl1pPr algn="l" defTabSz="914400" rtl="0" eaLnBrk="1" latinLnBrk="0" hangingPunct="1">
              <a:lnSpc>
                <a:spcPct val="100000"/>
              </a:lnSpc>
              <a:spcBef>
                <a:spcPct val="0"/>
              </a:spcBef>
              <a:buNone/>
              <a:defRPr sz="3600" b="1" kern="1200" spc="150" baseline="0">
                <a:solidFill>
                  <a:schemeClr val="tx1">
                    <a:lumMod val="75000"/>
                    <a:lumOff val="25000"/>
                  </a:schemeClr>
                </a:solidFill>
                <a:latin typeface="+mj-lt"/>
                <a:ea typeface="+mj-ea"/>
                <a:cs typeface="+mj-cs"/>
              </a:defRPr>
            </a:lvl1pPr>
          </a:lstStyle>
          <a:p>
            <a:r>
              <a:rPr lang="en-US" dirty="0"/>
              <a:t>Project Summary</a:t>
            </a:r>
          </a:p>
        </p:txBody>
      </p:sp>
    </p:spTree>
    <p:extLst>
      <p:ext uri="{BB962C8B-B14F-4D97-AF65-F5344CB8AC3E}">
        <p14:creationId xmlns:p14="http://schemas.microsoft.com/office/powerpoint/2010/main" val="277979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ctr">
            <a:normAutofit/>
          </a:bodyPr>
          <a:lstStyle/>
          <a:p>
            <a:r>
              <a:rPr lang="en-US" sz="2200" dirty="0"/>
              <a:t>Project title: BOSE - GDS (Global digital testing services)</a:t>
            </a:r>
          </a:p>
        </p:txBody>
      </p:sp>
    </p:spTree>
    <p:extLst>
      <p:ext uri="{BB962C8B-B14F-4D97-AF65-F5344CB8AC3E}">
        <p14:creationId xmlns:p14="http://schemas.microsoft.com/office/powerpoint/2010/main" val="232390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225962"/>
            <a:ext cx="6623040" cy="1421898"/>
          </a:xfrm>
        </p:spPr>
        <p:txBody>
          <a:bodyPr>
            <a:normAutofit/>
          </a:bodyPr>
          <a:lstStyle/>
          <a:p>
            <a:r>
              <a:rPr lang="en-US" sz="2800" dirty="0"/>
              <a:t>Project</a:t>
            </a:r>
            <a:r>
              <a:rPr lang="en-US" dirty="0"/>
              <a:t> Description:</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787399" y="2647860"/>
            <a:ext cx="6622819" cy="2852639"/>
          </a:xfrm>
        </p:spPr>
        <p:txBody>
          <a:bodyPr>
            <a:normAutofit/>
          </a:bodyPr>
          <a:lstStyle/>
          <a:p>
            <a:r>
              <a:rPr lang="en-US" sz="1500" b="1" dirty="0"/>
              <a:t>Bose  </a:t>
            </a:r>
            <a:r>
              <a:rPr lang="en-US" sz="1500" dirty="0">
                <a:effectLst/>
              </a:rPr>
              <a:t>is an American manufacturing company that predominantly sells audio equipment. It is best known for its home audio systems and speakers, noise cancelling headphones, professional audio products and automobile sound systems. Bose has a reputation for being particularly protective of its patents, trademarks, and brands.</a:t>
            </a:r>
            <a:endParaRPr lang="en-US" sz="1500" dirty="0"/>
          </a:p>
        </p:txBody>
      </p:sp>
    </p:spTree>
    <p:extLst>
      <p:ext uri="{BB962C8B-B14F-4D97-AF65-F5344CB8AC3E}">
        <p14:creationId xmlns:p14="http://schemas.microsoft.com/office/powerpoint/2010/main" val="331829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65A9-1ACB-EE49-7672-A927F8F3463B}"/>
              </a:ext>
            </a:extLst>
          </p:cNvPr>
          <p:cNvSpPr>
            <a:spLocks noGrp="1"/>
          </p:cNvSpPr>
          <p:nvPr>
            <p:ph type="title"/>
          </p:nvPr>
        </p:nvSpPr>
        <p:spPr>
          <a:xfrm>
            <a:off x="4887686" y="-655604"/>
            <a:ext cx="6408058" cy="1580890"/>
          </a:xfrm>
        </p:spPr>
        <p:txBody>
          <a:bodyPr/>
          <a:lstStyle/>
          <a:p>
            <a:r>
              <a:rPr lang="en-US" sz="2800" dirty="0"/>
              <a:t>Key learnings and takeaways</a:t>
            </a:r>
          </a:p>
        </p:txBody>
      </p:sp>
      <p:pic>
        <p:nvPicPr>
          <p:cNvPr id="9" name="Content Placeholder 8" descr="Person alone in an office">
            <a:extLst>
              <a:ext uri="{FF2B5EF4-FFF2-40B4-BE49-F238E27FC236}">
                <a16:creationId xmlns:a16="http://schemas.microsoft.com/office/drawing/2014/main" id="{2C6BF86C-38BB-3B7E-9F36-9166C538BD1D}"/>
              </a:ext>
            </a:extLst>
          </p:cNvPr>
          <p:cNvPicPr>
            <a:picLocks noGrp="1" noChangeAspect="1"/>
          </p:cNvPicPr>
          <p:nvPr>
            <p:ph sz="quarter" idx="16"/>
          </p:nvPr>
        </p:nvPicPr>
        <p:blipFill>
          <a:blip r:embed="rId3" cstate="screen">
            <a:extLst>
              <a:ext uri="{28A0092B-C50C-407E-A947-70E740481C1C}">
                <a14:useLocalDpi xmlns:a14="http://schemas.microsoft.com/office/drawing/2010/main"/>
              </a:ext>
            </a:extLst>
          </a:blip>
          <a:stretch/>
        </p:blipFill>
        <p:spPr>
          <a:xfrm>
            <a:off x="0" y="1038"/>
            <a:ext cx="4613275" cy="6855923"/>
          </a:xfrm>
        </p:spPr>
      </p:pic>
      <p:sp>
        <p:nvSpPr>
          <p:cNvPr id="6" name="Content Placeholder 5">
            <a:extLst>
              <a:ext uri="{FF2B5EF4-FFF2-40B4-BE49-F238E27FC236}">
                <a16:creationId xmlns:a16="http://schemas.microsoft.com/office/drawing/2014/main" id="{2BBAABBD-8A7F-A90C-3E5F-9B47E6255AA6}"/>
              </a:ext>
            </a:extLst>
          </p:cNvPr>
          <p:cNvSpPr>
            <a:spLocks noGrp="1"/>
          </p:cNvSpPr>
          <p:nvPr>
            <p:ph sz="quarter" idx="15"/>
          </p:nvPr>
        </p:nvSpPr>
        <p:spPr>
          <a:xfrm>
            <a:off x="4887686" y="914400"/>
            <a:ext cx="7075714" cy="5769428"/>
          </a:xfrm>
        </p:spPr>
        <p:txBody>
          <a:bodyPr>
            <a:noAutofit/>
          </a:bodyPr>
          <a:lstStyle/>
          <a:p>
            <a:pPr>
              <a:lnSpc>
                <a:spcPct val="120000"/>
              </a:lnSpc>
            </a:pPr>
            <a:r>
              <a:rPr lang="en-US" sz="1300" dirty="0"/>
              <a:t>During an internship focused on project testing, the role of a tester is crucial in ensuring the quality and reliability of software. Testers collaborate closely with developers and stakeholders to understand project requirements, participate in requirement analysis, and define comprehensive test plans and strategies. They meticulously create detailed test cases based on functional and non-functional requirements, ensuring thorough coverage of test scenarios and expected outcomes. Test execution involves both manual and automated testing, where testers meticulously log defects and issues, monitoring progress and communicating results effectively to the project team.</a:t>
            </a:r>
          </a:p>
          <a:p>
            <a:pPr>
              <a:lnSpc>
                <a:spcPct val="120000"/>
              </a:lnSpc>
            </a:pPr>
            <a:r>
              <a:rPr lang="en-US" sz="1300" dirty="0"/>
              <a:t>In a CI/CD environment, testers play a vital role in automating and executing tests as part of the continuous integration and deployment pipelines. They work with CI/CD tools like Jenkins or GitLab or </a:t>
            </a:r>
            <a:r>
              <a:rPr lang="en-US" sz="1300" dirty="0" err="1"/>
              <a:t>BitBash</a:t>
            </a:r>
            <a:r>
              <a:rPr lang="en-US" sz="1300" dirty="0"/>
              <a:t> CI/CD to ensure that each code change is tested promptly and thoroughly integrated into the project repository. This process includes running unit tests, integration tests, and regression tests automatically, ensuring that software updates are validated before deployment to different environments. By participating in CI/CD processes, testers contribute to maintaining a seamless and efficient software development lifecycle, where quality assurance is integrated early and consistently, thereby enhancing the overall reliability and success of software projects.</a:t>
            </a:r>
          </a:p>
          <a:p>
            <a:endParaRPr lang="en-US" sz="1400" dirty="0"/>
          </a:p>
        </p:txBody>
      </p:sp>
    </p:spTree>
    <p:extLst>
      <p:ext uri="{BB962C8B-B14F-4D97-AF65-F5344CB8AC3E}">
        <p14:creationId xmlns:p14="http://schemas.microsoft.com/office/powerpoint/2010/main" val="117010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542563" y="2873829"/>
            <a:ext cx="10094266" cy="3435528"/>
          </a:xfrm>
        </p:spPr>
        <p:txBody>
          <a:bodyPr>
            <a:normAutofit fontScale="85000" lnSpcReduction="20000"/>
          </a:bodyPr>
          <a:lstStyle/>
          <a:p>
            <a:pPr marL="0" marR="0"/>
            <a:r>
              <a:rPr lang="en-US" sz="1800" dirty="0">
                <a:effectLst/>
                <a:ea typeface="Aptos" panose="020B0004020202020204" pitchFamily="34" charset="0"/>
                <a:cs typeface="Aptos" panose="020B0004020202020204" pitchFamily="34" charset="0"/>
              </a:rPr>
              <a:t>I wanted to take a moment to express my sincere gratitude for the outstanding Knowledge Transfer (KT) session conducted for past one month. The session was exceptionally well-organized and informative. The detailed explanations and thorough coverage of the topics have greatly enhanced my understanding and confidence in the subject matter.</a:t>
            </a:r>
          </a:p>
          <a:p>
            <a:pPr marL="0" marR="0"/>
            <a:r>
              <a:rPr lang="en-US" dirty="0">
                <a:ea typeface="Aptos" panose="020B0004020202020204" pitchFamily="34" charset="0"/>
                <a:cs typeface="Aptos" panose="020B0004020202020204" pitchFamily="34" charset="0"/>
              </a:rPr>
              <a:t>The team</a:t>
            </a:r>
            <a:r>
              <a:rPr lang="en-US" sz="1800" dirty="0">
                <a:effectLst/>
                <a:ea typeface="Aptos" panose="020B0004020202020204" pitchFamily="34" charset="0"/>
                <a:cs typeface="Aptos" panose="020B0004020202020204" pitchFamily="34" charset="0"/>
              </a:rPr>
              <a:t> dedication towards ensuring a seamless transfer of knowledge is truly commendable. The effort and expertise each of them brought to the table were evident and excellent. I am confident that the insights gained will significantly contribute to my future success.</a:t>
            </a:r>
          </a:p>
          <a:p>
            <a:pPr marL="0" marR="0"/>
            <a:r>
              <a:rPr lang="en-US" sz="1800" dirty="0">
                <a:effectLst/>
                <a:ea typeface="Aptos" panose="020B0004020202020204" pitchFamily="34" charset="0"/>
                <a:cs typeface="Aptos" panose="020B0004020202020204" pitchFamily="34" charset="0"/>
              </a:rPr>
              <a:t>Once again, thank you for your commitment to excellence. I look forward to applying the knowledge on my future.</a:t>
            </a:r>
          </a:p>
          <a:p>
            <a:endParaRPr lang="en-US" dirty="0"/>
          </a:p>
        </p:txBody>
      </p:sp>
    </p:spTree>
    <p:extLst>
      <p:ext uri="{BB962C8B-B14F-4D97-AF65-F5344CB8AC3E}">
        <p14:creationId xmlns:p14="http://schemas.microsoft.com/office/powerpoint/2010/main" val="222563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b">
            <a:normAutofit/>
          </a:bodyPr>
          <a:lstStyle/>
          <a:p>
            <a:pPr algn="ctr"/>
            <a:r>
              <a:rPr lang="en-US" dirty="0"/>
              <a:t>Thank you</a:t>
            </a:r>
          </a:p>
        </p:txBody>
      </p:sp>
    </p:spTree>
    <p:extLst>
      <p:ext uri="{BB962C8B-B14F-4D97-AF65-F5344CB8AC3E}">
        <p14:creationId xmlns:p14="http://schemas.microsoft.com/office/powerpoint/2010/main" val="3111549375"/>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36CB81-A037-44A8-88EB-C0C0F17FD4B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{7AE2A8EF-7389-4543-9A2E-80B24F46B62A}tf56000440_win32</Template>
  <TotalTime>55</TotalTime>
  <Words>442</Words>
  <Application>Microsoft Office PowerPoint</Application>
  <PresentationFormat>Widescreen</PresentationFormat>
  <Paragraphs>20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Meiryo</vt:lpstr>
      <vt:lpstr>Aptos</vt:lpstr>
      <vt:lpstr>Calibri</vt:lpstr>
      <vt:lpstr>Corbel</vt:lpstr>
      <vt:lpstr>Wingdings</vt:lpstr>
      <vt:lpstr>ShojiVTI</vt:lpstr>
      <vt:lpstr>-Janani Srinivasan</vt:lpstr>
      <vt:lpstr>Project title: BOSE - GDS (Global digital testing services)</vt:lpstr>
      <vt:lpstr>Project Description:</vt:lpstr>
      <vt:lpstr>Key learnings and takeaways</vt:lpstr>
      <vt:lpstr>Feedback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-Janani Srinivasan</dc:title>
  <dc:creator>Srinivasan, Janani</dc:creator>
  <cp:lastModifiedBy>Srinivasan, Janani</cp:lastModifiedBy>
  <cp:revision>1</cp:revision>
  <dcterms:created xsi:type="dcterms:W3CDTF">2024-07-12T10:57:05Z</dcterms:created>
  <dcterms:modified xsi:type="dcterms:W3CDTF">2024-07-13T18:48:09Z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