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554"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893581" y="400658"/>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90661" y="3183404"/>
            <a:ext cx="8256190" cy="1938992"/>
          </a:xfrm>
          <a:prstGeom prst="rect">
            <a:avLst/>
          </a:prstGeom>
          <a:noFill/>
        </p:spPr>
        <p:txBody>
          <a:bodyPr wrap="square" rtlCol="0">
            <a:spAutoFit/>
          </a:bodyPr>
          <a:lstStyle/>
          <a:p>
            <a:r>
              <a:rPr lang="en-US" sz="2400" dirty="0"/>
              <a:t>STUDENT NAME</a:t>
            </a:r>
            <a:r>
              <a:rPr lang="en-IN" sz="2400" dirty="0"/>
              <a:t> </a:t>
            </a:r>
            <a:r>
              <a:rPr lang="en-US" sz="2400" dirty="0"/>
              <a:t>: </a:t>
            </a:r>
            <a:r>
              <a:rPr lang="en-IN" sz="2400" dirty="0"/>
              <a:t>JANANI.P</a:t>
            </a:r>
            <a:endParaRPr lang="en-US" sz="2400" dirty="0"/>
          </a:p>
          <a:p>
            <a:r>
              <a:rPr lang="en-US" sz="2400" dirty="0"/>
              <a:t>REGISTER NO</a:t>
            </a:r>
            <a:r>
              <a:rPr lang="en-IN" sz="2400" dirty="0"/>
              <a:t>      </a:t>
            </a:r>
            <a:r>
              <a:rPr lang="en-US" sz="2400" dirty="0"/>
              <a:t>:  3122016</a:t>
            </a:r>
            <a:r>
              <a:rPr lang="en-IN" sz="2400" dirty="0"/>
              <a:t>21</a:t>
            </a:r>
            <a:endParaRPr lang="en-US" sz="2400" dirty="0"/>
          </a:p>
          <a:p>
            <a:r>
              <a:rPr lang="en-US" sz="2400" dirty="0"/>
              <a:t>DEPARTMENT</a:t>
            </a:r>
            <a:r>
              <a:rPr lang="en-IN" sz="2400" dirty="0"/>
              <a:t>     </a:t>
            </a:r>
            <a:r>
              <a:rPr lang="en-US" sz="2400" dirty="0"/>
              <a:t>: </a:t>
            </a:r>
            <a:r>
              <a:rPr lang="en-IN" sz="2400" dirty="0"/>
              <a:t>COMMERCE</a:t>
            </a:r>
            <a:r>
              <a:rPr lang="en-US" sz="2400" dirty="0"/>
              <a:t> </a:t>
            </a:r>
            <a:r>
              <a:rPr lang="en-IN" sz="2400" dirty="0"/>
              <a:t>B</a:t>
            </a:r>
            <a:r>
              <a:rPr lang="en-US" sz="2400" dirty="0"/>
              <a:t>.</a:t>
            </a:r>
            <a:r>
              <a:rPr lang="en-IN" sz="2400" dirty="0"/>
              <a:t>COM</a:t>
            </a:r>
            <a:r>
              <a:rPr lang="en-US" sz="2400" dirty="0"/>
              <a:t>(</a:t>
            </a:r>
            <a:r>
              <a:rPr lang="en-IN" sz="2400" dirty="0"/>
              <a:t>GENERAL</a:t>
            </a:r>
            <a:r>
              <a:rPr lang="en-US" sz="2400" dirty="0"/>
              <a:t>)</a:t>
            </a:r>
          </a:p>
          <a:p>
            <a:r>
              <a:rPr lang="en-US" sz="2400" dirty="0"/>
              <a:t>COLLEGE</a:t>
            </a:r>
            <a:r>
              <a:rPr lang="en-IN" sz="2400" dirty="0"/>
              <a:t>              : PROF. DHANAPALAN COLLEGE OF SCIENCE </a:t>
            </a:r>
          </a:p>
          <a:p>
            <a:r>
              <a:rPr lang="en-IN" sz="2400" dirty="0"/>
              <a:t>                                        AND  MANAGEMENT </a:t>
            </a: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a:extLst>
              <a:ext uri="{FF2B5EF4-FFF2-40B4-BE49-F238E27FC236}">
                <a16:creationId xmlns:a16="http://schemas.microsoft.com/office/drawing/2014/main" id="{13ACA235-FF07-30A1-549B-3526EBC709B0}"/>
              </a:ext>
            </a:extLst>
          </p:cNvPr>
          <p:cNvSpPr>
            <a:spLocks noChangeArrowheads="1"/>
          </p:cNvSpPr>
          <p:nvPr/>
        </p:nvSpPr>
        <p:spPr bwMode="auto">
          <a:xfrm>
            <a:off x="383822" y="2535712"/>
            <a:ext cx="99060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2.Data Cleaning and Transformation:</a:t>
            </a:r>
            <a:r>
              <a:rPr kumimoji="0" lang="en-US" altLang="en-US" sz="1800" b="0" i="0" u="none" strike="noStrike" cap="none" normalizeH="0" baseline="0" dirty="0">
                <a:ln>
                  <a:noFill/>
                </a:ln>
                <a:solidFill>
                  <a:schemeClr val="tx1"/>
                </a:solidFill>
                <a:effectLst/>
                <a:latin typeface="Arial" panose="020B0604020202020204" pitchFamily="34" charset="0"/>
              </a:rPr>
              <a:t> Cleanse the data by removing duplicates, correcting errors, and standardizing formats to ensure accuracy.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Trend Analysis:</a:t>
            </a:r>
            <a:r>
              <a:rPr kumimoji="0" lang="en-US" altLang="en-US" sz="1800" b="0" i="0" u="none" strike="noStrike" cap="none" normalizeH="0" baseline="0" dirty="0">
                <a:ln>
                  <a:noFill/>
                </a:ln>
                <a:solidFill>
                  <a:schemeClr val="tx1"/>
                </a:solidFill>
                <a:effectLst/>
                <a:latin typeface="Arial" panose="020B0604020202020204" pitchFamily="34" charset="0"/>
              </a:rPr>
              <a:t> Utilize PivotTables and charts to examine trends in employee performance and retention over time.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Correlation and Pattern Detection:</a:t>
            </a:r>
            <a:r>
              <a:rPr kumimoji="0" lang="en-US" altLang="en-US" sz="1800" b="0" i="0" u="none" strike="noStrike" cap="none" normalizeH="0" baseline="0" dirty="0">
                <a:ln>
                  <a:noFill/>
                </a:ln>
                <a:solidFill>
                  <a:schemeClr val="tx1"/>
                </a:solidFill>
                <a:effectLst/>
                <a:latin typeface="Arial" panose="020B0604020202020204" pitchFamily="34" charset="0"/>
              </a:rPr>
              <a:t> Apply correlation functions and create scatter plots to identify relationships between variables such as tenure and productivity.</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Visualization and Reporting:</a:t>
            </a:r>
            <a:r>
              <a:rPr kumimoji="0" lang="en-US" altLang="en-US" sz="1800" b="0" i="0" u="none" strike="noStrike" cap="none" normalizeH="0" baseline="0" dirty="0">
                <a:ln>
                  <a:noFill/>
                </a:ln>
                <a:solidFill>
                  <a:schemeClr val="tx1"/>
                </a:solidFill>
                <a:effectLst/>
                <a:latin typeface="Arial" panose="020B0604020202020204" pitchFamily="34" charset="0"/>
              </a:rPr>
              <a:t> Develop dashboards and visual reports to effectively communicate insights and support decision-making.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0028EFED-CC1A-5040-0E85-E9E0945DAD31}"/>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3">
            <a:extLst>
              <a:ext uri="{FF2B5EF4-FFF2-40B4-BE49-F238E27FC236}">
                <a16:creationId xmlns:a16="http://schemas.microsoft.com/office/drawing/2014/main" id="{CD95370C-F996-CCB2-DB9A-10C484217F96}"/>
              </a:ext>
            </a:extLst>
          </p:cNvPr>
          <p:cNvSpPr>
            <a:spLocks noChangeArrowheads="1"/>
          </p:cNvSpPr>
          <p:nvPr/>
        </p:nvSpPr>
        <p:spPr bwMode="auto">
          <a:xfrm>
            <a:off x="369712" y="1564780"/>
            <a:ext cx="967739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b="1" i="0" u="none" strike="noStrike" cap="none" normalizeH="0" baseline="0" dirty="0">
                <a:ln>
                  <a:noFill/>
                </a:ln>
                <a:solidFill>
                  <a:schemeClr val="tx1"/>
                </a:solidFill>
                <a:effectLst/>
                <a:latin typeface="Arial" panose="020B0604020202020204" pitchFamily="34" charset="0"/>
              </a:rPr>
              <a:t>1.Data Input and Integration:</a:t>
            </a:r>
            <a:r>
              <a:rPr kumimoji="0" lang="en-US" altLang="en-US" b="0" i="0" u="none" strike="noStrike" cap="none" normalizeH="0" baseline="0" dirty="0">
                <a:ln>
                  <a:noFill/>
                </a:ln>
                <a:solidFill>
                  <a:schemeClr val="tx1"/>
                </a:solidFill>
                <a:effectLst/>
                <a:latin typeface="Arial" panose="020B0604020202020204" pitchFamily="34" charset="0"/>
              </a:rPr>
              <a:t> Import and consolidate employee data from various sources into Excel for a unified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16F2DE2C-F6DA-4598-735E-271CD7D87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1209365"/>
            <a:ext cx="7220958" cy="44392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1B6FFD7-6BD8-A7B2-8911-4D723A93EE87}"/>
              </a:ext>
            </a:extLst>
          </p:cNvPr>
          <p:cNvSpPr txBox="1"/>
          <p:nvPr/>
        </p:nvSpPr>
        <p:spPr>
          <a:xfrm>
            <a:off x="838200" y="1828800"/>
            <a:ext cx="7772400" cy="3477875"/>
          </a:xfrm>
          <a:prstGeom prst="rect">
            <a:avLst/>
          </a:prstGeom>
          <a:noFill/>
        </p:spPr>
        <p:txBody>
          <a:bodyPr wrap="square">
            <a:spAutoFit/>
          </a:bodyPr>
          <a:lstStyle/>
          <a:p>
            <a:r>
              <a:rPr lang="en-US" sz="2000" dirty="0"/>
              <a:t>The employee data analysis conducted using Excel has provided valuable insights into workforce performance and retention. By integrating and cleansing data, we were able to identify key trends and correlations that inform strategic HR decisions. The use of PivotTables and charts has highlighted areas for improvement, while predictive analytics offer foresight into future trends. The resulting visual reports and dashboards present these insights in an actionable format, empowering management to make data-driven decisions that enhance employee satisfaction and optimize workforce efficiency. Overall, this analysis supports a more strategic approach to managing and developing human resources within the organization</a:t>
            </a:r>
            <a:r>
              <a:rPr lang="en-US" dirty="0"/>
              <a: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nchor="ctr">
            <a:spAutoFit/>
          </a:bodyPr>
          <a:lstStyle/>
          <a:p>
            <a:pPr algn="ctr"/>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229600" y="282412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
            <a:extLst>
              <a:ext uri="{FF2B5EF4-FFF2-40B4-BE49-F238E27FC236}">
                <a16:creationId xmlns:a16="http://schemas.microsoft.com/office/drawing/2014/main" id="{51CB56D5-9BFC-0EE4-FCAE-61EDBE9FCC33}"/>
              </a:ext>
            </a:extLst>
          </p:cNvPr>
          <p:cNvSpPr>
            <a:spLocks noChangeArrowheads="1"/>
          </p:cNvSpPr>
          <p:nvPr/>
        </p:nvSpPr>
        <p:spPr bwMode="auto">
          <a:xfrm>
            <a:off x="641948" y="2088526"/>
            <a:ext cx="85306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2"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13AF3E7C-990B-4EB7-D4C9-34E8584F73BC}"/>
              </a:ext>
            </a:extLst>
          </p:cNvPr>
          <p:cNvSpPr>
            <a:spLocks noChangeArrowheads="1"/>
          </p:cNvSpPr>
          <p:nvPr/>
        </p:nvSpPr>
        <p:spPr bwMode="auto">
          <a:xfrm>
            <a:off x="834072" y="579261"/>
            <a:ext cx="7157402"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lang="en-US" altLang="en-US" b="1" dirty="0">
              <a:latin typeface="Arial" panose="020B0604020202020204" pitchFamily="34" charset="0"/>
            </a:endParaRPr>
          </a:p>
          <a:p>
            <a:pPr eaLnBrk="0" fontAlgn="base" hangingPunct="0">
              <a:spcBef>
                <a:spcPct val="0"/>
              </a:spcBef>
              <a:spcAft>
                <a:spcPct val="0"/>
              </a:spcAft>
            </a:pPr>
            <a:r>
              <a:rPr lang="en-US" altLang="en-US" b="1" dirty="0">
                <a:latin typeface="Arial" panose="020B0604020202020204" pitchFamily="34" charset="0"/>
              </a:rPr>
              <a:t>1.</a:t>
            </a:r>
            <a:r>
              <a:rPr kumimoji="0" lang="en-US" altLang="en-US" b="1" i="0" u="none" strike="noStrike" cap="none" normalizeH="0" baseline="0" dirty="0">
                <a:ln>
                  <a:noFill/>
                </a:ln>
                <a:solidFill>
                  <a:schemeClr val="tx1"/>
                </a:solidFill>
                <a:effectLst/>
                <a:latin typeface="Arial" panose="020B0604020202020204" pitchFamily="34" charset="0"/>
              </a:rPr>
              <a:t>Identify Trends:</a:t>
            </a:r>
            <a:r>
              <a:rPr kumimoji="0" lang="en-US" altLang="en-US" b="0" i="0" u="none" strike="noStrike" cap="none" normalizeH="0" baseline="0" dirty="0">
                <a:ln>
                  <a:noFill/>
                </a:ln>
                <a:solidFill>
                  <a:schemeClr val="tx1"/>
                </a:solidFill>
                <a:effectLst/>
                <a:latin typeface="Arial" panose="020B0604020202020204" pitchFamily="34" charset="0"/>
              </a:rPr>
              <a:t> Analyze employee data to uncover trends in staff performance and retention rates.</a:t>
            </a:r>
          </a:p>
          <a:p>
            <a:pPr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b="1" dirty="0">
                <a:latin typeface="Arial" panose="020B0604020202020204" pitchFamily="34" charset="0"/>
              </a:rPr>
              <a:t>2.</a:t>
            </a:r>
            <a:r>
              <a:rPr kumimoji="0" lang="en-US" altLang="en-US" sz="1800" b="1" i="0" u="none" strike="noStrike" cap="none" normalizeH="0" baseline="0" dirty="0">
                <a:ln>
                  <a:noFill/>
                </a:ln>
                <a:solidFill>
                  <a:schemeClr val="tx1"/>
                </a:solidFill>
                <a:effectLst/>
                <a:latin typeface="Arial" panose="020B0604020202020204" pitchFamily="34" charset="0"/>
              </a:rPr>
              <a:t>Assess Correlations:</a:t>
            </a:r>
            <a:r>
              <a:rPr kumimoji="0" lang="en-US" altLang="en-US" sz="1800" b="0" i="0" u="none" strike="noStrike" cap="none" normalizeH="0" baseline="0" dirty="0">
                <a:ln>
                  <a:noFill/>
                </a:ln>
                <a:solidFill>
                  <a:schemeClr val="tx1"/>
                </a:solidFill>
                <a:effectLst/>
                <a:latin typeface="Arial" panose="020B0604020202020204" pitchFamily="34" charset="0"/>
              </a:rPr>
              <a:t> Use Excel to explore relationships between employee tenure, productivity metrics, and departmental performance.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Generate Visualizations:</a:t>
            </a:r>
            <a:r>
              <a:rPr kumimoji="0" lang="en-US" altLang="en-US" sz="1800" b="0" i="0" u="none" strike="noStrike" cap="none" normalizeH="0" baseline="0" dirty="0">
                <a:ln>
                  <a:noFill/>
                </a:ln>
                <a:solidFill>
                  <a:schemeClr val="tx1"/>
                </a:solidFill>
                <a:effectLst/>
                <a:latin typeface="Arial" panose="020B0604020202020204" pitchFamily="34" charset="0"/>
              </a:rPr>
              <a:t> Create charts and graphs to visualize key insights and trends from the data.</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Tx/>
              <a:buAutoNum type="arabicPeriod" startAt="3"/>
            </a:pPr>
            <a:r>
              <a:rPr kumimoji="0" lang="en-US" altLang="en-US" sz="1800" b="1" i="0" u="none" strike="noStrike" cap="none" normalizeH="0" baseline="0" dirty="0">
                <a:ln>
                  <a:noFill/>
                </a:ln>
                <a:solidFill>
                  <a:schemeClr val="tx1"/>
                </a:solidFill>
                <a:effectLst/>
                <a:latin typeface="Arial" panose="020B0604020202020204" pitchFamily="34" charset="0"/>
              </a:rPr>
              <a:t>Provide Recommendations:</a:t>
            </a:r>
            <a:r>
              <a:rPr kumimoji="0" lang="en-US" altLang="en-US" sz="1800" b="0" i="0" u="none" strike="noStrike" cap="none" normalizeH="0" baseline="0" dirty="0">
                <a:ln>
                  <a:noFill/>
                </a:ln>
                <a:solidFill>
                  <a:schemeClr val="tx1"/>
                </a:solidFill>
                <a:effectLst/>
                <a:latin typeface="Arial" panose="020B0604020202020204" pitchFamily="34" charset="0"/>
              </a:rPr>
              <a:t> Offer actionable recommendations for improving workforce management based on the analysis and effectiveness of current HR strategies.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0" y="2677744"/>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1">
            <a:extLst>
              <a:ext uri="{FF2B5EF4-FFF2-40B4-BE49-F238E27FC236}">
                <a16:creationId xmlns:a16="http://schemas.microsoft.com/office/drawing/2014/main" id="{F97F48D2-C7B7-24A7-F1DB-C49AC7DC581E}"/>
              </a:ext>
            </a:extLst>
          </p:cNvPr>
          <p:cNvSpPr>
            <a:spLocks noChangeArrowheads="1"/>
          </p:cNvSpPr>
          <p:nvPr/>
        </p:nvSpPr>
        <p:spPr bwMode="auto">
          <a:xfrm>
            <a:off x="457200" y="1669256"/>
            <a:ext cx="102870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Objective:</a:t>
            </a:r>
            <a:r>
              <a:rPr kumimoji="0" lang="en-US" altLang="en-US" sz="1800" b="0" i="0" u="none" strike="noStrike" cap="none" normalizeH="0" baseline="0" dirty="0">
                <a:ln>
                  <a:noFill/>
                </a:ln>
                <a:solidFill>
                  <a:schemeClr val="tx1"/>
                </a:solidFill>
                <a:effectLst/>
                <a:latin typeface="Arial" panose="020B0604020202020204" pitchFamily="34" charset="0"/>
              </a:rPr>
              <a:t> Analyze employee data to uncover trends in performance and retention.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Data Sources:</a:t>
            </a:r>
            <a:r>
              <a:rPr kumimoji="0" lang="en-US" altLang="en-US" sz="1800" b="0" i="0" u="none" strike="noStrike" cap="none" normalizeH="0" baseline="0" dirty="0">
                <a:ln>
                  <a:noFill/>
                </a:ln>
                <a:solidFill>
                  <a:schemeClr val="tx1"/>
                </a:solidFill>
                <a:effectLst/>
                <a:latin typeface="Arial" panose="020B0604020202020204" pitchFamily="34" charset="0"/>
              </a:rPr>
              <a:t> Employee records, performance reviews, and departmental metrics.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Approach:</a:t>
            </a:r>
            <a:r>
              <a:rPr kumimoji="0" lang="en-US" altLang="en-US" sz="1800" b="0" i="0" u="none" strike="noStrike" cap="none" normalizeH="0" baseline="0" dirty="0">
                <a:ln>
                  <a:noFill/>
                </a:ln>
                <a:solidFill>
                  <a:schemeClr val="tx1"/>
                </a:solidFill>
                <a:effectLst/>
                <a:latin typeface="Arial" panose="020B0604020202020204" pitchFamily="34" charset="0"/>
              </a:rPr>
              <a:t> Clean and preprocess data, identify trends, assess correlations.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Key Variables:</a:t>
            </a:r>
            <a:r>
              <a:rPr kumimoji="0" lang="en-US" altLang="en-US" sz="1800" b="0" i="0" u="none" strike="noStrike" cap="none" normalizeH="0" baseline="0" dirty="0">
                <a:ln>
                  <a:noFill/>
                </a:ln>
                <a:solidFill>
                  <a:schemeClr val="tx1"/>
                </a:solidFill>
                <a:effectLst/>
                <a:latin typeface="Arial" panose="020B0604020202020204" pitchFamily="34" charset="0"/>
              </a:rPr>
              <a:t> Tenure, job role, performance scores, productivity metrics.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Visualization:</a:t>
            </a:r>
            <a:r>
              <a:rPr kumimoji="0" lang="en-US" altLang="en-US" sz="1800" b="0" i="0" u="none" strike="noStrike" cap="none" normalizeH="0" baseline="0" dirty="0">
                <a:ln>
                  <a:noFill/>
                </a:ln>
                <a:solidFill>
                  <a:schemeClr val="tx1"/>
                </a:solidFill>
                <a:effectLst/>
                <a:latin typeface="Arial" panose="020B0604020202020204" pitchFamily="34" charset="0"/>
              </a:rPr>
              <a:t> Use Excel charts and graphs to represent insights.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Findings:</a:t>
            </a:r>
            <a:r>
              <a:rPr kumimoji="0" lang="en-US" altLang="en-US" sz="1800" b="0" i="0" u="none" strike="noStrike" cap="none" normalizeH="0" baseline="0" dirty="0">
                <a:ln>
                  <a:noFill/>
                </a:ln>
                <a:solidFill>
                  <a:schemeClr val="tx1"/>
                </a:solidFill>
                <a:effectLst/>
                <a:latin typeface="Arial" panose="020B0604020202020204" pitchFamily="34" charset="0"/>
              </a:rPr>
              <a:t> Discover trends in employee performance and retention rates.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1" i="0" u="none" strike="noStrike" cap="none" normalizeH="0" baseline="0" dirty="0">
                <a:ln>
                  <a:noFill/>
                </a:ln>
                <a:solidFill>
                  <a:schemeClr val="tx1"/>
                </a:solidFill>
                <a:effectLst/>
                <a:latin typeface="Arial" panose="020B0604020202020204" pitchFamily="34" charset="0"/>
              </a:rPr>
              <a:t>Correlations:</a:t>
            </a:r>
            <a:r>
              <a:rPr kumimoji="0" lang="en-US" altLang="en-US" sz="1800" b="0" i="0" u="none" strike="noStrike" cap="none" normalizeH="0" baseline="0" dirty="0">
                <a:ln>
                  <a:noFill/>
                </a:ln>
                <a:solidFill>
                  <a:schemeClr val="tx1"/>
                </a:solidFill>
                <a:effectLst/>
                <a:latin typeface="Arial" panose="020B0604020202020204" pitchFamily="34" charset="0"/>
              </a:rPr>
              <a:t> Examine relationships between tenure, productivity, and departmental success.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b="1" i="0" u="none" strike="noStrike" cap="none" normalizeH="0" baseline="0" dirty="0">
                <a:ln>
                  <a:noFill/>
                </a:ln>
                <a:solidFill>
                  <a:schemeClr val="tx1"/>
                </a:solidFill>
                <a:effectLst/>
                <a:latin typeface="Arial" panose="020B0604020202020204" pitchFamily="34" charset="0"/>
              </a:rPr>
              <a:t>Recommendations:</a:t>
            </a:r>
            <a:r>
              <a:rPr kumimoji="0" lang="en-US" altLang="en-US" sz="1800" b="0" i="0" u="none" strike="noStrike" cap="none" normalizeH="0" baseline="0" dirty="0">
                <a:ln>
                  <a:noFill/>
                </a:ln>
                <a:solidFill>
                  <a:schemeClr val="tx1"/>
                </a:solidFill>
                <a:effectLst/>
                <a:latin typeface="Arial" panose="020B0604020202020204" pitchFamily="34" charset="0"/>
              </a:rPr>
              <a:t> Propose actionable improvements for workforce management.</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800" b="1" i="0" u="none" strike="noStrike" cap="none" normalizeH="0" baseline="0" dirty="0">
                <a:ln>
                  <a:noFill/>
                </a:ln>
                <a:solidFill>
                  <a:schemeClr val="tx1"/>
                </a:solidFill>
                <a:effectLst/>
                <a:latin typeface="Arial" panose="020B0604020202020204" pitchFamily="34" charset="0"/>
              </a:rPr>
              <a:t>Next Steps:</a:t>
            </a:r>
            <a:r>
              <a:rPr kumimoji="0" lang="en-US" altLang="en-US" sz="1800" b="0" i="0" u="none" strike="noStrike" cap="none" normalizeH="0" baseline="0" dirty="0">
                <a:ln>
                  <a:noFill/>
                </a:ln>
                <a:solidFill>
                  <a:schemeClr val="tx1"/>
                </a:solidFill>
                <a:effectLst/>
                <a:latin typeface="Arial" panose="020B0604020202020204" pitchFamily="34" charset="0"/>
              </a:rPr>
              <a:t> Develop an implementation plan and suggest areas for further analysis.</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1800" b="1" i="0" u="none" strike="noStrike" cap="none" normalizeH="0" baseline="0" dirty="0">
                <a:ln>
                  <a:noFill/>
                </a:ln>
                <a:solidFill>
                  <a:schemeClr val="tx1"/>
                </a:solidFill>
                <a:effectLst/>
                <a:latin typeface="Arial" panose="020B0604020202020204" pitchFamily="34" charset="0"/>
              </a:rPr>
              <a:t>Conclusion:</a:t>
            </a:r>
            <a:r>
              <a:rPr kumimoji="0" lang="en-US" altLang="en-US" sz="1800" b="0" i="0" u="none" strike="noStrike" cap="none" normalizeH="0" baseline="0" dirty="0">
                <a:ln>
                  <a:noFill/>
                </a:ln>
                <a:solidFill>
                  <a:schemeClr val="tx1"/>
                </a:solidFill>
                <a:effectLst/>
                <a:latin typeface="Arial" panose="020B0604020202020204" pitchFamily="34" charset="0"/>
              </a:rPr>
              <a:t> Summarize insights and invite questions for further discussion.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E85E68CF-236A-5FF5-E477-6D60ACD0B9DC}"/>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a:extLst>
              <a:ext uri="{FF2B5EF4-FFF2-40B4-BE49-F238E27FC236}">
                <a16:creationId xmlns:a16="http://schemas.microsoft.com/office/drawing/2014/main" id="{17957218-CE18-0A0C-AB28-ECEEE38609BA}"/>
              </a:ext>
            </a:extLst>
          </p:cNvPr>
          <p:cNvSpPr>
            <a:spLocks noChangeArrowheads="1"/>
          </p:cNvSpPr>
          <p:nvPr/>
        </p:nvSpPr>
        <p:spPr bwMode="auto">
          <a:xfrm>
            <a:off x="914400" y="2197433"/>
            <a:ext cx="91440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The end users of the employee data analysis conducted using Excel are typically key stakeholders within the organization, including Human Resources (HR) managers, department heads, and senior executives. HR managers rely on this analysis to refine recruitment strategies, improve employee retention, and enhance overall workforce management. Department heads use the insights to assess team performance and productivity, facilitating targeted interventions and support where needed. Senior executives benefit from a high-level overview of workforce trends and performance metrics, which aids in strategic decision-making and aligning HR practices with organizational goals. Additionally, the analysis can serve as a valuable resource for business analysts and consultants who may be involved in advising on workforce optimization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4772A2E-606A-E223-122E-BBF2336D5CDA}"/>
              </a:ext>
            </a:extLst>
          </p:cNvPr>
          <p:cNvSpPr txBox="1"/>
          <p:nvPr/>
        </p:nvSpPr>
        <p:spPr>
          <a:xfrm>
            <a:off x="2819400" y="1501941"/>
            <a:ext cx="6333066" cy="5355312"/>
          </a:xfrm>
          <a:prstGeom prst="rect">
            <a:avLst/>
          </a:prstGeom>
          <a:noFill/>
        </p:spPr>
        <p:txBody>
          <a:bodyPr wrap="square">
            <a:spAutoFit/>
          </a:bodyPr>
          <a:lstStyle/>
          <a:p>
            <a:r>
              <a:rPr lang="en-IN" b="1" dirty="0"/>
              <a:t>💦</a:t>
            </a:r>
            <a:r>
              <a:rPr lang="en-US" b="1" dirty="0"/>
              <a:t>Enhanced Decision-Making:</a:t>
            </a:r>
            <a:r>
              <a:rPr lang="en-US" dirty="0"/>
              <a:t> Provides actionable insights into employee performance and retention trends, enabling informed strategic decisions.</a:t>
            </a:r>
          </a:p>
          <a:p>
            <a:r>
              <a:rPr lang="en-IN" b="1" dirty="0"/>
              <a:t>💦</a:t>
            </a:r>
            <a:r>
              <a:rPr lang="en-US" b="1" dirty="0"/>
              <a:t>Data-Driven HR Strategies:</a:t>
            </a:r>
            <a:r>
              <a:rPr lang="en-US" dirty="0"/>
              <a:t> Supports the development of targeted HR policies and practices to improve recruitment, training, and employee retention.</a:t>
            </a:r>
          </a:p>
          <a:p>
            <a:r>
              <a:rPr lang="en-IN" b="1" dirty="0"/>
              <a:t>💦</a:t>
            </a:r>
            <a:r>
              <a:rPr lang="en-US" b="1" dirty="0"/>
              <a:t>Increased Efficiency:</a:t>
            </a:r>
            <a:r>
              <a:rPr lang="en-US" dirty="0"/>
              <a:t> Streamlines the analysis process with Excel’s powerful tools, saving time and resources while delivering comprehensive insights.</a:t>
            </a:r>
          </a:p>
          <a:p>
            <a:r>
              <a:rPr lang="en-IN" b="1" dirty="0"/>
              <a:t>💦</a:t>
            </a:r>
            <a:r>
              <a:rPr lang="en-US" b="1" dirty="0"/>
              <a:t>Visual Insights:</a:t>
            </a:r>
            <a:r>
              <a:rPr lang="en-US" dirty="0"/>
              <a:t> Utilizes Excel’s visualization capabilities to clearly present data trends and correlations, making complex information easily understandable.</a:t>
            </a:r>
          </a:p>
          <a:p>
            <a:r>
              <a:rPr lang="en-IN" b="1" dirty="0"/>
              <a:t>💦</a:t>
            </a:r>
            <a:r>
              <a:rPr lang="en-US" b="1" dirty="0"/>
              <a:t>Performance Optimization:</a:t>
            </a:r>
            <a:r>
              <a:rPr lang="en-US" dirty="0"/>
              <a:t> Identifies key factors affecting employee productivity, allowing for targeted interventions to enhance overall workforce effectiveness.</a:t>
            </a:r>
          </a:p>
          <a:p>
            <a:r>
              <a:rPr lang="en-IN" b="1" dirty="0"/>
              <a:t>💦</a:t>
            </a:r>
            <a:r>
              <a:rPr lang="en-US" b="1" dirty="0"/>
              <a:t>Strategic Planning:</a:t>
            </a:r>
            <a:r>
              <a:rPr lang="en-US" dirty="0"/>
              <a:t> Facilitates better alignment of HR initiatives with organizational goals through detailed analysis and trend forecasting.</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1">
            <a:extLst>
              <a:ext uri="{FF2B5EF4-FFF2-40B4-BE49-F238E27FC236}">
                <a16:creationId xmlns:a16="http://schemas.microsoft.com/office/drawing/2014/main" id="{A4B16842-E919-4D19-489D-AF264ADCDA8C}"/>
              </a:ext>
            </a:extLst>
          </p:cNvPr>
          <p:cNvSpPr>
            <a:spLocks noChangeArrowheads="1"/>
          </p:cNvSpPr>
          <p:nvPr/>
        </p:nvSpPr>
        <p:spPr bwMode="auto">
          <a:xfrm>
            <a:off x="609600" y="1295400"/>
            <a:ext cx="83058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dataset for employee data analysis in Excel includes several key components that provide a comprehensive view of each employee's profile and performance. </a:t>
            </a:r>
            <a:r>
              <a:rPr kumimoji="0" lang="en-US" altLang="en-US" sz="1800" b="1" i="0" u="none" strike="noStrike" cap="none" normalizeH="0" baseline="0" dirty="0">
                <a:ln>
                  <a:noFill/>
                </a:ln>
                <a:solidFill>
                  <a:schemeClr val="tx1"/>
                </a:solidFill>
                <a:effectLst/>
                <a:latin typeface="Arial" panose="020B0604020202020204" pitchFamily="34" charset="0"/>
              </a:rPr>
              <a:t>Employee ID</a:t>
            </a:r>
            <a:r>
              <a:rPr kumimoji="0" lang="en-US" altLang="en-US" sz="1800" b="0" i="0" u="none" strike="noStrike" cap="none" normalizeH="0" baseline="0" dirty="0">
                <a:ln>
                  <a:noFill/>
                </a:ln>
                <a:solidFill>
                  <a:schemeClr val="tx1"/>
                </a:solidFill>
                <a:effectLst/>
                <a:latin typeface="Arial" panose="020B0604020202020204" pitchFamily="34" charset="0"/>
              </a:rPr>
              <a:t> serves as a unique identifier for tracking and referencing individuals within the dataset. </a:t>
            </a:r>
            <a:r>
              <a:rPr kumimoji="0" lang="en-US" altLang="en-US" sz="1800" b="1" i="0" u="none" strike="noStrike" cap="none" normalizeH="0" baseline="0" dirty="0">
                <a:ln>
                  <a:noFill/>
                </a:ln>
                <a:solidFill>
                  <a:schemeClr val="tx1"/>
                </a:solidFill>
                <a:effectLst/>
                <a:latin typeface="Arial" panose="020B0604020202020204" pitchFamily="34" charset="0"/>
              </a:rPr>
              <a:t>Name</a:t>
            </a:r>
            <a:r>
              <a:rPr kumimoji="0" lang="en-US" altLang="en-US" sz="1800" b="0" i="0" u="none" strike="noStrike" cap="none" normalizeH="0" baseline="0" dirty="0">
                <a:ln>
                  <a:noFill/>
                </a:ln>
                <a:solidFill>
                  <a:schemeClr val="tx1"/>
                </a:solidFill>
                <a:effectLst/>
                <a:latin typeface="Arial" panose="020B0604020202020204" pitchFamily="34" charset="0"/>
              </a:rPr>
              <a:t> captures the full name of each employee, while </a:t>
            </a:r>
            <a:r>
              <a:rPr kumimoji="0" lang="en-US" altLang="en-US" sz="1800" b="1" i="0" u="none" strike="noStrike" cap="none" normalizeH="0" baseline="0" dirty="0">
                <a:ln>
                  <a:noFill/>
                </a:ln>
                <a:solidFill>
                  <a:schemeClr val="tx1"/>
                </a:solidFill>
                <a:effectLst/>
                <a:latin typeface="Arial" panose="020B0604020202020204" pitchFamily="34" charset="0"/>
              </a:rPr>
              <a:t>Department</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Job Title</a:t>
            </a:r>
            <a:r>
              <a:rPr kumimoji="0" lang="en-US" altLang="en-US" sz="1800" b="0" i="0" u="none" strike="noStrike" cap="none" normalizeH="0" baseline="0" dirty="0">
                <a:ln>
                  <a:noFill/>
                </a:ln>
                <a:solidFill>
                  <a:schemeClr val="tx1"/>
                </a:solidFill>
                <a:effectLst/>
                <a:latin typeface="Arial" panose="020B0604020202020204" pitchFamily="34" charset="0"/>
              </a:rPr>
              <a:t> provide context on their role within the organization. The </a:t>
            </a:r>
            <a:r>
              <a:rPr kumimoji="0" lang="en-US" altLang="en-US" sz="1800" b="1" i="0" u="none" strike="noStrike" cap="none" normalizeH="0" baseline="0" dirty="0">
                <a:ln>
                  <a:noFill/>
                </a:ln>
                <a:solidFill>
                  <a:schemeClr val="tx1"/>
                </a:solidFill>
                <a:effectLst/>
                <a:latin typeface="Arial" panose="020B0604020202020204" pitchFamily="34" charset="0"/>
              </a:rPr>
              <a:t>Hire Date</a:t>
            </a:r>
            <a:r>
              <a:rPr kumimoji="0" lang="en-US" altLang="en-US" sz="1800" b="0" i="0" u="none" strike="noStrike" cap="none" normalizeH="0" baseline="0" dirty="0">
                <a:ln>
                  <a:noFill/>
                </a:ln>
                <a:solidFill>
                  <a:schemeClr val="tx1"/>
                </a:solidFill>
                <a:effectLst/>
                <a:latin typeface="Arial" panose="020B0604020202020204" pitchFamily="34" charset="0"/>
              </a:rPr>
              <a:t> allows calculation of </a:t>
            </a:r>
            <a:r>
              <a:rPr kumimoji="0" lang="en-US" altLang="en-US" sz="1800" b="1" i="0" u="none" strike="noStrike" cap="none" normalizeH="0" baseline="0" dirty="0">
                <a:ln>
                  <a:noFill/>
                </a:ln>
                <a:solidFill>
                  <a:schemeClr val="tx1"/>
                </a:solidFill>
                <a:effectLst/>
                <a:latin typeface="Arial" panose="020B0604020202020204" pitchFamily="34" charset="0"/>
              </a:rPr>
              <a:t>Tenure</a:t>
            </a:r>
            <a:r>
              <a:rPr kumimoji="0" lang="en-US" altLang="en-US" sz="1800" b="0" i="0" u="none" strike="noStrike" cap="none" normalizeH="0" baseline="0" dirty="0">
                <a:ln>
                  <a:noFill/>
                </a:ln>
                <a:solidFill>
                  <a:schemeClr val="tx1"/>
                </a:solidFill>
                <a:effectLst/>
                <a:latin typeface="Arial" panose="020B0604020202020204" pitchFamily="34" charset="0"/>
              </a:rPr>
              <a:t>, indicating how long the employee has been with the company. </a:t>
            </a:r>
            <a:r>
              <a:rPr kumimoji="0" lang="en-US" altLang="en-US" sz="1800" b="1" i="0" u="none" strike="noStrike" cap="none" normalizeH="0" baseline="0" dirty="0">
                <a:ln>
                  <a:noFill/>
                </a:ln>
                <a:solidFill>
                  <a:schemeClr val="tx1"/>
                </a:solidFill>
                <a:effectLst/>
                <a:latin typeface="Arial" panose="020B0604020202020204" pitchFamily="34" charset="0"/>
              </a:rPr>
              <a:t>Performance Score</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Productivity Metrics</a:t>
            </a:r>
            <a:r>
              <a:rPr kumimoji="0" lang="en-US" altLang="en-US" sz="1800" b="0" i="0" u="none" strike="noStrike" cap="none" normalizeH="0" baseline="0" dirty="0">
                <a:ln>
                  <a:noFill/>
                </a:ln>
                <a:solidFill>
                  <a:schemeClr val="tx1"/>
                </a:solidFill>
                <a:effectLst/>
                <a:latin typeface="Arial" panose="020B0604020202020204" pitchFamily="34" charset="0"/>
              </a:rPr>
              <a:t> offer insights into employee effectiveness and output. </a:t>
            </a:r>
            <a:r>
              <a:rPr kumimoji="0" lang="en-US" altLang="en-US" sz="1800" b="1" i="0" u="none" strike="noStrike" cap="none" normalizeH="0" baseline="0" dirty="0">
                <a:ln>
                  <a:noFill/>
                </a:ln>
                <a:solidFill>
                  <a:schemeClr val="tx1"/>
                </a:solidFill>
                <a:effectLst/>
                <a:latin typeface="Arial" panose="020B0604020202020204" pitchFamily="34" charset="0"/>
              </a:rPr>
              <a:t>Salary</a:t>
            </a:r>
            <a:r>
              <a:rPr kumimoji="0" lang="en-US" altLang="en-US" sz="1800" b="0" i="0" u="none" strike="noStrike" cap="none" normalizeH="0" baseline="0" dirty="0">
                <a:ln>
                  <a:noFill/>
                </a:ln>
                <a:solidFill>
                  <a:schemeClr val="tx1"/>
                </a:solidFill>
                <a:effectLst/>
                <a:latin typeface="Arial" panose="020B0604020202020204" pitchFamily="34" charset="0"/>
              </a:rPr>
              <a:t> details financial compensation, and </a:t>
            </a:r>
            <a:r>
              <a:rPr kumimoji="0" lang="en-US" altLang="en-US" sz="1800" b="1" i="0" u="none" strike="noStrike" cap="none" normalizeH="0" baseline="0" dirty="0">
                <a:ln>
                  <a:noFill/>
                </a:ln>
                <a:solidFill>
                  <a:schemeClr val="tx1"/>
                </a:solidFill>
                <a:effectLst/>
                <a:latin typeface="Arial" panose="020B0604020202020204" pitchFamily="34" charset="0"/>
              </a:rPr>
              <a:t>Promotion History</a:t>
            </a:r>
            <a:r>
              <a:rPr kumimoji="0" lang="en-US" altLang="en-US" sz="1800" b="0" i="0" u="none" strike="noStrike" cap="none" normalizeH="0" baseline="0" dirty="0">
                <a:ln>
                  <a:noFill/>
                </a:ln>
                <a:solidFill>
                  <a:schemeClr val="tx1"/>
                </a:solidFill>
                <a:effectLst/>
                <a:latin typeface="Arial" panose="020B0604020202020204" pitchFamily="34" charset="0"/>
              </a:rPr>
              <a:t> tracks career advancement within the company. </a:t>
            </a:r>
            <a:r>
              <a:rPr kumimoji="0" lang="en-US" altLang="en-US" sz="1800" b="1" i="0" u="none" strike="noStrike" cap="none" normalizeH="0" baseline="0" dirty="0">
                <a:ln>
                  <a:noFill/>
                </a:ln>
                <a:solidFill>
                  <a:schemeClr val="tx1"/>
                </a:solidFill>
                <a:effectLst/>
                <a:latin typeface="Arial" panose="020B0604020202020204" pitchFamily="34" charset="0"/>
              </a:rPr>
              <a:t>Absenteeism</a:t>
            </a:r>
            <a:r>
              <a:rPr kumimoji="0" lang="en-US" altLang="en-US" sz="1800" b="0" i="0" u="none" strike="noStrike" cap="none" normalizeH="0" baseline="0" dirty="0">
                <a:ln>
                  <a:noFill/>
                </a:ln>
                <a:solidFill>
                  <a:schemeClr val="tx1"/>
                </a:solidFill>
                <a:effectLst/>
                <a:latin typeface="Arial" panose="020B0604020202020204" pitchFamily="34" charset="0"/>
              </a:rPr>
              <a:t> records the number of days employees have been absent and reasons for their leave, while </a:t>
            </a:r>
            <a:r>
              <a:rPr kumimoji="0" lang="en-US" altLang="en-US" sz="1800" b="1" i="0" u="none" strike="noStrike" cap="none" normalizeH="0" baseline="0" dirty="0">
                <a:ln>
                  <a:noFill/>
                </a:ln>
                <a:solidFill>
                  <a:schemeClr val="tx1"/>
                </a:solidFill>
                <a:effectLst/>
                <a:latin typeface="Arial" panose="020B0604020202020204" pitchFamily="34" charset="0"/>
              </a:rPr>
              <a:t>Training and Development</a:t>
            </a:r>
            <a:r>
              <a:rPr kumimoji="0" lang="en-US" altLang="en-US" sz="1800" b="0" i="0" u="none" strike="noStrike" cap="none" normalizeH="0" baseline="0" dirty="0">
                <a:ln>
                  <a:noFill/>
                </a:ln>
                <a:solidFill>
                  <a:schemeClr val="tx1"/>
                </a:solidFill>
                <a:effectLst/>
                <a:latin typeface="Arial" panose="020B0604020202020204" pitchFamily="34" charset="0"/>
              </a:rPr>
              <a:t> logs participation in professional growth opportunities. </a:t>
            </a:r>
            <a:r>
              <a:rPr kumimoji="0" lang="en-US" altLang="en-US" sz="1800" b="1" i="0" u="none" strike="noStrike" cap="none" normalizeH="0" baseline="0" dirty="0">
                <a:ln>
                  <a:noFill/>
                </a:ln>
                <a:solidFill>
                  <a:schemeClr val="tx1"/>
                </a:solidFill>
                <a:effectLst/>
                <a:latin typeface="Arial" panose="020B0604020202020204" pitchFamily="34" charset="0"/>
              </a:rPr>
              <a:t>Employee Status</a:t>
            </a:r>
            <a:r>
              <a:rPr kumimoji="0" lang="en-US" altLang="en-US" sz="1800" b="0" i="0" u="none" strike="noStrike" cap="none" normalizeH="0" baseline="0" dirty="0">
                <a:ln>
                  <a:noFill/>
                </a:ln>
                <a:solidFill>
                  <a:schemeClr val="tx1"/>
                </a:solidFill>
                <a:effectLst/>
                <a:latin typeface="Arial" panose="020B0604020202020204" pitchFamily="34" charset="0"/>
              </a:rPr>
              <a:t> indicates current employment conditions, and </a:t>
            </a:r>
            <a:r>
              <a:rPr kumimoji="0" lang="en-US" altLang="en-US" sz="1800" b="1" i="0" u="none" strike="noStrike" cap="none" normalizeH="0" baseline="0" dirty="0">
                <a:ln>
                  <a:noFill/>
                </a:ln>
                <a:solidFill>
                  <a:schemeClr val="tx1"/>
                </a:solidFill>
                <a:effectLst/>
                <a:latin typeface="Arial" panose="020B0604020202020204" pitchFamily="34" charset="0"/>
              </a:rPr>
              <a:t>Location</a:t>
            </a:r>
            <a:r>
              <a:rPr kumimoji="0" lang="en-US" altLang="en-US" sz="1800" b="0" i="0" u="none" strike="noStrike" cap="none" normalizeH="0" baseline="0" dirty="0">
                <a:ln>
                  <a:noFill/>
                </a:ln>
                <a:solidFill>
                  <a:schemeClr val="tx1"/>
                </a:solidFill>
                <a:effectLst/>
                <a:latin typeface="Arial" panose="020B0604020202020204" pitchFamily="34" charset="0"/>
              </a:rPr>
              <a:t> specifies the employee’s base office or remote working arrangement. Finally, </a:t>
            </a:r>
            <a:r>
              <a:rPr kumimoji="0" lang="en-US" altLang="en-US" sz="1800" b="1" i="0" u="none" strike="noStrike" cap="none" normalizeH="0" baseline="0" dirty="0">
                <a:ln>
                  <a:noFill/>
                </a:ln>
                <a:solidFill>
                  <a:schemeClr val="tx1"/>
                </a:solidFill>
                <a:effectLst/>
                <a:latin typeface="Arial" panose="020B0604020202020204" pitchFamily="34" charset="0"/>
              </a:rPr>
              <a:t>Supervisor ID</a:t>
            </a:r>
            <a:r>
              <a:rPr kumimoji="0" lang="en-US" altLang="en-US" sz="1800" b="0" i="0" u="none" strike="noStrike" cap="none" normalizeH="0" baseline="0" dirty="0">
                <a:ln>
                  <a:noFill/>
                </a:ln>
                <a:solidFill>
                  <a:schemeClr val="tx1"/>
                </a:solidFill>
                <a:effectLst/>
                <a:latin typeface="Arial" panose="020B0604020202020204" pitchFamily="34" charset="0"/>
              </a:rPr>
              <a:t> links each employee to their direct supervisor, facilitating hierarchical analysis. Together, these components enable a thorough examination of employee data to inform HR strategies and organizational decisions.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869186" y="49301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252C532-897D-3132-ECDF-B1937D30D5C4}"/>
              </a:ext>
            </a:extLst>
          </p:cNvPr>
          <p:cNvSpPr txBox="1"/>
          <p:nvPr/>
        </p:nvSpPr>
        <p:spPr>
          <a:xfrm>
            <a:off x="2381250" y="1752600"/>
            <a:ext cx="6487936" cy="4247317"/>
          </a:xfrm>
          <a:prstGeom prst="rect">
            <a:avLst/>
          </a:prstGeom>
          <a:noFill/>
        </p:spPr>
        <p:txBody>
          <a:bodyPr wrap="square">
            <a:spAutoFit/>
          </a:bodyPr>
          <a:lstStyle/>
          <a:p>
            <a:pPr>
              <a:buFont typeface="+mj-lt"/>
              <a:buAutoNum type="arabicPeriod"/>
            </a:pPr>
            <a:r>
              <a:rPr lang="en-US" b="1" dirty="0"/>
              <a:t>Deep Insights</a:t>
            </a:r>
            <a:r>
              <a:rPr lang="en-US" dirty="0"/>
              <a:t>: Reveal hidden trends and correlations in employee performance and retention, offering a deeper understanding of workforce dynamics.</a:t>
            </a:r>
          </a:p>
          <a:p>
            <a:pPr>
              <a:buFont typeface="+mj-lt"/>
              <a:buAutoNum type="arabicPeriod"/>
            </a:pPr>
            <a:r>
              <a:rPr lang="en-US" b="1" dirty="0"/>
              <a:t>Empowered Decision Making</a:t>
            </a:r>
            <a:r>
              <a:rPr lang="en-US" dirty="0"/>
              <a:t>: Equip HR and management with actionable data-driven insights, enabling strategic decisions based on solid evidence.</a:t>
            </a:r>
          </a:p>
          <a:p>
            <a:pPr>
              <a:buFont typeface="+mj-lt"/>
              <a:buAutoNum type="arabicPeriod"/>
            </a:pPr>
            <a:r>
              <a:rPr lang="en-US" b="1" dirty="0"/>
              <a:t>Stunning Visualizations</a:t>
            </a:r>
            <a:r>
              <a:rPr lang="en-US" dirty="0"/>
              <a:t>: Leverage Excel’s powerful charting tools to turn complex data into clear, impactful visuals that communicate key findings effectively.</a:t>
            </a:r>
          </a:p>
          <a:p>
            <a:pPr>
              <a:buFont typeface="+mj-lt"/>
              <a:buAutoNum type="arabicPeriod"/>
            </a:pPr>
            <a:r>
              <a:rPr lang="en-US" b="1" dirty="0"/>
              <a:t>Optimized Workforce Strategies</a:t>
            </a:r>
            <a:r>
              <a:rPr lang="en-US" dirty="0"/>
              <a:t>: Enhance recruitment, training, and resource allocation by identifying critical factors that impact employee satisfaction and productivity.</a:t>
            </a:r>
          </a:p>
          <a:p>
            <a:pPr>
              <a:buFont typeface="+mj-lt"/>
              <a:buAutoNum type="arabicPeriod"/>
            </a:pPr>
            <a:r>
              <a:rPr lang="en-US" b="1" dirty="0"/>
              <a:t>Predictive Analytics</a:t>
            </a:r>
            <a:r>
              <a:rPr lang="en-US" dirty="0"/>
              <a:t>: Use historical data to anticipate future trends and challenges, allowing for proactive strategies and better strategic planning.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221</TotalTime>
  <Words>1063</Words>
  <Application>Microsoft Office PowerPoint</Application>
  <PresentationFormat>Widescreen</PresentationFormat>
  <Paragraphs>86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919499007287</cp:lastModifiedBy>
  <cp:revision>15</cp:revision>
  <dcterms:created xsi:type="dcterms:W3CDTF">2024-03-29T15:07:22Z</dcterms:created>
  <dcterms:modified xsi:type="dcterms:W3CDTF">2024-09-10T16:19:13Z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