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258" r:id="rId7"/>
    <p:sldId id="261" r:id="rId8"/>
    <p:sldId id="265" r:id="rId9"/>
    <p:sldId id="278" r:id="rId10"/>
    <p:sldId id="279" r:id="rId11"/>
    <p:sldId id="264" r:id="rId12"/>
    <p:sldId id="273" r:id="rId13"/>
    <p:sldId id="274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66" r:id="rId22"/>
    <p:sldId id="288" r:id="rId23"/>
    <p:sldId id="290" r:id="rId24"/>
    <p:sldId id="291" r:id="rId25"/>
    <p:sldId id="271" r:id="rId26"/>
    <p:sldId id="263" r:id="rId27"/>
  </p:sldIdLst>
  <p:sldSz cx="9144000" cy="6858000" type="screen4x3"/>
  <p:notesSz cx="9144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687DEB56-B1AF-4302-9DDE-7D8D39DD5DA7}">
          <p14:sldIdLst>
            <p14:sldId id="256"/>
            <p14:sldId id="257"/>
          </p14:sldIdLst>
        </p14:section>
        <p14:section name="Untitled Section" id="{053ADDB9-7F5D-49A8-A456-9AF512A1B524}">
          <p14:sldIdLst>
            <p14:sldId id="259"/>
            <p14:sldId id="258"/>
            <p14:sldId id="261"/>
            <p14:sldId id="265"/>
            <p14:sldId id="278"/>
            <p14:sldId id="279"/>
            <p14:sldId id="264"/>
            <p14:sldId id="273"/>
            <p14:sldId id="274"/>
            <p14:sldId id="280"/>
            <p14:sldId id="281"/>
            <p14:sldId id="282"/>
            <p14:sldId id="283"/>
            <p14:sldId id="284"/>
            <p14:sldId id="285"/>
            <p14:sldId id="287"/>
            <p14:sldId id="266"/>
            <p14:sldId id="288"/>
            <p14:sldId id="290"/>
            <p14:sldId id="291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6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86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D7801-4DE4-4F45-9DA1-B236EE85A1B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48EDC-44AA-48CA-A17A-8D753814FE1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48EDC-44AA-48CA-A17A-8D753814FE1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639" y="564451"/>
            <a:ext cx="7666355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1350" y="1441450"/>
            <a:ext cx="8318500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76200"/>
              <a:ext cx="1374248" cy="1066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4495800"/>
              <a:ext cx="1479012" cy="18413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77285" y="3772535"/>
            <a:ext cx="4864735" cy="3862705"/>
          </a:xfrm>
          <a:prstGeom prst="rect">
            <a:avLst/>
          </a:prstGeom>
        </p:spPr>
        <p:txBody>
          <a:bodyPr vert="horz" wrap="square" lIns="0" tIns="58419" rIns="0" bIns="0" rtlCol="0">
            <a:noAutofit/>
          </a:bodyPr>
          <a:lstStyle/>
          <a:p>
            <a:pPr algn="just">
              <a:lnSpc>
                <a:spcPct val="100000"/>
              </a:lnSpc>
              <a:spcBef>
                <a:spcPts val="460"/>
              </a:spcBef>
            </a:pPr>
            <a:r>
              <a:rPr sz="1800" b="1" dirty="0"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r>
              <a:rPr sz="1800" b="1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b="1" spc="-10" dirty="0">
                <a:latin typeface="Times New Roman" panose="02020603050405020304" charset="0"/>
                <a:cs typeface="Times New Roman" panose="02020603050405020304" charset="0"/>
              </a:rPr>
              <a:t>GUID</a:t>
            </a:r>
            <a:r>
              <a:rPr lang="en-US" altLang="en-US" sz="1800" b="1" spc="-1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lang="en-US" altLang="en-US" sz="1800" b="1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460"/>
              </a:spcBef>
            </a:pPr>
            <a:r>
              <a:rPr lang="en-US" sz="1800" b="0" strike="noStrike" spc="-21" dirty="0" err="1">
                <a:latin typeface="Times New Roman" panose="02020603050405020304" charset="0"/>
                <a:cs typeface="Times New Roman" panose="02020603050405020304" charset="0"/>
              </a:rPr>
              <a:t>Mrs.A.S.RENUGADEVI</a:t>
            </a:r>
            <a:r>
              <a:rPr lang="en-US" sz="1800" b="0" strike="noStrike" spc="-2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800" b="0" strike="noStrike" spc="-2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460"/>
              </a:spcBef>
            </a:pPr>
            <a:r>
              <a:rPr lang="en-US" sz="1800" b="0" strike="noStrike" spc="-21" dirty="0">
                <a:latin typeface="Times New Roman" panose="02020603050405020304" charset="0"/>
                <a:cs typeface="Times New Roman" panose="02020603050405020304" charset="0"/>
              </a:rPr>
              <a:t>Assistant Professor</a:t>
            </a:r>
            <a:endParaRPr lang="en-US" sz="1800" b="0" strike="noStrike" spc="-2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460"/>
              </a:spcBef>
            </a:pPr>
            <a:r>
              <a:rPr lang="en-US" sz="1800" b="0" strike="noStrike" spc="-21" dirty="0">
                <a:latin typeface="Times New Roman" panose="02020603050405020304" charset="0"/>
                <a:cs typeface="Times New Roman" panose="02020603050405020304" charset="0"/>
              </a:rPr>
              <a:t>Artificial Intelligence</a:t>
            </a:r>
            <a:endParaRPr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</a:pPr>
            <a:r>
              <a:rPr sz="1800" b="1" dirty="0"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r>
              <a:rPr sz="1800" b="1" spc="-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b="1" spc="-10" dirty="0">
                <a:latin typeface="Times New Roman" panose="02020603050405020304" charset="0"/>
                <a:cs typeface="Times New Roman" panose="02020603050405020304" charset="0"/>
              </a:rPr>
              <a:t>MEMBER</a:t>
            </a:r>
            <a:r>
              <a:rPr lang="en-US" sz="1800" b="1" spc="-1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1800" b="1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" algn="just">
              <a:lnSpc>
                <a:spcPct val="100000"/>
              </a:lnSpc>
            </a:pPr>
            <a:r>
              <a:rPr lang="en-US" spc="-1" dirty="0">
                <a:latin typeface="Times New Roman" panose="02020603050405020304" charset="0"/>
                <a:cs typeface="Times New Roman" panose="02020603050405020304" charset="0"/>
              </a:rPr>
              <a:t>23ADR069-JANANI</a:t>
            </a:r>
            <a:r>
              <a:rPr lang="en-US" sz="1800" b="0" strike="noStrike" spc="-1" dirty="0">
                <a:latin typeface="Times New Roman" panose="02020603050405020304" charset="0"/>
                <a:cs typeface="Times New Roman" panose="02020603050405020304" charset="0"/>
              </a:rPr>
              <a:t> K</a:t>
            </a:r>
            <a:endParaRPr lang="en-US" sz="1800" b="0" strike="noStrike" spc="-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"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23ADR084-KAVISHNAA SRI G.S</a:t>
            </a:r>
            <a:endParaRPr lang="en-US" sz="1800" b="0" strike="noStrike" spc="-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35" algn="just">
              <a:lnSpc>
                <a:spcPct val="100000"/>
              </a:lnSpc>
              <a:spcBef>
                <a:spcPts val="360"/>
              </a:spcBef>
            </a:pPr>
            <a:r>
              <a:rPr lang="en-US" spc="-1" dirty="0">
                <a:latin typeface="Times New Roman" panose="02020603050405020304" charset="0"/>
                <a:cs typeface="Times New Roman" panose="02020603050405020304" charset="0"/>
              </a:rPr>
              <a:t>23ADR114-NAGUMEENA UDAYAPPAN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1334135"/>
            <a:ext cx="6248400" cy="174244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IN" sz="3600" spc="-10" dirty="0"/>
              <a:t>Early Detection Of </a:t>
            </a:r>
            <a:r>
              <a:rPr lang="en-IN" sz="3600" spc="-10" dirty="0"/>
              <a:t>Parkinson’s Disease </a:t>
            </a:r>
            <a:r>
              <a:rPr lang="en-US" altLang="en-IN" sz="3600" spc="-10" dirty="0"/>
              <a:t>Using Machine Learning </a:t>
            </a:r>
            <a:endParaRPr lang="en-US" altLang="en-IN" sz="3600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400" y="416560"/>
            <a:ext cx="7666355" cy="640080"/>
          </a:xfrm>
        </p:spPr>
        <p:txBody>
          <a:bodyPr>
            <a:no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Train-Test Split</a:t>
            </a:r>
            <a:endParaRPr lang="en-US" sz="2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990600"/>
            <a:ext cx="8318500" cy="5150485"/>
          </a:xfrm>
        </p:spPr>
        <p:txBody>
          <a:bodyPr>
            <a:noAutofit/>
          </a:bodyPr>
          <a:p>
            <a:pPr indent="457200" algn="l"/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/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85" y="1371600"/>
            <a:ext cx="3652520" cy="4964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65" y="1371600"/>
            <a:ext cx="3616325" cy="5086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400" y="800100"/>
            <a:ext cx="7666355" cy="447040"/>
          </a:xfrm>
        </p:spPr>
        <p:txBody>
          <a:bodyPr>
            <a:noAutofit/>
          </a:bodyPr>
          <a:p>
            <a:pPr algn="l"/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1.Support Vector Machine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41350" y="1224915"/>
            <a:ext cx="8318500" cy="5314950"/>
          </a:xfrm>
        </p:spPr>
        <p:txBody>
          <a:bodyPr>
            <a:no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31840" y="2769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67865" y="175260"/>
            <a:ext cx="6480810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MACHINE LEARNING ALGORITHMS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88085" y="1174115"/>
            <a:ext cx="7279005" cy="595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Support Vector Machine (SVM) is a supervised learning algorithm that finds the optimal hyperplane to separate classes in a dataset.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515110" y="1912620"/>
            <a:ext cx="5640070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400" y="193040"/>
            <a:ext cx="7666355" cy="472440"/>
          </a:xfrm>
        </p:spPr>
        <p:txBody>
          <a:bodyPr>
            <a:no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Decision Tree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41350" y="1224915"/>
            <a:ext cx="8318500" cy="5314950"/>
          </a:xfrm>
        </p:spPr>
        <p:txBody>
          <a:bodyPr>
            <a:no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31840" y="2769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67865" y="175260"/>
            <a:ext cx="648081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88085" y="741680"/>
            <a:ext cx="7279005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Decision Tree is a supervised algorithm used for classification and regression, splitting data based on features to create decision rules.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74800" y="1453515"/>
            <a:ext cx="6088380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400" y="307340"/>
            <a:ext cx="7666355" cy="354965"/>
          </a:xfrm>
        </p:spPr>
        <p:txBody>
          <a:bodyPr>
            <a:no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Logistic Regression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41350" y="1224915"/>
            <a:ext cx="8318500" cy="5314950"/>
          </a:xfrm>
        </p:spPr>
        <p:txBody>
          <a:bodyPr>
            <a:no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31840" y="2769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67865" y="175260"/>
            <a:ext cx="648081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88085" y="756920"/>
            <a:ext cx="7279005" cy="597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Logistic Regression is a supervised learning algorithm used for binary and multiclass classification.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448435"/>
            <a:ext cx="6445250" cy="5372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400" y="288290"/>
            <a:ext cx="7666355" cy="459740"/>
          </a:xfrm>
        </p:spPr>
        <p:txBody>
          <a:bodyPr>
            <a:no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K-Nearest Neighbor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41350" y="1224915"/>
            <a:ext cx="8318500" cy="5314950"/>
          </a:xfrm>
        </p:spPr>
        <p:txBody>
          <a:bodyPr>
            <a:no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31840" y="2769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67865" y="175260"/>
            <a:ext cx="6480810" cy="20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88085" y="748030"/>
            <a:ext cx="7279005" cy="635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K-Nearest Neighbors (KNN) is a simple, non-parametric supervised algorithm used for classification and regression.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800" y="1447800"/>
            <a:ext cx="6701155" cy="53841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400" y="288290"/>
            <a:ext cx="7666355" cy="459740"/>
          </a:xfrm>
        </p:spPr>
        <p:txBody>
          <a:bodyPr>
            <a:no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Gradient Boosting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41350" y="1224915"/>
            <a:ext cx="8318500" cy="5314950"/>
          </a:xfrm>
        </p:spPr>
        <p:txBody>
          <a:bodyPr>
            <a:no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31840" y="2769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67865" y="175260"/>
            <a:ext cx="6480810" cy="88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88085" y="659130"/>
            <a:ext cx="7279005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Gradient Boosting is an ensemble learning technique that builds strong predictive models by combining multiple weak learners.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383030"/>
            <a:ext cx="5514975" cy="5380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400" y="288290"/>
            <a:ext cx="7666355" cy="459740"/>
          </a:xfrm>
        </p:spPr>
        <p:txBody>
          <a:bodyPr>
            <a:no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6.Naive Bayes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41350" y="1285875"/>
            <a:ext cx="8318500" cy="5572760"/>
          </a:xfrm>
        </p:spPr>
        <p:txBody>
          <a:bodyPr>
            <a:no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31840" y="2769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67865" y="175260"/>
            <a:ext cx="6480810" cy="88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88085" y="659130"/>
            <a:ext cx="7279005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Naïve Bayes is a simple yet powerful probabilistic classifier based on Bayes' Theorem, assuming independence between features.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985" y="1453515"/>
            <a:ext cx="6820535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400" y="288290"/>
            <a:ext cx="7666355" cy="459740"/>
          </a:xfrm>
        </p:spPr>
        <p:txBody>
          <a:bodyPr>
            <a:no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7. RandomForestClassifier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41350" y="1285875"/>
            <a:ext cx="8318500" cy="5572760"/>
          </a:xfrm>
        </p:spPr>
        <p:txBody>
          <a:bodyPr>
            <a:no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31840" y="2769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67865" y="175260"/>
            <a:ext cx="6480810" cy="88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88085" y="659130"/>
            <a:ext cx="7279005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RandomForestClassifier is an ensemble learning algorithm that combines multiple decision trees to improve accuracy and reduce overfitting.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864995" y="1391285"/>
            <a:ext cx="579437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400" y="288290"/>
            <a:ext cx="7666355" cy="459740"/>
          </a:xfrm>
        </p:spPr>
        <p:txBody>
          <a:bodyPr>
            <a:noAutofit/>
          </a:bodyPr>
          <a:p>
            <a:pPr algn="ctr"/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8.AdaBoostClasssifier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41350" y="1285875"/>
            <a:ext cx="8318500" cy="5572760"/>
          </a:xfrm>
        </p:spPr>
        <p:txBody>
          <a:bodyPr>
            <a:no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31840" y="2769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67865" y="175260"/>
            <a:ext cx="6480810" cy="88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88085" y="659130"/>
            <a:ext cx="7279005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AdaBoostClassifier is an ensemble method that combines weak learners, like decision stumps, to create a strong classifier by focusing on misclassified samples.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21485" y="1499870"/>
            <a:ext cx="6231890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41368"/>
            <a:ext cx="7772400" cy="430530"/>
          </a:xfrm>
        </p:spPr>
        <p:txBody>
          <a:bodyPr/>
          <a:lstStyle/>
          <a:p>
            <a:r>
              <a:rPr lang="en-US" sz="2800" dirty="0"/>
              <a:t>         </a:t>
            </a:r>
            <a:r>
              <a:rPr lang="en-IN" altLang="en-US" sz="2800" dirty="0"/>
              <a:t>    </a:t>
            </a:r>
            <a:r>
              <a:rPr lang="en-US" sz="2800" dirty="0"/>
              <a:t> PERFORMANCE METRICS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2526030" y="1777365"/>
                <a:ext cx="5932170" cy="4181475"/>
              </a:xfrm>
            </p:spPr>
            <p:txBody>
              <a:bodyPr>
                <a:noAutofit/>
              </a:bodyPr>
              <a:lstStyle/>
              <a:p>
                <a:pPr marL="342900" indent="-342900" algn="just">
                  <a:buFont typeface="Wingdings" panose="05000000000000000000" charset="0"/>
                  <a:buChar char="Ø"/>
                </a:pPr>
                <a:r>
                  <a:rPr lang="en-IN" sz="2000" dirty="0">
                    <a:latin typeface="Times New Roman" panose="02020603050405020304" charset="0"/>
                    <a:cs typeface="Times New Roman" panose="02020603050405020304" charset="0"/>
                  </a:rPr>
                  <a:t>Confusion Matrix </a:t>
                </a:r>
                <a:endParaRPr lang="en-IN" sz="20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buFont typeface="Wingdings" panose="05000000000000000000" charset="0"/>
                  <a:buChar char="Ø"/>
                </a:pPr>
                <a:r>
                  <a:rPr lang="en-IN" sz="2000" dirty="0">
                    <a:latin typeface="Times New Roman" panose="02020603050405020304" charset="0"/>
                    <a:cs typeface="Times New Roman" panose="02020603050405020304" charset="0"/>
                  </a:rPr>
                  <a:t>Accuracy Score</a:t>
                </a:r>
                <a:endParaRPr lang="en-IN" sz="20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buFont typeface="Wingdings" panose="05000000000000000000" charset="0"/>
                  <a:buChar char="Ø"/>
                </a:pPr>
                <a:r>
                  <a:rPr lang="en-IN" sz="2000" dirty="0">
                    <a:latin typeface="Times New Roman" panose="02020603050405020304" charset="0"/>
                    <a:cs typeface="Times New Roman" panose="02020603050405020304" charset="0"/>
                  </a:rPr>
                  <a:t>Classification Report</a:t>
                </a:r>
                <a:endParaRPr lang="en-IN" sz="20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buFont typeface="Wingdings" panose="05000000000000000000" charset="0"/>
                  <a:buChar char="Ø"/>
                </a:pPr>
                <a:r>
                  <a:rPr lang="en-IN" sz="2000" dirty="0">
                    <a:latin typeface="Times New Roman" panose="02020603050405020304" charset="0"/>
                    <a:cs typeface="Times New Roman" panose="02020603050405020304" charset="0"/>
                  </a:rPr>
                  <a:t>Precision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True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True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Positives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False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Positives</m:t>
                        </m:r>
                      </m:den>
                    </m:f>
                  </m:oMath>
                </a14:m>
                <a:endParaRPr lang="en-US" altLang="en-IN" sz="20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just">
                  <a:buFont typeface="Wingdings" panose="05000000000000000000" charset="0"/>
                  <a:buChar char="Ø"/>
                </a:pPr>
                <a:endParaRPr lang="en-IN" sz="20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buFont typeface="Wingdings" panose="05000000000000000000" charset="0"/>
                  <a:buChar char="Ø"/>
                </a:pPr>
                <a:r>
                  <a:rPr lang="en-IN" sz="2000" dirty="0">
                    <a:latin typeface="Times New Roman" panose="02020603050405020304" charset="0"/>
                    <a:cs typeface="Times New Roman" panose="02020603050405020304" charset="0"/>
                  </a:rPr>
                  <a:t>Recall</a:t>
                </a:r>
                <a:r>
                  <a:rPr lang="en-US" altLang="en-IN" sz="2000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IN" sz="2000" dirty="0">
                    <a:latin typeface="Times New Roman" panose="02020603050405020304" charset="0"/>
                    <a:cs typeface="Times New Roman" panose="020206030504050203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True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True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Positives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False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Negatives</m:t>
                        </m:r>
                      </m:den>
                    </m:f>
                  </m:oMath>
                </a14:m>
                <a:endParaRPr lang="en-US" altLang="en-IN" sz="20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 algn="just">
                  <a:buFont typeface="Wingdings" panose="05000000000000000000" charset="0"/>
                  <a:buChar char="Ø"/>
                </a:pPr>
                <a:endParaRPr lang="en-IN" sz="2000" i="1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 algn="just">
                  <a:buFont typeface="Wingdings" panose="05000000000000000000" charset="0"/>
                  <a:buChar char="Ø"/>
                </a:pPr>
                <a:r>
                  <a:rPr lang="en-IN" sz="2000" dirty="0">
                    <a:latin typeface="Times New Roman" panose="02020603050405020304" charset="0"/>
                    <a:cs typeface="Times New Roman" panose="02020603050405020304" charset="0"/>
                  </a:rPr>
                  <a:t>Accuracy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IN" sz="2000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Precision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Recall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en-IN" sz="2000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Precision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en-IN" sz="2000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Recall</m:t>
                        </m:r>
                        <m:r>
                          <a:rPr lang="en-US" altLang="en-IN" sz="2000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0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algn="just">
                  <a:buFont typeface="Wingdings" panose="05000000000000000000" charset="0"/>
                  <a:buChar char="Ø"/>
                </a:pPr>
                <a:endParaRPr lang="en-IN" dirty="0"/>
              </a:p>
              <a:p>
                <a:pPr algn="just"/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2526030" y="1777365"/>
                <a:ext cx="5932170" cy="41814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39" y="564451"/>
            <a:ext cx="7666355" cy="6794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82700">
              <a:lnSpc>
                <a:spcPct val="100000"/>
              </a:lnSpc>
              <a:spcBef>
                <a:spcPts val="100"/>
              </a:spcBef>
            </a:pPr>
            <a:r>
              <a:rPr lang="en-IN" sz="2800" dirty="0"/>
              <a:t>   </a:t>
            </a:r>
            <a:r>
              <a:rPr lang="en-US" altLang="en-IN" sz="2800" dirty="0"/>
              <a:t>      INTRODUCTION</a:t>
            </a:r>
            <a:endParaRPr lang="en-US" altLang="en-IN" sz="2800" spc="-4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138797"/>
            <a:ext cx="7239000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Times New Roman" panose="02020603050405020304" charset="0"/>
                <a:cs typeface="Times New Roman" panose="02020603050405020304" charset="0"/>
              </a:rPr>
              <a:t>Parkinson's disease is often diagnosed after significant neural damage. Early prediction is vital for timely intervention.</a:t>
            </a:r>
            <a:endParaRPr lang="en-US" sz="1800" b="0" strike="noStrike" spc="-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Times New Roman" panose="02020603050405020304" charset="0"/>
                <a:cs typeface="Times New Roman" panose="02020603050405020304" charset="0"/>
              </a:rPr>
              <a:t>Machine learning algorithms can help by analyzing clinical, genetic, and non-motor data to detect Parkinson's earlier. The challenge is creating a reliable model that minimizes false positives and improves early detection for better outcomes.</a:t>
            </a:r>
            <a:endParaRPr lang="en-US" sz="1800" b="0" strike="noStrike" spc="-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41368"/>
            <a:ext cx="7772400" cy="492125"/>
          </a:xfrm>
        </p:spPr>
        <p:txBody>
          <a:bodyPr/>
          <a:lstStyle/>
          <a:p>
            <a:r>
              <a:rPr lang="en-US" dirty="0"/>
              <a:t>          </a:t>
            </a:r>
            <a:r>
              <a:rPr lang="en-IN" altLang="en-US" dirty="0"/>
              <a:t>              </a:t>
            </a:r>
            <a:r>
              <a:rPr lang="en-IN" altLang="en-US" sz="2800" dirty="0"/>
              <a:t>EVALUATION</a:t>
            </a:r>
            <a:endParaRPr lang="en-IN" alt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526030" y="1777365"/>
            <a:ext cx="5932170" cy="4181475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Support Vector Machine(SVM): Accuracy = 81.35%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Decision Tree: Accuracy = 94.91%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Logistic Regression: Accuracy = 87.64%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K-Nearest Neighbors(KNN): Accuracy = 93.22%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Gradient Boosting : Accuracy = 94.92%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Naive Bayes: Accuracy = 71.18%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Random Forest Classifier: Accuracy = 94.91%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Adaboost Classifier: Accuracy = 88.13%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3225"/>
            <a:ext cx="7772400" cy="64262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         </a:t>
            </a:r>
            <a:r>
              <a:rPr lang="en-IN" altLang="en-US" dirty="0"/>
              <a:t>                   </a:t>
            </a:r>
            <a:r>
              <a:rPr lang="en-US" dirty="0"/>
              <a:t> </a:t>
            </a:r>
            <a:r>
              <a:rPr lang="en-IN" altLang="en-US" sz="2800" dirty="0"/>
              <a:t>RESULTS</a:t>
            </a:r>
            <a:endParaRPr lang="en-IN" alt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526030" y="1777365"/>
            <a:ext cx="5932170" cy="4181475"/>
          </a:xfrm>
        </p:spPr>
        <p:txBody>
          <a:bodyPr>
            <a:noAutofit/>
          </a:bodyPr>
          <a:lstStyle/>
          <a:p>
            <a:pPr indent="0" algn="just">
              <a:buFont typeface="Wingdings" panose="05000000000000000000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90600" y="1066800"/>
            <a:ext cx="7846060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3225"/>
            <a:ext cx="7772400" cy="64262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         </a:t>
            </a:r>
            <a:r>
              <a:rPr lang="en-IN" altLang="en-US" dirty="0"/>
              <a:t>                 </a:t>
            </a:r>
            <a:r>
              <a:rPr lang="en-US" dirty="0"/>
              <a:t> </a:t>
            </a:r>
            <a:r>
              <a:rPr lang="en-IN" altLang="en-US" sz="2800" dirty="0"/>
              <a:t>CONCLUSION</a:t>
            </a:r>
            <a:endParaRPr lang="en-IN" alt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072005" y="1350010"/>
            <a:ext cx="6386195" cy="4608830"/>
          </a:xfrm>
        </p:spPr>
        <p:txBody>
          <a:bodyPr>
            <a:noAutofit/>
          </a:bodyPr>
          <a:lstStyle/>
          <a:p>
            <a:pPr indent="0" algn="just">
              <a:buFont typeface="Wingdings" panose="05000000000000000000" charset="0"/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1458595" y="1610360"/>
            <a:ext cx="7120255" cy="3453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 algn="just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 this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Parkinson’s disease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prediction project, </a:t>
            </a: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 Forest Classifier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emerged as the most accurate model, achieving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94.</a:t>
            </a: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91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%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accuracy, followed closely by </a:t>
            </a:r>
            <a:r>
              <a:rPr lang="en-I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Tree</a:t>
            </a:r>
            <a:r>
              <a:rPr 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I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Gradient Boosting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These results suggest that advanced ensemble methods are effective for predicting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Parkinson’s disease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model could aid in early intervention, potentially helping healthcare providers to identify and support high-risk patients proactively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39" y="564451"/>
            <a:ext cx="7666355" cy="430530"/>
          </a:xfrm>
          <a:prstGeom prst="rect">
            <a:avLst/>
          </a:prstGeom>
        </p:spPr>
        <p:txBody>
          <a:bodyPr/>
          <a:lstStyle/>
          <a:p>
            <a:pPr algn="ctr"/>
            <a:r>
              <a:rPr sz="2800"/>
              <a:t>R</a:t>
            </a:r>
            <a:r>
              <a:rPr lang="en-IN" sz="2800"/>
              <a:t>EFERENCE</a:t>
            </a:r>
            <a:endParaRPr lang="en-IN" sz="280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8049260" cy="50907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altLang="en-IN" sz="1800" b="1" dirty="0" err="1">
                <a:latin typeface="Times New Roman" panose="02020603050405020304"/>
                <a:cs typeface="Times New Roman" panose="02020603050405020304"/>
                <a:sym typeface="+mn-ea"/>
              </a:rPr>
              <a:t>1.</a:t>
            </a:r>
            <a:r>
              <a:rPr 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Sandhiya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 s,G Vishnu Vardhan </a:t>
            </a:r>
            <a:r>
              <a:rPr 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rao</a:t>
            </a:r>
            <a:r>
              <a:rPr lang="en-US" alt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(2022),</a:t>
            </a:r>
            <a:r>
              <a:rPr lang="en-US" sz="1800" dirty="0">
                <a:latin typeface="Times New Roman" panose="02020603050405020304"/>
                <a:cs typeface="Times New Roman" panose="02020603050405020304"/>
                <a:sym typeface="+mn-ea"/>
              </a:rPr>
              <a:t>Parkinson's Disease Prediction Using Machine Learning Algorithm.Methods used are 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Random forest </a:t>
            </a:r>
            <a:r>
              <a:rPr 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classifier,KNN</a:t>
            </a:r>
            <a:r>
              <a:rPr lang="en-US" alt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lang="en-US" altLang="en-IN" sz="1800" dirty="0" err="1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lang="en-US" altLang="en-IN" sz="1800" b="1" dirty="0" err="1">
                <a:latin typeface="Times New Roman" panose="02020603050405020304"/>
                <a:cs typeface="Times New Roman" panose="02020603050405020304"/>
                <a:sym typeface="+mn-ea"/>
              </a:rPr>
              <a:t>2.</a:t>
            </a:r>
            <a:r>
              <a:rPr 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Jiayu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zhang,Wenchao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 Zhou</a:t>
            </a:r>
            <a:r>
              <a:rPr lang="en-US" alt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(2023),</a:t>
            </a:r>
            <a:r>
              <a:rPr lang="en-US" sz="1800" dirty="0">
                <a:latin typeface="Times New Roman" panose="02020603050405020304"/>
                <a:cs typeface="Times New Roman" panose="02020603050405020304"/>
                <a:sym typeface="+mn-ea"/>
              </a:rPr>
              <a:t>Prediction of Parkinson’s Disease Using ML Methods.Methods used are 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Logistic regression and </a:t>
            </a:r>
            <a:r>
              <a:rPr 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XGBoost</a:t>
            </a:r>
            <a:r>
              <a:rPr lang="en-US" alt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lang="en-US" altLang="en-IN" sz="1800" dirty="0" err="1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lang="en-US" altLang="en-IN" sz="1800" b="1" dirty="0" err="1">
                <a:latin typeface="Times New Roman" panose="02020603050405020304"/>
                <a:cs typeface="Times New Roman" panose="02020603050405020304"/>
                <a:sym typeface="+mn-ea"/>
              </a:rPr>
              <a:t>3.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W Yuvan,N Palmer</a:t>
            </a:r>
            <a:r>
              <a:rPr lang="en-US" alt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(2022),</a:t>
            </a:r>
            <a:r>
              <a:rPr lang="en-US" sz="1800" dirty="0">
                <a:latin typeface="Times New Roman" panose="02020603050405020304"/>
                <a:cs typeface="Times New Roman" panose="02020603050405020304"/>
                <a:sym typeface="+mn-ea"/>
              </a:rPr>
              <a:t>Accelerating diagnosis of Parkinson's disease through risk prediction.Methods used are </a:t>
            </a:r>
            <a:r>
              <a:rPr 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XGBoost,Random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endParaRPr lang="en-IN" sz="18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</a:pP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 forest</a:t>
            </a:r>
            <a:r>
              <a:rPr lang="en-US" alt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lang="en-US" altLang="en-IN" sz="180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lang="en-US" altLang="en-IN" sz="1800" b="1" dirty="0">
                <a:latin typeface="Times New Roman" panose="02020603050405020304"/>
                <a:cs typeface="Times New Roman" panose="02020603050405020304"/>
                <a:sym typeface="+mn-ea"/>
              </a:rPr>
              <a:t>4.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MA </a:t>
            </a:r>
            <a:r>
              <a:rPr 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Sayed,DM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 Cao</a:t>
            </a:r>
            <a:r>
              <a:rPr lang="en-US" alt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(2023),</a:t>
            </a:r>
            <a:r>
              <a:rPr lang="en-US" sz="1800" dirty="0">
                <a:latin typeface="Times New Roman" panose="02020603050405020304"/>
                <a:cs typeface="Times New Roman" panose="02020603050405020304"/>
                <a:sym typeface="+mn-ea"/>
              </a:rPr>
              <a:t>Prediction of Parkinson's disease.Methods used are </a:t>
            </a:r>
            <a:r>
              <a:rPr lang="en-IN" sz="1800" dirty="0">
                <a:latin typeface="Times New Roman" panose="02020603050405020304"/>
                <a:cs typeface="Times New Roman" panose="02020603050405020304"/>
                <a:sym typeface="+mn-ea"/>
              </a:rPr>
              <a:t>Support vector </a:t>
            </a:r>
            <a:r>
              <a:rPr 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Machine,LightGBM</a:t>
            </a:r>
            <a:r>
              <a:rPr lang="en-US" altLang="en-IN" sz="1800" dirty="0" err="1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1800" b="1" dirty="0">
                <a:latin typeface="Times New Roman" panose="02020603050405020304"/>
                <a:cs typeface="Times New Roman" panose="02020603050405020304"/>
              </a:rPr>
              <a:t>5.</a:t>
            </a:r>
            <a:r>
              <a:rPr lang="en-US" altLang="en-US" sz="1800" b="0" dirty="0">
                <a:latin typeface="Times New Roman" panose="02020603050405020304"/>
                <a:cs typeface="Times New Roman" panose="02020603050405020304"/>
              </a:rPr>
              <a:t>X.Yang,Q. Ye,G.Cai,Y.Wang and G.Cai,(2022),Classification of Parkinson’s diseasefrom Ga it,Methods used are KNN,Random forest.</a:t>
            </a:r>
            <a:endParaRPr sz="1800" b="0" dirty="0"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</a:pPr>
            <a:endParaRPr lang="en-US" altLang="en-IN" sz="2000" dirty="0" err="1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</a:pPr>
            <a:endParaRPr lang="en-US" altLang="en-IN" sz="2000" dirty="0" err="1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 b="0" strike="noStrike" spc="-1" dirty="0">
              <a:latin typeface="Arial" panose="020B0604020202020204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09800"/>
            <a:ext cx="4060190" cy="958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100" b="0" i="1" spc="-65" dirty="0">
                <a:latin typeface="Times New Roman" panose="02020603050405020304"/>
                <a:cs typeface="Times New Roman" panose="02020603050405020304"/>
              </a:rPr>
              <a:t>THANK</a:t>
            </a:r>
            <a:r>
              <a:rPr sz="6100" b="0" i="1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100" b="0" i="1" spc="-375" dirty="0">
                <a:latin typeface="Times New Roman" panose="02020603050405020304"/>
                <a:cs typeface="Times New Roman" panose="02020603050405020304"/>
              </a:rPr>
              <a:t>YOU</a:t>
            </a:r>
            <a:endParaRPr sz="6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5800" y="1221105"/>
          <a:ext cx="8229600" cy="548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0"/>
                <a:gridCol w="2076450"/>
                <a:gridCol w="1910080"/>
                <a:gridCol w="2204720"/>
              </a:tblGrid>
              <a:tr h="880110">
                <a:tc>
                  <a:txBody>
                    <a:bodyPr/>
                    <a:lstStyle/>
                    <a:p>
                      <a:pPr marL="634365" algn="l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Authors</a:t>
                      </a:r>
                      <a:endParaRPr sz="1800" b="1" spc="-1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Title</a:t>
                      </a:r>
                      <a:r>
                        <a:rPr sz="1800" b="1" spc="-4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of</a:t>
                      </a:r>
                      <a:r>
                        <a:rPr sz="1800" b="1" spc="-4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</a:t>
                      </a:r>
                      <a:r>
                        <a:rPr sz="1800" b="1" spc="-4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800" b="1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Paper</a:t>
                      </a:r>
                      <a:endParaRPr sz="18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Publication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Year </a:t>
                      </a:r>
                      <a:endParaRPr sz="18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 marR="46228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Algorithms   used</a:t>
                      </a:r>
                      <a:endParaRPr lang="en-US" sz="18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5425" marR="46228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u="sng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Aditi Govindu,</a:t>
                      </a:r>
                      <a:endParaRPr lang="en-US" sz="1800" b="1" u="sng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u="sng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Sushila Palwe</a:t>
                      </a:r>
                      <a:endParaRPr lang="en-US" sz="1800" b="1" u="sng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u="sng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Early Detection Of Parkinson's Disease Using Machine Learning </a:t>
                      </a:r>
                      <a:endParaRPr lang="en-US" sz="1800" b="1" u="sng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1" u="sng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</a:t>
                      </a:r>
                      <a:r>
                        <a:rPr lang="en-US" altLang="en-IN" sz="1800" b="1" u="sng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IN" sz="1800" b="1" u="sng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1" u="sng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Random </a:t>
                      </a:r>
                      <a:r>
                        <a:rPr lang="en-US" altLang="en-IN" sz="1800" b="1" u="sng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r>
                        <a:rPr lang="en-IN" sz="1800" b="1" u="sng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ores</a:t>
                      </a:r>
                      <a:r>
                        <a:rPr lang="en-US" altLang="en-IN" sz="1800" b="1" u="sng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 </a:t>
                      </a:r>
                      <a:r>
                        <a:rPr lang="en-IN" sz="1800" b="1" u="sng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classifier,</a:t>
                      </a:r>
                      <a:r>
                        <a:rPr lang="en-US" altLang="en-IN" sz="1800" b="1" u="sng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Logistic Regression,Support Vector Machine,KNN</a:t>
                      </a:r>
                      <a:endParaRPr lang="en-US" altLang="en-IN" sz="1800" b="1" u="sng" dirty="0" err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Jiayu</a:t>
                      </a: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IN" sz="18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zhang,Wenchao</a:t>
                      </a: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Zhou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Prediction of Parkinson’s Disease Using ML Methods</a:t>
                      </a:r>
                      <a:endParaRPr 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2023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Logistic regression and </a:t>
                      </a:r>
                      <a:r>
                        <a:rPr lang="en-IN" sz="18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XGBoost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W Yuvan,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 Palmer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Accelerating diagnosis of Parkinson's disease through risk prediction</a:t>
                      </a:r>
                      <a:endParaRPr 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2022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XGBoost,Random</a:t>
                      </a: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forest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89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MA </a:t>
                      </a:r>
                      <a:r>
                        <a:rPr lang="en-IN" sz="18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Sayed,DM</a:t>
                      </a: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Cao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Prediction of Parkinson's disease</a:t>
                      </a:r>
                      <a:endParaRPr 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2023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Support vector </a:t>
                      </a:r>
                      <a:r>
                        <a:rPr lang="en-IN" sz="18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Machine,LightGBM</a:t>
                      </a:r>
                      <a:endParaRPr 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74320"/>
            <a:ext cx="7666355" cy="699135"/>
          </a:xfrm>
          <a:prstGeom prst="rect">
            <a:avLst/>
          </a:prstGeom>
        </p:spPr>
        <p:txBody>
          <a:bodyPr vert="horz" wrap="square" lIns="0" tIns="248920" rIns="0" bIns="0" rtlCol="0">
            <a:noAutofit/>
          </a:bodyPr>
          <a:lstStyle/>
          <a:p>
            <a:pPr marL="1282700">
              <a:spcBef>
                <a:spcPts val="100"/>
              </a:spcBef>
            </a:pPr>
            <a:r>
              <a:rPr sz="2800" dirty="0"/>
              <a:t>LITERATURE </a:t>
            </a:r>
            <a:r>
              <a:rPr lang="en-US" sz="2800" dirty="0"/>
              <a:t>REVIEW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39" y="564451"/>
            <a:ext cx="7666355" cy="6794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43205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OBJECTIVE</a:t>
            </a:r>
            <a:endParaRPr sz="2800" spc="-10" dirty="0"/>
          </a:p>
        </p:txBody>
      </p:sp>
      <p:sp>
        <p:nvSpPr>
          <p:cNvPr id="4" name="TextBox 3"/>
          <p:cNvSpPr txBox="1"/>
          <p:nvPr/>
        </p:nvSpPr>
        <p:spPr>
          <a:xfrm>
            <a:off x="1712595" y="2057400"/>
            <a:ext cx="6616700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charset="0"/>
              <a:buChar char="Ø"/>
            </a:pPr>
            <a:r>
              <a:rPr lang="en-US" sz="1800" b="0" strike="noStrike" spc="-1" dirty="0">
                <a:latin typeface="Times New Roman" panose="02020603050405020304" charset="0"/>
                <a:cs typeface="Times New Roman" panose="02020603050405020304" charset="0"/>
              </a:rPr>
              <a:t>Develop a machine learning model for the early detection of Parkinson's disease by analyzing clinical, genetic, and lifestyle data</a:t>
            </a:r>
            <a:r>
              <a:rPr lang="en-US" sz="1800" b="0" strike="noStrike" spc="-1" dirty="0">
                <a:latin typeface="Arial" panose="020B0604020202020204"/>
              </a:rPr>
              <a:t>.</a:t>
            </a:r>
            <a:endParaRPr lang="en-US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564451"/>
            <a:ext cx="7107794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/>
              <a:t>     </a:t>
            </a:r>
            <a:r>
              <a:rPr sz="2800" dirty="0"/>
              <a:t>PROPOSED</a:t>
            </a:r>
            <a:r>
              <a:rPr sz="2800" spc="-105" dirty="0"/>
              <a:t> </a:t>
            </a:r>
            <a:r>
              <a:rPr sz="2800"/>
              <a:t>WORK</a:t>
            </a:r>
            <a:r>
              <a:rPr sz="2800" spc="-55"/>
              <a:t> </a:t>
            </a:r>
            <a:r>
              <a:rPr lang="en-US" sz="2800" spc="-55" dirty="0"/>
              <a:t>(</a:t>
            </a:r>
            <a:r>
              <a:rPr lang="en-US" sz="2800" spc="-45" dirty="0"/>
              <a:t>WORK FLOW)</a:t>
            </a:r>
            <a:endParaRPr sz="2800" spc="-10" dirty="0"/>
          </a:p>
        </p:txBody>
      </p:sp>
      <p:sp>
        <p:nvSpPr>
          <p:cNvPr id="20" name="Rectangle 19"/>
          <p:cNvSpPr/>
          <p:nvPr/>
        </p:nvSpPr>
        <p:spPr>
          <a:xfrm>
            <a:off x="2689122" y="1104131"/>
            <a:ext cx="2286000" cy="606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4913" y="1710813"/>
            <a:ext cx="0" cy="551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89122" y="2262342"/>
            <a:ext cx="2438400" cy="661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(SMOTE)</a:t>
            </a:r>
            <a:endParaRPr lang="en-US" alt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9" name="Connector: Elbow 28"/>
          <p:cNvCxnSpPr/>
          <p:nvPr/>
        </p:nvCxnSpPr>
        <p:spPr>
          <a:xfrm>
            <a:off x="3834580" y="3413409"/>
            <a:ext cx="2286000" cy="838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13205" y="3948268"/>
            <a:ext cx="2286000" cy="606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Test Data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208" y="3782235"/>
            <a:ext cx="150679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Training Dat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8" name="Straight Arrow Connector 47"/>
          <p:cNvCxnSpPr>
            <a:stCxn id="36" idx="2"/>
          </p:cNvCxnSpPr>
          <p:nvPr/>
        </p:nvCxnSpPr>
        <p:spPr>
          <a:xfrm>
            <a:off x="1532603" y="4620435"/>
            <a:ext cx="0" cy="484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85802" y="5089809"/>
            <a:ext cx="2362190" cy="1691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</a:rPr>
              <a:t>Support</a:t>
            </a:r>
            <a:r>
              <a:rPr lang="en-US" altLang="en-IN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1600" dirty="0">
                <a:latin typeface="Times New Roman" panose="02020603050405020304" charset="0"/>
                <a:cs typeface="Times New Roman" panose="02020603050405020304" charset="0"/>
              </a:rPr>
              <a:t>Vector Machine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</a:rPr>
              <a:t>Random Forest Classifier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</a:rPr>
              <a:t>Decision Tree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</a:rPr>
              <a:t>K-Nearest-</a:t>
            </a:r>
            <a:r>
              <a:rPr lang="en-IN" sz="1600" dirty="0" err="1">
                <a:latin typeface="Times New Roman" panose="02020603050405020304" charset="0"/>
                <a:cs typeface="Times New Roman" panose="02020603050405020304" charset="0"/>
              </a:rPr>
              <a:t>Neighbor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3" name="Connector: Elbow 52"/>
          <p:cNvCxnSpPr/>
          <p:nvPr/>
        </p:nvCxnSpPr>
        <p:spPr>
          <a:xfrm rot="10800000" flipV="1">
            <a:off x="2285998" y="3413409"/>
            <a:ext cx="1622323" cy="838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05200" y="5162550"/>
            <a:ext cx="1524000" cy="1130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Model 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65951" y="5166074"/>
            <a:ext cx="16764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Model Evaluation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337322" y="5166074"/>
            <a:ext cx="16764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Model Deploymen</a:t>
            </a:r>
            <a:r>
              <a:rPr lang="en-IN" dirty="0"/>
              <a:t>t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08316" y="2960807"/>
            <a:ext cx="1" cy="452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042351" y="5699474"/>
            <a:ext cx="294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047992" y="5699585"/>
            <a:ext cx="457207" cy="7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04055" y="4724400"/>
            <a:ext cx="3725545" cy="6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216900" y="4723765"/>
            <a:ext cx="12700" cy="434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91355" y="4723765"/>
            <a:ext cx="12700" cy="434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0" idx="2"/>
          </p:cNvCxnSpPr>
          <p:nvPr/>
        </p:nvCxnSpPr>
        <p:spPr>
          <a:xfrm flipH="1">
            <a:off x="7239000" y="4554855"/>
            <a:ext cx="17145" cy="169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45276" y="5714714"/>
            <a:ext cx="294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 flipH="1" flipV="1">
            <a:off x="5565140" y="1939925"/>
            <a:ext cx="758825" cy="95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 flipH="1" flipV="1">
            <a:off x="3626485" y="888365"/>
            <a:ext cx="2511425" cy="5435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564451"/>
            <a:ext cx="6193394" cy="430530"/>
          </a:xfrm>
        </p:spPr>
        <p:txBody>
          <a:bodyPr/>
          <a:lstStyle/>
          <a:p>
            <a:r>
              <a:rPr lang="en-US" sz="2800" dirty="0"/>
              <a:t>DATASET USED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81200"/>
            <a:ext cx="7641194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</a:rPr>
              <a:t>Name: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Parkinson's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Disease Dataset from Kaggle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Number of Recods: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195 patient record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Number of Features: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24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Key </a:t>
            </a:r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</a:rPr>
              <a:t>Attribute: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Name,</a:t>
            </a:r>
            <a:r>
              <a:rPr lang="en-US" altLang="en-IN" dirty="0" err="1">
                <a:latin typeface="Times New Roman" panose="02020603050405020304" charset="0"/>
                <a:cs typeface="Times New Roman" panose="02020603050405020304" charset="0"/>
              </a:rPr>
              <a:t>Fundamental frequency,Noise to harmonic tone(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NHR</a:t>
            </a:r>
            <a:r>
              <a:rPr lang="en-US" altLang="en-IN" dirty="0" err="1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en-IN" dirty="0" err="1">
                <a:latin typeface="Times New Roman" panose="02020603050405020304" charset="0"/>
                <a:cs typeface="Times New Roman" panose="02020603050405020304" charset="0"/>
              </a:rPr>
              <a:t>Harmonic tone to noise(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HNR</a:t>
            </a:r>
            <a:r>
              <a:rPr lang="en-US" altLang="en-IN" dirty="0" err="1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,Status,</a:t>
            </a:r>
            <a:r>
              <a:rPr lang="en-US" altLang="en-IN" dirty="0" err="1">
                <a:latin typeface="Times New Roman" panose="02020603050405020304" charset="0"/>
                <a:cs typeface="Times New Roman" panose="02020603050405020304" charset="0"/>
              </a:rPr>
              <a:t>Pitch period entropy(PPE).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Categorical Attribute: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Numerical Attribute: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23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</a:rPr>
              <a:t>Link: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https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://www.kaggle.com/datasets/gargmanas/parkinsonsdataset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4451"/>
            <a:ext cx="7183994" cy="430530"/>
          </a:xfrm>
        </p:spPr>
        <p:txBody>
          <a:bodyPr/>
          <a:lstStyle/>
          <a:p>
            <a:r>
              <a:rPr lang="en-IN" altLang="en-US" sz="2800" dirty="0"/>
              <a:t>        </a:t>
            </a:r>
            <a:r>
              <a:rPr lang="en-US" sz="2800" dirty="0"/>
              <a:t>MODULES OF THE PROJECT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466850"/>
            <a:ext cx="4114165" cy="48113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just"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endParaRPr lang="en-US" sz="2000" strike="noStrike" spc="-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89580" y="1644650"/>
            <a:ext cx="5447665" cy="4011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Training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Machine Learning Algorithms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Model Building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Model Evaluation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Testing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43535"/>
            <a:ext cx="7183755" cy="518160"/>
          </a:xfrm>
        </p:spPr>
        <p:txBody>
          <a:bodyPr>
            <a:noAutofit/>
          </a:bodyPr>
          <a:lstStyle/>
          <a:p>
            <a:pPr algn="ctr"/>
            <a:r>
              <a:rPr lang="en-US" altLang="en-IN" sz="2800" dirty="0"/>
              <a:t>Data Preprocessing</a:t>
            </a:r>
            <a:endParaRPr lang="en-US" alt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466850"/>
            <a:ext cx="4114165" cy="48113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just"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endParaRPr lang="en-US" sz="2000" strike="noStrike" spc="-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89580" y="1644650"/>
            <a:ext cx="5447665" cy="4011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Wingdings" panose="05000000000000000000" charset="0"/>
              <a:buChar char="Ø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5180" y="905510"/>
            <a:ext cx="350075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Handling Imbalanced Data</a:t>
            </a:r>
            <a:r>
              <a:rPr lang="en-US" b="1"/>
              <a:t>: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323975" y="1353185"/>
            <a:ext cx="7242810" cy="737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SMOTE (Synthetic Minority Oversampling Technique)  is used for generating synthetic data samples to address class imbalance in datasets.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158240" y="2296160"/>
            <a:ext cx="7484745" cy="39427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07505" y="10795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955" y="363220"/>
            <a:ext cx="7416800" cy="516890"/>
          </a:xfrm>
        </p:spPr>
        <p:txBody>
          <a:bodyPr wrap="square">
            <a:noAutofit/>
          </a:bodyPr>
          <a:lstStyle/>
          <a:p>
            <a:pPr algn="ctr"/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r>
              <a:rPr lang="en-US" sz="2800"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preprocessing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466850"/>
            <a:ext cx="4114165" cy="48113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just">
              <a:buClr>
                <a:srgbClr val="000000"/>
              </a:buClr>
              <a:buSzPct val="45000"/>
              <a:buFont typeface="Arial" panose="020B0604020202020204" pitchFamily="34" charset="0"/>
              <a:buNone/>
            </a:pPr>
            <a:endParaRPr lang="en-US" sz="2000" strike="noStrike" spc="-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1604645"/>
            <a:ext cx="3714115" cy="5011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1694180"/>
            <a:ext cx="3296920" cy="45218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67105" y="922655"/>
            <a:ext cx="3329305" cy="385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Handling Missing values</a:t>
            </a:r>
            <a:r>
              <a:rPr lang="en-US"/>
              <a:t>: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5289</Words>
  <Application>WPS Presentation</Application>
  <PresentationFormat>On-screen Show (4:3)</PresentationFormat>
  <Paragraphs>256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Times New Roman</vt:lpstr>
      <vt:lpstr>Arial</vt:lpstr>
      <vt:lpstr>Wingdings</vt:lpstr>
      <vt:lpstr>Microsoft YaHei</vt:lpstr>
      <vt:lpstr>Arial Unicode MS</vt:lpstr>
      <vt:lpstr>Calibri</vt:lpstr>
      <vt:lpstr>Cambria Math</vt:lpstr>
      <vt:lpstr>MS Mincho</vt:lpstr>
      <vt:lpstr>Segoe Print</vt:lpstr>
      <vt:lpstr>Office Theme</vt:lpstr>
      <vt:lpstr>Early Detection Of Parkinson’s Disease Using Machine Learning </vt:lpstr>
      <vt:lpstr>   PROBLEM STATEMENT</vt:lpstr>
      <vt:lpstr>LITERATURE REVIEW</vt:lpstr>
      <vt:lpstr>OBJECTIVE</vt:lpstr>
      <vt:lpstr>     PROPOSED WORK (WORK FLOW)</vt:lpstr>
      <vt:lpstr>DATASET USED</vt:lpstr>
      <vt:lpstr>        MODULES OF THE PROJECT</vt:lpstr>
      <vt:lpstr>Data Preprocessing</vt:lpstr>
      <vt:lpstr>Data preprocessing</vt:lpstr>
      <vt:lpstr> Train-Test Split</vt:lpstr>
      <vt:lpstr>1.Support Vector Machine </vt:lpstr>
      <vt:lpstr>2. Decision Tree </vt:lpstr>
      <vt:lpstr>3. Logistic Regression</vt:lpstr>
      <vt:lpstr>4. K-Nearest Neighbor </vt:lpstr>
      <vt:lpstr>5. Gradient Boosting </vt:lpstr>
      <vt:lpstr>6.Naive Bayes</vt:lpstr>
      <vt:lpstr>7. RandomForestClassifier</vt:lpstr>
      <vt:lpstr>8.AdaBoostClasssifier</vt:lpstr>
      <vt:lpstr>              PERFORMANCE METRICS</vt:lpstr>
      <vt:lpstr>                        EVALUATION</vt:lpstr>
      <vt:lpstr>                             RESULTS</vt:lpstr>
      <vt:lpstr>                           CONCLUSION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ppt.pptx</dc:title>
  <dc:creator>Lenovo</dc:creator>
  <cp:lastModifiedBy>Jana</cp:lastModifiedBy>
  <cp:revision>20</cp:revision>
  <dcterms:created xsi:type="dcterms:W3CDTF">2024-09-25T05:56:00Z</dcterms:created>
  <dcterms:modified xsi:type="dcterms:W3CDTF">2024-11-18T05:10:16Z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054DC3B16721428CB396FEF5FD11A20A_13</vt:lpwstr>
  </property>
  <property fmtid="{D5CDD505-2E9C-101B-9397-08002B2CF9AE}" pid="4" name="KSOProductBuildVer">
    <vt:lpwstr>1033-12.2.0.18638</vt:lpwstr>
  </property>
</Properties>
</file>