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8288000" cy="10287000"/>
  <p:notesSz cx="6858000" cy="9144000"/>
  <p:embeddedFontLst>
    <p:embeddedFont>
      <p:font typeface="Jeju Hallasan" charset="-127"/>
      <p:regular r:id="rId12"/>
    </p:embeddedFont>
    <p:embeddedFont>
      <p:font typeface="Nanum Gothic Bold" charset="-127"/>
      <p:regular r:id="rId13"/>
    </p:embeddedFont>
    <p:embeddedFont>
      <p:font typeface="맑은 고딕" pitchFamily="50" charset="-127"/>
      <p:regular r:id="rId14"/>
      <p:bold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-474" y="-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530919" y="4470400"/>
            <a:ext cx="11226161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dirty="0" err="1">
                <a:solidFill>
                  <a:srgbClr val="000000"/>
                </a:solidFill>
                <a:latin typeface="+mn-ea"/>
                <a:cs typeface="210 합창단"/>
                <a:sym typeface="210 합창단"/>
              </a:rPr>
              <a:t>오늘</a:t>
            </a:r>
            <a:r>
              <a:rPr lang="en-US" sz="8399" dirty="0">
                <a:solidFill>
                  <a:srgbClr val="000000"/>
                </a:solidFill>
                <a:latin typeface="+mn-ea"/>
                <a:cs typeface="210 합창단"/>
                <a:sym typeface="210 합창단"/>
              </a:rPr>
              <a:t> </a:t>
            </a:r>
            <a:r>
              <a:rPr lang="en-US" sz="8399" dirty="0" err="1">
                <a:solidFill>
                  <a:srgbClr val="000000"/>
                </a:solidFill>
                <a:latin typeface="+mn-ea"/>
                <a:cs typeface="210 합창단"/>
                <a:sym typeface="210 합창단"/>
              </a:rPr>
              <a:t>뭐먹지</a:t>
            </a:r>
            <a:endParaRPr lang="en-US" sz="8399" dirty="0">
              <a:solidFill>
                <a:srgbClr val="000000"/>
              </a:solidFill>
              <a:latin typeface="+mn-ea"/>
              <a:cs typeface="210 합창단"/>
              <a:sym typeface="210 합창단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171517" y="971904"/>
            <a:ext cx="2943283" cy="77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+mn-ea"/>
                <a:cs typeface="210 디딤고딕 Light"/>
                <a:sym typeface="210 디딤고딕 Light"/>
              </a:rPr>
              <a:t>PROJECT</a:t>
            </a:r>
          </a:p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endParaRPr dirty="0">
              <a:latin typeface="+mn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535233" y="6047275"/>
            <a:ext cx="15993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장철화</a:t>
            </a:r>
            <a:endParaRPr lang="en-US" sz="3399" dirty="0">
              <a:solidFill>
                <a:srgbClr val="000000"/>
              </a:solidFill>
              <a:latin typeface="+mn-ea"/>
              <a:cs typeface="210 디딤고딕"/>
              <a:sym typeface="210 디딤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01641" y="3848290"/>
            <a:ext cx="3552825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19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음식</a:t>
            </a:r>
            <a:r>
              <a:rPr lang="en-US" sz="3200" dirty="0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 </a:t>
            </a:r>
            <a:r>
              <a:rPr lang="en-US" sz="3200" dirty="0" err="1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고민</a:t>
            </a:r>
            <a:r>
              <a:rPr lang="en-US" sz="3200" dirty="0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 </a:t>
            </a:r>
            <a:r>
              <a:rPr lang="en-US" sz="3200" dirty="0" err="1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하지마</a:t>
            </a:r>
            <a:r>
              <a:rPr lang="en-US" sz="3200" dirty="0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~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6"/>
          <p:cNvSpPr txBox="1"/>
          <p:nvPr/>
        </p:nvSpPr>
        <p:spPr>
          <a:xfrm>
            <a:off x="1197160" y="962025"/>
            <a:ext cx="299384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ko-KR" altLang="en-US" sz="3200" b="1" dirty="0" smtClean="0">
                <a:latin typeface="+mn-ea"/>
                <a:cs typeface="Nanum Gothic Bold"/>
                <a:sym typeface="Nanum Gothic Bold"/>
              </a:rPr>
              <a:t>프로젝트 계획서</a:t>
            </a:r>
            <a:endParaRPr lang="en-US" sz="3200" b="1" dirty="0">
              <a:latin typeface="+mn-ea"/>
              <a:cs typeface="Nanum Gothic Bold"/>
              <a:sym typeface="Nanum Gothic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66800" y="1866900"/>
            <a:ext cx="16230600" cy="7562706"/>
            <a:chOff x="0" y="0"/>
            <a:chExt cx="4274726" cy="1991824"/>
          </a:xfrm>
        </p:grpSpPr>
        <p:sp>
          <p:nvSpPr>
            <p:cNvPr id="30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1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33" name="TextBox 9"/>
          <p:cNvSpPr txBox="1"/>
          <p:nvPr/>
        </p:nvSpPr>
        <p:spPr>
          <a:xfrm>
            <a:off x="1143000" y="2019300"/>
            <a:ext cx="15163800" cy="4526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71550" lvl="1" indent="-514350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4. </a:t>
            </a:r>
            <a:r>
              <a:rPr lang="ko-KR" altLang="en-US" sz="3000" dirty="0" smtClean="0">
                <a:latin typeface="+mn-ea"/>
              </a:rPr>
              <a:t>프로젝트 커뮤니케이션 </a:t>
            </a:r>
            <a:r>
              <a:rPr lang="ko-KR" altLang="en-US" sz="3000" dirty="0" smtClean="0">
                <a:latin typeface="+mn-ea"/>
              </a:rPr>
              <a:t>관리</a:t>
            </a:r>
            <a:endParaRPr lang="en-US" altLang="ko-KR" sz="3000" dirty="0" smtClean="0">
              <a:latin typeface="+mn-ea"/>
            </a:endParaRPr>
          </a:p>
          <a:p>
            <a:pPr marL="514350" indent="-514350">
              <a:lnSpc>
                <a:spcPts val="3599"/>
              </a:lnSpc>
            </a:pPr>
            <a:endParaRPr lang="en-US" altLang="ko-KR" sz="3200" dirty="0" smtClean="0"/>
          </a:p>
          <a:p>
            <a:pPr marL="514350" indent="-514350">
              <a:lnSpc>
                <a:spcPts val="3599"/>
              </a:lnSpc>
            </a:pPr>
            <a:r>
              <a:rPr lang="ko-KR" altLang="en-US" sz="3200" dirty="0" smtClean="0"/>
              <a:t>     </a:t>
            </a:r>
            <a:endParaRPr lang="en-US" altLang="ko-KR" sz="3200" dirty="0" smtClean="0"/>
          </a:p>
          <a:p>
            <a:pPr marL="514350" indent="-514350">
              <a:lnSpc>
                <a:spcPts val="3599"/>
              </a:lnSpc>
            </a:pPr>
            <a:endParaRPr lang="en-US" altLang="ko-KR" sz="3200" dirty="0" smtClean="0">
              <a:latin typeface="+mn-ea"/>
            </a:endParaRPr>
          </a:p>
          <a:p>
            <a:pPr marL="514350" indent="-514350">
              <a:lnSpc>
                <a:spcPts val="3599"/>
              </a:lnSpc>
            </a:pPr>
            <a:r>
              <a:rPr lang="ko-KR" altLang="en-US" sz="3200" dirty="0" smtClean="0"/>
              <a:t>     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algn="l">
              <a:lnSpc>
                <a:spcPts val="3599"/>
              </a:lnSpc>
            </a:pPr>
            <a:endParaRPr sz="3000" dirty="0">
              <a:latin typeface="+mn-ea"/>
            </a:endParaRPr>
          </a:p>
          <a:p>
            <a:pPr algn="l">
              <a:lnSpc>
                <a:spcPts val="2879"/>
              </a:lnSpc>
            </a:pPr>
            <a:endParaRPr dirty="0"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371600" y="37719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371600" y="46101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371600" y="55245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371600" y="66675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76400" y="3238500"/>
            <a:ext cx="5638800" cy="868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000" dirty="0" err="1" smtClean="0">
                <a:latin typeface="+mn-ea"/>
              </a:rPr>
              <a:t>GitHub</a:t>
            </a:r>
            <a:r>
              <a:rPr lang="ko-KR" altLang="en-US" sz="3000" dirty="0" smtClean="0">
                <a:latin typeface="+mn-ea"/>
              </a:rPr>
              <a:t>를 통한 개발 로그 기록</a:t>
            </a:r>
            <a:endParaRPr lang="ko-KR" altLang="en-US" sz="30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76400" y="4076700"/>
            <a:ext cx="6248400" cy="935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 smtClean="0"/>
              <a:t>외부 자료 정리 및 참고 문서 관리</a:t>
            </a:r>
            <a:endParaRPr lang="ko-KR" altLang="en-US" sz="30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76400" y="5046316"/>
            <a:ext cx="6553200" cy="935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 smtClean="0"/>
              <a:t>개발 단계별 진행 상황 스스로 점검</a:t>
            </a:r>
            <a:endParaRPr lang="ko-KR" altLang="en-US" sz="3000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76400" y="6134100"/>
            <a:ext cx="5638800" cy="935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 smtClean="0"/>
              <a:t>발표용 자료 정리 및 사전 준비</a:t>
            </a:r>
            <a:endParaRPr lang="ko-KR" altLang="en-US" sz="30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63561" y="4187554"/>
            <a:ext cx="849143" cy="704277"/>
            <a:chOff x="0" y="0"/>
            <a:chExt cx="223643" cy="1854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3643" cy="185488"/>
            </a:xfrm>
            <a:custGeom>
              <a:avLst/>
              <a:gdLst/>
              <a:ahLst/>
              <a:cxnLst/>
              <a:rect l="l" t="t" r="r" b="b"/>
              <a:pathLst>
                <a:path w="223643" h="185488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496450" y="4187554"/>
            <a:ext cx="849143" cy="704277"/>
            <a:chOff x="0" y="0"/>
            <a:chExt cx="223643" cy="18548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3643" cy="185488"/>
            </a:xfrm>
            <a:custGeom>
              <a:avLst/>
              <a:gdLst/>
              <a:ahLst/>
              <a:cxnLst/>
              <a:rect l="l" t="t" r="r" b="b"/>
              <a:pathLst>
                <a:path w="223643" h="185488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581400" y="5372100"/>
            <a:ext cx="849143" cy="704277"/>
            <a:chOff x="0" y="0"/>
            <a:chExt cx="223643" cy="18548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23643" cy="185488"/>
            </a:xfrm>
            <a:custGeom>
              <a:avLst/>
              <a:gdLst/>
              <a:ahLst/>
              <a:cxnLst/>
              <a:rect l="l" t="t" r="r" b="b"/>
              <a:pathLst>
                <a:path w="223643" h="185488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342578" y="2298954"/>
            <a:ext cx="56028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1D2A3A"/>
                </a:solidFill>
                <a:latin typeface="+mn-ea"/>
                <a:cs typeface="210 밀레니얼"/>
                <a:sym typeface="210 밀레니얼"/>
              </a:rPr>
              <a:t>목 차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062818" y="4277755"/>
            <a:ext cx="3886339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프로젝트</a:t>
            </a:r>
            <a:r>
              <a:rPr lang="en-US" sz="3199" dirty="0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 </a:t>
            </a:r>
            <a:r>
              <a:rPr lang="en-US" sz="3199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주제</a:t>
            </a:r>
            <a:endParaRPr lang="en-US" sz="3199" dirty="0">
              <a:solidFill>
                <a:srgbClr val="000000"/>
              </a:solidFill>
              <a:latin typeface="+mn-ea"/>
              <a:cs typeface="210 디딤고딕"/>
              <a:sym typeface="210 디딤고딕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398211" y="4339668"/>
            <a:ext cx="1179843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+mn-ea"/>
                <a:cs typeface="210 밀레니얼 Light"/>
                <a:sym typeface="210 밀레니얼 Light"/>
              </a:rPr>
              <a:t>01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338853" y="4359552"/>
            <a:ext cx="1179843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+mn-ea"/>
                <a:cs typeface="210 밀레니얼 Light"/>
                <a:sym typeface="210 밀레니얼 Light"/>
              </a:rPr>
              <a:t>02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429000" y="5524500"/>
            <a:ext cx="1179843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dirty="0" smtClean="0">
                <a:solidFill>
                  <a:srgbClr val="1D2A3A"/>
                </a:solidFill>
                <a:latin typeface="+mn-ea"/>
                <a:cs typeface="210 밀레니얼 Light"/>
                <a:sym typeface="210 밀레니얼 Light"/>
              </a:rPr>
              <a:t>03</a:t>
            </a:r>
            <a:endParaRPr lang="en-US" sz="2799" dirty="0">
              <a:solidFill>
                <a:srgbClr val="1D2A3A"/>
              </a:solidFill>
              <a:latin typeface="+mn-ea"/>
              <a:cs typeface="210 밀레니얼 Light"/>
              <a:sym typeface="210 밀레니얼 Light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1003460" y="4297639"/>
            <a:ext cx="388633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프로젝트</a:t>
            </a:r>
            <a:r>
              <a:rPr lang="en-US" sz="3199" dirty="0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 </a:t>
            </a:r>
            <a:r>
              <a:rPr lang="en-US" sz="3199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요구사항</a:t>
            </a:r>
            <a:endParaRPr lang="en-US" sz="3199" dirty="0">
              <a:solidFill>
                <a:srgbClr val="000000"/>
              </a:solidFill>
              <a:latin typeface="+mn-ea"/>
              <a:cs typeface="210 디딤고딕"/>
              <a:sym typeface="210 디딤고딕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105400" y="5524500"/>
            <a:ext cx="388633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프로젝트 계획서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723900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914400" y="1562100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1870663"/>
            <a:ext cx="16230600" cy="7562706"/>
            <a:chOff x="0" y="0"/>
            <a:chExt cx="4274726" cy="19918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775016" y="6296038"/>
            <a:ext cx="2815620" cy="2586851"/>
          </a:xfrm>
          <a:custGeom>
            <a:avLst/>
            <a:gdLst/>
            <a:ahLst/>
            <a:cxnLst/>
            <a:rect l="l" t="t" r="r" b="b"/>
            <a:pathLst>
              <a:path w="2815620" h="2586851">
                <a:moveTo>
                  <a:pt x="0" y="0"/>
                </a:moveTo>
                <a:lnTo>
                  <a:pt x="2815620" y="0"/>
                </a:lnTo>
                <a:lnTo>
                  <a:pt x="2815620" y="2586851"/>
                </a:lnTo>
                <a:lnTo>
                  <a:pt x="0" y="2586851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37836" y="952500"/>
            <a:ext cx="3638964" cy="530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프로젝트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주제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선정</a:t>
            </a:r>
            <a:endParaRPr lang="en-US" sz="3200" b="1" dirty="0">
              <a:solidFill>
                <a:srgbClr val="000000"/>
              </a:solidFill>
              <a:latin typeface="+mn-ea"/>
              <a:cs typeface="Nanum Gothic Bold"/>
              <a:sym typeface="Nanum Gothi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83869" y="2257438"/>
            <a:ext cx="15720261" cy="406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주제를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선정한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이유</a:t>
            </a:r>
            <a:endParaRPr lang="en-US" sz="2999" u="sng" dirty="0">
              <a:solidFill>
                <a:srgbClr val="1D2A3A"/>
              </a:solidFill>
              <a:latin typeface="+mn-ea"/>
              <a:cs typeface="210 디딤고딕 Bold"/>
              <a:sym typeface="210 디딤고딕 Bold"/>
            </a:endParaRP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많은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사람들이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매일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반복해서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"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오늘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뭐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먹지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?"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라는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고민을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합니다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dirty="0" err="1" smtClean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이런</a:t>
            </a:r>
            <a:r>
              <a:rPr lang="en-US" sz="2999" dirty="0" smtClean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선택의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따른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고민은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시간이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낭비가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되고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스트레스를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유발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하기도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합니다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특히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선택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장애가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있는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사람들은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메뉴를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고르는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데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시간이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오래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걸리기에</a:t>
            </a:r>
            <a:endParaRPr lang="en-US" sz="2999" u="sng" dirty="0">
              <a:solidFill>
                <a:srgbClr val="1D2A3A"/>
              </a:solidFill>
              <a:latin typeface="+mn-ea"/>
              <a:cs typeface="210 디딤고딕 Bold"/>
              <a:sym typeface="210 디딤고딕 Bold"/>
            </a:endParaRP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이런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문제를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재미있고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간편하게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해결할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수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있는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방법을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찾고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싶었습니다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그러기에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제가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만들고자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하는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앱은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음식을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랜덤으로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추천해주는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앱입니다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사용자는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화면을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돌리면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랜덤으로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나오고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,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그중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마음에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드는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메뉴를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선택하면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됩니다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"/>
                <a:sym typeface="210 디딤고딕"/>
              </a:rPr>
              <a:t>.</a:t>
            </a:r>
          </a:p>
          <a:p>
            <a:pPr algn="l">
              <a:lnSpc>
                <a:spcPts val="2879"/>
              </a:lnSpc>
            </a:pPr>
            <a:endParaRPr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800" y="647700"/>
            <a:ext cx="17794093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304800" y="1562100"/>
            <a:ext cx="1779409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533400" y="1790700"/>
            <a:ext cx="17326779" cy="7562706"/>
            <a:chOff x="0" y="0"/>
            <a:chExt cx="4274726" cy="19918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85800" y="2019300"/>
            <a:ext cx="16781973" cy="54098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endParaRPr dirty="0">
              <a:latin typeface="+mn-ea"/>
            </a:endParaRPr>
          </a:p>
          <a:p>
            <a:pPr algn="l">
              <a:lnSpc>
                <a:spcPts val="3599"/>
              </a:lnSpc>
            </a:pP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자신의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요구사항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정리</a:t>
            </a:r>
            <a:endParaRPr lang="en-US" sz="2999" u="sng" dirty="0">
              <a:solidFill>
                <a:srgbClr val="1D2A3A"/>
              </a:solidFill>
              <a:latin typeface="+mn-ea"/>
              <a:cs typeface="210 디딤고딕 Bold"/>
              <a:sym typeface="210 디딤고딕 Bold"/>
            </a:endParaRPr>
          </a:p>
          <a:p>
            <a:pPr algn="l">
              <a:lnSpc>
                <a:spcPts val="3599"/>
              </a:lnSpc>
            </a:pPr>
            <a:endParaRPr dirty="0">
              <a:latin typeface="+mn-ea"/>
            </a:endParaRP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저는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자주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시켜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먹는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사람입니다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그래서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저는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휴대폰으로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배달앱을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켜보지만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, 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수십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가지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중에서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뭘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먹어야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할지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쉽게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정하지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못했습니다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결국에는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한참을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고민하다가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,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매번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비슷한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메뉴만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반복해서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먹게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되는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것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같습니다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어떤</a:t>
            </a:r>
            <a:r>
              <a:rPr lang="en-US" sz="2999" u="none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날</a:t>
            </a:r>
            <a:r>
              <a:rPr lang="en-US" sz="2999" u="none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은</a:t>
            </a:r>
            <a:r>
              <a:rPr lang="en-US" sz="2999" u="none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</a:t>
            </a:r>
            <a:r>
              <a:rPr lang="en-US" sz="2999" u="none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none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고르는</a:t>
            </a:r>
            <a:r>
              <a:rPr lang="en-US" sz="2999" u="none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데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너무</a:t>
            </a:r>
            <a:r>
              <a:rPr lang="en-US" sz="2999" u="none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지쳐서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,</a:t>
            </a:r>
            <a:r>
              <a:rPr lang="en-US" sz="2999" u="none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그냥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집에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있는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재료로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만들어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먹다가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많이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별로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여서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기분이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별로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안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좋았던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적도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있습니다.이런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상황을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해결하고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싶어서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떠올린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것이</a:t>
            </a:r>
            <a:r>
              <a:rPr lang="en-US" sz="2999" u="none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바로</a:t>
            </a:r>
            <a:endParaRPr lang="en-US" sz="2999" dirty="0">
              <a:solidFill>
                <a:srgbClr val="1D2A3A"/>
              </a:solidFill>
              <a:latin typeface="+mn-ea"/>
              <a:cs typeface="210 디딤고딕 Bold"/>
              <a:sym typeface="210 디딤고딕 Bold"/>
            </a:endParaRP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추천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해주는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앱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이였고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제가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약간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랜덤성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을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좋아하기에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랜덤으로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추천하는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앱 이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있으면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좋겠다고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생각했습니다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endParaRPr dirty="0">
              <a:latin typeface="+mn-ea"/>
            </a:endParaRPr>
          </a:p>
          <a:p>
            <a:pPr algn="l">
              <a:lnSpc>
                <a:spcPts val="2879"/>
              </a:lnSpc>
            </a:pPr>
            <a:endParaRPr dirty="0">
              <a:latin typeface="+mn-e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47286" y="952500"/>
            <a:ext cx="361991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프로젝트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요구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사항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1870663"/>
            <a:ext cx="16230600" cy="7562706"/>
            <a:chOff x="0" y="0"/>
            <a:chExt cx="4274726" cy="19918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80686" y="962025"/>
            <a:ext cx="3619914" cy="530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프로젝트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요구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사항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371600" y="2171700"/>
          <a:ext cx="15621000" cy="7049477"/>
        </p:xfrm>
        <a:graphic>
          <a:graphicData uri="http://schemas.openxmlformats.org/drawingml/2006/table">
            <a:tbl>
              <a:tblPr/>
              <a:tblGrid>
                <a:gridCol w="5207000"/>
                <a:gridCol w="5207000"/>
                <a:gridCol w="5207000"/>
              </a:tblGrid>
              <a:tr h="719015"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8277">
                <a:tc>
                  <a:txBody>
                    <a:bodyPr/>
                    <a:lstStyle/>
                    <a:p>
                      <a:r>
                        <a:rPr lang="en-US" sz="2000" b="0" i="0" u="none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FR-1</a:t>
                      </a:r>
                      <a:endParaRPr lang="en-US" sz="2000" b="0" i="0" u="non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음식 랜덤 추천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버튼 또는 </a:t>
                      </a:r>
                      <a:r>
                        <a:rPr lang="ko-KR" altLang="en-US" sz="2000" b="0" i="0" u="none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룰렛</a:t>
                      </a:r>
                      <a:r>
                        <a:rPr lang="ko-KR" altLang="en-US" sz="2000" b="0" i="0" u="none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을 </a:t>
                      </a:r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누르면 음식이 무작위로 추천되어야 한다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8277">
                <a:tc>
                  <a:txBody>
                    <a:bodyPr/>
                    <a:lstStyle/>
                    <a:p>
                      <a:r>
                        <a:rPr 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음식 리스트 편집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음식 항목을 추가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삭제할 수 있어야 한다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8277">
                <a:tc>
                  <a:txBody>
                    <a:bodyPr/>
                    <a:lstStyle/>
                    <a:p>
                      <a:r>
                        <a:rPr 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음식 선택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추천된 음식 중 하나를 최종 선택할 수 있어야 한다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7354">
                <a:tc>
                  <a:txBody>
                    <a:bodyPr/>
                    <a:lstStyle/>
                    <a:p>
                      <a:r>
                        <a:rPr lang="en-US" sz="2000" b="0" i="0" u="non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결과 저장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선택한 음식이 로컬에 저장되어야 한다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8277">
                <a:tc>
                  <a:txBody>
                    <a:bodyPr/>
                    <a:lstStyle/>
                    <a:p>
                      <a:r>
                        <a:rPr 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다시 추천 기능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다시 추천을 받을 수 있어야 한다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6"/>
          <p:cNvSpPr txBox="1"/>
          <p:nvPr/>
        </p:nvSpPr>
        <p:spPr>
          <a:xfrm>
            <a:off x="1197160" y="962025"/>
            <a:ext cx="299384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ko-KR" altLang="en-US" sz="3200" b="1" dirty="0" smtClean="0">
                <a:latin typeface="+mn-ea"/>
                <a:cs typeface="Nanum Gothic Bold"/>
                <a:sym typeface="Nanum Gothic Bold"/>
              </a:rPr>
              <a:t>프로젝트 계획서</a:t>
            </a:r>
            <a:endParaRPr lang="en-US" sz="3200" b="1" dirty="0">
              <a:latin typeface="+mn-ea"/>
              <a:cs typeface="Nanum Gothic Bold"/>
              <a:sym typeface="Nanum Gothic Bold"/>
            </a:endParaRPr>
          </a:p>
        </p:txBody>
      </p:sp>
      <p:grpSp>
        <p:nvGrpSpPr>
          <p:cNvPr id="29" name="Group 6"/>
          <p:cNvGrpSpPr/>
          <p:nvPr/>
        </p:nvGrpSpPr>
        <p:grpSpPr>
          <a:xfrm>
            <a:off x="1028700" y="1870663"/>
            <a:ext cx="16230600" cy="7562706"/>
            <a:chOff x="0" y="0"/>
            <a:chExt cx="4274726" cy="1991824"/>
          </a:xfrm>
        </p:grpSpPr>
        <p:sp>
          <p:nvSpPr>
            <p:cNvPr id="30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1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33" name="TextBox 9"/>
          <p:cNvSpPr txBox="1"/>
          <p:nvPr/>
        </p:nvSpPr>
        <p:spPr>
          <a:xfrm>
            <a:off x="1143000" y="2019300"/>
            <a:ext cx="15163800" cy="4988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71550" lvl="1" indent="-514350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1. </a:t>
            </a:r>
            <a:r>
              <a:rPr lang="ko-KR" altLang="en-US" sz="3000" dirty="0" smtClean="0">
                <a:latin typeface="+mn-ea"/>
              </a:rPr>
              <a:t>프로젝트 개요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 </a:t>
            </a:r>
            <a:r>
              <a:rPr lang="ko-KR" altLang="en-US" sz="3000" dirty="0" smtClean="0">
                <a:latin typeface="+mn-ea"/>
              </a:rPr>
              <a:t>프로젝트 명 </a:t>
            </a:r>
            <a:r>
              <a:rPr lang="en-US" altLang="ko-KR" sz="3000" dirty="0" smtClean="0">
                <a:latin typeface="+mn-ea"/>
              </a:rPr>
              <a:t>: </a:t>
            </a:r>
            <a:r>
              <a:rPr lang="ko-KR" altLang="en-US" sz="3000" dirty="0" smtClean="0">
                <a:latin typeface="+mn-ea"/>
              </a:rPr>
              <a:t>오늘 뭐 먹지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</a:t>
            </a: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 </a:t>
            </a:r>
            <a:r>
              <a:rPr lang="ko-KR" altLang="en-US" sz="3000" dirty="0" smtClean="0">
                <a:latin typeface="+mn-ea"/>
              </a:rPr>
              <a:t>목적 </a:t>
            </a:r>
            <a:r>
              <a:rPr lang="en-US" altLang="ko-KR" sz="3000" dirty="0" smtClean="0">
                <a:latin typeface="+mn-ea"/>
              </a:rPr>
              <a:t>:</a:t>
            </a:r>
            <a:r>
              <a:rPr lang="ko-KR" altLang="en-US" sz="3000" dirty="0" smtClean="0">
                <a:latin typeface="+mn-ea"/>
              </a:rPr>
              <a:t> </a:t>
            </a:r>
            <a:r>
              <a:rPr lang="ko-KR" altLang="en-US" sz="3000" dirty="0" smtClean="0">
                <a:latin typeface="+mn-ea"/>
              </a:rPr>
              <a:t>배달 </a:t>
            </a:r>
            <a:r>
              <a:rPr lang="ko-KR" altLang="en-US" sz="3000" dirty="0" err="1" smtClean="0">
                <a:latin typeface="+mn-ea"/>
              </a:rPr>
              <a:t>앱</a:t>
            </a:r>
            <a:r>
              <a:rPr lang="ko-KR" altLang="en-US" sz="3000" dirty="0" smtClean="0">
                <a:latin typeface="+mn-ea"/>
              </a:rPr>
              <a:t> 에서 음식을 주문할 때 선택의 어려움을 겪는 사람들을 위한 </a:t>
            </a:r>
            <a:r>
              <a:rPr lang="ko-KR" altLang="en-US" sz="3000" dirty="0" err="1" smtClean="0">
                <a:latin typeface="+mn-ea"/>
              </a:rPr>
              <a:t>앱</a:t>
            </a:r>
            <a:r>
              <a:rPr lang="ko-KR" altLang="en-US" sz="3000" dirty="0" smtClean="0">
                <a:latin typeface="+mn-ea"/>
              </a:rPr>
              <a:t> 개발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ko-KR" altLang="en-US" sz="3000" dirty="0" smtClean="0">
                <a:latin typeface="+mn-ea"/>
              </a:rPr>
              <a:t>   주요 기능 </a:t>
            </a:r>
            <a:r>
              <a:rPr lang="en-US" altLang="ko-KR" sz="3000" dirty="0" smtClean="0">
                <a:latin typeface="+mn-ea"/>
              </a:rPr>
              <a:t>: </a:t>
            </a:r>
            <a:r>
              <a:rPr lang="ko-KR" altLang="en-US" sz="3000" dirty="0" smtClean="0">
                <a:latin typeface="+mn-ea"/>
              </a:rPr>
              <a:t>랜덤 추천기능 </a:t>
            </a:r>
            <a:r>
              <a:rPr lang="en-US" altLang="ko-KR" sz="3000" dirty="0" smtClean="0">
                <a:latin typeface="+mn-ea"/>
              </a:rPr>
              <a:t>, </a:t>
            </a:r>
            <a:r>
              <a:rPr lang="ko-KR" altLang="en-US" sz="3000" dirty="0" smtClean="0">
                <a:latin typeface="+mn-ea"/>
              </a:rPr>
              <a:t>음식 리스트 편집 기능</a:t>
            </a:r>
            <a:r>
              <a:rPr lang="en-US" altLang="ko-KR" sz="3000" dirty="0" smtClean="0">
                <a:latin typeface="+mn-ea"/>
              </a:rPr>
              <a:t>, </a:t>
            </a:r>
            <a:r>
              <a:rPr lang="ko-KR" altLang="en-US" sz="3000" dirty="0" smtClean="0">
                <a:latin typeface="+mn-ea"/>
              </a:rPr>
              <a:t>체크한 음식을 기록하는 기능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algn="l">
              <a:lnSpc>
                <a:spcPts val="3599"/>
              </a:lnSpc>
            </a:pPr>
            <a:endParaRPr sz="3000" dirty="0">
              <a:latin typeface="+mn-ea"/>
            </a:endParaRPr>
          </a:p>
          <a:p>
            <a:pPr algn="l">
              <a:lnSpc>
                <a:spcPts val="2879"/>
              </a:lnSpc>
            </a:pPr>
            <a:endParaRPr dirty="0"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219200" y="34671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219200" y="44577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219200" y="53721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6"/>
          <p:cNvSpPr txBox="1"/>
          <p:nvPr/>
        </p:nvSpPr>
        <p:spPr>
          <a:xfrm>
            <a:off x="1197160" y="962025"/>
            <a:ext cx="299384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ko-KR" altLang="en-US" sz="3200" b="1" dirty="0" smtClean="0">
                <a:latin typeface="+mn-ea"/>
                <a:cs typeface="Nanum Gothic Bold"/>
                <a:sym typeface="Nanum Gothic Bold"/>
              </a:rPr>
              <a:t>프로젝트 계획서</a:t>
            </a:r>
            <a:endParaRPr lang="en-US" sz="3200" b="1" dirty="0">
              <a:latin typeface="+mn-ea"/>
              <a:cs typeface="Nanum Gothic Bold"/>
              <a:sym typeface="Nanum Gothic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28700" y="1870663"/>
            <a:ext cx="16230600" cy="7562706"/>
            <a:chOff x="0" y="0"/>
            <a:chExt cx="4274726" cy="1991824"/>
          </a:xfrm>
        </p:grpSpPr>
        <p:sp>
          <p:nvSpPr>
            <p:cNvPr id="30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1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33" name="TextBox 9"/>
          <p:cNvSpPr txBox="1"/>
          <p:nvPr/>
        </p:nvSpPr>
        <p:spPr>
          <a:xfrm>
            <a:off x="1219200" y="2247900"/>
            <a:ext cx="15697200" cy="4988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</a:t>
            </a:r>
            <a:r>
              <a:rPr lang="en-US" altLang="ko-KR" sz="3000" dirty="0" smtClean="0">
                <a:latin typeface="+mn-ea"/>
              </a:rPr>
              <a:t>2. </a:t>
            </a:r>
            <a:r>
              <a:rPr lang="ko-KR" altLang="en-US" sz="3000" dirty="0" smtClean="0">
                <a:latin typeface="+mn-ea"/>
              </a:rPr>
              <a:t>프로젝트 개발 도구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</a:t>
            </a:r>
            <a:r>
              <a:rPr lang="en-US" altLang="ko-KR" sz="3000" dirty="0" smtClean="0">
                <a:latin typeface="+mn-ea"/>
              </a:rPr>
              <a:t>  </a:t>
            </a:r>
          </a:p>
          <a:p>
            <a:pPr marL="514350" indent="-514350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 </a:t>
            </a:r>
            <a:r>
              <a:rPr lang="ko-KR" altLang="en-US" sz="3000" dirty="0" smtClean="0">
                <a:latin typeface="+mn-ea"/>
              </a:rPr>
              <a:t>개발 환경</a:t>
            </a:r>
            <a:r>
              <a:rPr lang="en-US" altLang="ko-KR" sz="3000" dirty="0" smtClean="0">
                <a:latin typeface="+mn-ea"/>
              </a:rPr>
              <a:t> </a:t>
            </a:r>
            <a:r>
              <a:rPr lang="en-US" altLang="ko-KR" sz="3000" dirty="0" smtClean="0">
                <a:latin typeface="+mn-ea"/>
              </a:rPr>
              <a:t>: </a:t>
            </a:r>
            <a:r>
              <a:rPr lang="en-US" altLang="ko-KR" sz="3200" dirty="0" smtClean="0"/>
              <a:t>Android Studio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</a:t>
            </a: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 </a:t>
            </a: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 </a:t>
            </a:r>
            <a:r>
              <a:rPr lang="ko-KR" altLang="en-US" sz="3000" dirty="0" smtClean="0">
                <a:latin typeface="+mn-ea"/>
              </a:rPr>
              <a:t>개발 기술</a:t>
            </a:r>
            <a:r>
              <a:rPr lang="en-US" altLang="ko-KR" sz="3000" dirty="0" smtClean="0">
                <a:latin typeface="+mn-ea"/>
              </a:rPr>
              <a:t>: Dart </a:t>
            </a:r>
            <a:r>
              <a:rPr lang="ko-KR" altLang="en-US" sz="3000" dirty="0" smtClean="0">
                <a:latin typeface="+mn-ea"/>
              </a:rPr>
              <a:t>언어 </a:t>
            </a:r>
            <a:r>
              <a:rPr lang="en-US" altLang="ko-KR" sz="3000" dirty="0" smtClean="0">
                <a:latin typeface="+mn-ea"/>
              </a:rPr>
              <a:t>, Hive </a:t>
            </a:r>
            <a:r>
              <a:rPr lang="en-US" altLang="ko-KR" sz="3200" dirty="0" smtClean="0"/>
              <a:t>2.2.3 </a:t>
            </a:r>
            <a:r>
              <a:rPr lang="ko-KR" altLang="en-US" sz="3200" dirty="0" smtClean="0"/>
              <a:t>버전 </a:t>
            </a:r>
            <a:r>
              <a:rPr lang="en-US" altLang="ko-KR" sz="3000" dirty="0" smtClean="0">
                <a:latin typeface="+mn-ea"/>
              </a:rPr>
              <a:t> </a:t>
            </a:r>
          </a:p>
          <a:p>
            <a:pPr algn="l">
              <a:lnSpc>
                <a:spcPts val="3599"/>
              </a:lnSpc>
            </a:pPr>
            <a:endParaRPr sz="3000" dirty="0">
              <a:latin typeface="+mn-ea"/>
            </a:endParaRPr>
          </a:p>
          <a:p>
            <a:pPr algn="l">
              <a:lnSpc>
                <a:spcPts val="2879"/>
              </a:lnSpc>
            </a:pPr>
            <a:endParaRPr dirty="0"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371600" y="33147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371600" y="60579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JANG1\Desktop\Android_Studio_icon_(2023)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848100"/>
            <a:ext cx="2743200" cy="1447800"/>
          </a:xfrm>
          <a:prstGeom prst="rect">
            <a:avLst/>
          </a:prstGeom>
          <a:noFill/>
        </p:spPr>
      </p:pic>
      <p:pic>
        <p:nvPicPr>
          <p:cNvPr id="1030" name="Picture 6" descr="C:\Users\JANG1\Desktop\GIaH54aXkAAcoW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6591300"/>
            <a:ext cx="2819400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197160" y="962025"/>
            <a:ext cx="3679640" cy="5255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ko-KR" altLang="en-US" sz="3200" b="1" dirty="0" smtClean="0">
                <a:latin typeface="+mn-ea"/>
                <a:cs typeface="Nanum Gothic Bold"/>
                <a:sym typeface="Nanum Gothic Bold"/>
              </a:rPr>
              <a:t>프로젝트 계획서</a:t>
            </a:r>
            <a:endParaRPr lang="en-US" sz="3200" b="1" dirty="0">
              <a:latin typeface="+mn-ea"/>
              <a:cs typeface="Nanum Gothic Bold"/>
              <a:sym typeface="Nanum Gothic Bold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effectLst/>
              <a:latin typeface="+mn-ea"/>
              <a:cs typeface="굴림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effectLst/>
              <a:latin typeface="+mn-ea"/>
              <a:cs typeface="굴림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219198" y="1790700"/>
          <a:ext cx="15621004" cy="777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1572"/>
                <a:gridCol w="2231572"/>
                <a:gridCol w="2231572"/>
                <a:gridCol w="2231572"/>
                <a:gridCol w="2231572"/>
                <a:gridCol w="2231572"/>
                <a:gridCol w="2231572"/>
              </a:tblGrid>
              <a:tr h="97155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   </a:t>
                      </a:r>
                      <a:r>
                        <a:rPr lang="ko-KR" altLang="en-US" dirty="0" smtClean="0"/>
                        <a:t>단계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ea"/>
                          <a:ea typeface="+mn-ea"/>
                        </a:rPr>
                        <a:t>Week 1</a:t>
                      </a:r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</a:t>
                      </a:r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</a:t>
                      </a:r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</a:t>
                      </a:r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</a:t>
                      </a:r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</a:t>
                      </a:r>
                      <a:r>
                        <a:rPr lang="en-US" dirty="0" smtClean="0"/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주제 선정 및 조사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요구사항 수집 및 기능 정의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UI/UX</a:t>
                      </a:r>
                      <a:r>
                        <a:rPr lang="ko-KR" altLang="en-US" dirty="0" smtClean="0"/>
                        <a:t>설계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개발 환경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및 데이터 구성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기능 개발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기능 개발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테스트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발표 자료 준비 및 최종 정리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5468600" y="1028700"/>
          <a:ext cx="175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/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115800" y="8763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색상 의미</a:t>
            </a:r>
            <a:endParaRPr lang="ko-KR" altLang="en-US" sz="1600" dirty="0"/>
          </a:p>
        </p:txBody>
      </p:sp>
      <p:sp>
        <p:nvSpPr>
          <p:cNvPr id="17" name="타원 16"/>
          <p:cNvSpPr/>
          <p:nvPr/>
        </p:nvSpPr>
        <p:spPr>
          <a:xfrm>
            <a:off x="12268200" y="12573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3106400" y="12573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097000" y="12573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325600" y="12573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미시작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3335000" y="12573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진행중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2496800" y="12573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완료</a:t>
            </a:r>
            <a:endParaRPr lang="ko-KR" altLang="en-US" sz="12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3030200" y="12573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4020800" y="12573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6"/>
          <p:cNvSpPr txBox="1"/>
          <p:nvPr/>
        </p:nvSpPr>
        <p:spPr>
          <a:xfrm>
            <a:off x="1197160" y="962025"/>
            <a:ext cx="299384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ko-KR" altLang="en-US" sz="3200" b="1" dirty="0" smtClean="0">
                <a:latin typeface="+mn-ea"/>
                <a:cs typeface="Nanum Gothic Bold"/>
                <a:sym typeface="Nanum Gothic Bold"/>
              </a:rPr>
              <a:t>프로젝트 계획서</a:t>
            </a:r>
            <a:endParaRPr lang="en-US" sz="3200" b="1" dirty="0">
              <a:latin typeface="+mn-ea"/>
              <a:cs typeface="Nanum Gothic Bold"/>
              <a:sym typeface="Nanum Gothic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28700" y="1870663"/>
            <a:ext cx="16230600" cy="7562706"/>
            <a:chOff x="0" y="0"/>
            <a:chExt cx="4274726" cy="1991824"/>
          </a:xfrm>
        </p:grpSpPr>
        <p:sp>
          <p:nvSpPr>
            <p:cNvPr id="30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1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33" name="TextBox 9"/>
          <p:cNvSpPr txBox="1"/>
          <p:nvPr/>
        </p:nvSpPr>
        <p:spPr>
          <a:xfrm>
            <a:off x="1143000" y="2019300"/>
            <a:ext cx="16002000" cy="4065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71550" lvl="1" indent="-514350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3. </a:t>
            </a:r>
            <a:r>
              <a:rPr lang="ko-KR" altLang="en-US" sz="3000" dirty="0" smtClean="0">
                <a:latin typeface="+mn-ea"/>
              </a:rPr>
              <a:t>프로젝트 </a:t>
            </a:r>
            <a:r>
              <a:rPr lang="ko-KR" altLang="en-US" sz="3000" dirty="0" err="1" smtClean="0">
                <a:latin typeface="+mn-ea"/>
              </a:rPr>
              <a:t>리스크</a:t>
            </a:r>
            <a:r>
              <a:rPr lang="ko-KR" altLang="en-US" sz="3000" dirty="0" smtClean="0">
                <a:latin typeface="+mn-ea"/>
              </a:rPr>
              <a:t> 관리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</a:t>
            </a: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 </a:t>
            </a: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algn="l">
              <a:lnSpc>
                <a:spcPts val="3599"/>
              </a:lnSpc>
            </a:pPr>
            <a:endParaRPr sz="3000" dirty="0">
              <a:latin typeface="+mn-ea"/>
            </a:endParaRPr>
          </a:p>
          <a:p>
            <a:pPr algn="l">
              <a:lnSpc>
                <a:spcPts val="2879"/>
              </a:lnSpc>
            </a:pPr>
            <a:endParaRPr dirty="0">
              <a:latin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447800" y="3390898"/>
          <a:ext cx="14782800" cy="3429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/>
                <a:gridCol w="7391400"/>
              </a:tblGrid>
              <a:tr h="1064544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잠재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리스크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대응 방안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829175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기능 구현 어려움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                                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  커뮤니티 자료 활용 벤치마킹</a:t>
                      </a:r>
                      <a:endParaRPr lang="ko-KR" altLang="en-US" dirty="0"/>
                    </a:p>
                  </a:txBody>
                  <a:tcPr/>
                </a:tc>
              </a:tr>
              <a:tr h="767641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실행 오류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주기적인 테스트 관리</a:t>
                      </a:r>
                      <a:endParaRPr lang="ko-KR" altLang="en-US" dirty="0"/>
                    </a:p>
                  </a:txBody>
                  <a:tcPr/>
                </a:tc>
              </a:tr>
              <a:tr h="767641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시간 부족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주요 기능 우선 개발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보조 기능은 나중에 진행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465</Words>
  <Application>Microsoft Office PowerPoint</Application>
  <PresentationFormat>사용자 지정</PresentationFormat>
  <Paragraphs>135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굴림</vt:lpstr>
      <vt:lpstr>Arial</vt:lpstr>
      <vt:lpstr>210 합창단</vt:lpstr>
      <vt:lpstr>210 디딤고딕 Light</vt:lpstr>
      <vt:lpstr>210 디딤고딕</vt:lpstr>
      <vt:lpstr>Jeju Hallasan</vt:lpstr>
      <vt:lpstr>210 밀레니얼</vt:lpstr>
      <vt:lpstr>210 밀레니얼 Light</vt:lpstr>
      <vt:lpstr>Nanum Gothic Bold</vt:lpstr>
      <vt:lpstr>210 디딤고딕 Bold</vt:lpstr>
      <vt:lpstr>맑은 고딕</vt:lpstr>
      <vt:lpstr>Calibri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 흰색 심플한 비즈니스 마케팅 프로젝트 프레젠테이션</dc:title>
  <dc:creator>jangchualhwa</dc:creator>
  <cp:lastModifiedBy>장철화</cp:lastModifiedBy>
  <cp:revision>35</cp:revision>
  <dcterms:created xsi:type="dcterms:W3CDTF">2006-08-16T00:00:00Z</dcterms:created>
  <dcterms:modified xsi:type="dcterms:W3CDTF">2025-05-17T18:26:43Z</dcterms:modified>
  <dc:identifier>DAGnNn5D-yE</dc:identifier>
</cp:coreProperties>
</file>