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57" r:id="rId5"/>
    <p:sldId id="260" r:id="rId6"/>
    <p:sldId id="265" r:id="rId7"/>
    <p:sldId id="264" r:id="rId8"/>
    <p:sldId id="266" r:id="rId9"/>
    <p:sldId id="261" r:id="rId10"/>
    <p:sldId id="267" r:id="rId11"/>
    <p:sldId id="262" r:id="rId12"/>
    <p:sldId id="263" r:id="rId13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64" y="-10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167AD-5D3D-48B0-A60A-DC45BAC90101}" type="datetimeFigureOut">
              <a:rPr lang="ko-KR" altLang="en-US" smtClean="0"/>
              <a:t>2013-11-28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C5684-4CAC-44A1-8096-171270D24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39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4F9E5-A7C9-4692-818C-E547880B2BCD}" type="datetimeFigureOut">
              <a:rPr lang="ko-KR" altLang="en-US" smtClean="0"/>
              <a:pPr/>
              <a:t>2013-11-28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60AB-45A1-489A-85AE-109AD8E55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833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60AB-45A1-489A-85AE-109AD8E5563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18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60AB-45A1-489A-85AE-109AD8E5563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60AB-45A1-489A-85AE-109AD8E5563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14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88B6-5361-490B-9368-32C644D31AE1}" type="datetimeFigureOut">
              <a:rPr lang="ko-KR" altLang="en-US" smtClean="0"/>
              <a:pPr/>
              <a:t>2013-11-28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DFB9-2EDC-4AB8-A326-F98A195C4A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49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88B6-5361-490B-9368-32C644D31AE1}" type="datetimeFigureOut">
              <a:rPr lang="ko-KR" altLang="en-US" smtClean="0"/>
              <a:pPr/>
              <a:t>2013-11-28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DFB9-2EDC-4AB8-A326-F98A195C4A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0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88B6-5361-490B-9368-32C644D31AE1}" type="datetimeFigureOut">
              <a:rPr lang="ko-KR" altLang="en-US" smtClean="0"/>
              <a:pPr/>
              <a:t>2013-11-28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DFB9-2EDC-4AB8-A326-F98A195C4A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8800">
                <a:latin typeface="한컴 윤고딕 230" pitchFamily="18" charset="-127"/>
                <a:ea typeface="한컴 윤고딕 23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88B6-5361-490B-9368-32C644D31AE1}" type="datetimeFigureOut">
              <a:rPr lang="ko-KR" altLang="en-US" smtClean="0"/>
              <a:pPr/>
              <a:t>2013-11-28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DFB9-2EDC-4AB8-A326-F98A195C4A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877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88B6-5361-490B-9368-32C644D31AE1}" type="datetimeFigureOut">
              <a:rPr lang="ko-KR" altLang="en-US" smtClean="0"/>
              <a:pPr/>
              <a:t>2013-11-28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DFB9-2EDC-4AB8-A326-F98A195C4A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36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88B6-5361-490B-9368-32C644D31AE1}" type="datetimeFigureOut">
              <a:rPr lang="ko-KR" altLang="en-US" smtClean="0"/>
              <a:pPr/>
              <a:t>2013-11-28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DFB9-2EDC-4AB8-A326-F98A195C4A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88B6-5361-490B-9368-32C644D31AE1}" type="datetimeFigureOut">
              <a:rPr lang="ko-KR" altLang="en-US" smtClean="0"/>
              <a:pPr/>
              <a:t>2013-11-28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DFB9-2EDC-4AB8-A326-F98A195C4A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34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88B6-5361-490B-9368-32C644D31AE1}" type="datetimeFigureOut">
              <a:rPr lang="ko-KR" altLang="en-US" smtClean="0"/>
              <a:pPr/>
              <a:t>2013-11-28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DFB9-2EDC-4AB8-A326-F98A195C4A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2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88B6-5361-490B-9368-32C644D31AE1}" type="datetimeFigureOut">
              <a:rPr lang="ko-KR" altLang="en-US" smtClean="0"/>
              <a:pPr/>
              <a:t>2013-11-28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DFB9-2EDC-4AB8-A326-F98A195C4A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6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88B6-5361-490B-9368-32C644D31AE1}" type="datetimeFigureOut">
              <a:rPr lang="ko-KR" altLang="en-US" smtClean="0"/>
              <a:pPr/>
              <a:t>2013-11-28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DFB9-2EDC-4AB8-A326-F98A195C4A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88B6-5361-490B-9368-32C644D31AE1}" type="datetimeFigureOut">
              <a:rPr lang="ko-KR" altLang="en-US" smtClean="0"/>
              <a:pPr/>
              <a:t>2013-11-28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DFB9-2EDC-4AB8-A326-F98A195C4A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47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4197" y="6612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D88B6-5361-490B-9368-32C644D31AE1}" type="datetimeFigureOut">
              <a:rPr lang="ko-KR" altLang="en-US" smtClean="0"/>
              <a:pPr/>
              <a:t>2013-11-28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5DFB9-2EDC-4AB8-A326-F98A195C4A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9331" y="620688"/>
            <a:ext cx="323528" cy="12241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33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imagesearch.naver.com/search.naver?sm=ext&amp;viewloc=1&amp;where=idetail&amp;rev=17&amp;query=%EA%B0%90%EC%82%AC%20%EC%9D%B4%EB%AA%A8%ED%8B%B0%EC%BD%98&amp;section=image&amp;sort=0&amp;res_fr=0&amp;res_to=0&amp;start=42&amp;ie=utf8&amp;img_id=blog51397877|18|100199379015_11&amp;face=0&amp;color=0&amp;ccl=0&amp;viewtype=2&amp;aq=0&amp;spq=1&amp;nx_search_query=%EA%B0%90%EC%82%AC%20%EC%9D%B4%EB%AA%A8%ED%8B%B0%EC%BD%98&amp;nx_and_query=&amp;nx_sub_query=&amp;nx_search_hlquery=&amp;nx_search_fasquery=" TargetMode="External"/><Relationship Id="rId1" Type="http://schemas.openxmlformats.org/officeDocument/2006/relationships/slideLayout" Target="../slideLayouts/slideLayout6.xml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&#48512;&#47476;&#47560;&#48660;%20&#49692;&#49436;&#46020;%20PPT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ko-KR" sz="6000" b="1" dirty="0">
                <a:latin typeface="한컴 윤고딕 250" pitchFamily="18" charset="-127"/>
                <a:ea typeface="한컴 윤고딕 250" pitchFamily="18" charset="-127"/>
                <a:cs typeface="+mn-cs"/>
              </a:rPr>
              <a:t>C </a:t>
            </a:r>
            <a:r>
              <a:rPr lang="en-US" altLang="ko-KR" sz="6000" b="1" dirty="0" smtClean="0">
                <a:latin typeface="한컴 윤고딕 250" pitchFamily="18" charset="-127"/>
                <a:ea typeface="한컴 윤고딕 250" pitchFamily="18" charset="-127"/>
                <a:cs typeface="+mn-cs"/>
              </a:rPr>
              <a:t>Project </a:t>
            </a:r>
            <a:r>
              <a:rPr lang="en-US" altLang="ko-KR" sz="5000" b="1" dirty="0" smtClean="0">
                <a:latin typeface="한컴 윤고딕 250" pitchFamily="18" charset="-127"/>
                <a:ea typeface="한컴 윤고딕 250" pitchFamily="18" charset="-127"/>
                <a:cs typeface="+mn-cs"/>
              </a:rPr>
              <a:t>- </a:t>
            </a:r>
            <a:r>
              <a:rPr lang="ko-KR" altLang="en-US" sz="5000" b="1" dirty="0" err="1" smtClean="0">
                <a:solidFill>
                  <a:schemeClr val="accent1"/>
                </a:solidFill>
                <a:latin typeface="한컴 윤고딕 250" pitchFamily="18" charset="-127"/>
                <a:ea typeface="한컴 윤고딕 250" pitchFamily="18" charset="-127"/>
                <a:cs typeface="+mn-cs"/>
              </a:rPr>
              <a:t>부루마블</a:t>
            </a:r>
            <a:endParaRPr lang="ko-KR" altLang="en-US" sz="5000" b="1" dirty="0">
              <a:solidFill>
                <a:schemeClr val="accent1"/>
              </a:solidFill>
              <a:latin typeface="한컴 윤고딕 250" pitchFamily="18" charset="-127"/>
              <a:ea typeface="한컴 윤고딕 250" pitchFamily="18" charset="-127"/>
              <a:cs typeface="+mn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1720" y="3933056"/>
            <a:ext cx="6400800" cy="1752600"/>
          </a:xfrm>
        </p:spPr>
        <p:txBody>
          <a:bodyPr/>
          <a:lstStyle/>
          <a:p>
            <a:pPr algn="r"/>
            <a:r>
              <a:rPr lang="en-US" altLang="ko-KR" dirty="0" smtClean="0">
                <a:latin typeface="한컴 윤고딕 250" pitchFamily="18" charset="-127"/>
                <a:ea typeface="한컴 윤고딕 250" pitchFamily="18" charset="-127"/>
              </a:rPr>
              <a:t>201331002 </a:t>
            </a:r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김경호</a:t>
            </a:r>
            <a:endParaRPr lang="en-US" altLang="ko-KR" dirty="0" smtClean="0">
              <a:latin typeface="한컴 윤고딕 250" pitchFamily="18" charset="-127"/>
              <a:ea typeface="한컴 윤고딕 250" pitchFamily="18" charset="-127"/>
            </a:endParaRPr>
          </a:p>
          <a:p>
            <a:pPr algn="r"/>
            <a:r>
              <a:rPr lang="en-US" altLang="ko-KR" dirty="0" smtClean="0">
                <a:latin typeface="한컴 윤고딕 250" pitchFamily="18" charset="-127"/>
                <a:ea typeface="한컴 윤고딕 250" pitchFamily="18" charset="-127"/>
              </a:rPr>
              <a:t>201331040 </a:t>
            </a:r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장민수</a:t>
            </a:r>
            <a:endParaRPr lang="en-US" altLang="ko-KR" dirty="0" smtClean="0">
              <a:latin typeface="한컴 윤고딕 250" pitchFamily="18" charset="-127"/>
              <a:ea typeface="한컴 윤고딕 250" pitchFamily="18" charset="-127"/>
            </a:endParaRPr>
          </a:p>
          <a:p>
            <a:pPr algn="r"/>
            <a:r>
              <a:rPr lang="en-US" altLang="ko-KR" dirty="0" smtClean="0">
                <a:latin typeface="한컴 윤고딕 250" pitchFamily="18" charset="-127"/>
                <a:ea typeface="한컴 윤고딕 250" pitchFamily="18" charset="-127"/>
              </a:rPr>
              <a:t>201331052 </a:t>
            </a:r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김수진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964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6000" dirty="0" smtClean="0">
                <a:latin typeface="한컴 윤고딕 250" pitchFamily="18" charset="-127"/>
                <a:ea typeface="한컴 윤고딕 250" pitchFamily="18" charset="-127"/>
              </a:rPr>
              <a:t> 소   감</a:t>
            </a:r>
            <a:endParaRPr lang="ko-KR" altLang="en-US" sz="6000" dirty="0"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92" b="97006" l="6897" r="8896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60848"/>
            <a:ext cx="3024336" cy="348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9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google.co.kr/url?source=imglanding&amp;ct=img&amp;q=http://www.clanwilliam.ie/wp-content/uploads/2012/02/faq1.jpg&amp;sa=X&amp;ei=FvCNUsCmJ6a6iQf11oCgDQ&amp;ved=0CAkQ8wc4RQ&amp;usg=AFQjCNFSq4IGN-vEKIW65E2T4I0Y42pzz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7667" y1="70667" x2="8333" y2="40667"/>
                        <a14:foregroundMark x1="8667" y1="40667" x2="22667" y2="14667"/>
                        <a14:foregroundMark x1="21667" y1="14000" x2="58000" y2="7667"/>
                        <a14:foregroundMark x1="59333" y1="8667" x2="83000" y2="23333"/>
                        <a14:foregroundMark x1="83000" y1="24000" x2="89667" y2="48333"/>
                        <a14:foregroundMark x1="88333" y1="49000" x2="80333" y2="74000"/>
                        <a14:foregroundMark x1="19000" y1="27333" x2="44667" y2="41667"/>
                        <a14:foregroundMark x1="49333" y1="43000" x2="81333" y2="24667"/>
                        <a14:foregroundMark x1="21667" y1="25667" x2="49333" y2="9000"/>
                        <a14:foregroundMark x1="51000" y1="9667" x2="81667" y2="25000"/>
                        <a14:foregroundMark x1="66333" y1="20333" x2="42000" y2="34000"/>
                        <a14:foregroundMark x1="37333" y1="19000" x2="67333" y2="31000"/>
                        <a14:foregroundMark x1="52000" y1="46667" x2="50333" y2="82333"/>
                        <a14:foregroundMark x1="52333" y1="82333" x2="84000" y2="69000"/>
                        <a14:foregroundMark x1="79000" y1="37667" x2="65333" y2="70667"/>
                        <a14:foregroundMark x1="58000" y1="49667" x2="85000" y2="73333"/>
                        <a14:foregroundMark x1="19000" y1="35667" x2="20000" y2="70333"/>
                        <a14:foregroundMark x1="24667" y1="71000" x2="42333" y2="78000"/>
                        <a14:foregroundMark x1="42667" y1="77667" x2="46667" y2="47333"/>
                        <a14:foregroundMark x1="46667" y1="47333" x2="25333" y2="37667"/>
                        <a14:foregroundMark x1="25667" y1="45333" x2="43000" y2="68667"/>
                        <a14:foregroundMark x1="43000" y1="53333" x2="26333" y2="65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50" y="2214554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23528" y="6741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6000" dirty="0" smtClean="0"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sz="6000" dirty="0" smtClean="0">
                <a:latin typeface="한컴 윤고딕 250" pitchFamily="18" charset="-127"/>
                <a:ea typeface="한컴 윤고딕 250" pitchFamily="18" charset="-127"/>
              </a:rPr>
              <a:t>Q &amp; A</a:t>
            </a:r>
            <a:endParaRPr lang="ko-KR" altLang="en-US" sz="5400" dirty="0"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23528" y="6926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6000" dirty="0" smtClean="0">
                <a:latin typeface="한컴 윤고딕 250" pitchFamily="18" charset="-127"/>
                <a:ea typeface="한컴 윤고딕 250" pitchFamily="18" charset="-127"/>
              </a:rPr>
              <a:t>  </a:t>
            </a:r>
            <a:r>
              <a:rPr lang="en-US" altLang="ko-KR" sz="6000" dirty="0" smtClean="0">
                <a:latin typeface="한컴 윤고딕 250" pitchFamily="18" charset="-127"/>
                <a:ea typeface="한컴 윤고딕 250" pitchFamily="18" charset="-127"/>
              </a:rPr>
              <a:t>Thank   You!!</a:t>
            </a:r>
            <a:endParaRPr lang="ko-KR" altLang="en-US" sz="5400" dirty="0"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5126" name="Picture 6" descr="카카오톡이모티콘 프로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222" y1="30738" x2="34524" y2="39344"/>
                        <a14:foregroundMark x1="55952" y1="27869" x2="61905" y2="35656"/>
                        <a14:foregroundMark x1="44048" y1="50820" x2="48016" y2="59426"/>
                        <a14:foregroundMark x1="47222" y1="81557" x2="48810" y2="86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36" y="2195163"/>
            <a:ext cx="4232512" cy="409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712" y="850702"/>
            <a:ext cx="3537724" cy="778098"/>
          </a:xfr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ko-KR" altLang="en-US" sz="6000" dirty="0" smtClean="0">
                <a:latin typeface="한컴 윤고딕 250" pitchFamily="18" charset="-127"/>
                <a:ea typeface="한컴 윤고딕 250" pitchFamily="18" charset="-127"/>
              </a:rPr>
              <a:t> 목  차</a:t>
            </a:r>
            <a:endParaRPr lang="ko-KR" altLang="en-US" sz="60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2647453"/>
            <a:ext cx="6327252" cy="3877891"/>
          </a:xfrm>
        </p:spPr>
        <p:txBody>
          <a:bodyPr>
            <a:normAutofit fontScale="85000" lnSpcReduction="20000"/>
          </a:bodyPr>
          <a:lstStyle/>
          <a:p>
            <a:pPr>
              <a:buBlip>
                <a:blip r:embed="rId2"/>
              </a:buBlip>
            </a:pPr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ko-KR" altLang="en-US" sz="3600" spc="300" dirty="0" err="1" smtClean="0">
                <a:latin typeface="한컴 윤고딕 250" pitchFamily="18" charset="-127"/>
                <a:ea typeface="한컴 윤고딕 250" pitchFamily="18" charset="-127"/>
              </a:rPr>
              <a:t>부루마블에</a:t>
            </a:r>
            <a:r>
              <a:rPr lang="ko-KR" altLang="en-US" sz="3600" spc="300" dirty="0" smtClean="0">
                <a:latin typeface="한컴 윤고딕 250" pitchFamily="18" charset="-127"/>
                <a:ea typeface="한컴 윤고딕 250" pitchFamily="18" charset="-127"/>
              </a:rPr>
              <a:t> 대하여</a:t>
            </a:r>
            <a:endParaRPr lang="en-US" altLang="ko-KR" sz="3600" spc="300" dirty="0">
              <a:latin typeface="한컴 윤고딕 250" pitchFamily="18" charset="-127"/>
              <a:ea typeface="한컴 윤고딕 250" pitchFamily="18" charset="-127"/>
            </a:endParaRPr>
          </a:p>
          <a:p>
            <a:pPr>
              <a:buBlip>
                <a:blip r:embed="rId2"/>
              </a:buBlip>
            </a:pPr>
            <a:r>
              <a:rPr lang="ko-KR" altLang="en-US" sz="3600" spc="300" dirty="0" smtClean="0">
                <a:latin typeface="한컴 윤고딕 250" pitchFamily="18" charset="-127"/>
                <a:ea typeface="한컴 윤고딕 250" pitchFamily="18" charset="-127"/>
              </a:rPr>
              <a:t> 역할 분담</a:t>
            </a:r>
            <a:endParaRPr lang="en-US" altLang="ko-KR" sz="3600" spc="300" dirty="0" smtClean="0">
              <a:latin typeface="한컴 윤고딕 250" pitchFamily="18" charset="-127"/>
              <a:ea typeface="한컴 윤고딕 250" pitchFamily="18" charset="-127"/>
            </a:endParaRPr>
          </a:p>
          <a:p>
            <a:pPr>
              <a:buBlip>
                <a:blip r:embed="rId2"/>
              </a:buBlip>
            </a:pPr>
            <a:r>
              <a:rPr lang="ko-KR" altLang="en-US" sz="3600" spc="300" dirty="0" smtClean="0">
                <a:latin typeface="한컴 윤고딕 250" pitchFamily="18" charset="-127"/>
                <a:ea typeface="한컴 윤고딕 250" pitchFamily="18" charset="-127"/>
              </a:rPr>
              <a:t> 순서도를 통한 설명</a:t>
            </a:r>
            <a:endParaRPr lang="en-US" altLang="ko-KR" sz="3600" spc="300" dirty="0">
              <a:latin typeface="한컴 윤고딕 250" pitchFamily="18" charset="-127"/>
              <a:ea typeface="한컴 윤고딕 250" pitchFamily="18" charset="-127"/>
            </a:endParaRPr>
          </a:p>
          <a:p>
            <a:pPr>
              <a:buBlip>
                <a:blip r:embed="rId2"/>
              </a:buBlip>
            </a:pPr>
            <a:r>
              <a:rPr lang="ko-KR" altLang="en-US" sz="3600" spc="300" dirty="0" smtClean="0">
                <a:latin typeface="한컴 윤고딕 250" pitchFamily="18" charset="-127"/>
                <a:ea typeface="한컴 윤고딕 250" pitchFamily="18" charset="-127"/>
              </a:rPr>
              <a:t> 헤더파일 설명</a:t>
            </a:r>
            <a:endParaRPr lang="en-US" altLang="ko-KR" sz="3600" spc="300" dirty="0" smtClean="0">
              <a:latin typeface="한컴 윤고딕 250" pitchFamily="18" charset="-127"/>
              <a:ea typeface="한컴 윤고딕 250" pitchFamily="18" charset="-127"/>
            </a:endParaRPr>
          </a:p>
          <a:p>
            <a:pPr>
              <a:buBlip>
                <a:blip r:embed="rId2"/>
              </a:buBlip>
            </a:pPr>
            <a:r>
              <a:rPr lang="ko-KR" altLang="en-US" sz="3600" spc="300" dirty="0" smtClean="0">
                <a:latin typeface="한컴 윤고딕 250" pitchFamily="18" charset="-127"/>
                <a:ea typeface="한컴 윤고딕 250" pitchFamily="18" charset="-127"/>
              </a:rPr>
              <a:t> 코드 및 실행 결과물</a:t>
            </a:r>
            <a:endParaRPr lang="en-US" altLang="ko-KR" sz="3600" spc="300" dirty="0">
              <a:latin typeface="한컴 윤고딕 250" pitchFamily="18" charset="-127"/>
              <a:ea typeface="한컴 윤고딕 250" pitchFamily="18" charset="-127"/>
            </a:endParaRPr>
          </a:p>
          <a:p>
            <a:pPr>
              <a:buBlip>
                <a:blip r:embed="rId2"/>
              </a:buBlip>
            </a:pPr>
            <a:r>
              <a:rPr lang="ko-KR" altLang="en-US" sz="3600" spc="300" dirty="0" smtClean="0">
                <a:latin typeface="한컴 윤고딕 250" pitchFamily="18" charset="-127"/>
                <a:ea typeface="한컴 윤고딕 250" pitchFamily="18" charset="-127"/>
              </a:rPr>
              <a:t> 보완해야 할 점</a:t>
            </a:r>
            <a:endParaRPr lang="en-US" altLang="ko-KR" sz="3600" spc="300" dirty="0" smtClean="0">
              <a:latin typeface="한컴 윤고딕 250" pitchFamily="18" charset="-127"/>
              <a:ea typeface="한컴 윤고딕 250" pitchFamily="18" charset="-127"/>
            </a:endParaRPr>
          </a:p>
          <a:p>
            <a:pPr>
              <a:buBlip>
                <a:blip r:embed="rId2"/>
              </a:buBlip>
            </a:pPr>
            <a:r>
              <a:rPr lang="ko-KR" altLang="en-US" sz="3600" spc="300" dirty="0" smtClean="0">
                <a:latin typeface="한컴 윤고딕 250" pitchFamily="18" charset="-127"/>
                <a:ea typeface="한컴 윤고딕 250" pitchFamily="18" charset="-127"/>
              </a:rPr>
              <a:t> 소감 </a:t>
            </a:r>
            <a:endParaRPr lang="en-US" altLang="ko-KR" sz="3600" spc="300" dirty="0">
              <a:latin typeface="한컴 윤고딕 250" pitchFamily="18" charset="-127"/>
              <a:ea typeface="한컴 윤고딕 250" pitchFamily="18" charset="-127"/>
            </a:endParaRPr>
          </a:p>
          <a:p>
            <a:pPr>
              <a:buBlip>
                <a:blip r:embed="rId2"/>
              </a:buBlip>
            </a:pPr>
            <a:r>
              <a:rPr lang="en-US" altLang="ko-KR" sz="3600" spc="300" dirty="0" smtClean="0">
                <a:latin typeface="한컴 윤고딕 250" pitchFamily="18" charset="-127"/>
                <a:ea typeface="한컴 윤고딕 250" pitchFamily="18" charset="-127"/>
              </a:rPr>
              <a:t> Q &amp; 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-9331" y="620688"/>
            <a:ext cx="323528" cy="12241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20688"/>
            <a:ext cx="47625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5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457275" y="1988840"/>
            <a:ext cx="5909494" cy="4350947"/>
          </a:xfrm>
          <a:prstGeom prst="round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ko-KR" altLang="en-US" sz="6000" dirty="0" smtClean="0"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ko-KR" altLang="en-US" sz="6000" dirty="0" err="1" smtClean="0">
                <a:latin typeface="한컴 윤고딕 250" pitchFamily="18" charset="-127"/>
                <a:ea typeface="한컴 윤고딕 250" pitchFamily="18" charset="-127"/>
              </a:rPr>
              <a:t>부루마블에</a:t>
            </a:r>
            <a:r>
              <a:rPr lang="ko-KR" altLang="en-US" sz="6000" dirty="0" smtClean="0">
                <a:latin typeface="한컴 윤고딕 250" pitchFamily="18" charset="-127"/>
                <a:ea typeface="한컴 윤고딕 250" pitchFamily="18" charset="-127"/>
              </a:rPr>
              <a:t> 대하여</a:t>
            </a:r>
            <a:endParaRPr lang="ko-KR" altLang="en-US" sz="6000" dirty="0"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63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935596" y="927463"/>
            <a:ext cx="1063336" cy="7336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200" dirty="0" err="1" smtClean="0">
                <a:latin typeface="한컴 윤고딕 250" pitchFamily="18" charset="-127"/>
                <a:ea typeface="한컴 윤고딕 250" pitchFamily="18" charset="-127"/>
              </a:rPr>
              <a:t>해적</a:t>
            </a:r>
            <a:r>
              <a:rPr lang="ko-KR" altLang="en-US" sz="1200" dirty="0" err="1">
                <a:latin typeface="한컴 윤고딕 250" pitchFamily="18" charset="-127"/>
                <a:ea typeface="한컴 윤고딕 250" pitchFamily="18" charset="-127"/>
              </a:rPr>
              <a:t>섬</a:t>
            </a:r>
            <a:endParaRPr lang="ko-KR" altLang="en-US" sz="12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40710" y="927463"/>
            <a:ext cx="1063336" cy="733640"/>
          </a:xfrm>
          <a:prstGeom prst="roundRect">
            <a:avLst/>
          </a:prstGeom>
          <a:solidFill>
            <a:srgbClr val="FF9999"/>
          </a:solidFill>
          <a:ln w="317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도쿄</a:t>
            </a:r>
          </a:p>
          <a:p>
            <a:pPr algn="ctr" fontAlgn="base" latinLnBrk="0"/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(8</a:t>
            </a:r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만원</a:t>
            </a:r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)</a:t>
            </a:r>
            <a:endParaRPr lang="ko-KR" altLang="en-US" sz="12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45824" y="908720"/>
            <a:ext cx="1063336" cy="733640"/>
          </a:xfrm>
          <a:prstGeom prst="roundRect">
            <a:avLst/>
          </a:prstGeom>
          <a:solidFill>
            <a:srgbClr val="FF9999"/>
          </a:solidFill>
          <a:ln w="317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200" dirty="0" err="1">
                <a:latin typeface="한컴 윤고딕 250" pitchFamily="18" charset="-127"/>
                <a:ea typeface="한컴 윤고딕 250" pitchFamily="18" charset="-127"/>
              </a:rPr>
              <a:t>싱가폴</a:t>
            </a:r>
            <a:endParaRPr lang="ko-KR" altLang="en-US" sz="1200" dirty="0">
              <a:latin typeface="한컴 윤고딕 250" pitchFamily="18" charset="-127"/>
              <a:ea typeface="한컴 윤고딕 250" pitchFamily="18" charset="-127"/>
            </a:endParaRPr>
          </a:p>
          <a:p>
            <a:pPr algn="ctr" fontAlgn="base" latinLnBrk="0"/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(8</a:t>
            </a:r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만원</a:t>
            </a:r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)</a:t>
            </a:r>
            <a:endParaRPr lang="ko-KR" altLang="en-US" sz="12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550938" y="927463"/>
            <a:ext cx="1063336" cy="733640"/>
          </a:xfrm>
          <a:prstGeom prst="roundRect">
            <a:avLst/>
          </a:prstGeom>
          <a:solidFill>
            <a:srgbClr val="FF9999"/>
          </a:solidFill>
          <a:ln w="317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시드니</a:t>
            </a:r>
          </a:p>
          <a:p>
            <a:pPr algn="ctr" fontAlgn="base" latinLnBrk="0"/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(10</a:t>
            </a:r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만원</a:t>
            </a:r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)</a:t>
            </a:r>
            <a:endParaRPr lang="ko-KR" altLang="en-US" sz="12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756052" y="908720"/>
            <a:ext cx="1063336" cy="733640"/>
          </a:xfrm>
          <a:prstGeom prst="roundRect">
            <a:avLst/>
          </a:prstGeom>
          <a:solidFill>
            <a:srgbClr val="FF9999"/>
          </a:solidFill>
          <a:ln w="317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모스크바</a:t>
            </a:r>
          </a:p>
          <a:p>
            <a:pPr algn="ctr" fontAlgn="base" latinLnBrk="0"/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(10</a:t>
            </a:r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만원</a:t>
            </a:r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)</a:t>
            </a:r>
            <a:endParaRPr lang="ko-KR" altLang="en-US" sz="12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965048" y="908720"/>
            <a:ext cx="1063336" cy="7336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200" dirty="0" smtClean="0">
                <a:latin typeface="한컴 윤고딕 250" pitchFamily="18" charset="-127"/>
                <a:ea typeface="한컴 윤고딕 250" pitchFamily="18" charset="-127"/>
              </a:rPr>
              <a:t>카지노</a:t>
            </a:r>
            <a:endParaRPr lang="ko-KR" altLang="en-US" sz="12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35596" y="1783376"/>
            <a:ext cx="1063336" cy="733640"/>
          </a:xfrm>
          <a:prstGeom prst="roundRect">
            <a:avLst/>
          </a:prstGeom>
          <a:solidFill>
            <a:srgbClr val="FFCC66"/>
          </a:solidFill>
          <a:ln w="317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행운열쇠</a:t>
            </a:r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!</a:t>
            </a:r>
            <a:endParaRPr lang="ko-KR" altLang="en-US" sz="12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965048" y="1764633"/>
            <a:ext cx="1063336" cy="7336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베를린</a:t>
            </a:r>
          </a:p>
          <a:p>
            <a:pPr algn="ctr" fontAlgn="base" latinLnBrk="0"/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(16</a:t>
            </a:r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만원</a:t>
            </a:r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)</a:t>
            </a:r>
            <a:endParaRPr lang="ko-KR" altLang="en-US" sz="12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5596" y="2639289"/>
            <a:ext cx="1063336" cy="733640"/>
          </a:xfrm>
          <a:prstGeom prst="roundRect">
            <a:avLst/>
          </a:prstGeom>
          <a:solidFill>
            <a:srgbClr val="FF9966"/>
          </a:solidFill>
          <a:ln w="317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베이징</a:t>
            </a:r>
          </a:p>
          <a:p>
            <a:pPr algn="ctr" fontAlgn="base" latinLnBrk="0"/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(5</a:t>
            </a:r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만원</a:t>
            </a:r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)</a:t>
            </a:r>
            <a:endParaRPr lang="ko-KR" altLang="en-US" sz="12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965048" y="2620546"/>
            <a:ext cx="1063336" cy="733640"/>
          </a:xfrm>
          <a:prstGeom prst="roundRect">
            <a:avLst/>
          </a:prstGeom>
          <a:solidFill>
            <a:srgbClr val="FFCC66"/>
          </a:solidFill>
          <a:ln w="317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행운열쇠</a:t>
            </a:r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!</a:t>
            </a:r>
            <a:endParaRPr lang="ko-KR" altLang="en-US" sz="12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5596" y="3495202"/>
            <a:ext cx="1063336" cy="733640"/>
          </a:xfrm>
          <a:prstGeom prst="roundRect">
            <a:avLst/>
          </a:prstGeom>
          <a:solidFill>
            <a:srgbClr val="FF9966"/>
          </a:solidFill>
          <a:ln w="317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카이로</a:t>
            </a:r>
          </a:p>
          <a:p>
            <a:pPr algn="ctr" fontAlgn="base" latinLnBrk="0"/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(4</a:t>
            </a:r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만원</a:t>
            </a:r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)</a:t>
            </a:r>
            <a:endParaRPr lang="ko-KR" altLang="en-US" sz="12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965048" y="3476459"/>
            <a:ext cx="1063336" cy="7336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마드리드</a:t>
            </a:r>
          </a:p>
          <a:p>
            <a:pPr algn="ctr" fontAlgn="base" latinLnBrk="0"/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(18</a:t>
            </a:r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만원</a:t>
            </a:r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)</a:t>
            </a:r>
            <a:endParaRPr lang="ko-KR" altLang="en-US" sz="12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35596" y="4351115"/>
            <a:ext cx="1063336" cy="733640"/>
          </a:xfrm>
          <a:prstGeom prst="roundRect">
            <a:avLst/>
          </a:prstGeom>
          <a:solidFill>
            <a:srgbClr val="FF9966"/>
          </a:solidFill>
          <a:ln w="317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방콕</a:t>
            </a:r>
          </a:p>
          <a:p>
            <a:pPr algn="ctr" fontAlgn="base" latinLnBrk="0"/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(3</a:t>
            </a:r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만원</a:t>
            </a:r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)</a:t>
            </a:r>
            <a:endParaRPr lang="ko-KR" altLang="en-US" sz="12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965048" y="4332371"/>
            <a:ext cx="1063336" cy="7336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파리</a:t>
            </a:r>
          </a:p>
          <a:p>
            <a:pPr algn="ctr" fontAlgn="base" latinLnBrk="0"/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(18</a:t>
            </a:r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만원</a:t>
            </a:r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)</a:t>
            </a:r>
            <a:endParaRPr lang="ko-KR" altLang="en-US" sz="12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35596" y="5207027"/>
            <a:ext cx="1063336" cy="7336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 latinLnBrk="0"/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START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40710" y="5207027"/>
            <a:ext cx="1063336" cy="733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서울</a:t>
            </a:r>
          </a:p>
          <a:p>
            <a:pPr algn="ctr" fontAlgn="base" latinLnBrk="0"/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(25</a:t>
            </a:r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만원</a:t>
            </a:r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)</a:t>
            </a:r>
            <a:endParaRPr lang="ko-KR" altLang="en-US" sz="12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345824" y="5188284"/>
            <a:ext cx="1063336" cy="7336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국세청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50938" y="5207027"/>
            <a:ext cx="1063336" cy="733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뉴욕</a:t>
            </a:r>
          </a:p>
          <a:p>
            <a:pPr algn="ctr" fontAlgn="base" latinLnBrk="0"/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(20</a:t>
            </a:r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만원</a:t>
            </a:r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)</a:t>
            </a:r>
            <a:endParaRPr lang="ko-KR" altLang="en-US" sz="12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756052" y="5188284"/>
            <a:ext cx="1063336" cy="733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런던</a:t>
            </a:r>
          </a:p>
          <a:p>
            <a:pPr algn="ctr" fontAlgn="base" latinLnBrk="0"/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(20</a:t>
            </a:r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만원</a:t>
            </a:r>
            <a:r>
              <a:rPr lang="en-US" altLang="ko-KR" sz="1200" dirty="0">
                <a:latin typeface="한컴 윤고딕 250" pitchFamily="18" charset="-127"/>
                <a:ea typeface="한컴 윤고딕 250" pitchFamily="18" charset="-127"/>
              </a:rPr>
              <a:t>)</a:t>
            </a:r>
            <a:endParaRPr lang="ko-KR" altLang="en-US" sz="12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965048" y="5188284"/>
            <a:ext cx="1063336" cy="7336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200" dirty="0">
                <a:latin typeface="한컴 윤고딕 250" pitchFamily="18" charset="-127"/>
                <a:ea typeface="한컴 윤고딕 250" pitchFamily="18" charset="-127"/>
              </a:rPr>
              <a:t>세계여행</a:t>
            </a:r>
          </a:p>
        </p:txBody>
      </p:sp>
      <p:sp>
        <p:nvSpPr>
          <p:cNvPr id="25" name="오른쪽 화살표 24"/>
          <p:cNvSpPr/>
          <p:nvPr/>
        </p:nvSpPr>
        <p:spPr>
          <a:xfrm rot="16200000">
            <a:off x="1260713" y="4946786"/>
            <a:ext cx="427956" cy="42533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effectLst/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26" name="오른쪽 화살표 25"/>
          <p:cNvSpPr/>
          <p:nvPr/>
        </p:nvSpPr>
        <p:spPr>
          <a:xfrm rot="16200000">
            <a:off x="1253286" y="4040636"/>
            <a:ext cx="427956" cy="42533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effectLst/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27" name="오른쪽 화살표 26"/>
          <p:cNvSpPr/>
          <p:nvPr/>
        </p:nvSpPr>
        <p:spPr>
          <a:xfrm rot="16200000">
            <a:off x="1249879" y="3160261"/>
            <a:ext cx="427956" cy="42533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effectLst/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 rot="16200000">
            <a:off x="1253286" y="2304348"/>
            <a:ext cx="427956" cy="42533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effectLst/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29" name="오른쪽 화살표 28"/>
          <p:cNvSpPr/>
          <p:nvPr/>
        </p:nvSpPr>
        <p:spPr>
          <a:xfrm rot="16200000">
            <a:off x="1253286" y="1448436"/>
            <a:ext cx="427956" cy="42533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effectLst/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30" name="오른쪽 화살표 29"/>
          <p:cNvSpPr/>
          <p:nvPr/>
        </p:nvSpPr>
        <p:spPr>
          <a:xfrm>
            <a:off x="1892598" y="1110873"/>
            <a:ext cx="496223" cy="3668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effectLst/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3097712" y="1110873"/>
            <a:ext cx="496223" cy="3668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effectLst/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4302826" y="1110873"/>
            <a:ext cx="496223" cy="3668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effectLst/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>
            <a:off x="5507940" y="1110873"/>
            <a:ext cx="496223" cy="3668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effectLst/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6716937" y="1102491"/>
            <a:ext cx="496223" cy="3668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effectLst/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 rot="5400000">
            <a:off x="7282738" y="5001478"/>
            <a:ext cx="427956" cy="42533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effectLst/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 rot="5400000">
            <a:off x="7282738" y="4126823"/>
            <a:ext cx="427956" cy="42533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effectLst/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37" name="오른쪽 화살표 36"/>
          <p:cNvSpPr/>
          <p:nvPr/>
        </p:nvSpPr>
        <p:spPr>
          <a:xfrm rot="5400000">
            <a:off x="7279332" y="3289653"/>
            <a:ext cx="427956" cy="42533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effectLst/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 rot="5400000">
            <a:off x="7282738" y="2433740"/>
            <a:ext cx="427956" cy="42533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effectLst/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39" name="오른쪽 화살표 38"/>
          <p:cNvSpPr/>
          <p:nvPr/>
        </p:nvSpPr>
        <p:spPr>
          <a:xfrm rot="5400000">
            <a:off x="7282738" y="1577827"/>
            <a:ext cx="427956" cy="42533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effectLst/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40" name="오른쪽 화살표 39"/>
          <p:cNvSpPr/>
          <p:nvPr/>
        </p:nvSpPr>
        <p:spPr>
          <a:xfrm rot="10800000">
            <a:off x="1834700" y="5390437"/>
            <a:ext cx="496223" cy="3668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effectLst/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41" name="오른쪽 화살표 40"/>
          <p:cNvSpPr/>
          <p:nvPr/>
        </p:nvSpPr>
        <p:spPr>
          <a:xfrm rot="10800000">
            <a:off x="3039814" y="5390437"/>
            <a:ext cx="496223" cy="3668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effectLst/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42" name="오른쪽 화살표 41"/>
          <p:cNvSpPr/>
          <p:nvPr/>
        </p:nvSpPr>
        <p:spPr>
          <a:xfrm rot="10800000">
            <a:off x="4244928" y="5390437"/>
            <a:ext cx="496223" cy="3668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effectLst/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43" name="오른쪽 화살표 42"/>
          <p:cNvSpPr/>
          <p:nvPr/>
        </p:nvSpPr>
        <p:spPr>
          <a:xfrm rot="10800000">
            <a:off x="5450042" y="5390437"/>
            <a:ext cx="496223" cy="3668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effectLst/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44" name="오른쪽 화살표 43"/>
          <p:cNvSpPr/>
          <p:nvPr/>
        </p:nvSpPr>
        <p:spPr>
          <a:xfrm rot="10800000">
            <a:off x="6659038" y="5382056"/>
            <a:ext cx="496223" cy="3668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effectLst/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3728" y="2293129"/>
            <a:ext cx="474200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spc="-3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MAP</a:t>
            </a:r>
            <a:endParaRPr lang="ko-KR" altLang="en-US" sz="13800" b="1" spc="-300" dirty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89437" y="2034629"/>
            <a:ext cx="3503407" cy="1656183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</a:rPr>
              <a:t>Main 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</a:rPr>
              <a:t>함수</a:t>
            </a:r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</a:p>
          <a:p>
            <a:pPr algn="ctr"/>
            <a:r>
              <a:rPr lang="en-US" altLang="ko-KR" sz="2000" b="1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</a:rPr>
              <a:t>Respon</a:t>
            </a:r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</a:rPr>
              <a:t>()</a:t>
            </a:r>
          </a:p>
        </p:txBody>
      </p:sp>
      <p:sp>
        <p:nvSpPr>
          <p:cNvPr id="5" name="왼쪽/오른쪽 화살표 4"/>
          <p:cNvSpPr/>
          <p:nvPr/>
        </p:nvSpPr>
        <p:spPr>
          <a:xfrm rot="18442073">
            <a:off x="1721000" y="3857720"/>
            <a:ext cx="1516857" cy="668839"/>
          </a:xfrm>
          <a:prstGeom prst="leftRightArrow">
            <a:avLst>
              <a:gd name="adj1" fmla="val 31199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69157" y="5058965"/>
            <a:ext cx="3503407" cy="1656183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</a:rPr>
              <a:t>Rank 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</a:rPr>
              <a:t>함수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pPr algn="ct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</a:rPr>
              <a:t>Map 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</a:rPr>
              <a:t>함수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pPr algn="ctr"/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</a:rPr>
              <a:t>Luck 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</a:rPr>
              <a:t>함수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497749" y="5058964"/>
            <a:ext cx="3503407" cy="1656183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ko-KR" sz="2000" b="1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</a:rPr>
              <a:t>Luck </a:t>
            </a:r>
            <a:r>
              <a:rPr lang="ko-KR" altLang="en-US" sz="2000" b="1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</a:rPr>
              <a:t>함수</a:t>
            </a:r>
            <a:endParaRPr lang="en-US" altLang="ko-KR" sz="2000" b="1" dirty="0">
              <a:ln>
                <a:solidFill>
                  <a:prstClr val="black"/>
                </a:solidFill>
              </a:ln>
              <a:solidFill>
                <a:prstClr val="black"/>
              </a:solidFill>
            </a:endParaRPr>
          </a:p>
          <a:p>
            <a:pPr lvl="0" algn="ctr"/>
            <a:r>
              <a:rPr lang="en-US" altLang="ko-KR" sz="2000" b="1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</a:rPr>
              <a:t>Dice </a:t>
            </a:r>
            <a:r>
              <a:rPr lang="ko-KR" altLang="en-US" sz="2000" b="1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</a:rPr>
              <a:t>함수</a:t>
            </a:r>
            <a:endParaRPr lang="en-US" altLang="ko-KR" sz="2000" b="1" dirty="0">
              <a:ln>
                <a:solidFill>
                  <a:prstClr val="black"/>
                </a:solidFill>
              </a:ln>
              <a:solidFill>
                <a:prstClr val="black"/>
              </a:solidFill>
            </a:endParaRPr>
          </a:p>
          <a:p>
            <a:pPr lvl="0" algn="ctr"/>
            <a:r>
              <a:rPr lang="en-US" altLang="ko-KR" sz="2000" b="1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</a:rPr>
              <a:t>Trip </a:t>
            </a:r>
            <a:r>
              <a:rPr lang="ko-KR" altLang="en-US" sz="2000" b="1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</a:rPr>
              <a:t>함수</a:t>
            </a:r>
          </a:p>
        </p:txBody>
      </p:sp>
      <p:sp>
        <p:nvSpPr>
          <p:cNvPr id="9" name="왼쪽/오른쪽 화살표 8"/>
          <p:cNvSpPr/>
          <p:nvPr/>
        </p:nvSpPr>
        <p:spPr>
          <a:xfrm rot="10800000">
            <a:off x="3769557" y="5635029"/>
            <a:ext cx="1656183" cy="668839"/>
          </a:xfrm>
          <a:prstGeom prst="leftRightArrow">
            <a:avLst>
              <a:gd name="adj1" fmla="val 31199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23528" y="66686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ko-KR" altLang="en-US" sz="6000" dirty="0" smtClean="0">
                <a:latin typeface="한컴 윤고딕 250" pitchFamily="18" charset="-127"/>
                <a:ea typeface="한컴 윤고딕 250" pitchFamily="18" charset="-127"/>
              </a:rPr>
              <a:t> 역할 분담</a:t>
            </a:r>
            <a:endParaRPr lang="ko-KR" altLang="en-US" sz="60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2" name="왼쪽/오른쪽 화살표 11"/>
          <p:cNvSpPr/>
          <p:nvPr/>
        </p:nvSpPr>
        <p:spPr>
          <a:xfrm rot="3246039">
            <a:off x="5742963" y="3842081"/>
            <a:ext cx="1516857" cy="668839"/>
          </a:xfrm>
          <a:prstGeom prst="leftRightArrow">
            <a:avLst>
              <a:gd name="adj1" fmla="val 31199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86182" y="1785926"/>
            <a:ext cx="133882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장민수</a:t>
            </a:r>
            <a:endParaRPr lang="en-US" altLang="ko-KR" sz="3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14414" y="4857760"/>
            <a:ext cx="13388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김수진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572264" y="4786322"/>
            <a:ext cx="133882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김경호</a:t>
            </a:r>
            <a:endParaRPr lang="en-US" altLang="ko-KR" sz="3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4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6000" dirty="0" smtClean="0"/>
              <a:t>순서도를 통한 설명</a:t>
            </a:r>
            <a:endParaRPr lang="ko-KR" altLang="en-US" sz="6000" dirty="0"/>
          </a:p>
        </p:txBody>
      </p:sp>
      <p:sp>
        <p:nvSpPr>
          <p:cNvPr id="3" name="타원 2">
            <a:hlinkClick r:id="rId2" action="ppaction://hlinkpres?slideindex=1&amp;slidetitle="/>
          </p:cNvPr>
          <p:cNvSpPr/>
          <p:nvPr/>
        </p:nvSpPr>
        <p:spPr>
          <a:xfrm>
            <a:off x="3126638" y="3356991"/>
            <a:ext cx="2808312" cy="1046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START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2418953"/>
            <a:ext cx="8215370" cy="724295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표준 입출력 헤더파일로 </a:t>
            </a:r>
            <a:r>
              <a:rPr lang="en-US" altLang="ko-KR" dirty="0" err="1" smtClean="0"/>
              <a:t>printf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scanf</a:t>
            </a:r>
            <a:r>
              <a:rPr lang="ko-KR" altLang="en-US" dirty="0" smtClean="0"/>
              <a:t> 등을 사용하기 위해서 선언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07191" y="2051848"/>
            <a:ext cx="2268157" cy="582847"/>
            <a:chOff x="410768" y="24376"/>
            <a:chExt cx="5750759" cy="132840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모서리가 둥근 직사각형 15"/>
            <p:cNvSpPr/>
            <p:nvPr/>
          </p:nvSpPr>
          <p:spPr>
            <a:xfrm>
              <a:off x="410768" y="24376"/>
              <a:ext cx="5750759" cy="1328400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altLang="ko-KR" dirty="0" smtClean="0"/>
                <a:t>#include </a:t>
              </a:r>
            </a:p>
            <a:p>
              <a:r>
                <a:rPr lang="en-US" altLang="ko-KR" dirty="0" smtClean="0"/>
                <a:t>&lt;</a:t>
              </a:r>
              <a:r>
                <a:rPr lang="en-US" altLang="ko-KR" dirty="0" err="1" smtClean="0"/>
                <a:t>stdio.h</a:t>
              </a:r>
              <a:r>
                <a:rPr lang="en-US" altLang="ko-KR" dirty="0" smtClean="0"/>
                <a:t>&gt;</a:t>
              </a:r>
            </a:p>
          </p:txBody>
        </p:sp>
        <p:sp>
          <p:nvSpPr>
            <p:cNvPr id="17" name="모서리가 둥근 직사각형 5"/>
            <p:cNvSpPr/>
            <p:nvPr/>
          </p:nvSpPr>
          <p:spPr>
            <a:xfrm>
              <a:off x="475615" y="89223"/>
              <a:ext cx="5621065" cy="119870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7365" tIns="0" rIns="217365" bIns="0" numCol="1" spcCol="1270" anchor="ctr" anchorCtr="0">
              <a:noAutofit/>
            </a:bodyPr>
            <a:lstStyle/>
            <a:p>
              <a:pPr lvl="0" algn="l" defTabSz="2000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4500" kern="1200" dirty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28596" y="3561961"/>
            <a:ext cx="8215370" cy="724295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인터럽트에 관련에 헤더파일로 </a:t>
            </a:r>
            <a:r>
              <a:rPr lang="en-US" altLang="ko-KR" dirty="0" smtClean="0"/>
              <a:t>Sleep </a:t>
            </a:r>
            <a:r>
              <a:rPr lang="ko-KR" altLang="en-US" dirty="0" smtClean="0"/>
              <a:t>등을 사용하기 위해서 선언</a:t>
            </a:r>
            <a:br>
              <a:rPr lang="ko-KR" altLang="en-US" dirty="0" smtClean="0"/>
            </a:br>
            <a:endParaRPr lang="ko-KR" altLang="en-US" dirty="0" smtClean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571472" y="3194856"/>
            <a:ext cx="2268157" cy="582847"/>
            <a:chOff x="410768" y="24376"/>
            <a:chExt cx="5750759" cy="132840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4" name="모서리가 둥근 직사각형 23"/>
            <p:cNvSpPr/>
            <p:nvPr/>
          </p:nvSpPr>
          <p:spPr>
            <a:xfrm>
              <a:off x="410768" y="24376"/>
              <a:ext cx="5750759" cy="1328400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altLang="ko-KR" dirty="0" smtClean="0"/>
                <a:t>#include </a:t>
              </a:r>
            </a:p>
            <a:p>
              <a:r>
                <a:rPr lang="en-US" altLang="ko-KR" dirty="0" smtClean="0"/>
                <a:t>&lt;</a:t>
              </a:r>
              <a:r>
                <a:rPr lang="en-US" altLang="ko-KR" dirty="0" err="1" smtClean="0"/>
                <a:t>dos.h</a:t>
              </a:r>
              <a:r>
                <a:rPr lang="en-US" altLang="ko-KR" dirty="0" smtClean="0"/>
                <a:t>&gt;</a:t>
              </a:r>
            </a:p>
          </p:txBody>
        </p:sp>
        <p:sp>
          <p:nvSpPr>
            <p:cNvPr id="25" name="모서리가 둥근 직사각형 5"/>
            <p:cNvSpPr/>
            <p:nvPr/>
          </p:nvSpPr>
          <p:spPr>
            <a:xfrm>
              <a:off x="475615" y="89223"/>
              <a:ext cx="5621065" cy="119870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7365" tIns="0" rIns="217365" bIns="0" numCol="1" spcCol="1270" anchor="ctr" anchorCtr="0">
              <a:noAutofit/>
            </a:bodyPr>
            <a:lstStyle/>
            <a:p>
              <a:pPr lvl="0" algn="l" defTabSz="2000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4500" kern="1200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428596" y="4704969"/>
            <a:ext cx="8215370" cy="724295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시간에 관련된 헤더파일로 </a:t>
            </a:r>
            <a:r>
              <a:rPr lang="en-US" altLang="ko-KR" dirty="0" smtClean="0"/>
              <a:t>rand()</a:t>
            </a:r>
            <a:r>
              <a:rPr lang="ko-KR" altLang="en-US" dirty="0" smtClean="0"/>
              <a:t> 등을 사용하기 위해서 선언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71472" y="4337864"/>
            <a:ext cx="2268157" cy="582847"/>
            <a:chOff x="410768" y="24376"/>
            <a:chExt cx="5750759" cy="132840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8" name="모서리가 둥근 직사각형 27"/>
            <p:cNvSpPr/>
            <p:nvPr/>
          </p:nvSpPr>
          <p:spPr>
            <a:xfrm>
              <a:off x="410768" y="24376"/>
              <a:ext cx="5750759" cy="1328400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altLang="ko-KR" dirty="0" smtClean="0"/>
                <a:t> #include </a:t>
              </a:r>
            </a:p>
            <a:p>
              <a:r>
                <a:rPr lang="en-US" altLang="ko-KR" dirty="0" smtClean="0"/>
                <a:t>&lt;</a:t>
              </a:r>
              <a:r>
                <a:rPr lang="en-US" altLang="ko-KR" dirty="0" err="1" smtClean="0"/>
                <a:t>time.h</a:t>
              </a:r>
              <a:r>
                <a:rPr lang="en-US" altLang="ko-KR" dirty="0" smtClean="0"/>
                <a:t>&gt;</a:t>
              </a:r>
            </a:p>
            <a:p>
              <a:endParaRPr lang="ko-KR" altLang="en-US" dirty="0"/>
            </a:p>
          </p:txBody>
        </p:sp>
        <p:sp>
          <p:nvSpPr>
            <p:cNvPr id="29" name="모서리가 둥근 직사각형 5"/>
            <p:cNvSpPr/>
            <p:nvPr/>
          </p:nvSpPr>
          <p:spPr>
            <a:xfrm>
              <a:off x="475615" y="89223"/>
              <a:ext cx="5621065" cy="119870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7365" tIns="0" rIns="217365" bIns="0" numCol="1" spcCol="1270" anchor="ctr" anchorCtr="0">
              <a:noAutofit/>
            </a:bodyPr>
            <a:lstStyle/>
            <a:p>
              <a:pPr lvl="0" algn="l" defTabSz="2000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4500" kern="1200" dirty="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428596" y="5857916"/>
            <a:ext cx="8215370" cy="92867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windows</a:t>
            </a:r>
            <a:r>
              <a:rPr lang="ko-KR" altLang="en-US" dirty="0" smtClean="0"/>
              <a:t> 프로그래밍을 </a:t>
            </a:r>
            <a:r>
              <a:rPr lang="ko-KR" altLang="en-US" dirty="0" err="1" smtClean="0"/>
              <a:t>하기위한</a:t>
            </a:r>
            <a:r>
              <a:rPr lang="ko-KR" altLang="en-US" dirty="0" smtClean="0"/>
              <a:t> 기본적인 것들을 포함하고 있는 헤더파일로</a:t>
            </a:r>
            <a:r>
              <a:rPr lang="en-US" altLang="ko-KR" dirty="0" smtClean="0"/>
              <a:t> system(“</a:t>
            </a:r>
            <a:r>
              <a:rPr lang="en-US" altLang="ko-KR" dirty="0" err="1" smtClean="0"/>
              <a:t>cls</a:t>
            </a:r>
            <a:r>
              <a:rPr lang="en-US" altLang="ko-KR" dirty="0" smtClean="0"/>
              <a:t>”) </a:t>
            </a:r>
            <a:r>
              <a:rPr lang="ko-KR" altLang="en-US" dirty="0" smtClean="0"/>
              <a:t>등을 사용하기 위해서 선언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571472" y="5490811"/>
            <a:ext cx="2268157" cy="582847"/>
            <a:chOff x="410768" y="24376"/>
            <a:chExt cx="5750759" cy="132840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2" name="모서리가 둥근 직사각형 31"/>
            <p:cNvSpPr/>
            <p:nvPr/>
          </p:nvSpPr>
          <p:spPr>
            <a:xfrm>
              <a:off x="410768" y="24376"/>
              <a:ext cx="5750759" cy="1328400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altLang="ko-KR" dirty="0" smtClean="0"/>
                <a:t>#include</a:t>
              </a:r>
            </a:p>
            <a:p>
              <a:r>
                <a:rPr lang="en-US" altLang="ko-KR" dirty="0" smtClean="0"/>
                <a:t>&lt;</a:t>
              </a:r>
              <a:r>
                <a:rPr lang="en-US" altLang="ko-KR" dirty="0" err="1" smtClean="0"/>
                <a:t>Windows.h</a:t>
              </a:r>
              <a:r>
                <a:rPr lang="en-US" altLang="ko-KR" dirty="0" smtClean="0"/>
                <a:t>&gt;</a:t>
              </a:r>
            </a:p>
            <a:p>
              <a:endParaRPr lang="ko-KR" altLang="en-US" dirty="0"/>
            </a:p>
          </p:txBody>
        </p:sp>
        <p:sp>
          <p:nvSpPr>
            <p:cNvPr id="33" name="모서리가 둥근 직사각형 5"/>
            <p:cNvSpPr/>
            <p:nvPr/>
          </p:nvSpPr>
          <p:spPr>
            <a:xfrm>
              <a:off x="475615" y="89223"/>
              <a:ext cx="5621065" cy="119870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7365" tIns="0" rIns="217365" bIns="0" numCol="1" spcCol="1270" anchor="ctr" anchorCtr="0">
              <a:noAutofit/>
            </a:bodyPr>
            <a:lstStyle/>
            <a:p>
              <a:pPr lvl="0" algn="l" defTabSz="2000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4500" kern="1200" dirty="0"/>
            </a:p>
          </p:txBody>
        </p:sp>
      </p:grp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0" i="0" u="none" strike="noStrike" cap="none" normalizeH="0" baseline="0" smtClean="0">
                <a:ln>
                  <a:noFill/>
                </a:ln>
                <a:solidFill>
                  <a:srgbClr val="727171"/>
                </a:solidFill>
                <a:effectLst/>
                <a:latin typeface="굴림" pitchFamily="50" charset="-127"/>
                <a:ea typeface="굴림" pitchFamily="50" charset="-127"/>
              </a:rPr>
              <a:t>도스 시절 인터럽트에 관련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727171"/>
                </a:solidFill>
                <a:effectLst/>
                <a:latin typeface="굴림" pitchFamily="50" charset="-127"/>
                <a:ea typeface="굴림" pitchFamily="50" charset="-127"/>
              </a:rPr>
              <a:t/>
            </a:r>
            <a:b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727171"/>
                </a:solidFill>
                <a:effectLst/>
                <a:latin typeface="굴림" pitchFamily="50" charset="-127"/>
                <a:ea typeface="굴림" pitchFamily="50" charset="-127"/>
              </a:rPr>
            </a:br>
            <a:endParaRPr kumimoji="1" 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/>
            </a:r>
            <a:br>
              <a: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</a:b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0" i="0" u="none" strike="noStrike" cap="none" normalizeH="0" baseline="0" smtClean="0">
                <a:ln>
                  <a:noFill/>
                </a:ln>
                <a:solidFill>
                  <a:srgbClr val="727171"/>
                </a:solidFill>
                <a:effectLst/>
                <a:latin typeface="굴림" pitchFamily="50" charset="-127"/>
                <a:ea typeface="굴림" pitchFamily="50" charset="-127"/>
              </a:rPr>
              <a:t>도스 시절 인터럽트에 관련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727171"/>
                </a:solidFill>
                <a:effectLst/>
                <a:latin typeface="굴림" pitchFamily="50" charset="-127"/>
                <a:ea typeface="굴림" pitchFamily="50" charset="-127"/>
              </a:rPr>
              <a:t/>
            </a:r>
            <a:b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727171"/>
                </a:solidFill>
                <a:effectLst/>
                <a:latin typeface="굴림" pitchFamily="50" charset="-127"/>
                <a:ea typeface="굴림" pitchFamily="50" charset="-127"/>
              </a:rPr>
            </a:br>
            <a:endParaRPr kumimoji="1" 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/>
            </a:r>
            <a:br>
              <a: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</a:b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323528" y="6668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한컴 윤고딕 250" pitchFamily="18" charset="-127"/>
                <a:ea typeface="한컴 윤고딕 250" pitchFamily="18" charset="-127"/>
                <a:cs typeface="+mj-cs"/>
              </a:rPr>
              <a:t> 헤더 파일 설명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한컴 윤고딕 250" pitchFamily="18" charset="-127"/>
              <a:ea typeface="한컴 윤고딕 250" pitchFamily="18" charset="-127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6000" dirty="0" smtClean="0"/>
              <a:t>소스파일 및 실행 결과</a:t>
            </a:r>
            <a:endParaRPr lang="ko-KR" altLang="en-US"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접힌 도형 12"/>
          <p:cNvSpPr/>
          <p:nvPr/>
        </p:nvSpPr>
        <p:spPr>
          <a:xfrm>
            <a:off x="428596" y="2214554"/>
            <a:ext cx="8435821" cy="4214842"/>
          </a:xfrm>
          <a:prstGeom prst="foldedCorner">
            <a:avLst>
              <a:gd name="adj" fmla="val 1903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/>
              </a:buBlip>
            </a:pPr>
            <a:r>
              <a:rPr lang="ko-KR" altLang="en-US" sz="3000" dirty="0" smtClean="0"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sz="3000" spc="300" dirty="0" smtClean="0">
                <a:latin typeface="한컴 윤고딕 250" pitchFamily="18" charset="-127"/>
                <a:ea typeface="한컴 윤고딕 250" pitchFamily="18" charset="-127"/>
              </a:rPr>
              <a:t>2P</a:t>
            </a:r>
            <a:r>
              <a:rPr lang="ko-KR" altLang="en-US" sz="3000" spc="300" dirty="0" smtClean="0">
                <a:latin typeface="한컴 윤고딕 250" pitchFamily="18" charset="-127"/>
                <a:ea typeface="한컴 윤고딕 250" pitchFamily="18" charset="-127"/>
              </a:rPr>
              <a:t>라는 제한적인 인원에서 최대 </a:t>
            </a:r>
            <a:r>
              <a:rPr lang="en-US" altLang="ko-KR" sz="3000" spc="300" dirty="0" smtClean="0">
                <a:latin typeface="한컴 윤고딕 250" pitchFamily="18" charset="-127"/>
                <a:ea typeface="한컴 윤고딕 250" pitchFamily="18" charset="-127"/>
              </a:rPr>
              <a:t>4</a:t>
            </a:r>
            <a:r>
              <a:rPr lang="ko-KR" altLang="en-US" sz="3000" spc="300" dirty="0" smtClean="0">
                <a:latin typeface="한컴 윤고딕 250" pitchFamily="18" charset="-127"/>
                <a:ea typeface="한컴 윤고딕 250" pitchFamily="18" charset="-127"/>
              </a:rPr>
              <a:t>명까지 </a:t>
            </a:r>
            <a:r>
              <a:rPr lang="en-US" altLang="ko-KR" sz="3000" spc="300" dirty="0" smtClean="0">
                <a:latin typeface="한컴 윤고딕 250" pitchFamily="18" charset="-127"/>
                <a:ea typeface="한컴 윤고딕 250" pitchFamily="18" charset="-127"/>
              </a:rPr>
              <a:t>                     </a:t>
            </a:r>
            <a:r>
              <a:rPr lang="ko-KR" altLang="en-US" sz="3000" spc="300" dirty="0" smtClean="0">
                <a:latin typeface="한컴 윤고딕 250" pitchFamily="18" charset="-127"/>
                <a:ea typeface="한컴 윤고딕 250" pitchFamily="18" charset="-127"/>
              </a:rPr>
              <a:t>입력을 받아서 게임이 진행 가능한 기능</a:t>
            </a:r>
            <a:endParaRPr lang="en-US" altLang="ko-KR" sz="3000" spc="300" dirty="0" smtClean="0">
              <a:latin typeface="한컴 윤고딕 250" pitchFamily="18" charset="-127"/>
              <a:ea typeface="한컴 윤고딕 250" pitchFamily="18" charset="-127"/>
            </a:endParaRPr>
          </a:p>
          <a:p>
            <a:pPr>
              <a:buBlip>
                <a:blip r:embed="rId2"/>
              </a:buBlip>
            </a:pPr>
            <a:endParaRPr lang="en-US" altLang="ko-KR" sz="3000" spc="300" dirty="0" smtClean="0">
              <a:latin typeface="한컴 윤고딕 250" pitchFamily="18" charset="-127"/>
              <a:ea typeface="한컴 윤고딕 250" pitchFamily="18" charset="-127"/>
            </a:endParaRPr>
          </a:p>
          <a:p>
            <a:pPr>
              <a:buBlip>
                <a:blip r:embed="rId2"/>
              </a:buBlip>
            </a:pPr>
            <a:r>
              <a:rPr lang="ko-KR" altLang="en-US" sz="3000" spc="300" dirty="0" smtClean="0">
                <a:latin typeface="한컴 윤고딕 250" pitchFamily="18" charset="-127"/>
                <a:ea typeface="한컴 윤고딕 250" pitchFamily="18" charset="-127"/>
              </a:rPr>
              <a:t> 땅을 다시 팔 수 있는 기능</a:t>
            </a:r>
            <a:endParaRPr lang="en-US" altLang="ko-KR" sz="3000" spc="300" dirty="0" smtClean="0">
              <a:latin typeface="한컴 윤고딕 250" pitchFamily="18" charset="-127"/>
              <a:ea typeface="한컴 윤고딕 250" pitchFamily="18" charset="-127"/>
            </a:endParaRPr>
          </a:p>
          <a:p>
            <a:pPr>
              <a:buBlip>
                <a:blip r:embed="rId2"/>
              </a:buBlip>
            </a:pPr>
            <a:endParaRPr lang="en-US" altLang="ko-KR" sz="3000" spc="300" dirty="0" smtClean="0">
              <a:latin typeface="한컴 윤고딕 250" pitchFamily="18" charset="-127"/>
              <a:ea typeface="한컴 윤고딕 250" pitchFamily="18" charset="-127"/>
            </a:endParaRPr>
          </a:p>
          <a:p>
            <a:pPr>
              <a:buBlip>
                <a:blip r:embed="rId2"/>
              </a:buBlip>
            </a:pPr>
            <a:r>
              <a:rPr lang="en-US" altLang="ko-KR" sz="3000" spc="300" dirty="0" smtClean="0"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ko-KR" altLang="en-US" sz="3000" spc="300" dirty="0" smtClean="0">
                <a:latin typeface="한컴 윤고딕 250" pitchFamily="18" charset="-127"/>
                <a:ea typeface="한컴 윤고딕 250" pitchFamily="18" charset="-127"/>
              </a:rPr>
              <a:t>땅을 사고 난 후에 다시 돌아올 경우 건물로 </a:t>
            </a:r>
            <a:r>
              <a:rPr lang="en-US" altLang="ko-KR" sz="3000" spc="300" dirty="0" smtClean="0">
                <a:latin typeface="한컴 윤고딕 250" pitchFamily="18" charset="-127"/>
                <a:ea typeface="한컴 윤고딕 250" pitchFamily="18" charset="-127"/>
              </a:rPr>
              <a:t>upgrade</a:t>
            </a:r>
            <a:r>
              <a:rPr lang="ko-KR" altLang="en-US" sz="3000" spc="300" dirty="0" smtClean="0">
                <a:latin typeface="한컴 윤고딕 250" pitchFamily="18" charset="-127"/>
                <a:ea typeface="한컴 윤고딕 250" pitchFamily="18" charset="-127"/>
              </a:rPr>
              <a:t> 할 수 있는 기능</a:t>
            </a:r>
            <a:endParaRPr lang="en-US" altLang="ko-KR" sz="3000" spc="300" dirty="0" smtClean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323528" y="55780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6000" dirty="0" smtClean="0">
                <a:latin typeface="한컴 윤고딕 250" pitchFamily="18" charset="-127"/>
                <a:ea typeface="한컴 윤고딕 250" pitchFamily="18" charset="-127"/>
              </a:rPr>
              <a:t> 보완해야 </a:t>
            </a:r>
            <a:r>
              <a:rPr lang="ko-KR" altLang="en-US" sz="6000" dirty="0">
                <a:latin typeface="한컴 윤고딕 250" pitchFamily="18" charset="-127"/>
                <a:ea typeface="한컴 윤고딕 250" pitchFamily="18" charset="-127"/>
              </a:rPr>
              <a:t>할 </a:t>
            </a:r>
            <a:r>
              <a:rPr lang="ko-KR" altLang="en-US" sz="6000" dirty="0" smtClean="0">
                <a:latin typeface="한컴 윤고딕 250" pitchFamily="18" charset="-127"/>
                <a:ea typeface="한컴 윤고딕 250" pitchFamily="18" charset="-127"/>
              </a:rPr>
              <a:t>점</a:t>
            </a:r>
            <a:endParaRPr lang="ko-KR" altLang="en-US" sz="5400" dirty="0"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64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278</Words>
  <Application>Microsoft Office PowerPoint</Application>
  <PresentationFormat>화면 슬라이드 쇼(4:3)</PresentationFormat>
  <Paragraphs>97</Paragraphs>
  <Slides>12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C Project - 부루마블</vt:lpstr>
      <vt:lpstr> 목  차</vt:lpstr>
      <vt:lpstr> 부루마블에 대하여</vt:lpstr>
      <vt:lpstr>PowerPoint 프레젠테이션</vt:lpstr>
      <vt:lpstr> 역할 분담</vt:lpstr>
      <vt:lpstr>순서도를 통한 설명</vt:lpstr>
      <vt:lpstr>PowerPoint 프레젠테이션</vt:lpstr>
      <vt:lpstr>소스파일 및 실행 결과</vt:lpstr>
      <vt:lpstr> 보완해야 할 점</vt:lpstr>
      <vt:lpstr> 소   감</vt:lpstr>
      <vt:lpstr> Q &amp; A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pro</dc:creator>
  <cp:lastModifiedBy>pro</cp:lastModifiedBy>
  <cp:revision>41</cp:revision>
  <cp:lastPrinted>2013-11-28T12:21:22Z</cp:lastPrinted>
  <dcterms:created xsi:type="dcterms:W3CDTF">2013-11-21T09:59:04Z</dcterms:created>
  <dcterms:modified xsi:type="dcterms:W3CDTF">2013-11-28T12:25:57Z</dcterms:modified>
</cp:coreProperties>
</file>