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8" r:id="rId10"/>
    <p:sldId id="269" r:id="rId11"/>
    <p:sldId id="270" r:id="rId12"/>
    <p:sldId id="271" r:id="rId13"/>
    <p:sldId id="266"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T JANMAY" userId="def4d7f0eedee2dd" providerId="LiveId" clId="{A69D78F4-4A81-47A4-B3A3-2084242676FC}"/>
    <pc:docChg chg="modSld">
      <pc:chgData name="BHATT JANMAY" userId="def4d7f0eedee2dd" providerId="LiveId" clId="{A69D78F4-4A81-47A4-B3A3-2084242676FC}" dt="2022-05-20T05:44:12.062" v="138" actId="1036"/>
      <pc:docMkLst>
        <pc:docMk/>
      </pc:docMkLst>
      <pc:sldChg chg="modSp mod">
        <pc:chgData name="BHATT JANMAY" userId="def4d7f0eedee2dd" providerId="LiveId" clId="{A69D78F4-4A81-47A4-B3A3-2084242676FC}" dt="2022-05-19T19:56:01.796" v="135" actId="20577"/>
        <pc:sldMkLst>
          <pc:docMk/>
          <pc:sldMk cId="2806803941" sldId="256"/>
        </pc:sldMkLst>
        <pc:spChg chg="mod">
          <ac:chgData name="BHATT JANMAY" userId="def4d7f0eedee2dd" providerId="LiveId" clId="{A69D78F4-4A81-47A4-B3A3-2084242676FC}" dt="2022-05-19T19:56:01.796" v="135" actId="20577"/>
          <ac:spMkLst>
            <pc:docMk/>
            <pc:sldMk cId="2806803941" sldId="256"/>
            <ac:spMk id="11" creationId="{00000000-0000-0000-0000-000000000000}"/>
          </ac:spMkLst>
        </pc:spChg>
        <pc:graphicFrameChg chg="mod">
          <ac:chgData name="BHATT JANMAY" userId="def4d7f0eedee2dd" providerId="LiveId" clId="{A69D78F4-4A81-47A4-B3A3-2084242676FC}" dt="2022-05-19T19:55:08.886" v="84" actId="1076"/>
          <ac:graphicFrameMkLst>
            <pc:docMk/>
            <pc:sldMk cId="2806803941" sldId="256"/>
            <ac:graphicFrameMk id="7" creationId="{00000000-0000-0000-0000-000000000000}"/>
          </ac:graphicFrameMkLst>
        </pc:graphicFrameChg>
        <pc:picChg chg="mod">
          <ac:chgData name="BHATT JANMAY" userId="def4d7f0eedee2dd" providerId="LiveId" clId="{A69D78F4-4A81-47A4-B3A3-2084242676FC}" dt="2022-05-19T19:55:12.104" v="85" actId="1076"/>
          <ac:picMkLst>
            <pc:docMk/>
            <pc:sldMk cId="2806803941" sldId="256"/>
            <ac:picMk id="1028" creationId="{00000000-0000-0000-0000-000000000000}"/>
          </ac:picMkLst>
        </pc:picChg>
      </pc:sldChg>
      <pc:sldChg chg="modSp mod">
        <pc:chgData name="BHATT JANMAY" userId="def4d7f0eedee2dd" providerId="LiveId" clId="{A69D78F4-4A81-47A4-B3A3-2084242676FC}" dt="2022-05-19T19:29:15.892" v="7" actId="14100"/>
        <pc:sldMkLst>
          <pc:docMk/>
          <pc:sldMk cId="2795966202" sldId="260"/>
        </pc:sldMkLst>
        <pc:spChg chg="mod">
          <ac:chgData name="BHATT JANMAY" userId="def4d7f0eedee2dd" providerId="LiveId" clId="{A69D78F4-4A81-47A4-B3A3-2084242676FC}" dt="2022-05-19T19:29:15.892" v="7" actId="14100"/>
          <ac:spMkLst>
            <pc:docMk/>
            <pc:sldMk cId="2795966202" sldId="260"/>
            <ac:spMk id="3" creationId="{00000000-0000-0000-0000-000000000000}"/>
          </ac:spMkLst>
        </pc:spChg>
      </pc:sldChg>
      <pc:sldChg chg="modSp mod">
        <pc:chgData name="BHATT JANMAY" userId="def4d7f0eedee2dd" providerId="LiveId" clId="{A69D78F4-4A81-47A4-B3A3-2084242676FC}" dt="2022-05-19T19:30:59.414" v="24" actId="20577"/>
        <pc:sldMkLst>
          <pc:docMk/>
          <pc:sldMk cId="599638907" sldId="261"/>
        </pc:sldMkLst>
        <pc:spChg chg="mod">
          <ac:chgData name="BHATT JANMAY" userId="def4d7f0eedee2dd" providerId="LiveId" clId="{A69D78F4-4A81-47A4-B3A3-2084242676FC}" dt="2022-05-19T19:30:59.414" v="24" actId="20577"/>
          <ac:spMkLst>
            <pc:docMk/>
            <pc:sldMk cId="599638907" sldId="261"/>
            <ac:spMk id="3" creationId="{00000000-0000-0000-0000-000000000000}"/>
          </ac:spMkLst>
        </pc:spChg>
      </pc:sldChg>
      <pc:sldChg chg="modSp mod">
        <pc:chgData name="BHATT JANMAY" userId="def4d7f0eedee2dd" providerId="LiveId" clId="{A69D78F4-4A81-47A4-B3A3-2084242676FC}" dt="2022-05-20T05:44:12.062" v="138" actId="1036"/>
        <pc:sldMkLst>
          <pc:docMk/>
          <pc:sldMk cId="2015730250" sldId="276"/>
        </pc:sldMkLst>
        <pc:picChg chg="mod">
          <ac:chgData name="BHATT JANMAY" userId="def4d7f0eedee2dd" providerId="LiveId" clId="{A69D78F4-4A81-47A4-B3A3-2084242676FC}" dt="2022-05-20T05:44:12.062" v="138" actId="1036"/>
          <ac:picMkLst>
            <pc:docMk/>
            <pc:sldMk cId="2015730250" sldId="276"/>
            <ac:picMk id="4" creationId="{00000000-0000-0000-0000-000000000000}"/>
          </ac:picMkLst>
        </pc:picChg>
      </pc:sldChg>
      <pc:sldChg chg="modSp mod">
        <pc:chgData name="BHATT JANMAY" userId="def4d7f0eedee2dd" providerId="LiveId" clId="{A69D78F4-4A81-47A4-B3A3-2084242676FC}" dt="2022-05-19T19:54:03.447" v="82" actId="20577"/>
        <pc:sldMkLst>
          <pc:docMk/>
          <pc:sldMk cId="1928656464" sldId="283"/>
        </pc:sldMkLst>
        <pc:spChg chg="mod">
          <ac:chgData name="BHATT JANMAY" userId="def4d7f0eedee2dd" providerId="LiveId" clId="{A69D78F4-4A81-47A4-B3A3-2084242676FC}" dt="2022-05-19T19:54:03.447" v="82" actId="20577"/>
          <ac:spMkLst>
            <pc:docMk/>
            <pc:sldMk cId="1928656464" sldId="28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a:spLocks noGrp="1"/>
          </p:cNvSpPr>
          <p:nvPr>
            <p:ph type="ctrTitle"/>
          </p:nvPr>
        </p:nvSpPr>
        <p:spPr>
          <a:xfrm>
            <a:off x="1638010" y="129949"/>
            <a:ext cx="9126538" cy="6570662"/>
          </a:xfrm>
        </p:spPr>
        <p:txBody>
          <a:bodyPr>
            <a:normAutofit/>
          </a:bodyPr>
          <a:lstStyle/>
          <a:p>
            <a:r>
              <a:rPr lang="en-US" sz="2000" b="1" dirty="0"/>
              <a:t>                           Institute of Technology, Nirma University</a:t>
            </a:r>
            <a:br>
              <a:rPr lang="en-IN" sz="2000" dirty="0"/>
            </a:br>
            <a:r>
              <a:rPr lang="en-IN" sz="2000" dirty="0"/>
              <a:t>            </a:t>
            </a:r>
            <a:r>
              <a:rPr lang="en-US" sz="2000" dirty="0" err="1"/>
              <a:t>Sarkhej</a:t>
            </a:r>
            <a:r>
              <a:rPr lang="en-US" sz="2000" dirty="0"/>
              <a:t> - Gandhinagar Hwy, </a:t>
            </a:r>
            <a:r>
              <a:rPr lang="en-US" sz="2000" dirty="0" err="1"/>
              <a:t>Gota</a:t>
            </a:r>
            <a:r>
              <a:rPr lang="en-US" sz="2000" dirty="0"/>
              <a:t>, Ahmedabad, Gujarat 382481</a:t>
            </a:r>
            <a:br>
              <a:rPr lang="en-IN" sz="2000" dirty="0"/>
            </a:br>
            <a:endParaRPr lang="en-IN" sz="2000" dirty="0"/>
          </a:p>
        </p:txBody>
      </p:sp>
      <p:graphicFrame>
        <p:nvGraphicFramePr>
          <p:cNvPr id="7" name="Table 6"/>
          <p:cNvGraphicFramePr>
            <a:graphicFrameLocks noGrp="1"/>
          </p:cNvGraphicFramePr>
          <p:nvPr>
            <p:extLst>
              <p:ext uri="{D42A27DB-BD31-4B8C-83A1-F6EECF244321}">
                <p14:modId xmlns:p14="http://schemas.microsoft.com/office/powerpoint/2010/main" val="2224629981"/>
              </p:ext>
            </p:extLst>
          </p:nvPr>
        </p:nvGraphicFramePr>
        <p:xfrm>
          <a:off x="3915279" y="2567511"/>
          <a:ext cx="4572000" cy="1265936"/>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753706029"/>
                    </a:ext>
                  </a:extLst>
                </a:gridCol>
                <a:gridCol w="2286000">
                  <a:extLst>
                    <a:ext uri="{9D8B030D-6E8A-4147-A177-3AD203B41FA5}">
                      <a16:colId xmlns:a16="http://schemas.microsoft.com/office/drawing/2014/main" val="3099287239"/>
                    </a:ext>
                  </a:extLst>
                </a:gridCol>
              </a:tblGrid>
              <a:tr h="295910">
                <a:tc>
                  <a:txBody>
                    <a:bodyPr/>
                    <a:lstStyle/>
                    <a:p>
                      <a:pPr>
                        <a:lnSpc>
                          <a:spcPct val="107000"/>
                        </a:lnSpc>
                        <a:spcAft>
                          <a:spcPts val="0"/>
                        </a:spcAft>
                      </a:pPr>
                      <a:r>
                        <a:rPr lang="en-US" sz="1600" dirty="0">
                          <a:effectLst/>
                        </a:rPr>
                        <a:t>Under the Guidance of:</a:t>
                      </a:r>
                      <a:endParaRPr lang="en-IN" sz="1800" dirty="0">
                        <a:effectLst/>
                      </a:endParaRPr>
                    </a:p>
                    <a:p>
                      <a:pPr>
                        <a:lnSpc>
                          <a:spcPct val="107000"/>
                        </a:lnSpc>
                        <a:spcAft>
                          <a:spcPts val="0"/>
                        </a:spcAft>
                      </a:pPr>
                      <a:r>
                        <a:rPr lang="en-US" sz="2000" dirty="0">
                          <a:effectLst/>
                        </a:rPr>
                        <a:t> </a:t>
                      </a:r>
                      <a:endParaRPr lang="en-IN" sz="1800" dirty="0">
                        <a:solidFill>
                          <a:srgbClr val="262626"/>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0"/>
                        </a:spcAft>
                      </a:pPr>
                      <a:r>
                        <a:rPr lang="en-US" sz="2000" dirty="0">
                          <a:effectLst/>
                        </a:rPr>
                        <a:t>Submitted by:</a:t>
                      </a:r>
                      <a:endParaRPr lang="en-IN" sz="1800" dirty="0">
                        <a:effectLst/>
                      </a:endParaRPr>
                    </a:p>
                    <a:p>
                      <a:pPr>
                        <a:lnSpc>
                          <a:spcPct val="107000"/>
                        </a:lnSpc>
                        <a:spcAft>
                          <a:spcPts val="0"/>
                        </a:spcAft>
                      </a:pPr>
                      <a:r>
                        <a:rPr lang="en-US" sz="2000" dirty="0">
                          <a:effectLst/>
                        </a:rPr>
                        <a:t> </a:t>
                      </a:r>
                      <a:endParaRPr lang="en-IN" sz="1800" dirty="0">
                        <a:solidFill>
                          <a:srgbClr val="262626"/>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89127418"/>
                  </a:ext>
                </a:extLst>
              </a:tr>
              <a:tr h="288290">
                <a:tc>
                  <a:txBody>
                    <a:bodyPr/>
                    <a:lstStyle/>
                    <a:p>
                      <a:pPr>
                        <a:lnSpc>
                          <a:spcPct val="107000"/>
                        </a:lnSpc>
                        <a:spcAft>
                          <a:spcPts val="0"/>
                        </a:spcAft>
                      </a:pPr>
                      <a:r>
                        <a:rPr lang="en-US" sz="1600" dirty="0">
                          <a:effectLst/>
                        </a:rPr>
                        <a:t>Prof. Devendra Vashi</a:t>
                      </a:r>
                      <a:endParaRPr lang="en-IN" sz="1800" dirty="0">
                        <a:solidFill>
                          <a:srgbClr val="262626"/>
                        </a:solidFill>
                        <a:effectLst/>
                        <a:latin typeface="Times New Roman" panose="02020603050405020304" pitchFamily="18" charset="0"/>
                        <a:ea typeface="Calibri" panose="020F0502020204030204" pitchFamily="34" charset="0"/>
                      </a:endParaRPr>
                    </a:p>
                  </a:txBody>
                  <a:tcPr marL="68580" marR="68580" marT="0" marB="0"/>
                </a:tc>
                <a:tc>
                  <a:txBody>
                    <a:bodyPr/>
                    <a:lstStyle/>
                    <a:p>
                      <a:pPr>
                        <a:lnSpc>
                          <a:spcPct val="107000"/>
                        </a:lnSpc>
                        <a:spcAft>
                          <a:spcPts val="0"/>
                        </a:spcAft>
                      </a:pPr>
                      <a:r>
                        <a:rPr lang="en-US" sz="1400" dirty="0" err="1">
                          <a:effectLst/>
                        </a:rPr>
                        <a:t>Yash</a:t>
                      </a:r>
                      <a:r>
                        <a:rPr lang="en-US" sz="1400" dirty="0">
                          <a:effectLst/>
                        </a:rPr>
                        <a:t> </a:t>
                      </a:r>
                      <a:r>
                        <a:rPr lang="en-US" sz="1400" dirty="0" err="1">
                          <a:effectLst/>
                        </a:rPr>
                        <a:t>Sompura</a:t>
                      </a:r>
                      <a:r>
                        <a:rPr lang="en-US" sz="1400" dirty="0">
                          <a:effectLst/>
                        </a:rPr>
                        <a:t> 19MCA067</a:t>
                      </a:r>
                      <a:endParaRPr lang="en-IN" sz="1800" dirty="0">
                        <a:solidFill>
                          <a:srgbClr val="262626"/>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99078111"/>
                  </a:ext>
                </a:extLst>
              </a:tr>
            </a:tbl>
          </a:graphicData>
        </a:graphic>
      </p:graphicFrame>
      <p:sp>
        <p:nvSpPr>
          <p:cNvPr id="11" name="Rectangle 5"/>
          <p:cNvSpPr>
            <a:spLocks noChangeArrowheads="1"/>
          </p:cNvSpPr>
          <p:nvPr/>
        </p:nvSpPr>
        <p:spPr bwMode="auto">
          <a:xfrm>
            <a:off x="2440118" y="312255"/>
            <a:ext cx="715375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dirty="0">
                <a:ln>
                  <a:noFill/>
                </a:ln>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a:ln>
                  <a:noFill/>
                </a:ln>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“Implementing of </a:t>
            </a:r>
            <a:r>
              <a:rPr lang="en-US" altLang="en-US" sz="2400" b="1" dirty="0">
                <a:solidFill>
                  <a:srgbClr val="2F5496"/>
                </a:solidFill>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2400" b="1" i="0" u="none" strike="noStrike" cap="none" normalizeH="0" baseline="0" dirty="0">
                <a:ln>
                  <a:noFill/>
                </a:ln>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lockchain for Personal Data”</a:t>
            </a:r>
            <a:endParaRPr kumimoji="0" lang="en-US" altLang="en-US" sz="24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In partial fulfillment of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Master of Computer Application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(MCA PROGRAMME)</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2019-2022</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 project</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4591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8838793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054" y="3999438"/>
            <a:ext cx="2838450" cy="156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80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333" y="121102"/>
            <a:ext cx="8911687" cy="1280890"/>
          </a:xfrm>
        </p:spPr>
        <p:txBody>
          <a:bodyPr>
            <a:normAutofit/>
          </a:bodyPr>
          <a:lstStyle/>
          <a:p>
            <a:pPr algn="ct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Parameters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Node latency, Block chain scalability, Transaction and Consensus, Centralization</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5179450"/>
              </p:ext>
            </p:extLst>
          </p:nvPr>
        </p:nvGraphicFramePr>
        <p:xfrm>
          <a:off x="2207624" y="761548"/>
          <a:ext cx="8543106" cy="5936120"/>
        </p:xfrm>
        <a:graphic>
          <a:graphicData uri="http://schemas.openxmlformats.org/drawingml/2006/table">
            <a:tbl>
              <a:tblPr firstRow="1" firstCol="1" bandRow="1">
                <a:tableStyleId>{5C22544A-7EE6-4342-B048-85BDC9FD1C3A}</a:tableStyleId>
              </a:tblPr>
              <a:tblGrid>
                <a:gridCol w="1463162">
                  <a:extLst>
                    <a:ext uri="{9D8B030D-6E8A-4147-A177-3AD203B41FA5}">
                      <a16:colId xmlns:a16="http://schemas.microsoft.com/office/drawing/2014/main" val="3427148271"/>
                    </a:ext>
                  </a:extLst>
                </a:gridCol>
                <a:gridCol w="1163678">
                  <a:extLst>
                    <a:ext uri="{9D8B030D-6E8A-4147-A177-3AD203B41FA5}">
                      <a16:colId xmlns:a16="http://schemas.microsoft.com/office/drawing/2014/main" val="2778485791"/>
                    </a:ext>
                  </a:extLst>
                </a:gridCol>
                <a:gridCol w="644965">
                  <a:extLst>
                    <a:ext uri="{9D8B030D-6E8A-4147-A177-3AD203B41FA5}">
                      <a16:colId xmlns:a16="http://schemas.microsoft.com/office/drawing/2014/main" val="2352247964"/>
                    </a:ext>
                  </a:extLst>
                </a:gridCol>
                <a:gridCol w="660625">
                  <a:extLst>
                    <a:ext uri="{9D8B030D-6E8A-4147-A177-3AD203B41FA5}">
                      <a16:colId xmlns:a16="http://schemas.microsoft.com/office/drawing/2014/main" val="2090375155"/>
                    </a:ext>
                  </a:extLst>
                </a:gridCol>
                <a:gridCol w="663562">
                  <a:extLst>
                    <a:ext uri="{9D8B030D-6E8A-4147-A177-3AD203B41FA5}">
                      <a16:colId xmlns:a16="http://schemas.microsoft.com/office/drawing/2014/main" val="2485821980"/>
                    </a:ext>
                  </a:extLst>
                </a:gridCol>
                <a:gridCol w="663562">
                  <a:extLst>
                    <a:ext uri="{9D8B030D-6E8A-4147-A177-3AD203B41FA5}">
                      <a16:colId xmlns:a16="http://schemas.microsoft.com/office/drawing/2014/main" val="3206728826"/>
                    </a:ext>
                  </a:extLst>
                </a:gridCol>
                <a:gridCol w="3283552">
                  <a:extLst>
                    <a:ext uri="{9D8B030D-6E8A-4147-A177-3AD203B41FA5}">
                      <a16:colId xmlns:a16="http://schemas.microsoft.com/office/drawing/2014/main" val="503444390"/>
                    </a:ext>
                  </a:extLst>
                </a:gridCol>
              </a:tblGrid>
              <a:tr h="298055">
                <a:tc>
                  <a:txBody>
                    <a:bodyPr/>
                    <a:lstStyle/>
                    <a:p>
                      <a:pPr>
                        <a:lnSpc>
                          <a:spcPct val="115000"/>
                        </a:lnSpc>
                        <a:spcAft>
                          <a:spcPts val="0"/>
                        </a:spcAft>
                      </a:pPr>
                      <a:r>
                        <a:rPr lang="en-US" sz="1000">
                          <a:effectLst/>
                        </a:rPr>
                        <a:t>Author</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Year</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gridSpan="4">
                  <a:txBody>
                    <a:bodyPr/>
                    <a:lstStyle/>
                    <a:p>
                      <a:pPr algn="ctr">
                        <a:lnSpc>
                          <a:spcPct val="115000"/>
                        </a:lnSpc>
                        <a:spcAft>
                          <a:spcPts val="0"/>
                        </a:spcAft>
                      </a:pPr>
                      <a:r>
                        <a:rPr lang="en-US" sz="1000">
                          <a:effectLst/>
                        </a:rPr>
                        <a:t>Parameters comparison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15000"/>
                        </a:lnSpc>
                        <a:spcAft>
                          <a:spcPts val="0"/>
                        </a:spcAft>
                      </a:pPr>
                      <a:r>
                        <a:rPr lang="en-US" sz="1000">
                          <a:effectLst/>
                        </a:rPr>
                        <a:t>Key Contributions</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extLst>
                  <a:ext uri="{0D108BD9-81ED-4DB2-BD59-A6C34878D82A}">
                    <a16:rowId xmlns:a16="http://schemas.microsoft.com/office/drawing/2014/main" val="2116653026"/>
                  </a:ext>
                </a:extLst>
              </a:tr>
              <a:tr h="192526">
                <a:tc gridSpan="2">
                  <a:txBody>
                    <a:bodyPr/>
                    <a:lstStyle/>
                    <a:p>
                      <a:pPr>
                        <a:lnSpc>
                          <a:spcPct val="115000"/>
                        </a:lnSpc>
                        <a:spcAft>
                          <a:spcPts val="0"/>
                        </a:spcAft>
                      </a:pPr>
                      <a:r>
                        <a:rPr lang="en-US" sz="1000">
                          <a:effectLst/>
                        </a:rPr>
                        <a:t> </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hMerge="1">
                  <a:txBody>
                    <a:bodyPr/>
                    <a:lstStyle/>
                    <a:p>
                      <a:endParaRPr lang="en-IN"/>
                    </a:p>
                  </a:txBody>
                  <a:tcPr/>
                </a:tc>
                <a:tc>
                  <a:txBody>
                    <a:bodyPr/>
                    <a:lstStyle/>
                    <a:p>
                      <a:pPr>
                        <a:lnSpc>
                          <a:spcPct val="115000"/>
                        </a:lnSpc>
                        <a:spcAft>
                          <a:spcPts val="0"/>
                        </a:spcAft>
                      </a:pPr>
                      <a:r>
                        <a:rPr lang="en-US" sz="1000">
                          <a:effectLst/>
                        </a:rPr>
                        <a:t>1</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3</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4</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 </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extLst>
                  <a:ext uri="{0D108BD9-81ED-4DB2-BD59-A6C34878D82A}">
                    <a16:rowId xmlns:a16="http://schemas.microsoft.com/office/drawing/2014/main" val="1452849741"/>
                  </a:ext>
                </a:extLst>
              </a:tr>
              <a:tr h="715588">
                <a:tc>
                  <a:txBody>
                    <a:bodyPr/>
                    <a:lstStyle/>
                    <a:p>
                      <a:pPr>
                        <a:lnSpc>
                          <a:spcPct val="115000"/>
                        </a:lnSpc>
                        <a:spcAft>
                          <a:spcPts val="0"/>
                        </a:spcAft>
                      </a:pPr>
                      <a:r>
                        <a:rPr lang="en-US" sz="1000">
                          <a:effectLst/>
                        </a:rPr>
                        <a:t>Angraal et al.</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2017</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The security of block chain transactions and scalability for decentralized systems is challenging to achieve.</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276364326"/>
                  </a:ext>
                </a:extLst>
              </a:tr>
              <a:tr h="760362">
                <a:tc>
                  <a:txBody>
                    <a:bodyPr/>
                    <a:lstStyle/>
                    <a:p>
                      <a:pPr>
                        <a:lnSpc>
                          <a:spcPct val="115000"/>
                        </a:lnSpc>
                        <a:spcAft>
                          <a:spcPts val="0"/>
                        </a:spcAft>
                      </a:pPr>
                      <a:r>
                        <a:rPr lang="en-US" sz="1000">
                          <a:effectLst/>
                        </a:rPr>
                        <a:t>Crosby et al.</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2015</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For a decentralized or partially centralized block chain, distributed consensus will revolutionize our digital world.</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1687796072"/>
                  </a:ext>
                </a:extLst>
              </a:tr>
              <a:tr h="715588">
                <a:tc>
                  <a:txBody>
                    <a:bodyPr/>
                    <a:lstStyle/>
                    <a:p>
                      <a:pPr>
                        <a:lnSpc>
                          <a:spcPct val="115000"/>
                        </a:lnSpc>
                        <a:spcAft>
                          <a:spcPts val="0"/>
                        </a:spcAft>
                      </a:pPr>
                      <a:r>
                        <a:rPr lang="en-US" sz="1000">
                          <a:effectLst/>
                        </a:rPr>
                        <a:t>Garry Gibson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2020</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Data transfer utilizing secure block chain (bitcoin's block chain) in a peer-to-peer format at a low cost.</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3994209960"/>
                  </a:ext>
                </a:extLst>
              </a:tr>
              <a:tr h="954117">
                <a:tc>
                  <a:txBody>
                    <a:bodyPr/>
                    <a:lstStyle/>
                    <a:p>
                      <a:pPr>
                        <a:lnSpc>
                          <a:spcPct val="115000"/>
                        </a:lnSpc>
                        <a:spcAft>
                          <a:spcPts val="0"/>
                        </a:spcAft>
                      </a:pPr>
                      <a:r>
                        <a:rPr lang="en-US" sz="1000">
                          <a:effectLst/>
                        </a:rPr>
                        <a:t>Dansehgar et al.</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2018</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dirty="0">
                          <a:effectLst/>
                        </a:rPr>
                        <a:t>N</a:t>
                      </a:r>
                      <a:endParaRPr lang="en-IN" sz="1000" dirty="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The block chain technique enables the hash value to be checked for security with distributed consensus and scalability for data transaction loads.</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3489300082"/>
                  </a:ext>
                </a:extLst>
              </a:tr>
              <a:tr h="1222167">
                <a:tc>
                  <a:txBody>
                    <a:bodyPr/>
                    <a:lstStyle/>
                    <a:p>
                      <a:pPr>
                        <a:lnSpc>
                          <a:spcPct val="115000"/>
                        </a:lnSpc>
                        <a:spcAft>
                          <a:spcPts val="0"/>
                        </a:spcAft>
                      </a:pPr>
                      <a:r>
                        <a:rPr lang="en-US" sz="1000">
                          <a:effectLst/>
                        </a:rPr>
                        <a:t> Marbouh et al. </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2020</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dirty="0">
                          <a:effectLst/>
                        </a:rPr>
                        <a:t>N</a:t>
                      </a:r>
                      <a:endParaRPr lang="en-IN" sz="1000" dirty="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N</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Every node on the block chain is required to keep all approved transactions, which presents a Because the block size and time interval asked to generate new blocks are restricted, this is a difficult task.</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1109541080"/>
                  </a:ext>
                </a:extLst>
              </a:tr>
              <a:tr h="1068233">
                <a:tc>
                  <a:txBody>
                    <a:bodyPr/>
                    <a:lstStyle/>
                    <a:p>
                      <a:pPr>
                        <a:lnSpc>
                          <a:spcPct val="115000"/>
                        </a:lnSpc>
                        <a:spcAft>
                          <a:spcPts val="0"/>
                        </a:spcAft>
                      </a:pPr>
                      <a:r>
                        <a:rPr lang="en-US" sz="1000">
                          <a:effectLst/>
                        </a:rPr>
                        <a:t>Proposed</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2022</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dirty="0">
                          <a:effectLst/>
                        </a:rPr>
                        <a:t>Y</a:t>
                      </a:r>
                      <a:endParaRPr lang="en-IN" sz="1000" dirty="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000">
                          <a:effectLst/>
                        </a:rPr>
                        <a:t>Y</a:t>
                      </a:r>
                      <a:endParaRPr lang="en-IN" sz="1000">
                        <a:effectLst/>
                        <a:latin typeface="Book Antiqua" panose="02040602050305030304" pitchFamily="18" charset="0"/>
                        <a:ea typeface="Book Antiqua" panose="02040602050305030304" pitchFamily="18" charset="0"/>
                        <a:cs typeface="Shruti"/>
                      </a:endParaRPr>
                    </a:p>
                  </a:txBody>
                  <a:tcPr marL="63494" marR="63494" marT="0" marB="0"/>
                </a:tc>
                <a:tc>
                  <a:txBody>
                    <a:bodyPr/>
                    <a:lstStyle/>
                    <a:p>
                      <a:pPr>
                        <a:lnSpc>
                          <a:spcPct val="115000"/>
                        </a:lnSpc>
                        <a:spcAft>
                          <a:spcPts val="0"/>
                        </a:spcAft>
                      </a:pPr>
                      <a:r>
                        <a:rPr lang="en-US" sz="1400" dirty="0">
                          <a:effectLst/>
                          <a:latin typeface="Times New Roman" panose="02020603050405020304" pitchFamily="18" charset="0"/>
                          <a:cs typeface="Times New Roman" panose="02020603050405020304" pitchFamily="18" charset="0"/>
                        </a:rPr>
                        <a:t>The centralized block chain with user end node latency accepts transaction that are in a queue for just user end node latency to be countable for any data set size.</a:t>
                      </a:r>
                      <a:endParaRPr lang="en-IN" sz="1400" dirty="0">
                        <a:effectLst/>
                        <a:latin typeface="Times New Roman" panose="02020603050405020304" pitchFamily="18" charset="0"/>
                        <a:ea typeface="Book Antiqua" panose="02040602050305030304" pitchFamily="18" charset="0"/>
                        <a:cs typeface="Times New Roman" panose="02020603050405020304" pitchFamily="18" charset="0"/>
                      </a:endParaRPr>
                    </a:p>
                  </a:txBody>
                  <a:tcPr marL="63494" marR="63494" marT="0" marB="0"/>
                </a:tc>
                <a:extLst>
                  <a:ext uri="{0D108BD9-81ED-4DB2-BD59-A6C34878D82A}">
                    <a16:rowId xmlns:a16="http://schemas.microsoft.com/office/drawing/2014/main" val="3583506020"/>
                  </a:ext>
                </a:extLst>
              </a:tr>
            </a:tbl>
          </a:graphicData>
        </a:graphic>
      </p:graphicFrame>
    </p:spTree>
    <p:extLst>
      <p:ext uri="{BB962C8B-B14F-4D97-AF65-F5344CB8AC3E}">
        <p14:creationId xmlns:p14="http://schemas.microsoft.com/office/powerpoint/2010/main" val="162414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Dictionary</a:t>
            </a:r>
            <a:endParaRPr lang="en-IN" dirty="0"/>
          </a:p>
        </p:txBody>
      </p:sp>
      <p:sp>
        <p:nvSpPr>
          <p:cNvPr id="3" name="Content Placeholder 2"/>
          <p:cNvSpPr>
            <a:spLocks noGrp="1"/>
          </p:cNvSpPr>
          <p:nvPr>
            <p:ph idx="1"/>
          </p:nvPr>
        </p:nvSpPr>
        <p:spPr>
          <a:xfrm>
            <a:off x="2390503" y="1528354"/>
            <a:ext cx="9114109" cy="5146766"/>
          </a:xfrm>
        </p:spPr>
        <p:txBody>
          <a:bodyPr/>
          <a:lstStyle/>
          <a:p>
            <a:r>
              <a:rPr lang="en-US" b="1" dirty="0"/>
              <a:t>Hidden data details</a:t>
            </a:r>
            <a:endParaRPr lang="en-IN" dirty="0"/>
          </a:p>
          <a:p>
            <a:pPr marL="0" indent="0">
              <a:buNone/>
            </a:pPr>
            <a:endParaRPr lang="en-US"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63165928"/>
              </p:ext>
            </p:extLst>
          </p:nvPr>
        </p:nvGraphicFramePr>
        <p:xfrm>
          <a:off x="2390503" y="2194561"/>
          <a:ext cx="8543108" cy="4376056"/>
        </p:xfrm>
        <a:graphic>
          <a:graphicData uri="http://schemas.openxmlformats.org/drawingml/2006/table">
            <a:tbl>
              <a:tblPr firstRow="1" firstCol="1" bandRow="1">
                <a:tableStyleId>{5C22544A-7EE6-4342-B048-85BDC9FD1C3A}</a:tableStyleId>
              </a:tblPr>
              <a:tblGrid>
                <a:gridCol w="1423220">
                  <a:extLst>
                    <a:ext uri="{9D8B030D-6E8A-4147-A177-3AD203B41FA5}">
                      <a16:colId xmlns:a16="http://schemas.microsoft.com/office/drawing/2014/main" val="1160725061"/>
                    </a:ext>
                  </a:extLst>
                </a:gridCol>
                <a:gridCol w="1423220">
                  <a:extLst>
                    <a:ext uri="{9D8B030D-6E8A-4147-A177-3AD203B41FA5}">
                      <a16:colId xmlns:a16="http://schemas.microsoft.com/office/drawing/2014/main" val="2741041025"/>
                    </a:ext>
                  </a:extLst>
                </a:gridCol>
                <a:gridCol w="1424167">
                  <a:extLst>
                    <a:ext uri="{9D8B030D-6E8A-4147-A177-3AD203B41FA5}">
                      <a16:colId xmlns:a16="http://schemas.microsoft.com/office/drawing/2014/main" val="3395826733"/>
                    </a:ext>
                  </a:extLst>
                </a:gridCol>
                <a:gridCol w="1424167">
                  <a:extLst>
                    <a:ext uri="{9D8B030D-6E8A-4147-A177-3AD203B41FA5}">
                      <a16:colId xmlns:a16="http://schemas.microsoft.com/office/drawing/2014/main" val="473572540"/>
                    </a:ext>
                  </a:extLst>
                </a:gridCol>
                <a:gridCol w="1424167">
                  <a:extLst>
                    <a:ext uri="{9D8B030D-6E8A-4147-A177-3AD203B41FA5}">
                      <a16:colId xmlns:a16="http://schemas.microsoft.com/office/drawing/2014/main" val="654062199"/>
                    </a:ext>
                  </a:extLst>
                </a:gridCol>
                <a:gridCol w="1424167">
                  <a:extLst>
                    <a:ext uri="{9D8B030D-6E8A-4147-A177-3AD203B41FA5}">
                      <a16:colId xmlns:a16="http://schemas.microsoft.com/office/drawing/2014/main" val="728662000"/>
                    </a:ext>
                  </a:extLst>
                </a:gridCol>
              </a:tblGrid>
              <a:tr h="336620">
                <a:tc>
                  <a:txBody>
                    <a:bodyPr/>
                    <a:lstStyle/>
                    <a:p>
                      <a:pPr>
                        <a:lnSpc>
                          <a:spcPct val="115000"/>
                        </a:lnSpc>
                        <a:spcAft>
                          <a:spcPts val="0"/>
                        </a:spcAft>
                        <a:tabLst>
                          <a:tab pos="541020" algn="l"/>
                        </a:tabLst>
                      </a:pPr>
                      <a:r>
                        <a:rPr lang="en-US" sz="1100">
                          <a:effectLst/>
                        </a:rPr>
                        <a:t>No.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Fieldname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 type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 size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Constraint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Description</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805333727"/>
                  </a:ext>
                </a:extLst>
              </a:tr>
              <a:tr h="673239">
                <a:tc>
                  <a:txBody>
                    <a:bodyPr/>
                    <a:lstStyle/>
                    <a:p>
                      <a:pPr>
                        <a:lnSpc>
                          <a:spcPct val="115000"/>
                        </a:lnSpc>
                        <a:spcAft>
                          <a:spcPts val="0"/>
                        </a:spcAft>
                      </a:pPr>
                      <a:r>
                        <a:rPr lang="en-US" sz="1100">
                          <a:effectLst/>
                        </a:rPr>
                        <a:t>1</a:t>
                      </a:r>
                      <a:endParaRPr lang="en-IN" sz="1100">
                        <a:effectLst/>
                      </a:endParaRPr>
                    </a:p>
                    <a:p>
                      <a:pPr algn="ctr">
                        <a:lnSpc>
                          <a:spcPct val="115000"/>
                        </a:lnSpc>
                        <a:spcAft>
                          <a:spcPts val="0"/>
                        </a:spcAft>
                      </a:pPr>
                      <a:r>
                        <a:rPr lang="en-US" sz="1100">
                          <a:effectLst/>
                        </a:rPr>
                        <a:t>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User_id</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Int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10</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Primary key,</a:t>
                      </a:r>
                      <a:endParaRPr lang="en-IN" sz="1100">
                        <a:effectLst/>
                      </a:endParaRPr>
                    </a:p>
                    <a:p>
                      <a:pPr>
                        <a:lnSpc>
                          <a:spcPct val="115000"/>
                        </a:lnSpc>
                        <a:spcAft>
                          <a:spcPts val="0"/>
                        </a:spcAft>
                      </a:pPr>
                      <a:r>
                        <a:rPr lang="en-US" sz="1100">
                          <a:effectLst/>
                        </a:rPr>
                        <a:t>Auto Increment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Unique id for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168992489"/>
                  </a:ext>
                </a:extLst>
              </a:tr>
              <a:tr h="336620">
                <a:tc>
                  <a:txBody>
                    <a:bodyPr/>
                    <a:lstStyle/>
                    <a:p>
                      <a:pPr>
                        <a:lnSpc>
                          <a:spcPct val="115000"/>
                        </a:lnSpc>
                        <a:spcAft>
                          <a:spcPts val="0"/>
                        </a:spcAft>
                      </a:pPr>
                      <a:r>
                        <a:rPr lang="en-US" sz="1100">
                          <a:effectLst/>
                        </a:rPr>
                        <a:t>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Contact_no</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Long Int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10</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User contact no</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716320364"/>
                  </a:ext>
                </a:extLst>
              </a:tr>
              <a:tr h="673239">
                <a:tc>
                  <a:txBody>
                    <a:bodyPr/>
                    <a:lstStyle/>
                    <a:p>
                      <a:pPr>
                        <a:lnSpc>
                          <a:spcPct val="115000"/>
                        </a:lnSpc>
                        <a:spcAft>
                          <a:spcPts val="0"/>
                        </a:spcAft>
                      </a:pPr>
                      <a:r>
                        <a:rPr lang="en-US" sz="1100">
                          <a:effectLst/>
                        </a:rPr>
                        <a:t>3</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Email_id</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128</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endParaRPr>
                    </a:p>
                    <a:p>
                      <a:pPr>
                        <a:lnSpc>
                          <a:spcPct val="115000"/>
                        </a:lnSpc>
                        <a:spcAft>
                          <a:spcPts val="0"/>
                        </a:spcAft>
                      </a:pPr>
                      <a:r>
                        <a:rPr lang="en-US" sz="1100">
                          <a:effectLst/>
                        </a:rPr>
                        <a:t>Foreign Key</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Email of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795375867"/>
                  </a:ext>
                </a:extLst>
              </a:tr>
              <a:tr h="336620">
                <a:tc>
                  <a:txBody>
                    <a:bodyPr/>
                    <a:lstStyle/>
                    <a:p>
                      <a:pPr>
                        <a:lnSpc>
                          <a:spcPct val="115000"/>
                        </a:lnSpc>
                        <a:spcAft>
                          <a:spcPts val="0"/>
                        </a:spcAft>
                      </a:pPr>
                      <a:r>
                        <a:rPr lang="en-US" sz="1100">
                          <a:effectLst/>
                        </a:rPr>
                        <a:t>4</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Password</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16</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Password of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56785410"/>
                  </a:ext>
                </a:extLst>
              </a:tr>
              <a:tr h="673239">
                <a:tc>
                  <a:txBody>
                    <a:bodyPr/>
                    <a:lstStyle/>
                    <a:p>
                      <a:pPr>
                        <a:lnSpc>
                          <a:spcPct val="115000"/>
                        </a:lnSpc>
                        <a:spcAft>
                          <a:spcPts val="0"/>
                        </a:spcAft>
                      </a:pPr>
                      <a:r>
                        <a:rPr lang="en-US" sz="1100">
                          <a:effectLst/>
                        </a:rPr>
                        <a:t>5</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Account_no</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64</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Bank a/c no of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2222005577"/>
                  </a:ext>
                </a:extLst>
              </a:tr>
              <a:tr h="673239">
                <a:tc>
                  <a:txBody>
                    <a:bodyPr/>
                    <a:lstStyle/>
                    <a:p>
                      <a:pPr>
                        <a:lnSpc>
                          <a:spcPct val="115000"/>
                        </a:lnSpc>
                        <a:spcAft>
                          <a:spcPts val="0"/>
                        </a:spcAft>
                      </a:pPr>
                      <a:r>
                        <a:rPr lang="en-US" sz="1100">
                          <a:effectLst/>
                        </a:rPr>
                        <a:t>6</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Address</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256</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dirty="0">
                          <a:effectLst/>
                        </a:rPr>
                        <a:t> </a:t>
                      </a:r>
                      <a:endParaRPr lang="en-IN" sz="1100" dirty="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Address of the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1387040286"/>
                  </a:ext>
                </a:extLst>
              </a:tr>
              <a:tr h="336620">
                <a:tc>
                  <a:txBody>
                    <a:bodyPr/>
                    <a:lstStyle/>
                    <a:p>
                      <a:pPr>
                        <a:lnSpc>
                          <a:spcPct val="115000"/>
                        </a:lnSpc>
                        <a:spcAft>
                          <a:spcPts val="0"/>
                        </a:spcAft>
                      </a:pPr>
                      <a:r>
                        <a:rPr lang="en-US" sz="1100">
                          <a:effectLst/>
                        </a:rPr>
                        <a:t>7</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Issued</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Boolean</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sanction or not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99363764"/>
                  </a:ext>
                </a:extLst>
              </a:tr>
              <a:tr h="336620">
                <a:tc>
                  <a:txBody>
                    <a:bodyPr/>
                    <a:lstStyle/>
                    <a:p>
                      <a:pPr>
                        <a:lnSpc>
                          <a:spcPct val="115000"/>
                        </a:lnSpc>
                        <a:spcAft>
                          <a:spcPts val="0"/>
                        </a:spcAft>
                      </a:pPr>
                      <a:r>
                        <a:rPr lang="en-US" sz="1100">
                          <a:effectLst/>
                        </a:rPr>
                        <a:t>8</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Cast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32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dirty="0">
                          <a:effectLst/>
                        </a:rPr>
                        <a:t>Cast of the user</a:t>
                      </a:r>
                      <a:endParaRPr lang="en-IN" sz="1100" dirty="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1077692124"/>
                  </a:ext>
                </a:extLst>
              </a:tr>
            </a:tbl>
          </a:graphicData>
        </a:graphic>
      </p:graphicFrame>
    </p:spTree>
    <p:extLst>
      <p:ext uri="{BB962C8B-B14F-4D97-AF65-F5344CB8AC3E}">
        <p14:creationId xmlns:p14="http://schemas.microsoft.com/office/powerpoint/2010/main" val="292290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9394" y="1058092"/>
            <a:ext cx="8915400" cy="5185954"/>
          </a:xfrm>
        </p:spPr>
        <p:txBody>
          <a:bodyPr/>
          <a:lstStyle/>
          <a:p>
            <a:r>
              <a:rPr lang="en-US" b="1" dirty="0"/>
              <a:t>Displayed data details</a:t>
            </a:r>
            <a:endParaRPr lang="en-IN" dirty="0"/>
          </a:p>
          <a:p>
            <a:pPr marL="0" indent="0">
              <a:buNone/>
            </a:pPr>
            <a:endParaRPr lang="en-US"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95528433"/>
              </p:ext>
            </p:extLst>
          </p:nvPr>
        </p:nvGraphicFramePr>
        <p:xfrm>
          <a:off x="2419393" y="1818908"/>
          <a:ext cx="8540342" cy="4621081"/>
        </p:xfrm>
        <a:graphic>
          <a:graphicData uri="http://schemas.openxmlformats.org/drawingml/2006/table">
            <a:tbl>
              <a:tblPr firstRow="1" firstCol="1" bandRow="1">
                <a:tableStyleId>{5C22544A-7EE6-4342-B048-85BDC9FD1C3A}</a:tableStyleId>
              </a:tblPr>
              <a:tblGrid>
                <a:gridCol w="1422793">
                  <a:extLst>
                    <a:ext uri="{9D8B030D-6E8A-4147-A177-3AD203B41FA5}">
                      <a16:colId xmlns:a16="http://schemas.microsoft.com/office/drawing/2014/main" val="350617459"/>
                    </a:ext>
                  </a:extLst>
                </a:gridCol>
                <a:gridCol w="1422793">
                  <a:extLst>
                    <a:ext uri="{9D8B030D-6E8A-4147-A177-3AD203B41FA5}">
                      <a16:colId xmlns:a16="http://schemas.microsoft.com/office/drawing/2014/main" val="391274390"/>
                    </a:ext>
                  </a:extLst>
                </a:gridCol>
                <a:gridCol w="1423689">
                  <a:extLst>
                    <a:ext uri="{9D8B030D-6E8A-4147-A177-3AD203B41FA5}">
                      <a16:colId xmlns:a16="http://schemas.microsoft.com/office/drawing/2014/main" val="3580145405"/>
                    </a:ext>
                  </a:extLst>
                </a:gridCol>
                <a:gridCol w="1423689">
                  <a:extLst>
                    <a:ext uri="{9D8B030D-6E8A-4147-A177-3AD203B41FA5}">
                      <a16:colId xmlns:a16="http://schemas.microsoft.com/office/drawing/2014/main" val="3216442306"/>
                    </a:ext>
                  </a:extLst>
                </a:gridCol>
                <a:gridCol w="1423689">
                  <a:extLst>
                    <a:ext uri="{9D8B030D-6E8A-4147-A177-3AD203B41FA5}">
                      <a16:colId xmlns:a16="http://schemas.microsoft.com/office/drawing/2014/main" val="1218411529"/>
                    </a:ext>
                  </a:extLst>
                </a:gridCol>
                <a:gridCol w="1423689">
                  <a:extLst>
                    <a:ext uri="{9D8B030D-6E8A-4147-A177-3AD203B41FA5}">
                      <a16:colId xmlns:a16="http://schemas.microsoft.com/office/drawing/2014/main" val="3651549935"/>
                    </a:ext>
                  </a:extLst>
                </a:gridCol>
              </a:tblGrid>
              <a:tr h="399997">
                <a:tc>
                  <a:txBody>
                    <a:bodyPr/>
                    <a:lstStyle/>
                    <a:p>
                      <a:pPr>
                        <a:lnSpc>
                          <a:spcPct val="115000"/>
                        </a:lnSpc>
                        <a:spcAft>
                          <a:spcPts val="0"/>
                        </a:spcAft>
                      </a:pPr>
                      <a:r>
                        <a:rPr lang="en-US" sz="1100">
                          <a:effectLst/>
                        </a:rPr>
                        <a:t>No.</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Fieldname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 type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Field size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Constraint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Description</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804164460"/>
                  </a:ext>
                </a:extLst>
              </a:tr>
              <a:tr h="522303">
                <a:tc>
                  <a:txBody>
                    <a:bodyPr/>
                    <a:lstStyle/>
                    <a:p>
                      <a:pPr>
                        <a:lnSpc>
                          <a:spcPct val="115000"/>
                        </a:lnSpc>
                        <a:spcAft>
                          <a:spcPts val="0"/>
                        </a:spcAft>
                      </a:pPr>
                      <a:r>
                        <a:rPr lang="en-US" sz="1100">
                          <a:effectLst/>
                        </a:rPr>
                        <a:t>1</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Age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Int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3</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Age of the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2459247880"/>
                  </a:ext>
                </a:extLst>
              </a:tr>
              <a:tr h="1060836">
                <a:tc>
                  <a:txBody>
                    <a:bodyPr/>
                    <a:lstStyle/>
                    <a:p>
                      <a:pPr>
                        <a:lnSpc>
                          <a:spcPct val="115000"/>
                        </a:lnSpc>
                        <a:spcAft>
                          <a:spcPts val="0"/>
                        </a:spcAft>
                      </a:pPr>
                      <a:r>
                        <a:rPr lang="en-US" sz="1100">
                          <a:effectLst/>
                        </a:rPr>
                        <a:t>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Gender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dirty="0">
                          <a:effectLst/>
                        </a:rPr>
                        <a:t>VARCHAR</a:t>
                      </a:r>
                      <a:endParaRPr lang="en-IN" sz="1100" dirty="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16</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Gender of the user male/female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3748162053"/>
                  </a:ext>
                </a:extLst>
              </a:tr>
              <a:tr h="522303">
                <a:tc>
                  <a:txBody>
                    <a:bodyPr/>
                    <a:lstStyle/>
                    <a:p>
                      <a:pPr>
                        <a:lnSpc>
                          <a:spcPct val="115000"/>
                        </a:lnSpc>
                        <a:spcAft>
                          <a:spcPts val="0"/>
                        </a:spcAft>
                      </a:pPr>
                      <a:r>
                        <a:rPr lang="en-US" sz="1100">
                          <a:effectLst/>
                        </a:rPr>
                        <a:t>3</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Cast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VARCHAR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32</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Cast of the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2942505893"/>
                  </a:ext>
                </a:extLst>
              </a:tr>
              <a:tr h="791570">
                <a:tc>
                  <a:txBody>
                    <a:bodyPr/>
                    <a:lstStyle/>
                    <a:p>
                      <a:pPr>
                        <a:lnSpc>
                          <a:spcPct val="115000"/>
                        </a:lnSpc>
                        <a:spcAft>
                          <a:spcPts val="0"/>
                        </a:spcAft>
                      </a:pPr>
                      <a:r>
                        <a:rPr lang="en-US" sz="1100">
                          <a:effectLst/>
                        </a:rPr>
                        <a:t>4</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dirty="0">
                          <a:effectLst/>
                        </a:rPr>
                        <a:t>Marks</a:t>
                      </a:r>
                      <a:endParaRPr lang="en-IN" sz="1100" dirty="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Int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4</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Marks obtained by the user</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1896009016"/>
                  </a:ext>
                </a:extLst>
              </a:tr>
              <a:tr h="522303">
                <a:tc>
                  <a:txBody>
                    <a:bodyPr/>
                    <a:lstStyle/>
                    <a:p>
                      <a:pPr>
                        <a:lnSpc>
                          <a:spcPct val="115000"/>
                        </a:lnSpc>
                        <a:spcAft>
                          <a:spcPts val="0"/>
                        </a:spcAft>
                      </a:pPr>
                      <a:r>
                        <a:rPr lang="en-US" sz="1100">
                          <a:effectLst/>
                        </a:rPr>
                        <a:t>5</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Time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Timestamp</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8</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Check the time </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267525078"/>
                  </a:ext>
                </a:extLst>
              </a:tr>
              <a:tr h="801769">
                <a:tc>
                  <a:txBody>
                    <a:bodyPr/>
                    <a:lstStyle/>
                    <a:p>
                      <a:pPr>
                        <a:lnSpc>
                          <a:spcPct val="115000"/>
                        </a:lnSpc>
                        <a:spcAft>
                          <a:spcPts val="0"/>
                        </a:spcAft>
                      </a:pPr>
                      <a:r>
                        <a:rPr lang="en-US" sz="1100">
                          <a:effectLst/>
                        </a:rPr>
                        <a:t>6</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IFSC code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Long Int</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128</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a:effectLst/>
                        </a:rPr>
                        <a:t>Not Null,</a:t>
                      </a:r>
                      <a:endParaRPr lang="en-IN" sz="1100">
                        <a:effectLst/>
                      </a:endParaRPr>
                    </a:p>
                    <a:p>
                      <a:pPr>
                        <a:lnSpc>
                          <a:spcPct val="115000"/>
                        </a:lnSpc>
                        <a:spcAft>
                          <a:spcPts val="0"/>
                        </a:spcAft>
                      </a:pPr>
                      <a:r>
                        <a:rPr lang="en-US" sz="1100">
                          <a:effectLst/>
                        </a:rPr>
                        <a:t>Unique</a:t>
                      </a:r>
                      <a:endParaRPr lang="en-IN" sz="1100">
                        <a:effectLst/>
                        <a:latin typeface="Book Antiqua" panose="02040602050305030304" pitchFamily="18" charset="0"/>
                        <a:ea typeface="Book Antiqua" panose="02040602050305030304" pitchFamily="18" charset="0"/>
                        <a:cs typeface="Shruti"/>
                      </a:endParaRPr>
                    </a:p>
                  </a:txBody>
                  <a:tcPr marL="68580" marR="68580" marT="0" marB="0"/>
                </a:tc>
                <a:tc>
                  <a:txBody>
                    <a:bodyPr/>
                    <a:lstStyle/>
                    <a:p>
                      <a:pPr>
                        <a:lnSpc>
                          <a:spcPct val="115000"/>
                        </a:lnSpc>
                        <a:spcAft>
                          <a:spcPts val="0"/>
                        </a:spcAft>
                      </a:pPr>
                      <a:r>
                        <a:rPr lang="en-US" sz="1100" dirty="0">
                          <a:effectLst/>
                        </a:rPr>
                        <a:t>IFSC code of user bank</a:t>
                      </a:r>
                      <a:endParaRPr lang="en-IN" sz="1100" dirty="0">
                        <a:effectLst/>
                        <a:latin typeface="Book Antiqua" panose="02040602050305030304" pitchFamily="18" charset="0"/>
                        <a:ea typeface="Book Antiqua" panose="02040602050305030304" pitchFamily="18" charset="0"/>
                        <a:cs typeface="Shruti"/>
                      </a:endParaRPr>
                    </a:p>
                  </a:txBody>
                  <a:tcPr marL="68580" marR="68580" marT="0" marB="0"/>
                </a:tc>
                <a:extLst>
                  <a:ext uri="{0D108BD9-81ED-4DB2-BD59-A6C34878D82A}">
                    <a16:rowId xmlns:a16="http://schemas.microsoft.com/office/drawing/2014/main" val="4108176450"/>
                  </a:ext>
                </a:extLst>
              </a:tr>
            </a:tbl>
          </a:graphicData>
        </a:graphic>
      </p:graphicFrame>
    </p:spTree>
    <p:extLst>
      <p:ext uri="{BB962C8B-B14F-4D97-AF65-F5344CB8AC3E}">
        <p14:creationId xmlns:p14="http://schemas.microsoft.com/office/powerpoint/2010/main" val="119188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239"/>
          </a:xfrm>
        </p:spPr>
        <p:txBody>
          <a:bodyPr/>
          <a:lstStyle/>
          <a:p>
            <a:r>
              <a:rPr lang="en-US" dirty="0"/>
              <a:t>					Flow Diagram</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29692" y="1476330"/>
            <a:ext cx="8177348" cy="522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4" name="Content Placeholder 3" descr="C:\Users\User\Downloads\Level2-Page-2.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562" y="755786"/>
            <a:ext cx="9418318" cy="5919334"/>
          </a:xfrm>
          <a:prstGeom prst="rect">
            <a:avLst/>
          </a:prstGeom>
          <a:noFill/>
          <a:ln>
            <a:noFill/>
          </a:ln>
        </p:spPr>
      </p:pic>
    </p:spTree>
    <p:extLst>
      <p:ext uri="{BB962C8B-B14F-4D97-AF65-F5344CB8AC3E}">
        <p14:creationId xmlns:p14="http://schemas.microsoft.com/office/powerpoint/2010/main" val="99809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ownloads\Level2-Page-3.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269" y="1280160"/>
            <a:ext cx="7372531" cy="4741817"/>
          </a:xfrm>
          <a:prstGeom prst="rect">
            <a:avLst/>
          </a:prstGeom>
          <a:noFill/>
          <a:ln>
            <a:noFill/>
          </a:ln>
        </p:spPr>
      </p:pic>
    </p:spTree>
    <p:extLst>
      <p:ext uri="{BB962C8B-B14F-4D97-AF65-F5344CB8AC3E}">
        <p14:creationId xmlns:p14="http://schemas.microsoft.com/office/powerpoint/2010/main" val="157873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User\Downloads\Level2-Page-4.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269" y="1058091"/>
            <a:ext cx="7367451" cy="5434149"/>
          </a:xfrm>
          <a:prstGeom prst="rect">
            <a:avLst/>
          </a:prstGeom>
          <a:noFill/>
          <a:ln>
            <a:noFill/>
          </a:ln>
        </p:spPr>
      </p:pic>
    </p:spTree>
    <p:extLst>
      <p:ext uri="{BB962C8B-B14F-4D97-AF65-F5344CB8AC3E}">
        <p14:creationId xmlns:p14="http://schemas.microsoft.com/office/powerpoint/2010/main" val="321008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ownloads\Level2-Page-5.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1943" y="796834"/>
            <a:ext cx="8216537" cy="5669280"/>
          </a:xfrm>
          <a:prstGeom prst="rect">
            <a:avLst/>
          </a:prstGeom>
          <a:noFill/>
          <a:ln>
            <a:noFill/>
          </a:ln>
        </p:spPr>
      </p:pic>
    </p:spTree>
    <p:extLst>
      <p:ext uri="{BB962C8B-B14F-4D97-AF65-F5344CB8AC3E}">
        <p14:creationId xmlns:p14="http://schemas.microsoft.com/office/powerpoint/2010/main" val="230082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User manuals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62641" y="1362892"/>
            <a:ext cx="8915400" cy="4972594"/>
          </a:xfrm>
        </p:spPr>
        <p:txBody>
          <a:bodyPr/>
          <a:lstStyle/>
          <a:p>
            <a:pPr lvl="0"/>
            <a:r>
              <a:rPr lang="en-US" b="1" dirty="0">
                <a:latin typeface="Times New Roman" panose="02020603050405020304" pitchFamily="18" charset="0"/>
                <a:cs typeface="Times New Roman" panose="02020603050405020304" pitchFamily="18" charset="0"/>
              </a:rPr>
              <a:t>Description: - This is our home page.</a:t>
            </a:r>
            <a:endParaRPr lang="en-IN"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4" name="Picture 3" descr="C:\Users\User\Downloads\home page im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3566" y="2143078"/>
            <a:ext cx="8774475" cy="4585063"/>
          </a:xfrm>
          <a:prstGeom prst="rect">
            <a:avLst/>
          </a:prstGeom>
          <a:noFill/>
          <a:ln>
            <a:noFill/>
          </a:ln>
        </p:spPr>
      </p:pic>
    </p:spTree>
    <p:extLst>
      <p:ext uri="{BB962C8B-B14F-4D97-AF65-F5344CB8AC3E}">
        <p14:creationId xmlns:p14="http://schemas.microsoft.com/office/powerpoint/2010/main" val="201573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3898" y="853440"/>
            <a:ext cx="8915400" cy="5573486"/>
          </a:xfrm>
        </p:spPr>
        <p:txBody>
          <a:bodyPr/>
          <a:lstStyle/>
          <a:p>
            <a:pPr lvl="0"/>
            <a:r>
              <a:rPr lang="en-US" b="1" dirty="0">
                <a:latin typeface="Times New Roman" panose="02020603050405020304" pitchFamily="18" charset="0"/>
                <a:cs typeface="Times New Roman" panose="02020603050405020304" pitchFamily="18" charset="0"/>
              </a:rPr>
              <a:t>Description: - This is our data set page where you can upload Dataset from the drive.</a:t>
            </a:r>
            <a:endParaRPr lang="en-IN"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4" name="Picture 3" descr="C:\Users\User\Downloads\adding a csv file im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3898" y="1809432"/>
            <a:ext cx="8540342" cy="4617494"/>
          </a:xfrm>
          <a:prstGeom prst="rect">
            <a:avLst/>
          </a:prstGeom>
          <a:noFill/>
          <a:ln>
            <a:noFill/>
          </a:ln>
        </p:spPr>
      </p:pic>
    </p:spTree>
    <p:extLst>
      <p:ext uri="{BB962C8B-B14F-4D97-AF65-F5344CB8AC3E}">
        <p14:creationId xmlns:p14="http://schemas.microsoft.com/office/powerpoint/2010/main" val="278787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Acknowledgment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 would like to express my gratitude to Dr. Devendrasinh Vashi (Department of Master of Computer Application) for his unwavering and unbiased support during the whole research and development time, as well as for guiding me throughout the Major project phase. They created a conducive climate for me; without them, I would not have been able to attain my goal. Despite their busy schedules, they were always there for me and a fantastic source of inspiration. They were widely accessible both during and after college hours. That is something for which I am grateful.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would also like to extend my gratitude to our Head of department Ma’am Dr. Madhuri Bhavsar and our Director Sir Dr. R. N. Patel for providing me with all the facilities that were required to complete this project.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feel a mixture of appreciation, delight, and tremendous satisfaction as I express my gratitude to all individuals who have contributed directly or indirectly to the project’s successful completion.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29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5520" y="1140823"/>
            <a:ext cx="8915400" cy="5403668"/>
          </a:xfrm>
        </p:spPr>
        <p:txBody>
          <a:bodyPr/>
          <a:lstStyle/>
          <a:p>
            <a:pPr lvl="0"/>
            <a:r>
              <a:rPr lang="en-US" b="1" dirty="0">
                <a:latin typeface="Times New Roman" panose="02020603050405020304" pitchFamily="18" charset="0"/>
                <a:cs typeface="Times New Roman" panose="02020603050405020304" pitchFamily="18" charset="0"/>
              </a:rPr>
              <a:t>Description: - The data has been uploaded.</a:t>
            </a:r>
          </a:p>
          <a:p>
            <a:pPr lvl="0"/>
            <a:endParaRPr lang="en-US" b="1" dirty="0"/>
          </a:p>
          <a:p>
            <a:pPr marL="0" lvl="0" indent="0">
              <a:buNone/>
            </a:pPr>
            <a:endParaRPr lang="en-IN" dirty="0"/>
          </a:p>
          <a:p>
            <a:endParaRPr lang="en-IN" dirty="0"/>
          </a:p>
        </p:txBody>
      </p:sp>
      <p:pic>
        <p:nvPicPr>
          <p:cNvPr id="4" name="Picture 3" descr="C:\Users\User\Downloads\upload data set im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137" y="1907178"/>
            <a:ext cx="7328263" cy="3762102"/>
          </a:xfrm>
          <a:prstGeom prst="rect">
            <a:avLst/>
          </a:prstGeom>
          <a:noFill/>
          <a:ln>
            <a:noFill/>
          </a:ln>
        </p:spPr>
      </p:pic>
    </p:spTree>
    <p:extLst>
      <p:ext uri="{BB962C8B-B14F-4D97-AF65-F5344CB8AC3E}">
        <p14:creationId xmlns:p14="http://schemas.microsoft.com/office/powerpoint/2010/main" val="122654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4264" y="1101634"/>
            <a:ext cx="8915400" cy="3777622"/>
          </a:xfrm>
        </p:spPr>
        <p:txBody>
          <a:bodyPr/>
          <a:lstStyle/>
          <a:p>
            <a:pPr lvl="0"/>
            <a:r>
              <a:rPr lang="en-US" b="1" dirty="0">
                <a:latin typeface="Times New Roman" panose="02020603050405020304" pitchFamily="18" charset="0"/>
                <a:cs typeface="Times New Roman" panose="02020603050405020304" pitchFamily="18" charset="0"/>
              </a:rPr>
              <a:t>Description: - This is our Masking column’s from that you can hide the data into to block.</a:t>
            </a:r>
            <a:endParaRPr lang="en-IN"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4" name="Picture 3" descr="C:\Users\User\Downloads\masking coloumn im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7886" y="2094547"/>
            <a:ext cx="7302137" cy="3901304"/>
          </a:xfrm>
          <a:prstGeom prst="rect">
            <a:avLst/>
          </a:prstGeom>
          <a:noFill/>
          <a:ln>
            <a:noFill/>
          </a:ln>
        </p:spPr>
      </p:pic>
    </p:spTree>
    <p:extLst>
      <p:ext uri="{BB962C8B-B14F-4D97-AF65-F5344CB8AC3E}">
        <p14:creationId xmlns:p14="http://schemas.microsoft.com/office/powerpoint/2010/main" val="188632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1018" y="1153885"/>
            <a:ext cx="8915400" cy="5468983"/>
          </a:xfrm>
        </p:spPr>
        <p:txBody>
          <a:bodyPr/>
          <a:lstStyle/>
          <a:p>
            <a:r>
              <a:rPr lang="en-US" b="1" dirty="0"/>
              <a:t>Description: - </a:t>
            </a:r>
            <a:r>
              <a:rPr lang="en-US" b="1" dirty="0">
                <a:latin typeface="Times New Roman" panose="02020603050405020304" pitchFamily="18" charset="0"/>
                <a:cs typeface="Times New Roman" panose="02020603050405020304" pitchFamily="18" charset="0"/>
              </a:rPr>
              <a:t>This is our block page in this it will creates the Blocks and showing our Masking columns and data with hiding our details.</a:t>
            </a:r>
          </a:p>
          <a:p>
            <a:endParaRPr lang="en-US"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C:\Users\User\Downloads\block data im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331" y="2015626"/>
            <a:ext cx="7863840" cy="4737871"/>
          </a:xfrm>
          <a:prstGeom prst="rect">
            <a:avLst/>
          </a:prstGeom>
          <a:noFill/>
          <a:ln>
            <a:noFill/>
          </a:ln>
        </p:spPr>
      </p:pic>
    </p:spTree>
    <p:extLst>
      <p:ext uri="{BB962C8B-B14F-4D97-AF65-F5344CB8AC3E}">
        <p14:creationId xmlns:p14="http://schemas.microsoft.com/office/powerpoint/2010/main" val="3682503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8766" y="1127759"/>
            <a:ext cx="8915400" cy="5351417"/>
          </a:xfrm>
        </p:spPr>
        <p:txBody>
          <a:bodyPr/>
          <a:lstStyle/>
          <a:p>
            <a:pPr lvl="0"/>
            <a:r>
              <a:rPr lang="en-US" b="1" dirty="0">
                <a:latin typeface="Times New Roman" panose="02020603050405020304" pitchFamily="18" charset="0"/>
                <a:cs typeface="Times New Roman" panose="02020603050405020304" pitchFamily="18" charset="0"/>
              </a:rPr>
              <a:t>Description: - This is our hashed data of our original data and showing its particular hash key.</a:t>
            </a:r>
            <a:endParaRPr lang="en-IN"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4" name="Picture 3" descr="C:\Users\User\Downloads\hashed data im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4640" y="1980972"/>
            <a:ext cx="7184572" cy="4498204"/>
          </a:xfrm>
          <a:prstGeom prst="rect">
            <a:avLst/>
          </a:prstGeom>
          <a:noFill/>
          <a:ln>
            <a:noFill/>
          </a:ln>
        </p:spPr>
      </p:pic>
    </p:spTree>
    <p:extLst>
      <p:ext uri="{BB962C8B-B14F-4D97-AF65-F5344CB8AC3E}">
        <p14:creationId xmlns:p14="http://schemas.microsoft.com/office/powerpoint/2010/main" val="279688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10390" y="1271451"/>
            <a:ext cx="8915400" cy="5325291"/>
          </a:xfrm>
        </p:spPr>
        <p:txBody>
          <a:bodyPr/>
          <a:lstStyle/>
          <a:p>
            <a:pPr lvl="0"/>
            <a:r>
              <a:rPr lang="en-US" b="1" dirty="0"/>
              <a:t>This is our full block chain with the date, timestamp, particular blocks hash key, node.</a:t>
            </a:r>
          </a:p>
          <a:p>
            <a:pPr lvl="0"/>
            <a:endParaRPr lang="en-US" b="1" dirty="0"/>
          </a:p>
          <a:p>
            <a:pPr marL="0" lvl="0" indent="0">
              <a:buNone/>
            </a:pPr>
            <a:endParaRPr lang="en-IN" dirty="0"/>
          </a:p>
        </p:txBody>
      </p:sp>
      <p:pic>
        <p:nvPicPr>
          <p:cNvPr id="5" name="Picture 4" descr="C:\Users\User\Downloads\full chain img.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137" y="2220686"/>
            <a:ext cx="8395653" cy="4271553"/>
          </a:xfrm>
          <a:prstGeom prst="rect">
            <a:avLst/>
          </a:prstGeom>
          <a:noFill/>
          <a:ln>
            <a:noFill/>
          </a:ln>
        </p:spPr>
      </p:pic>
    </p:spTree>
    <p:extLst>
      <p:ext uri="{BB962C8B-B14F-4D97-AF65-F5344CB8AC3E}">
        <p14:creationId xmlns:p14="http://schemas.microsoft.com/office/powerpoint/2010/main" val="35183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We have come to the conclusion that personal or sensitive data should not be given to other since they are sensitive to abuse and fraud. Users should instead be allowed to own and control their data while ensuring security. Our Platform enables the feature to store personal data dynamically and hiding Important details of the user in the block chain for user security. Furthermore, the block chain identifies the user as the data's owner. However, if a user has a significant volume of private data to store digitally for security, block chain for personal data is a chevalier choice.</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865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Project Scope</a:t>
            </a:r>
            <a:br>
              <a:rPr lang="en-IN" dirty="0"/>
            </a:br>
            <a:endParaRPr lang="en-IN" dirty="0"/>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As we all know, the future of block chain technology is mostly in the sector of cybersecurity. Furthermore, despite the fact that the block chain is open source, it nevertheless manages to keep data private through the use of security settings and verifiers. Data is encrypted to eliminate risks from unwanted data tampering and to avoid data breaches to a large extent. When it comes to personal data on the block chain, data privacy is critical, as data leakage is unacceptably dangerous for private information. The hashed data hides the original information. However, the hash of the block protects the block from attack, giving the data double security. This sort of security mechanism is being considered in the project in order to make data transfer very safe for personal data via peer-to-peer transmission.</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1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a:t>
            </a:r>
            <a:endParaRPr lang="en-IN"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goal of the block chain for personal data is to allow for the distribution and storage of information while preventing unauthorized editing. As a result, the block chain created is immutable and irreversible, as the completed transactions are neither deleted or changed. Because this block chain is for private data, there is a system in place to ensure that the data or hashed data (which is irreversible) is never erased. Because the data is hashed and the block is hashed, the chain has double security, making the data safe and indestructible to attackers. This aids the block chain’s passive security once again.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751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485" y="271413"/>
            <a:ext cx="8911687" cy="1280890"/>
          </a:xfrm>
        </p:spPr>
        <p:txBody>
          <a:bodyPr/>
          <a:lstStyle/>
          <a:p>
            <a:r>
              <a:rPr lang="en-US" dirty="0"/>
              <a:t>                Tools of Project</a:t>
            </a:r>
            <a:endParaRPr lang="en-IN" dirty="0"/>
          </a:p>
        </p:txBody>
      </p:sp>
      <p:sp>
        <p:nvSpPr>
          <p:cNvPr id="3" name="Content Placeholder 2"/>
          <p:cNvSpPr>
            <a:spLocks noGrp="1"/>
          </p:cNvSpPr>
          <p:nvPr>
            <p:ph idx="1"/>
          </p:nvPr>
        </p:nvSpPr>
        <p:spPr>
          <a:xfrm>
            <a:off x="2406332" y="1293223"/>
            <a:ext cx="8915400" cy="5421086"/>
          </a:xfrm>
        </p:spPr>
        <p:txBody>
          <a:bodyPr>
            <a:normAutofit fontScale="77500" lnSpcReduction="20000"/>
          </a:bodyPr>
          <a:lstStyle/>
          <a:p>
            <a:r>
              <a:rPr lang="en-US" sz="2000" b="1" dirty="0"/>
              <a:t>           </a:t>
            </a:r>
            <a:r>
              <a:rPr lang="en-US" sz="2000" b="1" dirty="0">
                <a:latin typeface="Times New Roman" panose="02020603050405020304" pitchFamily="18" charset="0"/>
                <a:cs typeface="Times New Roman" panose="02020603050405020304" pitchFamily="18" charset="0"/>
              </a:rPr>
              <a:t>FRONT-END</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HTML</a:t>
            </a:r>
            <a:r>
              <a:rPr lang="en-US" sz="20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coding used to organize a webpage and its content is known as HTML. HTML is widely used to format web pages utilizing the language's many tags. If you know HTML well, you can edit an existing web template to build a website.</a:t>
            </a: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t>Bootstrap:- </a:t>
            </a:r>
            <a:r>
              <a:rPr lang="en-US" sz="2600" dirty="0">
                <a:latin typeface="Times New Roman" panose="02020603050405020304" pitchFamily="18" charset="0"/>
                <a:cs typeface="Times New Roman" panose="02020603050405020304" pitchFamily="18" charset="0"/>
              </a:rPr>
              <a:t>Bootstrap is a popular front-end tool for building cutting-edge websites and apps. It's free and open source, and its main goal is How use the color, size, font, and layout options in Bootstrap to a web project.</a:t>
            </a:r>
            <a:endParaRPr lang="en-US" sz="2600" b="1" dirty="0">
              <a:latin typeface="Times New Roman" panose="02020603050405020304" pitchFamily="18" charset="0"/>
              <a:cs typeface="Times New Roman" panose="02020603050405020304" pitchFamily="18" charset="0"/>
            </a:endParaRPr>
          </a:p>
          <a:p>
            <a:pPr marL="0" indent="0">
              <a:buNone/>
            </a:pPr>
            <a:endParaRPr lang="en-US" sz="2000" b="1" dirty="0"/>
          </a:p>
          <a:p>
            <a:r>
              <a:rPr lang="en-US" sz="2000" b="1" dirty="0"/>
              <a:t>	          Back-End</a:t>
            </a:r>
          </a:p>
          <a:p>
            <a:pPr>
              <a:buFont typeface="Arial" panose="020B0604020202020204" pitchFamily="34" charset="0"/>
              <a:buChar char="•"/>
            </a:pPr>
            <a:r>
              <a:rPr lang="en-US" sz="2000" b="1" dirty="0"/>
              <a:t>Python 3.8 version (Py-charm: 2022.1):- </a:t>
            </a:r>
            <a:r>
              <a:rPr lang="en-US" sz="2600" dirty="0">
                <a:latin typeface="Times New Roman" panose="02020603050405020304" pitchFamily="18" charset="0"/>
                <a:cs typeface="Times New Roman" panose="02020603050405020304" pitchFamily="18" charset="0"/>
              </a:rPr>
              <a:t>Python is a high-level, interactive, and object-oriented scripting language.</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We have use Python for back-end purpose in this we get easily inbuilt Libraries for user needs. Python operates on a wide range of hardware platforms and offers a consistent user interface.</a:t>
            </a:r>
            <a:endParaRPr lang="en-IN"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1" dirty="0"/>
          </a:p>
          <a:p>
            <a:pPr>
              <a:buFont typeface="Arial" panose="020B0604020202020204" pitchFamily="34" charset="0"/>
              <a:buChar char="•"/>
            </a:pPr>
            <a:r>
              <a:rPr lang="en-US" sz="2000" b="1" dirty="0"/>
              <a:t>Flask:-  </a:t>
            </a:r>
            <a:r>
              <a:rPr lang="en-US" sz="2300" dirty="0">
                <a:latin typeface="Times New Roman" panose="02020603050405020304" pitchFamily="18" charset="0"/>
                <a:cs typeface="Times New Roman" panose="02020603050405020304" pitchFamily="18" charset="0"/>
              </a:rPr>
              <a:t>Python-based Flask is a micro-web development framework. Flask is a simple and lightweight Python framework for web development.</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It provides developers more dynamic and is therefore new developers more easy accessibility because You may easily create a web application and fast with only one single python file.</a:t>
            </a:r>
            <a:endParaRPr lang="en-US" sz="2300" b="1" dirty="0">
              <a:latin typeface="Times New Roman" panose="02020603050405020304" pitchFamily="18" charset="0"/>
              <a:cs typeface="Times New Roman" panose="02020603050405020304" pitchFamily="18" charset="0"/>
            </a:endParaRPr>
          </a:p>
          <a:p>
            <a:pPr marL="0" indent="0">
              <a:buNone/>
            </a:pPr>
            <a:endParaRPr lang="en-US" sz="2000" b="1" dirty="0"/>
          </a:p>
        </p:txBody>
      </p:sp>
    </p:spTree>
    <p:extLst>
      <p:ext uri="{BB962C8B-B14F-4D97-AF65-F5344CB8AC3E}">
        <p14:creationId xmlns:p14="http://schemas.microsoft.com/office/powerpoint/2010/main" val="162252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of the Block chain</a:t>
            </a:r>
            <a:endParaRPr lang="en-IN" dirty="0"/>
          </a:p>
        </p:txBody>
      </p:sp>
      <p:sp>
        <p:nvSpPr>
          <p:cNvPr id="3" name="Content Placeholder 2"/>
          <p:cNvSpPr>
            <a:spLocks noGrp="1"/>
          </p:cNvSpPr>
          <p:nvPr>
            <p:ph idx="1"/>
          </p:nvPr>
        </p:nvSpPr>
        <p:spPr>
          <a:xfrm>
            <a:off x="2589212" y="2133599"/>
            <a:ext cx="8915400" cy="4473389"/>
          </a:xfrm>
        </p:spPr>
        <p:txBody>
          <a:bodyPr>
            <a:noAutofit/>
          </a:bodyPr>
          <a:lstStyle/>
          <a:p>
            <a:r>
              <a:rPr lang="en-US" dirty="0">
                <a:latin typeface="Times New Roman" panose="02020603050405020304" pitchFamily="18" charset="0"/>
                <a:cs typeface="Times New Roman" panose="02020603050405020304" pitchFamily="18" charset="0"/>
              </a:rPr>
              <a:t>A block chain is a distributed database, which means that the database's storage devices aren't all connected to the same Computer system. It keeps track of a growing set of organized records known as blocks. A date and a timestamp are to be connected with each block of previous block.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block chain is a collection of data-storing blocks. Santoshi Nakamoto created block chain in 1991. A block chain is a publicly accessible ledger. After data has been placed in a block chain, it is exceedingly impossible to change it. Block chain is a distributed database with qualities such as decentralization , traceability, non-tamper-ability, security, and reliability.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Block chain, is a representation of a database with a large number of users, keeps all transaction information on the block chain, which has stringent security standards. Block chain is a peer-to-peer independent network. There is no requirement for nodes to trust one another, There is also no primary node. As a result, transactions on the block chain must protect the confidentiality of transaction information through insecure networks while simultaneously maintaining transaction integrity.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596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Problem statement</a:t>
            </a:r>
            <a:endParaRPr lang="en-IN" dirty="0"/>
          </a:p>
        </p:txBody>
      </p:sp>
      <p:sp>
        <p:nvSpPr>
          <p:cNvPr id="3" name="Content Placeholder 2"/>
          <p:cNvSpPr>
            <a:spLocks noGrp="1"/>
          </p:cNvSpPr>
          <p:nvPr>
            <p:ph idx="1"/>
          </p:nvPr>
        </p:nvSpPr>
        <p:spPr>
          <a:xfrm>
            <a:off x="2589212" y="1558833"/>
            <a:ext cx="8915400" cy="5037909"/>
          </a:xfrm>
        </p:spPr>
        <p:txBody>
          <a:bodyPr>
            <a:normAutofit/>
          </a:bodyPr>
          <a:lstStyle/>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For to store digital data/Record for security it requires block chain expertise to update. More hard to handle. Overcome to this problem block chain for personal data comes into picture, in this we can store data into the block chain with hiding important details for security of the user with the Masking method with its timestamp, date, hash data or encrypt data of the blocks.  </a:t>
            </a:r>
            <a:endParaRPr lang="en-IN" sz="24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59963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7257" y="1737360"/>
            <a:ext cx="8735285" cy="4598125"/>
          </a:xfrm>
        </p:spPr>
        <p:txBody>
          <a:bodyPr/>
          <a:lstStyle/>
          <a:p>
            <a:pPr>
              <a:buAutoNum type="arabicParenR"/>
            </a:pPr>
            <a:r>
              <a:rPr lang="en-US" sz="2000" b="1" dirty="0">
                <a:latin typeface="Times New Roman" panose="02020603050405020304" pitchFamily="18" charset="0"/>
                <a:cs typeface="Times New Roman" panose="02020603050405020304" pitchFamily="18" charset="0"/>
              </a:rPr>
              <a:t>Transaction</a:t>
            </a:r>
            <a:r>
              <a:rPr lang="en-US" sz="2000" dirty="0">
                <a:latin typeface="Times New Roman" panose="02020603050405020304" pitchFamily="18" charset="0"/>
                <a:cs typeface="Times New Roman" panose="02020603050405020304" pitchFamily="18" charset="0"/>
              </a:rPr>
              <a:t>: - In this project the transaction function to initialize new            transaction of data of our block chain. On-chain transactions occur in a block chain update after being validated or authorized.</a:t>
            </a:r>
          </a:p>
          <a:p>
            <a:pPr>
              <a:buAutoNum type="arabicParenR"/>
            </a:pPr>
            <a:endParaRPr lang="en-US" sz="2000" dirty="0">
              <a:latin typeface="Times New Roman" panose="02020603050405020304" pitchFamily="18" charset="0"/>
              <a:cs typeface="Times New Roman" panose="02020603050405020304" pitchFamily="18" charset="0"/>
            </a:endParaRPr>
          </a:p>
          <a:p>
            <a:pPr>
              <a:buAutoNum type="arabicParenR"/>
            </a:pPr>
            <a:r>
              <a:rPr lang="en-US" sz="2000" b="1" dirty="0">
                <a:latin typeface="Times New Roman" panose="02020603050405020304" pitchFamily="18" charset="0"/>
                <a:cs typeface="Times New Roman" panose="02020603050405020304" pitchFamily="18" charset="0"/>
              </a:rPr>
              <a:t>Proof of Work</a:t>
            </a:r>
            <a:r>
              <a:rPr lang="en-US" sz="2000" dirty="0">
                <a:latin typeface="Times New Roman" panose="02020603050405020304" pitchFamily="18" charset="0"/>
                <a:cs typeface="Times New Roman" panose="02020603050405020304" pitchFamily="18" charset="0"/>
              </a:rPr>
              <a:t>: - This method will be used to confirm the transaction, produce additional blocks in the chain, and compete against one another to finish the network transaction.</a:t>
            </a:r>
          </a:p>
          <a:p>
            <a:pPr>
              <a:buAutoNum type="arabicParenR"/>
            </a:pPr>
            <a:endParaRPr lang="en-US" sz="2000" dirty="0">
              <a:latin typeface="Times New Roman" panose="02020603050405020304" pitchFamily="18" charset="0"/>
              <a:cs typeface="Times New Roman" panose="02020603050405020304" pitchFamily="18" charset="0"/>
            </a:endParaRPr>
          </a:p>
          <a:p>
            <a:pPr lvl="0">
              <a:buFont typeface="Wingdings 3" charset="2"/>
              <a:buAutoNum type="arabicParenR"/>
            </a:pPr>
            <a:r>
              <a:rPr lang="en-US" sz="2000" b="1" dirty="0">
                <a:latin typeface="Times New Roman" panose="02020603050405020304" pitchFamily="18" charset="0"/>
                <a:cs typeface="Times New Roman" panose="02020603050405020304" pitchFamily="18" charset="0"/>
              </a:rPr>
              <a:t>Consensus method</a:t>
            </a:r>
            <a:r>
              <a:rPr lang="en-US" sz="2000" dirty="0">
                <a:latin typeface="Times New Roman" panose="02020603050405020304" pitchFamily="18" charset="0"/>
                <a:cs typeface="Times New Roman" panose="02020603050405020304" pitchFamily="18" charset="0"/>
              </a:rPr>
              <a:t>: - we have used this function to verify or check in proof of work that the chain has been replaced or not of data.</a:t>
            </a:r>
            <a:endParaRPr lang="en-IN" sz="2000" dirty="0">
              <a:latin typeface="Times New Roman" panose="02020603050405020304" pitchFamily="18" charset="0"/>
              <a:cs typeface="Times New Roman" panose="02020603050405020304" pitchFamily="18" charset="0"/>
            </a:endParaRPr>
          </a:p>
          <a:p>
            <a:pPr>
              <a:buAutoNum type="arabicParenR"/>
            </a:pPr>
            <a:endParaRPr lang="en-US" sz="2000" dirty="0">
              <a:latin typeface="Times New Roman" panose="02020603050405020304" pitchFamily="18" charset="0"/>
              <a:cs typeface="Times New Roman" panose="02020603050405020304" pitchFamily="18" charset="0"/>
            </a:endParaRPr>
          </a:p>
          <a:p>
            <a:pPr>
              <a:buFont typeface="Wingdings 3" charset="2"/>
              <a:buAutoNum type="arabicParenR"/>
            </a:pPr>
            <a:r>
              <a:rPr lang="en-US" sz="2000" b="1" dirty="0">
                <a:latin typeface="Times New Roman" panose="02020603050405020304" pitchFamily="18" charset="0"/>
                <a:cs typeface="Times New Roman" panose="02020603050405020304" pitchFamily="18" charset="0"/>
              </a:rPr>
              <a:t>Administration: -</a:t>
            </a:r>
            <a:r>
              <a:rPr lang="en-US" sz="2000" dirty="0">
                <a:latin typeface="Times New Roman" panose="02020603050405020304" pitchFamily="18" charset="0"/>
                <a:cs typeface="Times New Roman" panose="02020603050405020304" pitchFamily="18" charset="0"/>
              </a:rPr>
              <a:t> In this we have developed a UI for the block chain.</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2" name="Rectangle 1"/>
          <p:cNvSpPr/>
          <p:nvPr/>
        </p:nvSpPr>
        <p:spPr>
          <a:xfrm>
            <a:off x="3579223" y="736265"/>
            <a:ext cx="4794067"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Modules of the project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91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8584" y="775062"/>
            <a:ext cx="8915400" cy="5965372"/>
          </a:xfrm>
        </p:spPr>
        <p:txBody>
          <a:bodyPr>
            <a:noAutofit/>
          </a:bodyPr>
          <a:lstStyle/>
          <a:p>
            <a:pPr lv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Full chain</a:t>
            </a:r>
            <a:r>
              <a:rPr lang="en-US" dirty="0">
                <a:latin typeface="Times New Roman" panose="02020603050405020304" pitchFamily="18" charset="0"/>
                <a:cs typeface="Times New Roman" panose="02020603050405020304" pitchFamily="18" charset="0"/>
              </a:rPr>
              <a:t>: - In this it will show the all transaction of the chain with its timestamp, full block hashed data, date, node etc.</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Last block</a:t>
            </a:r>
            <a:r>
              <a:rPr lang="en-US" dirty="0">
                <a:latin typeface="Times New Roman" panose="02020603050405020304" pitchFamily="18" charset="0"/>
                <a:cs typeface="Times New Roman" panose="02020603050405020304" pitchFamily="18" charset="0"/>
              </a:rPr>
              <a:t>: - In this it will allow to create the data with the last block with its hash key.</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Allowance</a:t>
            </a:r>
            <a:r>
              <a:rPr lang="en-US" dirty="0">
                <a:latin typeface="Times New Roman" panose="02020603050405020304" pitchFamily="18" charset="0"/>
                <a:cs typeface="Times New Roman" panose="02020603050405020304" pitchFamily="18" charset="0"/>
              </a:rPr>
              <a:t>: - In our project the data allowance is used for to check the datatypes of the row which user selected (STR, INT, Float) for respective hidden columns.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 For the security we have used SHA-256 for to create a hashed data or encrypt data of all row in the column and also we have created a particular encrypt data for the whole single block.</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Masking</a:t>
            </a:r>
            <a:r>
              <a:rPr lang="en-US" dirty="0">
                <a:latin typeface="Times New Roman" panose="02020603050405020304" pitchFamily="18" charset="0"/>
                <a:cs typeface="Times New Roman" panose="02020603050405020304" pitchFamily="18" charset="0"/>
              </a:rPr>
              <a:t>: - we have done masking when the user selects the particular columns from the check box it will hide the data in the blocks.</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set</a:t>
            </a:r>
            <a:r>
              <a:rPr lang="en-US" dirty="0">
                <a:latin typeface="Times New Roman" panose="02020603050405020304" pitchFamily="18" charset="0"/>
                <a:cs typeface="Times New Roman" panose="02020603050405020304" pitchFamily="18" charset="0"/>
              </a:rPr>
              <a:t>: In this we have created dynamic data for CSV formats. So we can add any of the data set of CSV for data input  into the blocks of block chain.</a:t>
            </a:r>
            <a:endParaRPr lang="en-IN"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6945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530</TotalTime>
  <Words>1982</Words>
  <Application>Microsoft Office PowerPoint</Application>
  <PresentationFormat>Widescreen</PresentationFormat>
  <Paragraphs>232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 Antiqua</vt:lpstr>
      <vt:lpstr>Century Gothic</vt:lpstr>
      <vt:lpstr>Times New Roman</vt:lpstr>
      <vt:lpstr>Wingdings 3</vt:lpstr>
      <vt:lpstr>Wisp</vt:lpstr>
      <vt:lpstr>                           Institute of Technology, Nirma University             Sarkhej - Gandhinagar Hwy, Gota, Ahmedabad, Gujarat 382481 </vt:lpstr>
      <vt:lpstr>              Acknowledgment  </vt:lpstr>
      <vt:lpstr>                Project Scope </vt:lpstr>
      <vt:lpstr>                       Objective  </vt:lpstr>
      <vt:lpstr>                Tools of Project</vt:lpstr>
      <vt:lpstr>      Introduction of the Block chain</vt:lpstr>
      <vt:lpstr>                 Problem statement</vt:lpstr>
      <vt:lpstr>PowerPoint Presentation</vt:lpstr>
      <vt:lpstr>PowerPoint Presentation</vt:lpstr>
      <vt:lpstr>       Parameters: Node latency, Block chain scalability, Transaction and Consensus, Centralization</vt:lpstr>
      <vt:lpstr>               Data Dictionary</vt:lpstr>
      <vt:lpstr>PowerPoint Presentation</vt:lpstr>
      <vt:lpstr>     Flow Diagram</vt:lpstr>
      <vt:lpstr>                                   </vt:lpstr>
      <vt:lpstr>PowerPoint Presentation</vt:lpstr>
      <vt:lpstr>PowerPoint Presentation</vt:lpstr>
      <vt:lpstr>PowerPoint Presentation</vt:lpstr>
      <vt:lpstr>User manuals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Nirma University             Sarkhej - Gandhinagar Hwy, Gota, Ahmedabad, Gujarat 382481</dc:title>
  <dc:creator>User</dc:creator>
  <cp:lastModifiedBy>BHATT JANMAY</cp:lastModifiedBy>
  <cp:revision>49</cp:revision>
  <dcterms:created xsi:type="dcterms:W3CDTF">2022-02-18T06:57:24Z</dcterms:created>
  <dcterms:modified xsi:type="dcterms:W3CDTF">2022-05-20T05:53:40Z</dcterms:modified>
</cp:coreProperties>
</file>