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3" r:id="rId1"/>
  </p:sldMasterIdLst>
  <p:notesMasterIdLst>
    <p:notesMasterId r:id="rId11"/>
  </p:notesMasterIdLst>
  <p:handoutMasterIdLst>
    <p:handoutMasterId r:id="rId12"/>
  </p:handoutMasterIdLst>
  <p:sldIdLst>
    <p:sldId id="359" r:id="rId2"/>
    <p:sldId id="360" r:id="rId3"/>
    <p:sldId id="361" r:id="rId4"/>
    <p:sldId id="362" r:id="rId5"/>
    <p:sldId id="364" r:id="rId6"/>
    <p:sldId id="363" r:id="rId7"/>
    <p:sldId id="365" r:id="rId8"/>
    <p:sldId id="366" r:id="rId9"/>
    <p:sldId id="367" r:id="rId10"/>
  </p:sldIdLst>
  <p:sldSz cx="14630400" cy="8229600"/>
  <p:notesSz cx="7023100" cy="9309100"/>
  <p:defaultTextStyle>
    <a:defPPr>
      <a:defRPr lang="en-US"/>
    </a:defPPr>
    <a:lvl1pPr marL="0" algn="l" defTabSz="1097148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8574" algn="l" defTabSz="1097148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97148" algn="l" defTabSz="1097148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45722" algn="l" defTabSz="1097148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94297" algn="l" defTabSz="1097148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42872" algn="l" defTabSz="1097148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91444" algn="l" defTabSz="1097148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40019" algn="l" defTabSz="1097148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88594" algn="l" defTabSz="1097148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4569">
          <p15:clr>
            <a:srgbClr val="A4A3A4"/>
          </p15:clr>
        </p15:guide>
        <p15:guide id="4" orient="horz" pos="4869">
          <p15:clr>
            <a:srgbClr val="A4A3A4"/>
          </p15:clr>
        </p15:guide>
        <p15:guide id="5" orient="horz" pos="998">
          <p15:clr>
            <a:srgbClr val="A4A3A4"/>
          </p15:clr>
        </p15:guide>
        <p15:guide id="6" orient="horz" pos="2046">
          <p15:clr>
            <a:srgbClr val="A4A3A4"/>
          </p15:clr>
        </p15:guide>
        <p15:guide id="7" orient="horz" pos="1497">
          <p15:clr>
            <a:srgbClr val="A4A3A4"/>
          </p15:clr>
        </p15:guide>
        <p15:guide id="8" pos="4608">
          <p15:clr>
            <a:srgbClr val="A4A3A4"/>
          </p15:clr>
        </p15:guide>
        <p15:guide id="9" pos="369">
          <p15:clr>
            <a:srgbClr val="A4A3A4"/>
          </p15:clr>
        </p15:guide>
        <p15:guide id="10" pos="6878">
          <p15:clr>
            <a:srgbClr val="A4A3A4"/>
          </p15:clr>
        </p15:guide>
        <p15:guide id="11" pos="4896">
          <p15:clr>
            <a:srgbClr val="A4A3A4"/>
          </p15:clr>
        </p15:guide>
        <p15:guide id="12" pos="8844">
          <p15:clr>
            <a:srgbClr val="A4A3A4"/>
          </p15:clr>
        </p15:guide>
        <p15:guide id="13" pos="4320">
          <p15:clr>
            <a:srgbClr val="A4A3A4"/>
          </p15:clr>
        </p15:guide>
        <p15:guide id="14" pos="23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5"/>
    <a:srgbClr val="FF7900"/>
    <a:srgbClr val="898989"/>
    <a:srgbClr val="007A87"/>
    <a:srgbClr val="043395"/>
    <a:srgbClr val="4AC8FF"/>
    <a:srgbClr val="A6BBC8"/>
    <a:srgbClr val="2670FF"/>
    <a:srgbClr val="ED7C31"/>
    <a:srgbClr val="0019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89" autoAdjust="0"/>
    <p:restoredTop sz="93785" autoAdjust="0"/>
  </p:normalViewPr>
  <p:slideViewPr>
    <p:cSldViewPr snapToGrid="0">
      <p:cViewPr varScale="1">
        <p:scale>
          <a:sx n="71" d="100"/>
          <a:sy n="71" d="100"/>
        </p:scale>
        <p:origin x="-355" y="-82"/>
      </p:cViewPr>
      <p:guideLst>
        <p:guide orient="horz" pos="2160"/>
        <p:guide orient="horz" pos="4569"/>
        <p:guide orient="horz" pos="4869"/>
        <p:guide orient="horz" pos="998"/>
        <p:guide orient="horz" pos="2046"/>
        <p:guide orient="horz" pos="1497"/>
        <p:guide pos="3840"/>
        <p:guide pos="4608"/>
        <p:guide pos="369"/>
        <p:guide pos="6878"/>
        <p:guide pos="4896"/>
        <p:guide pos="8844"/>
        <p:guide pos="4320"/>
        <p:guide pos="2352"/>
      </p:guideLst>
    </p:cSldViewPr>
  </p:slideViewPr>
  <p:outlineViewPr>
    <p:cViewPr>
      <p:scale>
        <a:sx n="33" d="100"/>
        <a:sy n="33" d="100"/>
      </p:scale>
      <p:origin x="0" y="-4373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46" d="100"/>
        <a:sy n="46" d="100"/>
      </p:scale>
      <p:origin x="0" y="-1608"/>
    </p:cViewPr>
  </p:sorterViewPr>
  <p:notesViewPr>
    <p:cSldViewPr snapToGrid="0">
      <p:cViewPr varScale="1">
        <p:scale>
          <a:sx n="57" d="100"/>
          <a:sy n="57" d="100"/>
        </p:scale>
        <p:origin x="-2702" y="-86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nssoc\Documents\RMS%20Linear%20Regressi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[RMS Linear Regression.xlsx]PIVOT!PivotTable1</c:name>
    <c:fmtId val="5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RMS Reciepts by Month</a:t>
            </a:r>
            <a:r>
              <a:rPr lang="en-US" baseline="0"/>
              <a:t> and Contract</a:t>
            </a:r>
            <a:endParaRPr lang="en-US"/>
          </a:p>
        </c:rich>
      </c:tx>
      <c:layout/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</c:pivotFmt>
      <c:pivotFmt>
        <c:idx val="16"/>
        <c:marker>
          <c:symbol val="none"/>
        </c:marker>
      </c:pivotFmt>
      <c:pivotFmt>
        <c:idx val="17"/>
        <c:marker>
          <c:symbol val="none"/>
        </c:marker>
      </c:pivotFmt>
      <c:pivotFmt>
        <c:idx val="18"/>
        <c:marker>
          <c:symbol val="none"/>
        </c:marker>
      </c:pivotFmt>
      <c:pivotFmt>
        <c:idx val="19"/>
        <c:marker>
          <c:symbol val="none"/>
        </c:marker>
      </c:pivotFmt>
      <c:pivotFmt>
        <c:idx val="20"/>
        <c:marker>
          <c:symbol val="none"/>
        </c:marker>
      </c:pivotFmt>
      <c:pivotFmt>
        <c:idx val="21"/>
        <c:marker>
          <c:symbol val="none"/>
        </c:marker>
      </c:pivotFmt>
      <c:pivotFmt>
        <c:idx val="22"/>
        <c:marker>
          <c:symbol val="none"/>
        </c:marker>
      </c:pivotFmt>
      <c:pivotFmt>
        <c:idx val="23"/>
        <c:marker>
          <c:symbol val="none"/>
        </c:marker>
      </c:pivotFmt>
      <c:pivotFmt>
        <c:idx val="24"/>
        <c:marker>
          <c:symbol val="none"/>
        </c:marker>
      </c:pivotFmt>
      <c:pivotFmt>
        <c:idx val="25"/>
        <c:marker>
          <c:symbol val="none"/>
        </c:marker>
      </c:pivotFmt>
      <c:pivotFmt>
        <c:idx val="26"/>
        <c:marker>
          <c:symbol val="none"/>
        </c:marker>
      </c:pivotFmt>
      <c:pivotFmt>
        <c:idx val="27"/>
        <c:marker>
          <c:symbol val="none"/>
        </c:marker>
      </c:pivotFmt>
      <c:pivotFmt>
        <c:idx val="28"/>
        <c:marker>
          <c:symbol val="none"/>
        </c:marker>
      </c:pivotFmt>
      <c:pivotFmt>
        <c:idx val="29"/>
        <c:marker>
          <c:symbol val="none"/>
        </c:marker>
      </c:pivotFmt>
      <c:pivotFmt>
        <c:idx val="30"/>
        <c:marker>
          <c:symbol val="none"/>
        </c:marker>
      </c:pivotFmt>
      <c:pivotFmt>
        <c:idx val="31"/>
        <c:marker>
          <c:symbol val="none"/>
        </c:marker>
      </c:pivotFmt>
      <c:pivotFmt>
        <c:idx val="32"/>
        <c:marker>
          <c:symbol val="none"/>
        </c:marker>
      </c:pivotFmt>
      <c:pivotFmt>
        <c:idx val="33"/>
        <c:marker>
          <c:symbol val="none"/>
        </c:marker>
      </c:pivotFmt>
      <c:pivotFmt>
        <c:idx val="34"/>
        <c:marker>
          <c:symbol val="none"/>
        </c:marker>
      </c:pivotFmt>
      <c:pivotFmt>
        <c:idx val="35"/>
        <c:marker>
          <c:symbol val="none"/>
        </c:marker>
      </c:pivotFmt>
      <c:pivotFmt>
        <c:idx val="36"/>
        <c:marker>
          <c:symbol val="none"/>
        </c:marker>
      </c:pivotFmt>
      <c:pivotFmt>
        <c:idx val="37"/>
        <c:marker>
          <c:symbol val="none"/>
        </c:marker>
      </c:pivotFmt>
      <c:pivotFmt>
        <c:idx val="38"/>
        <c:marker>
          <c:symbol val="none"/>
        </c:marker>
      </c:pivotFmt>
      <c:pivotFmt>
        <c:idx val="39"/>
        <c:marker>
          <c:symbol val="none"/>
        </c:marker>
      </c:pivotFmt>
      <c:pivotFmt>
        <c:idx val="40"/>
        <c:marker>
          <c:symbol val="none"/>
        </c:marker>
      </c:pivotFmt>
      <c:pivotFmt>
        <c:idx val="41"/>
        <c:marker>
          <c:symbol val="none"/>
        </c:marker>
      </c:pivotFmt>
      <c:pivotFmt>
        <c:idx val="42"/>
        <c:marker>
          <c:symbol val="none"/>
        </c:marker>
      </c:pivotFmt>
      <c:pivotFmt>
        <c:idx val="43"/>
        <c:marker>
          <c:symbol val="none"/>
        </c:marker>
      </c:pivotFmt>
      <c:pivotFmt>
        <c:idx val="44"/>
        <c:marker>
          <c:symbol val="none"/>
        </c:marker>
      </c:pivotFmt>
      <c:pivotFmt>
        <c:idx val="45"/>
        <c:marker>
          <c:symbol val="none"/>
        </c:marker>
      </c:pivotFmt>
      <c:pivotFmt>
        <c:idx val="46"/>
        <c:marker>
          <c:symbol val="none"/>
        </c:marker>
      </c:pivotFmt>
      <c:pivotFmt>
        <c:idx val="47"/>
        <c:marker>
          <c:symbol val="none"/>
        </c:marker>
      </c:pivotFmt>
      <c:pivotFmt>
        <c:idx val="48"/>
        <c:marker>
          <c:symbol val="none"/>
        </c:marker>
      </c:pivotFmt>
      <c:pivotFmt>
        <c:idx val="49"/>
        <c:marker>
          <c:symbol val="none"/>
        </c:marker>
      </c:pivotFmt>
      <c:pivotFmt>
        <c:idx val="50"/>
        <c:marker>
          <c:symbol val="none"/>
        </c:marker>
      </c:pivotFmt>
      <c:pivotFmt>
        <c:idx val="51"/>
        <c:marker>
          <c:symbol val="none"/>
        </c:marker>
      </c:pivotFmt>
      <c:pivotFmt>
        <c:idx val="52"/>
        <c:marker>
          <c:symbol val="none"/>
        </c:marker>
      </c:pivotFmt>
      <c:pivotFmt>
        <c:idx val="53"/>
        <c:marker>
          <c:symbol val="none"/>
        </c:marker>
      </c:pivotFmt>
      <c:pivotFmt>
        <c:idx val="54"/>
        <c:marker>
          <c:symbol val="none"/>
        </c:marker>
      </c:pivotFmt>
      <c:pivotFmt>
        <c:idx val="55"/>
        <c:marker>
          <c:symbol val="none"/>
        </c:marker>
      </c:pivotFmt>
      <c:pivotFmt>
        <c:idx val="56"/>
        <c:marker>
          <c:symbol val="none"/>
        </c:marker>
      </c:pivotFmt>
      <c:pivotFmt>
        <c:idx val="57"/>
        <c:marker>
          <c:symbol val="none"/>
        </c:marker>
      </c:pivotFmt>
      <c:pivotFmt>
        <c:idx val="58"/>
        <c:marker>
          <c:symbol val="none"/>
        </c:marker>
      </c:pivotFmt>
      <c:pivotFmt>
        <c:idx val="59"/>
        <c:marker>
          <c:symbol val="none"/>
        </c:marker>
      </c:pivotFmt>
      <c:pivotFmt>
        <c:idx val="60"/>
        <c:marker>
          <c:symbol val="none"/>
        </c:marker>
      </c:pivotFmt>
      <c:pivotFmt>
        <c:idx val="61"/>
        <c:marker>
          <c:symbol val="none"/>
        </c:marker>
      </c:pivotFmt>
      <c:pivotFmt>
        <c:idx val="62"/>
        <c:marker>
          <c:symbol val="none"/>
        </c:marker>
      </c:pivotFmt>
      <c:pivotFmt>
        <c:idx val="63"/>
        <c:marker>
          <c:symbol val="none"/>
        </c:marker>
      </c:pivotFmt>
      <c:pivotFmt>
        <c:idx val="64"/>
        <c:marker>
          <c:symbol val="none"/>
        </c:marker>
      </c:pivotFmt>
      <c:pivotFmt>
        <c:idx val="65"/>
        <c:marker>
          <c:symbol val="none"/>
        </c:marker>
      </c:pivotFmt>
      <c:pivotFmt>
        <c:idx val="66"/>
        <c:marker>
          <c:symbol val="none"/>
        </c:marker>
      </c:pivotFmt>
      <c:pivotFmt>
        <c:idx val="67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1101484654843677"/>
          <c:y val="0.10324721522255083"/>
          <c:w val="0.63986501687289077"/>
          <c:h val="0.69151701525653786"/>
        </c:manualLayout>
      </c:layout>
      <c:lineChart>
        <c:grouping val="standard"/>
        <c:varyColors val="0"/>
        <c:ser>
          <c:idx val="0"/>
          <c:order val="0"/>
          <c:tx>
            <c:strRef>
              <c:f>PIVOT!$B$3:$B$4</c:f>
              <c:strCache>
                <c:ptCount val="1"/>
                <c:pt idx="0">
                  <c:v>A320 NEO</c:v>
                </c:pt>
              </c:strCache>
            </c:strRef>
          </c:tx>
          <c:marker>
            <c:symbol val="none"/>
          </c:marker>
          <c:cat>
            <c:strRef>
              <c:f>PIVOT!$A$5:$A$18</c:f>
              <c:strCache>
                <c:ptCount val="13"/>
                <c:pt idx="0">
                  <c:v>2018-04</c:v>
                </c:pt>
                <c:pt idx="1">
                  <c:v>2018-05</c:v>
                </c:pt>
                <c:pt idx="2">
                  <c:v>2018-06</c:v>
                </c:pt>
                <c:pt idx="3">
                  <c:v>2018-07</c:v>
                </c:pt>
                <c:pt idx="4">
                  <c:v>2018-08</c:v>
                </c:pt>
                <c:pt idx="5">
                  <c:v>2018-09</c:v>
                </c:pt>
                <c:pt idx="6">
                  <c:v>2018-10</c:v>
                </c:pt>
                <c:pt idx="7">
                  <c:v>2018-11</c:v>
                </c:pt>
                <c:pt idx="8">
                  <c:v>2018-12</c:v>
                </c:pt>
                <c:pt idx="9">
                  <c:v>2019-01</c:v>
                </c:pt>
                <c:pt idx="10">
                  <c:v>2019-02</c:v>
                </c:pt>
                <c:pt idx="11">
                  <c:v>2019-03</c:v>
                </c:pt>
                <c:pt idx="12">
                  <c:v>2019-04</c:v>
                </c:pt>
              </c:strCache>
            </c:strRef>
          </c:cat>
          <c:val>
            <c:numRef>
              <c:f>PIVOT!$B$5:$B$18</c:f>
              <c:numCache>
                <c:formatCode>General</c:formatCode>
                <c:ptCount val="13"/>
                <c:pt idx="0">
                  <c:v>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PIVOT!$C$3:$C$4</c:f>
              <c:strCache>
                <c:ptCount val="1"/>
                <c:pt idx="0">
                  <c:v>B747</c:v>
                </c:pt>
              </c:strCache>
            </c:strRef>
          </c:tx>
          <c:marker>
            <c:symbol val="none"/>
          </c:marker>
          <c:cat>
            <c:strRef>
              <c:f>PIVOT!$A$5:$A$18</c:f>
              <c:strCache>
                <c:ptCount val="13"/>
                <c:pt idx="0">
                  <c:v>2018-04</c:v>
                </c:pt>
                <c:pt idx="1">
                  <c:v>2018-05</c:v>
                </c:pt>
                <c:pt idx="2">
                  <c:v>2018-06</c:v>
                </c:pt>
                <c:pt idx="3">
                  <c:v>2018-07</c:v>
                </c:pt>
                <c:pt idx="4">
                  <c:v>2018-08</c:v>
                </c:pt>
                <c:pt idx="5">
                  <c:v>2018-09</c:v>
                </c:pt>
                <c:pt idx="6">
                  <c:v>2018-10</c:v>
                </c:pt>
                <c:pt idx="7">
                  <c:v>2018-11</c:v>
                </c:pt>
                <c:pt idx="8">
                  <c:v>2018-12</c:v>
                </c:pt>
                <c:pt idx="9">
                  <c:v>2019-01</c:v>
                </c:pt>
                <c:pt idx="10">
                  <c:v>2019-02</c:v>
                </c:pt>
                <c:pt idx="11">
                  <c:v>2019-03</c:v>
                </c:pt>
                <c:pt idx="12">
                  <c:v>2019-04</c:v>
                </c:pt>
              </c:strCache>
            </c:strRef>
          </c:cat>
          <c:val>
            <c:numRef>
              <c:f>PIVOT!$C$5:$C$18</c:f>
              <c:numCache>
                <c:formatCode>General</c:formatCode>
                <c:ptCount val="13"/>
                <c:pt idx="0">
                  <c:v>1</c:v>
                </c:pt>
                <c:pt idx="2">
                  <c:v>1</c:v>
                </c:pt>
                <c:pt idx="7">
                  <c:v>4</c:v>
                </c:pt>
                <c:pt idx="8">
                  <c:v>3</c:v>
                </c:pt>
                <c:pt idx="9">
                  <c:v>6</c:v>
                </c:pt>
                <c:pt idx="10">
                  <c:v>3</c:v>
                </c:pt>
                <c:pt idx="11">
                  <c:v>6</c:v>
                </c:pt>
                <c:pt idx="12">
                  <c:v>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PIVOT!$D$3:$D$4</c:f>
              <c:strCache>
                <c:ptCount val="1"/>
                <c:pt idx="0">
                  <c:v>B757</c:v>
                </c:pt>
              </c:strCache>
            </c:strRef>
          </c:tx>
          <c:marker>
            <c:symbol val="none"/>
          </c:marker>
          <c:cat>
            <c:strRef>
              <c:f>PIVOT!$A$5:$A$18</c:f>
              <c:strCache>
                <c:ptCount val="13"/>
                <c:pt idx="0">
                  <c:v>2018-04</c:v>
                </c:pt>
                <c:pt idx="1">
                  <c:v>2018-05</c:v>
                </c:pt>
                <c:pt idx="2">
                  <c:v>2018-06</c:v>
                </c:pt>
                <c:pt idx="3">
                  <c:v>2018-07</c:v>
                </c:pt>
                <c:pt idx="4">
                  <c:v>2018-08</c:v>
                </c:pt>
                <c:pt idx="5">
                  <c:v>2018-09</c:v>
                </c:pt>
                <c:pt idx="6">
                  <c:v>2018-10</c:v>
                </c:pt>
                <c:pt idx="7">
                  <c:v>2018-11</c:v>
                </c:pt>
                <c:pt idx="8">
                  <c:v>2018-12</c:v>
                </c:pt>
                <c:pt idx="9">
                  <c:v>2019-01</c:v>
                </c:pt>
                <c:pt idx="10">
                  <c:v>2019-02</c:v>
                </c:pt>
                <c:pt idx="11">
                  <c:v>2019-03</c:v>
                </c:pt>
                <c:pt idx="12">
                  <c:v>2019-04</c:v>
                </c:pt>
              </c:strCache>
            </c:strRef>
          </c:cat>
          <c:val>
            <c:numRef>
              <c:f>PIVOT!$D$5:$D$18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6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1</c:v>
                </c:pt>
                <c:pt idx="12">
                  <c:v>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PIVOT!$E$3:$E$4</c:f>
              <c:strCache>
                <c:ptCount val="1"/>
                <c:pt idx="0">
                  <c:v>B767</c:v>
                </c:pt>
              </c:strCache>
            </c:strRef>
          </c:tx>
          <c:marker>
            <c:symbol val="none"/>
          </c:marker>
          <c:cat>
            <c:strRef>
              <c:f>PIVOT!$A$5:$A$18</c:f>
              <c:strCache>
                <c:ptCount val="13"/>
                <c:pt idx="0">
                  <c:v>2018-04</c:v>
                </c:pt>
                <c:pt idx="1">
                  <c:v>2018-05</c:v>
                </c:pt>
                <c:pt idx="2">
                  <c:v>2018-06</c:v>
                </c:pt>
                <c:pt idx="3">
                  <c:v>2018-07</c:v>
                </c:pt>
                <c:pt idx="4">
                  <c:v>2018-08</c:v>
                </c:pt>
                <c:pt idx="5">
                  <c:v>2018-09</c:v>
                </c:pt>
                <c:pt idx="6">
                  <c:v>2018-10</c:v>
                </c:pt>
                <c:pt idx="7">
                  <c:v>2018-11</c:v>
                </c:pt>
                <c:pt idx="8">
                  <c:v>2018-12</c:v>
                </c:pt>
                <c:pt idx="9">
                  <c:v>2019-01</c:v>
                </c:pt>
                <c:pt idx="10">
                  <c:v>2019-02</c:v>
                </c:pt>
                <c:pt idx="11">
                  <c:v>2019-03</c:v>
                </c:pt>
                <c:pt idx="12">
                  <c:v>2019-04</c:v>
                </c:pt>
              </c:strCache>
            </c:strRef>
          </c:cat>
          <c:val>
            <c:numRef>
              <c:f>PIVOT!$E$5:$E$18</c:f>
              <c:numCache>
                <c:formatCode>General</c:formatCode>
                <c:ptCount val="13"/>
                <c:pt idx="0">
                  <c:v>1</c:v>
                </c:pt>
                <c:pt idx="1">
                  <c:v>3</c:v>
                </c:pt>
                <c:pt idx="2">
                  <c:v>1</c:v>
                </c:pt>
                <c:pt idx="3">
                  <c:v>1</c:v>
                </c:pt>
                <c:pt idx="6">
                  <c:v>1</c:v>
                </c:pt>
                <c:pt idx="8">
                  <c:v>4</c:v>
                </c:pt>
                <c:pt idx="9">
                  <c:v>4</c:v>
                </c:pt>
                <c:pt idx="11">
                  <c:v>1</c:v>
                </c:pt>
                <c:pt idx="12">
                  <c:v>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PIVOT!$F$3:$F$4</c:f>
              <c:strCache>
                <c:ptCount val="1"/>
                <c:pt idx="0">
                  <c:v>B777</c:v>
                </c:pt>
              </c:strCache>
            </c:strRef>
          </c:tx>
          <c:marker>
            <c:symbol val="none"/>
          </c:marker>
          <c:cat>
            <c:strRef>
              <c:f>PIVOT!$A$5:$A$18</c:f>
              <c:strCache>
                <c:ptCount val="13"/>
                <c:pt idx="0">
                  <c:v>2018-04</c:v>
                </c:pt>
                <c:pt idx="1">
                  <c:v>2018-05</c:v>
                </c:pt>
                <c:pt idx="2">
                  <c:v>2018-06</c:v>
                </c:pt>
                <c:pt idx="3">
                  <c:v>2018-07</c:v>
                </c:pt>
                <c:pt idx="4">
                  <c:v>2018-08</c:v>
                </c:pt>
                <c:pt idx="5">
                  <c:v>2018-09</c:v>
                </c:pt>
                <c:pt idx="6">
                  <c:v>2018-10</c:v>
                </c:pt>
                <c:pt idx="7">
                  <c:v>2018-11</c:v>
                </c:pt>
                <c:pt idx="8">
                  <c:v>2018-12</c:v>
                </c:pt>
                <c:pt idx="9">
                  <c:v>2019-01</c:v>
                </c:pt>
                <c:pt idx="10">
                  <c:v>2019-02</c:v>
                </c:pt>
                <c:pt idx="11">
                  <c:v>2019-03</c:v>
                </c:pt>
                <c:pt idx="12">
                  <c:v>2019-04</c:v>
                </c:pt>
              </c:strCache>
            </c:strRef>
          </c:cat>
          <c:val>
            <c:numRef>
              <c:f>PIVOT!$F$5:$F$18</c:f>
              <c:numCache>
                <c:formatCode>General</c:formatCode>
                <c:ptCount val="13"/>
                <c:pt idx="0">
                  <c:v>9</c:v>
                </c:pt>
                <c:pt idx="1">
                  <c:v>2</c:v>
                </c:pt>
                <c:pt idx="2">
                  <c:v>8</c:v>
                </c:pt>
                <c:pt idx="3">
                  <c:v>4</c:v>
                </c:pt>
                <c:pt idx="4">
                  <c:v>6</c:v>
                </c:pt>
                <c:pt idx="5">
                  <c:v>2</c:v>
                </c:pt>
                <c:pt idx="6">
                  <c:v>4</c:v>
                </c:pt>
                <c:pt idx="7">
                  <c:v>10</c:v>
                </c:pt>
                <c:pt idx="8">
                  <c:v>5</c:v>
                </c:pt>
                <c:pt idx="9">
                  <c:v>10</c:v>
                </c:pt>
                <c:pt idx="10">
                  <c:v>7</c:v>
                </c:pt>
                <c:pt idx="11">
                  <c:v>11</c:v>
                </c:pt>
                <c:pt idx="12">
                  <c:v>9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PIVOT!$G$3:$G$4</c:f>
              <c:strCache>
                <c:ptCount val="1"/>
                <c:pt idx="0">
                  <c:v>B777-200</c:v>
                </c:pt>
              </c:strCache>
            </c:strRef>
          </c:tx>
          <c:marker>
            <c:symbol val="none"/>
          </c:marker>
          <c:cat>
            <c:strRef>
              <c:f>PIVOT!$A$5:$A$18</c:f>
              <c:strCache>
                <c:ptCount val="13"/>
                <c:pt idx="0">
                  <c:v>2018-04</c:v>
                </c:pt>
                <c:pt idx="1">
                  <c:v>2018-05</c:v>
                </c:pt>
                <c:pt idx="2">
                  <c:v>2018-06</c:v>
                </c:pt>
                <c:pt idx="3">
                  <c:v>2018-07</c:v>
                </c:pt>
                <c:pt idx="4">
                  <c:v>2018-08</c:v>
                </c:pt>
                <c:pt idx="5">
                  <c:v>2018-09</c:v>
                </c:pt>
                <c:pt idx="6">
                  <c:v>2018-10</c:v>
                </c:pt>
                <c:pt idx="7">
                  <c:v>2018-11</c:v>
                </c:pt>
                <c:pt idx="8">
                  <c:v>2018-12</c:v>
                </c:pt>
                <c:pt idx="9">
                  <c:v>2019-01</c:v>
                </c:pt>
                <c:pt idx="10">
                  <c:v>2019-02</c:v>
                </c:pt>
                <c:pt idx="11">
                  <c:v>2019-03</c:v>
                </c:pt>
                <c:pt idx="12">
                  <c:v>2019-04</c:v>
                </c:pt>
              </c:strCache>
            </c:strRef>
          </c:cat>
          <c:val>
            <c:numRef>
              <c:f>PIVOT!$G$5:$G$18</c:f>
              <c:numCache>
                <c:formatCode>General</c:formatCode>
                <c:ptCount val="13"/>
                <c:pt idx="3">
                  <c:v>1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PIVOT!$H$3:$H$4</c:f>
              <c:strCache>
                <c:ptCount val="1"/>
                <c:pt idx="0">
                  <c:v>B787</c:v>
                </c:pt>
              </c:strCache>
            </c:strRef>
          </c:tx>
          <c:marker>
            <c:symbol val="none"/>
          </c:marker>
          <c:trendline>
            <c:trendlineType val="linear"/>
            <c:dispRSqr val="0"/>
            <c:dispEq val="1"/>
            <c:trendlineLbl>
              <c:layout>
                <c:manualLayout>
                  <c:x val="-5.9036899476737972E-2"/>
                  <c:y val="5.1229906342179721E-2"/>
                </c:manualLayout>
              </c:layout>
              <c:numFmt formatCode="General" sourceLinked="0"/>
            </c:trendlineLbl>
          </c:trendline>
          <c:cat>
            <c:strRef>
              <c:f>PIVOT!$A$5:$A$18</c:f>
              <c:strCache>
                <c:ptCount val="13"/>
                <c:pt idx="0">
                  <c:v>2018-04</c:v>
                </c:pt>
                <c:pt idx="1">
                  <c:v>2018-05</c:v>
                </c:pt>
                <c:pt idx="2">
                  <c:v>2018-06</c:v>
                </c:pt>
                <c:pt idx="3">
                  <c:v>2018-07</c:v>
                </c:pt>
                <c:pt idx="4">
                  <c:v>2018-08</c:v>
                </c:pt>
                <c:pt idx="5">
                  <c:v>2018-09</c:v>
                </c:pt>
                <c:pt idx="6">
                  <c:v>2018-10</c:v>
                </c:pt>
                <c:pt idx="7">
                  <c:v>2018-11</c:v>
                </c:pt>
                <c:pt idx="8">
                  <c:v>2018-12</c:v>
                </c:pt>
                <c:pt idx="9">
                  <c:v>2019-01</c:v>
                </c:pt>
                <c:pt idx="10">
                  <c:v>2019-02</c:v>
                </c:pt>
                <c:pt idx="11">
                  <c:v>2019-03</c:v>
                </c:pt>
                <c:pt idx="12">
                  <c:v>2019-04</c:v>
                </c:pt>
              </c:strCache>
            </c:strRef>
          </c:cat>
          <c:val>
            <c:numRef>
              <c:f>PIVOT!$H$5:$H$18</c:f>
              <c:numCache>
                <c:formatCode>General</c:formatCode>
                <c:ptCount val="13"/>
                <c:pt idx="0">
                  <c:v>130</c:v>
                </c:pt>
                <c:pt idx="1">
                  <c:v>140</c:v>
                </c:pt>
                <c:pt idx="2">
                  <c:v>145</c:v>
                </c:pt>
                <c:pt idx="3">
                  <c:v>134</c:v>
                </c:pt>
                <c:pt idx="4">
                  <c:v>135</c:v>
                </c:pt>
                <c:pt idx="5">
                  <c:v>107</c:v>
                </c:pt>
                <c:pt idx="6">
                  <c:v>152</c:v>
                </c:pt>
                <c:pt idx="7">
                  <c:v>159</c:v>
                </c:pt>
                <c:pt idx="8">
                  <c:v>118</c:v>
                </c:pt>
                <c:pt idx="9">
                  <c:v>138</c:v>
                </c:pt>
                <c:pt idx="10">
                  <c:v>162</c:v>
                </c:pt>
                <c:pt idx="11">
                  <c:v>119</c:v>
                </c:pt>
                <c:pt idx="12">
                  <c:v>148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PIVOT!$I$3:$I$4</c:f>
              <c:strCache>
                <c:ptCount val="1"/>
                <c:pt idx="0">
                  <c:v>Citation</c:v>
                </c:pt>
              </c:strCache>
            </c:strRef>
          </c:tx>
          <c:marker>
            <c:symbol val="none"/>
          </c:marker>
          <c:cat>
            <c:strRef>
              <c:f>PIVOT!$A$5:$A$18</c:f>
              <c:strCache>
                <c:ptCount val="13"/>
                <c:pt idx="0">
                  <c:v>2018-04</c:v>
                </c:pt>
                <c:pt idx="1">
                  <c:v>2018-05</c:v>
                </c:pt>
                <c:pt idx="2">
                  <c:v>2018-06</c:v>
                </c:pt>
                <c:pt idx="3">
                  <c:v>2018-07</c:v>
                </c:pt>
                <c:pt idx="4">
                  <c:v>2018-08</c:v>
                </c:pt>
                <c:pt idx="5">
                  <c:v>2018-09</c:v>
                </c:pt>
                <c:pt idx="6">
                  <c:v>2018-10</c:v>
                </c:pt>
                <c:pt idx="7">
                  <c:v>2018-11</c:v>
                </c:pt>
                <c:pt idx="8">
                  <c:v>2018-12</c:v>
                </c:pt>
                <c:pt idx="9">
                  <c:v>2019-01</c:v>
                </c:pt>
                <c:pt idx="10">
                  <c:v>2019-02</c:v>
                </c:pt>
                <c:pt idx="11">
                  <c:v>2019-03</c:v>
                </c:pt>
                <c:pt idx="12">
                  <c:v>2019-04</c:v>
                </c:pt>
              </c:strCache>
            </c:strRef>
          </c:cat>
          <c:val>
            <c:numRef>
              <c:f>PIVOT!$I$5:$I$18</c:f>
              <c:numCache>
                <c:formatCode>General</c:formatCode>
                <c:ptCount val="1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PIVOT!$J$3:$J$4</c:f>
              <c:strCache>
                <c:ptCount val="1"/>
                <c:pt idx="0">
                  <c:v>Cseries-100/300</c:v>
                </c:pt>
              </c:strCache>
            </c:strRef>
          </c:tx>
          <c:marker>
            <c:symbol val="none"/>
          </c:marker>
          <c:cat>
            <c:strRef>
              <c:f>PIVOT!$A$5:$A$18</c:f>
              <c:strCache>
                <c:ptCount val="13"/>
                <c:pt idx="0">
                  <c:v>2018-04</c:v>
                </c:pt>
                <c:pt idx="1">
                  <c:v>2018-05</c:v>
                </c:pt>
                <c:pt idx="2">
                  <c:v>2018-06</c:v>
                </c:pt>
                <c:pt idx="3">
                  <c:v>2018-07</c:v>
                </c:pt>
                <c:pt idx="4">
                  <c:v>2018-08</c:v>
                </c:pt>
                <c:pt idx="5">
                  <c:v>2018-09</c:v>
                </c:pt>
                <c:pt idx="6">
                  <c:v>2018-10</c:v>
                </c:pt>
                <c:pt idx="7">
                  <c:v>2018-11</c:v>
                </c:pt>
                <c:pt idx="8">
                  <c:v>2018-12</c:v>
                </c:pt>
                <c:pt idx="9">
                  <c:v>2019-01</c:v>
                </c:pt>
                <c:pt idx="10">
                  <c:v>2019-02</c:v>
                </c:pt>
                <c:pt idx="11">
                  <c:v>2019-03</c:v>
                </c:pt>
                <c:pt idx="12">
                  <c:v>2019-04</c:v>
                </c:pt>
              </c:strCache>
            </c:strRef>
          </c:cat>
          <c:val>
            <c:numRef>
              <c:f>PIVOT!$J$5:$J$18</c:f>
              <c:numCache>
                <c:formatCode>General</c:formatCode>
                <c:ptCount val="13"/>
                <c:pt idx="12">
                  <c:v>4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PIVOT!$K$3:$K$4</c:f>
              <c:strCache>
                <c:ptCount val="1"/>
                <c:pt idx="0">
                  <c:v>DHC8</c:v>
                </c:pt>
              </c:strCache>
            </c:strRef>
          </c:tx>
          <c:marker>
            <c:symbol val="none"/>
          </c:marker>
          <c:cat>
            <c:strRef>
              <c:f>PIVOT!$A$5:$A$18</c:f>
              <c:strCache>
                <c:ptCount val="13"/>
                <c:pt idx="0">
                  <c:v>2018-04</c:v>
                </c:pt>
                <c:pt idx="1">
                  <c:v>2018-05</c:v>
                </c:pt>
                <c:pt idx="2">
                  <c:v>2018-06</c:v>
                </c:pt>
                <c:pt idx="3">
                  <c:v>2018-07</c:v>
                </c:pt>
                <c:pt idx="4">
                  <c:v>2018-08</c:v>
                </c:pt>
                <c:pt idx="5">
                  <c:v>2018-09</c:v>
                </c:pt>
                <c:pt idx="6">
                  <c:v>2018-10</c:v>
                </c:pt>
                <c:pt idx="7">
                  <c:v>2018-11</c:v>
                </c:pt>
                <c:pt idx="8">
                  <c:v>2018-12</c:v>
                </c:pt>
                <c:pt idx="9">
                  <c:v>2019-01</c:v>
                </c:pt>
                <c:pt idx="10">
                  <c:v>2019-02</c:v>
                </c:pt>
                <c:pt idx="11">
                  <c:v>2019-03</c:v>
                </c:pt>
                <c:pt idx="12">
                  <c:v>2019-04</c:v>
                </c:pt>
              </c:strCache>
            </c:strRef>
          </c:cat>
          <c:val>
            <c:numRef>
              <c:f>PIVOT!$K$5:$K$18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1">
                  <c:v>1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PIVOT!$L$3:$L$4</c:f>
              <c:strCache>
                <c:ptCount val="1"/>
                <c:pt idx="0">
                  <c:v>EMBRAER 170</c:v>
                </c:pt>
              </c:strCache>
            </c:strRef>
          </c:tx>
          <c:marker>
            <c:symbol val="none"/>
          </c:marker>
          <c:cat>
            <c:strRef>
              <c:f>PIVOT!$A$5:$A$18</c:f>
              <c:strCache>
                <c:ptCount val="13"/>
                <c:pt idx="0">
                  <c:v>2018-04</c:v>
                </c:pt>
                <c:pt idx="1">
                  <c:v>2018-05</c:v>
                </c:pt>
                <c:pt idx="2">
                  <c:v>2018-06</c:v>
                </c:pt>
                <c:pt idx="3">
                  <c:v>2018-07</c:v>
                </c:pt>
                <c:pt idx="4">
                  <c:v>2018-08</c:v>
                </c:pt>
                <c:pt idx="5">
                  <c:v>2018-09</c:v>
                </c:pt>
                <c:pt idx="6">
                  <c:v>2018-10</c:v>
                </c:pt>
                <c:pt idx="7">
                  <c:v>2018-11</c:v>
                </c:pt>
                <c:pt idx="8">
                  <c:v>2018-12</c:v>
                </c:pt>
                <c:pt idx="9">
                  <c:v>2019-01</c:v>
                </c:pt>
                <c:pt idx="10">
                  <c:v>2019-02</c:v>
                </c:pt>
                <c:pt idx="11">
                  <c:v>2019-03</c:v>
                </c:pt>
                <c:pt idx="12">
                  <c:v>2019-04</c:v>
                </c:pt>
              </c:strCache>
            </c:strRef>
          </c:cat>
          <c:val>
            <c:numRef>
              <c:f>PIVOT!$L$5:$L$18</c:f>
              <c:numCache>
                <c:formatCode>General</c:formatCode>
                <c:ptCount val="13"/>
                <c:pt idx="0">
                  <c:v>1</c:v>
                </c:pt>
                <c:pt idx="9">
                  <c:v>1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PIVOT!$M$3:$M$4</c:f>
              <c:strCache>
                <c:ptCount val="1"/>
                <c:pt idx="0">
                  <c:v>EMBRAER 190</c:v>
                </c:pt>
              </c:strCache>
            </c:strRef>
          </c:tx>
          <c:marker>
            <c:symbol val="none"/>
          </c:marker>
          <c:cat>
            <c:strRef>
              <c:f>PIVOT!$A$5:$A$18</c:f>
              <c:strCache>
                <c:ptCount val="13"/>
                <c:pt idx="0">
                  <c:v>2018-04</c:v>
                </c:pt>
                <c:pt idx="1">
                  <c:v>2018-05</c:v>
                </c:pt>
                <c:pt idx="2">
                  <c:v>2018-06</c:v>
                </c:pt>
                <c:pt idx="3">
                  <c:v>2018-07</c:v>
                </c:pt>
                <c:pt idx="4">
                  <c:v>2018-08</c:v>
                </c:pt>
                <c:pt idx="5">
                  <c:v>2018-09</c:v>
                </c:pt>
                <c:pt idx="6">
                  <c:v>2018-10</c:v>
                </c:pt>
                <c:pt idx="7">
                  <c:v>2018-11</c:v>
                </c:pt>
                <c:pt idx="8">
                  <c:v>2018-12</c:v>
                </c:pt>
                <c:pt idx="9">
                  <c:v>2019-01</c:v>
                </c:pt>
                <c:pt idx="10">
                  <c:v>2019-02</c:v>
                </c:pt>
                <c:pt idx="11">
                  <c:v>2019-03</c:v>
                </c:pt>
                <c:pt idx="12">
                  <c:v>2019-04</c:v>
                </c:pt>
              </c:strCache>
            </c:strRef>
          </c:cat>
          <c:val>
            <c:numRef>
              <c:f>PIVOT!$M$5:$M$18</c:f>
              <c:numCache>
                <c:formatCode>General</c:formatCode>
                <c:ptCount val="13"/>
                <c:pt idx="5">
                  <c:v>1</c:v>
                </c:pt>
                <c:pt idx="6">
                  <c:v>1</c:v>
                </c:pt>
              </c:numCache>
            </c:numRef>
          </c:val>
          <c:smooth val="0"/>
        </c:ser>
        <c:ser>
          <c:idx val="12"/>
          <c:order val="12"/>
          <c:tx>
            <c:strRef>
              <c:f>PIVOT!$N$3:$N$4</c:f>
              <c:strCache>
                <c:ptCount val="1"/>
                <c:pt idx="0">
                  <c:v>ERJ135/145</c:v>
                </c:pt>
              </c:strCache>
            </c:strRef>
          </c:tx>
          <c:marker>
            <c:symbol val="none"/>
          </c:marker>
          <c:cat>
            <c:strRef>
              <c:f>PIVOT!$A$5:$A$18</c:f>
              <c:strCache>
                <c:ptCount val="13"/>
                <c:pt idx="0">
                  <c:v>2018-04</c:v>
                </c:pt>
                <c:pt idx="1">
                  <c:v>2018-05</c:v>
                </c:pt>
                <c:pt idx="2">
                  <c:v>2018-06</c:v>
                </c:pt>
                <c:pt idx="3">
                  <c:v>2018-07</c:v>
                </c:pt>
                <c:pt idx="4">
                  <c:v>2018-08</c:v>
                </c:pt>
                <c:pt idx="5">
                  <c:v>2018-09</c:v>
                </c:pt>
                <c:pt idx="6">
                  <c:v>2018-10</c:v>
                </c:pt>
                <c:pt idx="7">
                  <c:v>2018-11</c:v>
                </c:pt>
                <c:pt idx="8">
                  <c:v>2018-12</c:v>
                </c:pt>
                <c:pt idx="9">
                  <c:v>2019-01</c:v>
                </c:pt>
                <c:pt idx="10">
                  <c:v>2019-02</c:v>
                </c:pt>
                <c:pt idx="11">
                  <c:v>2019-03</c:v>
                </c:pt>
                <c:pt idx="12">
                  <c:v>2019-04</c:v>
                </c:pt>
              </c:strCache>
            </c:strRef>
          </c:cat>
          <c:val>
            <c:numRef>
              <c:f>PIVOT!$N$5:$N$18</c:f>
              <c:numCache>
                <c:formatCode>General</c:formatCode>
                <c:ptCount val="13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1</c:v>
                </c:pt>
                <c:pt idx="4">
                  <c:v>3</c:v>
                </c:pt>
                <c:pt idx="5">
                  <c:v>2</c:v>
                </c:pt>
                <c:pt idx="6">
                  <c:v>1</c:v>
                </c:pt>
                <c:pt idx="8">
                  <c:v>1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</c:numCache>
            </c:numRef>
          </c:val>
          <c:smooth val="0"/>
        </c:ser>
        <c:ser>
          <c:idx val="13"/>
          <c:order val="13"/>
          <c:tx>
            <c:strRef>
              <c:f>PIVOT!$O$3:$O$4</c:f>
              <c:strCache>
                <c:ptCount val="1"/>
                <c:pt idx="0">
                  <c:v>F-2</c:v>
                </c:pt>
              </c:strCache>
            </c:strRef>
          </c:tx>
          <c:marker>
            <c:symbol val="none"/>
          </c:marker>
          <c:cat>
            <c:strRef>
              <c:f>PIVOT!$A$5:$A$18</c:f>
              <c:strCache>
                <c:ptCount val="13"/>
                <c:pt idx="0">
                  <c:v>2018-04</c:v>
                </c:pt>
                <c:pt idx="1">
                  <c:v>2018-05</c:v>
                </c:pt>
                <c:pt idx="2">
                  <c:v>2018-06</c:v>
                </c:pt>
                <c:pt idx="3">
                  <c:v>2018-07</c:v>
                </c:pt>
                <c:pt idx="4">
                  <c:v>2018-08</c:v>
                </c:pt>
                <c:pt idx="5">
                  <c:v>2018-09</c:v>
                </c:pt>
                <c:pt idx="6">
                  <c:v>2018-10</c:v>
                </c:pt>
                <c:pt idx="7">
                  <c:v>2018-11</c:v>
                </c:pt>
                <c:pt idx="8">
                  <c:v>2018-12</c:v>
                </c:pt>
                <c:pt idx="9">
                  <c:v>2019-01</c:v>
                </c:pt>
                <c:pt idx="10">
                  <c:v>2019-02</c:v>
                </c:pt>
                <c:pt idx="11">
                  <c:v>2019-03</c:v>
                </c:pt>
                <c:pt idx="12">
                  <c:v>2019-04</c:v>
                </c:pt>
              </c:strCache>
            </c:strRef>
          </c:cat>
          <c:val>
            <c:numRef>
              <c:f>PIVOT!$O$5:$O$18</c:f>
              <c:numCache>
                <c:formatCode>General</c:formatCode>
                <c:ptCount val="13"/>
                <c:pt idx="0">
                  <c:v>4</c:v>
                </c:pt>
                <c:pt idx="1">
                  <c:v>9</c:v>
                </c:pt>
                <c:pt idx="2">
                  <c:v>9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  <c:pt idx="6">
                  <c:v>3</c:v>
                </c:pt>
                <c:pt idx="7">
                  <c:v>6</c:v>
                </c:pt>
                <c:pt idx="9">
                  <c:v>7</c:v>
                </c:pt>
                <c:pt idx="10">
                  <c:v>5</c:v>
                </c:pt>
                <c:pt idx="11">
                  <c:v>6</c:v>
                </c:pt>
                <c:pt idx="12">
                  <c:v>5</c:v>
                </c:pt>
              </c:numCache>
            </c:numRef>
          </c:val>
          <c:smooth val="0"/>
        </c:ser>
        <c:ser>
          <c:idx val="14"/>
          <c:order val="14"/>
          <c:tx>
            <c:strRef>
              <c:f>PIVOT!$P$3:$P$4</c:f>
              <c:strCache>
                <c:ptCount val="1"/>
                <c:pt idx="0">
                  <c:v>GTF</c:v>
                </c:pt>
              </c:strCache>
            </c:strRef>
          </c:tx>
          <c:marker>
            <c:symbol val="none"/>
          </c:marker>
          <c:trendline>
            <c:trendlineType val="linear"/>
            <c:dispRSqr val="0"/>
            <c:dispEq val="1"/>
            <c:trendlineLbl>
              <c:layout>
                <c:manualLayout>
                  <c:x val="3.7753989477483936E-2"/>
                  <c:y val="-3.0933798240970017E-2"/>
                </c:manualLayout>
              </c:layout>
              <c:numFmt formatCode="General" sourceLinked="0"/>
            </c:trendlineLbl>
          </c:trendline>
          <c:cat>
            <c:strRef>
              <c:f>PIVOT!$A$5:$A$18</c:f>
              <c:strCache>
                <c:ptCount val="13"/>
                <c:pt idx="0">
                  <c:v>2018-04</c:v>
                </c:pt>
                <c:pt idx="1">
                  <c:v>2018-05</c:v>
                </c:pt>
                <c:pt idx="2">
                  <c:v>2018-06</c:v>
                </c:pt>
                <c:pt idx="3">
                  <c:v>2018-07</c:v>
                </c:pt>
                <c:pt idx="4">
                  <c:v>2018-08</c:v>
                </c:pt>
                <c:pt idx="5">
                  <c:v>2018-09</c:v>
                </c:pt>
                <c:pt idx="6">
                  <c:v>2018-10</c:v>
                </c:pt>
                <c:pt idx="7">
                  <c:v>2018-11</c:v>
                </c:pt>
                <c:pt idx="8">
                  <c:v>2018-12</c:v>
                </c:pt>
                <c:pt idx="9">
                  <c:v>2019-01</c:v>
                </c:pt>
                <c:pt idx="10">
                  <c:v>2019-02</c:v>
                </c:pt>
                <c:pt idx="11">
                  <c:v>2019-03</c:v>
                </c:pt>
                <c:pt idx="12">
                  <c:v>2019-04</c:v>
                </c:pt>
              </c:strCache>
            </c:strRef>
          </c:cat>
          <c:val>
            <c:numRef>
              <c:f>PIVOT!$P$5:$P$18</c:f>
              <c:numCache>
                <c:formatCode>General</c:formatCode>
                <c:ptCount val="13"/>
                <c:pt idx="0">
                  <c:v>73</c:v>
                </c:pt>
                <c:pt idx="1">
                  <c:v>116</c:v>
                </c:pt>
                <c:pt idx="2">
                  <c:v>151</c:v>
                </c:pt>
                <c:pt idx="3">
                  <c:v>132</c:v>
                </c:pt>
                <c:pt idx="4">
                  <c:v>159</c:v>
                </c:pt>
                <c:pt idx="5">
                  <c:v>109</c:v>
                </c:pt>
                <c:pt idx="6">
                  <c:v>180</c:v>
                </c:pt>
                <c:pt idx="7">
                  <c:v>147</c:v>
                </c:pt>
                <c:pt idx="8">
                  <c:v>129</c:v>
                </c:pt>
                <c:pt idx="9">
                  <c:v>216</c:v>
                </c:pt>
                <c:pt idx="10">
                  <c:v>192</c:v>
                </c:pt>
                <c:pt idx="11">
                  <c:v>174</c:v>
                </c:pt>
                <c:pt idx="12">
                  <c:v>157</c:v>
                </c:pt>
              </c:numCache>
            </c:numRef>
          </c:val>
          <c:smooth val="0"/>
        </c:ser>
        <c:ser>
          <c:idx val="15"/>
          <c:order val="15"/>
          <c:tx>
            <c:strRef>
              <c:f>PIVOT!$Q$3:$Q$4</c:f>
              <c:strCache>
                <c:ptCount val="1"/>
                <c:pt idx="0">
                  <c:v>Misc</c:v>
                </c:pt>
              </c:strCache>
            </c:strRef>
          </c:tx>
          <c:marker>
            <c:symbol val="none"/>
          </c:marker>
          <c:trendline>
            <c:trendlineType val="linear"/>
            <c:dispRSqr val="0"/>
            <c:dispEq val="1"/>
            <c:trendlineLbl>
              <c:layout>
                <c:manualLayout>
                  <c:x val="3.482093223644691E-2"/>
                  <c:y val="-3.5797537943614358E-2"/>
                </c:manualLayout>
              </c:layout>
              <c:numFmt formatCode="General" sourceLinked="0"/>
            </c:trendlineLbl>
          </c:trendline>
          <c:cat>
            <c:strRef>
              <c:f>PIVOT!$A$5:$A$18</c:f>
              <c:strCache>
                <c:ptCount val="13"/>
                <c:pt idx="0">
                  <c:v>2018-04</c:v>
                </c:pt>
                <c:pt idx="1">
                  <c:v>2018-05</c:v>
                </c:pt>
                <c:pt idx="2">
                  <c:v>2018-06</c:v>
                </c:pt>
                <c:pt idx="3">
                  <c:v>2018-07</c:v>
                </c:pt>
                <c:pt idx="4">
                  <c:v>2018-08</c:v>
                </c:pt>
                <c:pt idx="5">
                  <c:v>2018-09</c:v>
                </c:pt>
                <c:pt idx="6">
                  <c:v>2018-10</c:v>
                </c:pt>
                <c:pt idx="7">
                  <c:v>2018-11</c:v>
                </c:pt>
                <c:pt idx="8">
                  <c:v>2018-12</c:v>
                </c:pt>
                <c:pt idx="9">
                  <c:v>2019-01</c:v>
                </c:pt>
                <c:pt idx="10">
                  <c:v>2019-02</c:v>
                </c:pt>
                <c:pt idx="11">
                  <c:v>2019-03</c:v>
                </c:pt>
                <c:pt idx="12">
                  <c:v>2019-04</c:v>
                </c:pt>
              </c:strCache>
            </c:strRef>
          </c:cat>
          <c:val>
            <c:numRef>
              <c:f>PIVOT!$Q$5:$Q$18</c:f>
              <c:numCache>
                <c:formatCode>General</c:formatCode>
                <c:ptCount val="13"/>
                <c:pt idx="0">
                  <c:v>119</c:v>
                </c:pt>
                <c:pt idx="1">
                  <c:v>107</c:v>
                </c:pt>
                <c:pt idx="2">
                  <c:v>106</c:v>
                </c:pt>
                <c:pt idx="3">
                  <c:v>163</c:v>
                </c:pt>
                <c:pt idx="4">
                  <c:v>127</c:v>
                </c:pt>
                <c:pt idx="5">
                  <c:v>153</c:v>
                </c:pt>
                <c:pt idx="6">
                  <c:v>153</c:v>
                </c:pt>
                <c:pt idx="7">
                  <c:v>141</c:v>
                </c:pt>
                <c:pt idx="8">
                  <c:v>130</c:v>
                </c:pt>
                <c:pt idx="9">
                  <c:v>178</c:v>
                </c:pt>
                <c:pt idx="10">
                  <c:v>158</c:v>
                </c:pt>
                <c:pt idx="11">
                  <c:v>132</c:v>
                </c:pt>
                <c:pt idx="12">
                  <c:v>127</c:v>
                </c:pt>
              </c:numCache>
            </c:numRef>
          </c:val>
          <c:smooth val="0"/>
        </c:ser>
        <c:ser>
          <c:idx val="16"/>
          <c:order val="16"/>
          <c:tx>
            <c:strRef>
              <c:f>PIVOT!$R$3:$R$4</c:f>
              <c:strCache>
                <c:ptCount val="1"/>
                <c:pt idx="0">
                  <c:v>Trent 1000</c:v>
                </c:pt>
              </c:strCache>
            </c:strRef>
          </c:tx>
          <c:marker>
            <c:symbol val="none"/>
          </c:marker>
          <c:cat>
            <c:strRef>
              <c:f>PIVOT!$A$5:$A$18</c:f>
              <c:strCache>
                <c:ptCount val="13"/>
                <c:pt idx="0">
                  <c:v>2018-04</c:v>
                </c:pt>
                <c:pt idx="1">
                  <c:v>2018-05</c:v>
                </c:pt>
                <c:pt idx="2">
                  <c:v>2018-06</c:v>
                </c:pt>
                <c:pt idx="3">
                  <c:v>2018-07</c:v>
                </c:pt>
                <c:pt idx="4">
                  <c:v>2018-08</c:v>
                </c:pt>
                <c:pt idx="5">
                  <c:v>2018-09</c:v>
                </c:pt>
                <c:pt idx="6">
                  <c:v>2018-10</c:v>
                </c:pt>
                <c:pt idx="7">
                  <c:v>2018-11</c:v>
                </c:pt>
                <c:pt idx="8">
                  <c:v>2018-12</c:v>
                </c:pt>
                <c:pt idx="9">
                  <c:v>2019-01</c:v>
                </c:pt>
                <c:pt idx="10">
                  <c:v>2019-02</c:v>
                </c:pt>
                <c:pt idx="11">
                  <c:v>2019-03</c:v>
                </c:pt>
                <c:pt idx="12">
                  <c:v>2019-04</c:v>
                </c:pt>
              </c:strCache>
            </c:strRef>
          </c:cat>
          <c:val>
            <c:numRef>
              <c:f>PIVOT!$R$5:$R$18</c:f>
              <c:numCache>
                <c:formatCode>General</c:formatCode>
                <c:ptCount val="13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1</c:v>
                </c:pt>
                <c:pt idx="4">
                  <c:v>1</c:v>
                </c:pt>
                <c:pt idx="5">
                  <c:v>3</c:v>
                </c:pt>
                <c:pt idx="6">
                  <c:v>2</c:v>
                </c:pt>
                <c:pt idx="7">
                  <c:v>1</c:v>
                </c:pt>
                <c:pt idx="8">
                  <c:v>2</c:v>
                </c:pt>
                <c:pt idx="9">
                  <c:v>1</c:v>
                </c:pt>
                <c:pt idx="10">
                  <c:v>2</c:v>
                </c:pt>
                <c:pt idx="11">
                  <c:v>1</c:v>
                </c:pt>
                <c:pt idx="12">
                  <c:v>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699264"/>
        <c:axId val="66701184"/>
      </c:lineChart>
      <c:catAx>
        <c:axId val="666992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Month 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66701184"/>
        <c:crosses val="autoZero"/>
        <c:auto val="1"/>
        <c:lblAlgn val="ctr"/>
        <c:lblOffset val="100"/>
        <c:noMultiLvlLbl val="0"/>
      </c:catAx>
      <c:valAx>
        <c:axId val="6670118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Unit Count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6669926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7943581520395055"/>
          <c:y val="0.16959947067744979"/>
          <c:w val="0.2117650719192016"/>
          <c:h val="0.80221502646533183"/>
        </c:manualLayout>
      </c:layout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43344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1"/>
            <a:ext cx="3043344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AC008A94-2DED-DC40-AD9D-9E214F4E6084}" type="datetimeFigureOut">
              <a:rPr lang="en-US" smtClean="0"/>
              <a:t>5/18/2019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4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4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248ED00F-CFE7-494F-9406-F3556F8471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5804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43344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1"/>
            <a:ext cx="3043344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ECCA9C09-7AA9-4208-81F4-2CBE34916815}" type="datetimeFigureOut">
              <a:rPr lang="en-US" smtClean="0"/>
              <a:t>5/18/2019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7125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1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4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4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6B147E5-011E-411A-9CFA-4644D3985F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9068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971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8574" algn="l" defTabSz="10971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97148" algn="l" defTabSz="10971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45722" algn="l" defTabSz="10971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94297" algn="l" defTabSz="10971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42872" algn="l" defTabSz="10971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91444" algn="l" defTabSz="10971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40019" algn="l" defTabSz="10971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88594" algn="l" defTabSz="10971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147E5-011E-411A-9CFA-4644D3985FD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667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147E5-011E-411A-9CFA-4644D3985FD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940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147E5-011E-411A-9CFA-4644D3985FD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940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147E5-011E-411A-9CFA-4644D3985FD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940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147E5-011E-411A-9CFA-4644D3985FD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940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elcome\Thank You\Q&amp;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utterstock_59299873.jp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67489"/>
          <a:stretch/>
        </p:blipFill>
        <p:spPr>
          <a:xfrm>
            <a:off x="1" y="-1"/>
            <a:ext cx="14630399" cy="2675467"/>
          </a:xfrm>
          <a:prstGeom prst="rect">
            <a:avLst/>
          </a:prstGeom>
        </p:spPr>
      </p:pic>
      <p:pic>
        <p:nvPicPr>
          <p:cNvPr id="12" name="Picture 11" descr="UTAS_Whit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6510" y="653629"/>
            <a:ext cx="8529953" cy="15401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3686174"/>
            <a:ext cx="14630400" cy="1268757"/>
          </a:xfrm>
        </p:spPr>
        <p:txBody>
          <a:bodyPr anchor="b">
            <a:normAutofit/>
          </a:bodyPr>
          <a:lstStyle>
            <a:lvl1pPr algn="ctr">
              <a:defRPr sz="7000" b="1" cap="none" baseline="0">
                <a:solidFill>
                  <a:srgbClr val="003395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452534" y="2675467"/>
            <a:ext cx="3725333" cy="106830"/>
          </a:xfrm>
          <a:prstGeom prst="rect">
            <a:avLst/>
          </a:prstGeom>
          <a:solidFill>
            <a:srgbClr val="FF79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shutterstock_59299873.jp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67489"/>
          <a:stretch/>
        </p:blipFill>
        <p:spPr>
          <a:xfrm>
            <a:off x="1" y="-1"/>
            <a:ext cx="14630399" cy="2675467"/>
          </a:xfrm>
          <a:prstGeom prst="rect">
            <a:avLst/>
          </a:prstGeom>
        </p:spPr>
      </p:pic>
      <p:pic>
        <p:nvPicPr>
          <p:cNvPr id="11" name="Picture 10" descr="UTAS_Whit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6510" y="653629"/>
            <a:ext cx="8529953" cy="154013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452534" y="2675467"/>
            <a:ext cx="3725333" cy="106830"/>
          </a:xfrm>
          <a:prstGeom prst="rect">
            <a:avLst/>
          </a:prstGeom>
          <a:solidFill>
            <a:srgbClr val="FF79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shutterstock_59299873.jp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67489"/>
          <a:stretch/>
        </p:blipFill>
        <p:spPr>
          <a:xfrm>
            <a:off x="1" y="-1"/>
            <a:ext cx="14630399" cy="2675467"/>
          </a:xfrm>
          <a:prstGeom prst="rect">
            <a:avLst/>
          </a:prstGeom>
        </p:spPr>
      </p:pic>
      <p:pic>
        <p:nvPicPr>
          <p:cNvPr id="18" name="Picture 17" descr="UTAS_White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6510" y="653629"/>
            <a:ext cx="8529953" cy="1540133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5452534" y="2675467"/>
            <a:ext cx="3725333" cy="106830"/>
          </a:xfrm>
          <a:prstGeom prst="rect">
            <a:avLst/>
          </a:prstGeom>
          <a:solidFill>
            <a:srgbClr val="FF79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1938AD6-83E7-4535-B454-A3111CD521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12F96F-F818-46EB-9519-8414B2C548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96664CE-11CD-4FF2-9D97-7BBBB8410F1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</a:rPr>
              <a:t>UTC AEROSPACE SYSTEMS PROPRIETARYThis document does not contain any export controlled technical data. 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03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 1 (white text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4630400" cy="82295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3175">
            <a:noFill/>
          </a:ln>
        </p:spPr>
        <p:txBody>
          <a:bodyPr>
            <a:normAutofit/>
          </a:bodyPr>
          <a:lstStyle>
            <a:lvl1pPr>
              <a:buFont typeface="Arial" pitchFamily="34" charset="0"/>
              <a:buNone/>
              <a:defRPr sz="29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81798" y="7890935"/>
            <a:ext cx="741679" cy="338666"/>
          </a:xfrm>
          <a:prstGeom prst="rect">
            <a:avLst/>
          </a:prstGeom>
        </p:spPr>
        <p:txBody>
          <a:bodyPr vert="horz" lIns="109714" tIns="54858" rIns="109714" bIns="5485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2F96F-F818-46EB-9519-8414B2C5483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6485171" y="7098559"/>
            <a:ext cx="1596571" cy="0"/>
          </a:xfrm>
          <a:prstGeom prst="line">
            <a:avLst/>
          </a:prstGeom>
          <a:ln w="38100" cmpd="sng">
            <a:solidFill>
              <a:srgbClr val="FF79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0" y="5459544"/>
            <a:ext cx="14630400" cy="176403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90000"/>
              </a:lnSpc>
              <a:defRPr lang="en-US" sz="6400" b="1" kern="1200" cap="none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53C2952-EEC4-40B4-8A3D-9683D21F011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</a:rPr>
              <a:t>UTC AEROSPACE SYSTEMS PROPRIETARYThis document does not contain any export controlled technical data. 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198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Photo 2  (white text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81798" y="7890935"/>
            <a:ext cx="741679" cy="338666"/>
          </a:xfrm>
          <a:prstGeom prst="rect">
            <a:avLst/>
          </a:prstGeom>
        </p:spPr>
        <p:txBody>
          <a:bodyPr vert="horz" lIns="109714" tIns="54858" rIns="109714" bIns="5485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2F96F-F818-46EB-9519-8414B2C548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8" hidden="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4630400" cy="82295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3175">
            <a:noFill/>
          </a:ln>
        </p:spPr>
        <p:txBody>
          <a:bodyPr>
            <a:normAutofit/>
          </a:bodyPr>
          <a:lstStyle>
            <a:lvl1pPr>
              <a:buFont typeface="Arial" pitchFamily="34" charset="0"/>
              <a:buNone/>
              <a:defRPr sz="29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6" name="Title 1"/>
          <p:cNvSpPr>
            <a:spLocks noGrp="1"/>
          </p:cNvSpPr>
          <p:nvPr>
            <p:ph type="ctrTitle" hasCustomPrompt="1"/>
          </p:nvPr>
        </p:nvSpPr>
        <p:spPr>
          <a:xfrm>
            <a:off x="585216" y="830382"/>
            <a:ext cx="13459968" cy="1312739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lnSpc>
                <a:spcPct val="90000"/>
              </a:lnSpc>
              <a:defRPr lang="en-US" sz="6400" b="1" kern="1200" cap="none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Sub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585216" y="2174068"/>
            <a:ext cx="13459968" cy="658368"/>
          </a:xfrm>
          <a:prstGeom prst="rect">
            <a:avLst/>
          </a:prstGeom>
        </p:spPr>
        <p:txBody>
          <a:bodyPr vert="horz" lIns="21946" tIns="54858" rIns="21946" bIns="54858" rtlCol="0" anchor="t" anchorCtr="1">
            <a:noAutofit/>
          </a:bodyPr>
          <a:lstStyle>
            <a:lvl1pPr marL="0" marR="0" indent="0" algn="ctr" defTabSz="1097148" rtl="0" eaLnBrk="1" fontAlgn="auto" latinLnBrk="0" hangingPunct="1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rgbClr val="FF7900"/>
              </a:buClr>
              <a:buSzTx/>
              <a:buFontTx/>
              <a:buNone/>
              <a:tabLst/>
              <a:defRPr lang="en-US" sz="3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marR="0" lvl="0" indent="0" algn="l" defTabSz="1097148" rtl="0" eaLnBrk="1" fontAlgn="auto" latinLnBrk="0" hangingPunct="1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rgbClr val="FF7900"/>
              </a:buClr>
              <a:buSzTx/>
              <a:buFontTx/>
              <a:buNone/>
              <a:tabLst/>
              <a:defRPr/>
            </a:pPr>
            <a:r>
              <a:rPr lang="en-US" dirty="0"/>
              <a:t>Click to Add Subtitle (Initial Caps)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264392" y="2026481"/>
            <a:ext cx="2101616" cy="0"/>
          </a:xfrm>
          <a:prstGeom prst="line">
            <a:avLst/>
          </a:prstGeom>
          <a:ln w="38100" cmpd="sng">
            <a:solidFill>
              <a:srgbClr val="FF79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0359D03-38EA-4F68-BE9E-5C4A6ECE41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</a:rPr>
              <a:t>UTC AEROSPACE SYSTEMS PROPRIETARYThis document does not contain any export controlled technical data. 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247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3686174"/>
            <a:ext cx="14630400" cy="1268757"/>
          </a:xfrm>
        </p:spPr>
        <p:txBody>
          <a:bodyPr anchor="b">
            <a:normAutofit/>
          </a:bodyPr>
          <a:lstStyle>
            <a:lvl1pPr algn="ctr">
              <a:defRPr sz="7000" b="1" cap="none" baseline="0">
                <a:solidFill>
                  <a:srgbClr val="003395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5881646"/>
            <a:ext cx="14630400" cy="704942"/>
          </a:xfrm>
        </p:spPr>
        <p:txBody>
          <a:bodyPr/>
          <a:lstStyle>
            <a:lvl1pPr marL="0" indent="0" algn="ctr">
              <a:buNone/>
              <a:defRPr sz="2900" b="1" cap="none" baseline="0">
                <a:solidFill>
                  <a:srgbClr val="FF7900"/>
                </a:solidFill>
              </a:defRPr>
            </a:lvl1pPr>
            <a:lvl2pPr marL="548574" indent="0" algn="ctr">
              <a:buNone/>
              <a:defRPr sz="2400"/>
            </a:lvl2pPr>
            <a:lvl3pPr marL="1097148" indent="0" algn="ctr">
              <a:buNone/>
              <a:defRPr sz="2200"/>
            </a:lvl3pPr>
            <a:lvl4pPr marL="1645722" indent="0" algn="ctr">
              <a:buNone/>
              <a:defRPr sz="1900"/>
            </a:lvl4pPr>
            <a:lvl5pPr marL="2194297" indent="0" algn="ctr">
              <a:buNone/>
              <a:defRPr sz="1900"/>
            </a:lvl5pPr>
            <a:lvl6pPr marL="2742872" indent="0" algn="ctr">
              <a:buNone/>
              <a:defRPr sz="1900"/>
            </a:lvl6pPr>
            <a:lvl7pPr marL="3291444" indent="0" algn="ctr">
              <a:buNone/>
              <a:defRPr sz="1900"/>
            </a:lvl7pPr>
            <a:lvl8pPr marL="3840019" indent="0" algn="ctr">
              <a:buNone/>
              <a:defRPr sz="1900"/>
            </a:lvl8pPr>
            <a:lvl9pPr marL="4388594" indent="0" algn="ctr">
              <a:buNone/>
              <a:defRPr sz="1900"/>
            </a:lvl9pPr>
          </a:lstStyle>
          <a:p>
            <a:r>
              <a:rPr lang="en-US" dirty="0"/>
              <a:t>SUBTITLE OR TEXT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81798" y="7890935"/>
            <a:ext cx="741679" cy="338666"/>
          </a:xfrm>
          <a:prstGeom prst="rect">
            <a:avLst/>
          </a:prstGeom>
        </p:spPr>
        <p:txBody>
          <a:bodyPr vert="horz" lIns="109714" tIns="54858" rIns="109714" bIns="5485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2F96F-F818-46EB-9519-8414B2C5483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6739467" y="6519334"/>
            <a:ext cx="1168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90F81531-B156-465D-BC2C-C8D7A83058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49245" y="6997328"/>
            <a:ext cx="7529513" cy="415498"/>
          </a:xfrm>
          <a:noFill/>
        </p:spPr>
        <p:txBody>
          <a:bodyPr wrap="square" lIns="109728" tIns="54864" rIns="109728" bIns="54864" rtlCol="0">
            <a:spAutoFit/>
          </a:bodyPr>
          <a:lstStyle>
            <a:lvl1pPr marL="0" indent="0" algn="ctr">
              <a:buNone/>
              <a:defRPr lang="en-US" sz="2200" dirty="0" smtClean="0">
                <a:latin typeface="Arial"/>
                <a:cs typeface="Arial"/>
              </a:defRPr>
            </a:lvl1pPr>
            <a:lvl2pPr marL="274286" indent="0">
              <a:buNone/>
              <a:defRPr lang="en-US" sz="2200" dirty="0" smtClean="0">
                <a:solidFill>
                  <a:schemeClr val="tx1"/>
                </a:solidFill>
              </a:defRPr>
            </a:lvl2pPr>
            <a:lvl3pPr>
              <a:defRPr lang="en-US" sz="2200" dirty="0" smtClean="0">
                <a:solidFill>
                  <a:schemeClr val="tx1"/>
                </a:solidFill>
              </a:defRPr>
            </a:lvl3pPr>
            <a:lvl4pPr>
              <a:defRPr lang="en-US" dirty="0" smtClean="0">
                <a:solidFill>
                  <a:schemeClr val="tx1"/>
                </a:solidFill>
              </a:defRPr>
            </a:lvl4pPr>
            <a:lvl5pPr>
              <a:defRPr lang="en-US" dirty="0">
                <a:solidFill>
                  <a:schemeClr val="tx1"/>
                </a:solidFill>
              </a:defRPr>
            </a:lvl5pPr>
          </a:lstStyle>
          <a:p>
            <a:pPr marL="0" lvl="0" algn="ctr"/>
            <a:r>
              <a:rPr lang="en-US" dirty="0"/>
              <a:t>Date or text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1561EE4-0272-48E2-AF94-A56833D29E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</a:rPr>
              <a:t>UTC AEROSPACE SYSTEMS PROPRIETARYThis document does not contain any export controlled technical data. 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8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5216" y="2569029"/>
            <a:ext cx="13459968" cy="4621994"/>
          </a:xfrm>
          <a:prstGeom prst="rect">
            <a:avLst/>
          </a:prstGeom>
        </p:spPr>
        <p:txBody>
          <a:bodyPr/>
          <a:lstStyle>
            <a:lvl1pPr>
              <a:buClr>
                <a:srgbClr val="FF7900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Clr>
                <a:srgbClr val="FF7900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Clr>
                <a:srgbClr val="FF7900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buClr>
                <a:srgbClr val="FF7900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rgbClr val="FF7900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81798" y="7890935"/>
            <a:ext cx="741679" cy="338666"/>
          </a:xfrm>
          <a:prstGeom prst="rect">
            <a:avLst/>
          </a:prstGeom>
        </p:spPr>
        <p:txBody>
          <a:bodyPr vert="horz" lIns="109714" tIns="54858" rIns="109714" bIns="5485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2F96F-F818-46EB-9519-8414B2C548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85216" y="575871"/>
            <a:ext cx="13459968" cy="903011"/>
          </a:xfrm>
          <a:prstGeom prst="rect">
            <a:avLst/>
          </a:prstGeom>
        </p:spPr>
        <p:txBody>
          <a:bodyPr vert="horz" lIns="109714" tIns="54858" rIns="109714" bIns="54858" rtlCol="0" anchor="ctr">
            <a:normAutofit/>
          </a:bodyPr>
          <a:lstStyle>
            <a:lvl1pPr>
              <a:defRPr>
                <a:solidFill>
                  <a:srgbClr val="003395"/>
                </a:solidFill>
              </a:defRPr>
            </a:lvl1pPr>
          </a:lstStyle>
          <a:p>
            <a:r>
              <a:rPr lang="en-US" dirty="0"/>
              <a:t>Click to Add Title (Initial Caps)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6739467" y="1487701"/>
            <a:ext cx="1168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585216" y="1945460"/>
            <a:ext cx="13459968" cy="658368"/>
          </a:xfrm>
          <a:prstGeom prst="rect">
            <a:avLst/>
          </a:prstGeom>
        </p:spPr>
        <p:txBody>
          <a:bodyPr vert="horz" lIns="21946" tIns="54858" rIns="21946" bIns="54858" rtlCol="0">
            <a:noAutofit/>
          </a:bodyPr>
          <a:lstStyle>
            <a:lvl1pPr marL="0" indent="0" algn="l" defTabSz="1097148" rtl="0" eaLnBrk="1" latinLnBrk="0" hangingPunct="1">
              <a:spcBef>
                <a:spcPts val="1440"/>
              </a:spcBef>
              <a:buFontTx/>
              <a:buNone/>
              <a:defRPr lang="en-US" sz="3400" b="1" kern="1200" dirty="0">
                <a:solidFill>
                  <a:srgbClr val="FF7900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97148" rtl="0" eaLnBrk="1" latinLnBrk="0" hangingPunct="1">
              <a:spcBef>
                <a:spcPts val="1440"/>
              </a:spcBef>
              <a:buFontTx/>
              <a:buNone/>
            </a:pPr>
            <a:r>
              <a:rPr lang="en-US" dirty="0"/>
              <a:t>Click to add subtitle (first letter cap)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EEEFF05-DD80-4E2A-AE32-F83DDA51D2B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</a:rPr>
              <a:t>UTC AEROSPACE SYSTEMS PROPRIETARYThis document does not contain any export controlled technical data. 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45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800">
                <a:solidFill>
                  <a:srgbClr val="003395"/>
                </a:solidFill>
              </a:defRPr>
            </a:lvl1pPr>
          </a:lstStyle>
          <a:p>
            <a:r>
              <a:rPr lang="en-US" dirty="0"/>
              <a:t>Click to Add Title (Initial Caps)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81798" y="7890935"/>
            <a:ext cx="741679" cy="338666"/>
          </a:xfrm>
          <a:prstGeom prst="rect">
            <a:avLst/>
          </a:prstGeom>
        </p:spPr>
        <p:txBody>
          <a:bodyPr vert="horz" lIns="109714" tIns="54858" rIns="109714" bIns="5485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2F96F-F818-46EB-9519-8414B2C5483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731000" y="1487701"/>
            <a:ext cx="1168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EFEA6342-7A95-4AFD-ACD5-01301560C20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0572" y="2174875"/>
            <a:ext cx="13462805" cy="5078413"/>
          </a:xfrm>
          <a:prstGeom prst="rect">
            <a:avLst/>
          </a:prstGeom>
        </p:spPr>
        <p:txBody>
          <a:bodyPr/>
          <a:lstStyle>
            <a:lvl1pPr>
              <a:buClr>
                <a:srgbClr val="FF7900"/>
              </a:buClr>
              <a:defRPr sz="3400"/>
            </a:lvl1pPr>
            <a:lvl2pPr>
              <a:buClr>
                <a:srgbClr val="FF7900"/>
              </a:buClr>
              <a:defRPr/>
            </a:lvl2pPr>
            <a:lvl3pPr>
              <a:buClr>
                <a:srgbClr val="FF7900"/>
              </a:buClr>
              <a:defRPr/>
            </a:lvl3pPr>
            <a:lvl4pPr>
              <a:buClr>
                <a:srgbClr val="FF7900"/>
              </a:buClr>
              <a:defRPr/>
            </a:lvl4pPr>
            <a:lvl5pPr>
              <a:buClr>
                <a:srgbClr val="FF7900"/>
              </a:buCl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76051C2-C60E-4C12-BEC8-9354283118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</a:rPr>
              <a:t>UTC AEROSPACE SYSTEMS PROPRIETARYThis document does not contain any export controlled technical data. 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97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80573" y="2174875"/>
            <a:ext cx="6277428" cy="5078413"/>
          </a:xfrm>
          <a:prstGeom prst="rect">
            <a:avLst/>
          </a:prstGeom>
        </p:spPr>
        <p:txBody>
          <a:bodyPr/>
          <a:lstStyle>
            <a:lvl1pPr>
              <a:buClr>
                <a:srgbClr val="FF7900"/>
              </a:buClr>
              <a:defRPr sz="3400"/>
            </a:lvl1pPr>
            <a:lvl2pPr>
              <a:buClr>
                <a:srgbClr val="FF7900"/>
              </a:buClr>
              <a:defRPr/>
            </a:lvl2pPr>
            <a:lvl3pPr>
              <a:buClr>
                <a:srgbClr val="FF7900"/>
              </a:buClr>
              <a:defRPr/>
            </a:lvl3pPr>
            <a:lvl4pPr>
              <a:buClr>
                <a:srgbClr val="FF7900"/>
              </a:buClr>
              <a:defRPr/>
            </a:lvl4pPr>
            <a:lvl5pPr>
              <a:buClr>
                <a:srgbClr val="FF7900"/>
              </a:buCl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772400" y="2174875"/>
            <a:ext cx="6267450" cy="5078413"/>
          </a:xfrm>
          <a:prstGeom prst="rect">
            <a:avLst/>
          </a:prstGeom>
        </p:spPr>
        <p:txBody>
          <a:bodyPr/>
          <a:lstStyle>
            <a:lvl1pPr>
              <a:buClr>
                <a:srgbClr val="FF7900"/>
              </a:buClr>
              <a:defRPr sz="3400"/>
            </a:lvl1pPr>
            <a:lvl2pPr>
              <a:buClr>
                <a:srgbClr val="FF7900"/>
              </a:buClr>
              <a:defRPr/>
            </a:lvl2pPr>
            <a:lvl3pPr>
              <a:buClr>
                <a:srgbClr val="FF7900"/>
              </a:buClr>
              <a:defRPr/>
            </a:lvl3pPr>
            <a:lvl4pPr>
              <a:buClr>
                <a:srgbClr val="FF7900"/>
              </a:buClr>
              <a:defRPr/>
            </a:lvl4pPr>
            <a:lvl5pPr>
              <a:buClr>
                <a:srgbClr val="FF7900"/>
              </a:buCl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81798" y="7890935"/>
            <a:ext cx="741679" cy="338666"/>
          </a:xfrm>
          <a:prstGeom prst="rect">
            <a:avLst/>
          </a:prstGeom>
        </p:spPr>
        <p:txBody>
          <a:bodyPr vert="horz" lIns="109714" tIns="54858" rIns="109714" bIns="5485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2F96F-F818-46EB-9519-8414B2C548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87022" y="575871"/>
            <a:ext cx="13456356" cy="903011"/>
          </a:xfrm>
          <a:prstGeom prst="rect">
            <a:avLst/>
          </a:prstGeom>
        </p:spPr>
        <p:txBody>
          <a:bodyPr vert="horz" lIns="109714" tIns="54858" rIns="109714" bIns="54858" rtlCol="0" anchor="ctr">
            <a:normAutofit/>
          </a:bodyPr>
          <a:lstStyle>
            <a:lvl1pPr>
              <a:defRPr>
                <a:solidFill>
                  <a:srgbClr val="003395"/>
                </a:solidFill>
              </a:defRPr>
            </a:lvl1pPr>
          </a:lstStyle>
          <a:p>
            <a:r>
              <a:rPr lang="en-US" dirty="0"/>
              <a:t>Click to Add Title (Initial Caps)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739467" y="1487701"/>
            <a:ext cx="1168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F711B8-A3A8-4E76-926A-73ECB8A95C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</a:rPr>
              <a:t>UTC AEROSPACE SYSTEMS PROPRIETARYThis document does not contain any export controlled technical data. 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83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, Chart, Photo, or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772400" y="2174875"/>
            <a:ext cx="6267450" cy="5078413"/>
          </a:xfrm>
          <a:prstGeom prst="rect">
            <a:avLst/>
          </a:prstGeom>
        </p:spPr>
        <p:txBody>
          <a:bodyPr anchor="ctr"/>
          <a:lstStyle>
            <a:lvl1pPr marL="0" marR="0" indent="0" algn="l" defTabSz="1097148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7900"/>
              </a:buClr>
              <a:buSzTx/>
              <a:buFont typeface="Arial"/>
              <a:buNone/>
              <a:tabLst/>
              <a:defRPr sz="3200"/>
            </a:lvl1pPr>
            <a:lvl2pPr>
              <a:buClr>
                <a:srgbClr val="FF7900"/>
              </a:buClr>
              <a:defRPr/>
            </a:lvl2pPr>
            <a:lvl3pPr>
              <a:buClr>
                <a:srgbClr val="FF7900"/>
              </a:buClr>
              <a:defRPr/>
            </a:lvl3pPr>
            <a:lvl4pPr>
              <a:buClr>
                <a:srgbClr val="FF7900"/>
              </a:buClr>
              <a:defRPr/>
            </a:lvl4pPr>
            <a:lvl5pPr>
              <a:buClr>
                <a:srgbClr val="FF7900"/>
              </a:buClr>
              <a:defRPr/>
            </a:lvl5pPr>
          </a:lstStyle>
          <a:p>
            <a:pPr marL="0" marR="0" lvl="0" indent="0" algn="l" defTabSz="1097148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7900"/>
              </a:buClr>
              <a:buSzTx/>
              <a:buFont typeface="Arial"/>
              <a:buNone/>
              <a:tabLst/>
              <a:defRPr/>
            </a:pPr>
            <a:r>
              <a:rPr lang="en-US" dirty="0"/>
              <a:t>Click icon to insert object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739467" y="1487701"/>
            <a:ext cx="1168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81798" y="7890935"/>
            <a:ext cx="741679" cy="338666"/>
          </a:xfrm>
          <a:prstGeom prst="rect">
            <a:avLst/>
          </a:prstGeom>
        </p:spPr>
        <p:txBody>
          <a:bodyPr vert="horz" lIns="109714" tIns="54858" rIns="109714" bIns="5485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2F96F-F818-46EB-9519-8414B2C548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87022" y="575871"/>
            <a:ext cx="13456356" cy="903011"/>
          </a:xfrm>
          <a:prstGeom prst="rect">
            <a:avLst/>
          </a:prstGeom>
        </p:spPr>
        <p:txBody>
          <a:bodyPr vert="horz" lIns="109714" tIns="54858" rIns="109714" bIns="54858" rtlCol="0" anchor="ctr">
            <a:normAutofit/>
          </a:bodyPr>
          <a:lstStyle>
            <a:lvl1pPr>
              <a:defRPr>
                <a:solidFill>
                  <a:srgbClr val="003395"/>
                </a:solidFill>
              </a:defRPr>
            </a:lvl1pPr>
          </a:lstStyle>
          <a:p>
            <a:r>
              <a:rPr lang="en-US" dirty="0"/>
              <a:t>Click to Add Title (Initial Caps)</a:t>
            </a:r>
          </a:p>
        </p:txBody>
      </p:sp>
      <p:sp>
        <p:nvSpPr>
          <p:cNvPr id="7" name="Rectangle 6"/>
          <p:cNvSpPr/>
          <p:nvPr/>
        </p:nvSpPr>
        <p:spPr>
          <a:xfrm>
            <a:off x="7772400" y="2035134"/>
            <a:ext cx="6267449" cy="506575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9366449" y="1701551"/>
            <a:ext cx="3087688" cy="637085"/>
          </a:xfrm>
          <a:prstGeom prst="rect">
            <a:avLst/>
          </a:prstGeom>
          <a:solidFill>
            <a:schemeClr val="bg1"/>
          </a:solidFill>
        </p:spPr>
        <p:txBody>
          <a:bodyPr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900" baseline="0"/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</a:lstStyle>
          <a:p>
            <a:pPr algn="ctr"/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 FOR CHART PHOTO OR GRAPHIC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2174875"/>
            <a:ext cx="6270625" cy="5078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772400" y="2035134"/>
            <a:ext cx="6267449" cy="506575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7772400" y="2035134"/>
            <a:ext cx="6267449" cy="506575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7300914" y="2486016"/>
            <a:ext cx="0" cy="3486169"/>
          </a:xfrm>
          <a:prstGeom prst="line">
            <a:avLst/>
          </a:prstGeom>
          <a:ln w="28575">
            <a:solidFill>
              <a:srgbClr val="FF7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6E01F93-EDA3-47BE-8EB8-A322055C2DC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</a:rPr>
              <a:t>UTC AEROSPACE SYSTEMS PROPRIETARYThis document does not contain any export controlled technical data. 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02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harts, Photo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80573" y="2174875"/>
            <a:ext cx="6277428" cy="5078413"/>
          </a:xfrm>
          <a:prstGeom prst="rect">
            <a:avLst/>
          </a:prstGeom>
        </p:spPr>
        <p:txBody>
          <a:bodyPr anchor="ctr"/>
          <a:lstStyle>
            <a:lvl1pPr marL="0" indent="0">
              <a:buClr>
                <a:srgbClr val="FF7900"/>
              </a:buClr>
              <a:buNone/>
              <a:defRPr sz="3200"/>
            </a:lvl1pPr>
            <a:lvl2pPr>
              <a:buClr>
                <a:srgbClr val="FF7900"/>
              </a:buClr>
              <a:defRPr/>
            </a:lvl2pPr>
            <a:lvl3pPr>
              <a:buClr>
                <a:srgbClr val="FF7900"/>
              </a:buClr>
              <a:defRPr/>
            </a:lvl3pPr>
            <a:lvl4pPr>
              <a:buClr>
                <a:srgbClr val="FF7900"/>
              </a:buClr>
              <a:defRPr/>
            </a:lvl4pPr>
            <a:lvl5pPr>
              <a:buClr>
                <a:srgbClr val="FF7900"/>
              </a:buClr>
              <a:defRPr/>
            </a:lvl5pPr>
          </a:lstStyle>
          <a:p>
            <a:pPr lvl="0"/>
            <a:r>
              <a:rPr lang="en-US" dirty="0"/>
              <a:t>Click icon to insert object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772400" y="2174875"/>
            <a:ext cx="6267450" cy="5078413"/>
          </a:xfrm>
          <a:prstGeom prst="rect">
            <a:avLst/>
          </a:prstGeom>
        </p:spPr>
        <p:txBody>
          <a:bodyPr anchor="ctr"/>
          <a:lstStyle>
            <a:lvl1pPr marL="0" marR="0" indent="0" algn="l" defTabSz="1097148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7900"/>
              </a:buClr>
              <a:buSzTx/>
              <a:buFont typeface="Arial"/>
              <a:buNone/>
              <a:tabLst/>
              <a:defRPr sz="3200"/>
            </a:lvl1pPr>
            <a:lvl2pPr>
              <a:buClr>
                <a:srgbClr val="FF7900"/>
              </a:buClr>
              <a:defRPr/>
            </a:lvl2pPr>
            <a:lvl3pPr>
              <a:buClr>
                <a:srgbClr val="FF7900"/>
              </a:buClr>
              <a:defRPr/>
            </a:lvl3pPr>
            <a:lvl4pPr>
              <a:buClr>
                <a:srgbClr val="FF7900"/>
              </a:buClr>
              <a:defRPr/>
            </a:lvl4pPr>
            <a:lvl5pPr>
              <a:buClr>
                <a:srgbClr val="FF7900"/>
              </a:buClr>
              <a:defRPr/>
            </a:lvl5pPr>
          </a:lstStyle>
          <a:p>
            <a:pPr marL="0" marR="0" lvl="0" indent="0" algn="l" defTabSz="1097148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7900"/>
              </a:buClr>
              <a:buSzTx/>
              <a:buFont typeface="Arial"/>
              <a:buNone/>
              <a:tabLst/>
              <a:defRPr/>
            </a:pPr>
            <a:r>
              <a:rPr lang="en-US" dirty="0"/>
              <a:t>Click icon to insert object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739467" y="1487701"/>
            <a:ext cx="1168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81798" y="7890935"/>
            <a:ext cx="741679" cy="338666"/>
          </a:xfrm>
          <a:prstGeom prst="rect">
            <a:avLst/>
          </a:prstGeom>
        </p:spPr>
        <p:txBody>
          <a:bodyPr vert="horz" lIns="109714" tIns="54858" rIns="109714" bIns="5485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2F96F-F818-46EB-9519-8414B2C548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87022" y="575871"/>
            <a:ext cx="13456356" cy="903011"/>
          </a:xfrm>
          <a:prstGeom prst="rect">
            <a:avLst/>
          </a:prstGeom>
        </p:spPr>
        <p:txBody>
          <a:bodyPr vert="horz" lIns="109714" tIns="54858" rIns="109714" bIns="54858" rtlCol="0" anchor="ctr">
            <a:normAutofit/>
          </a:bodyPr>
          <a:lstStyle>
            <a:lvl1pPr>
              <a:defRPr>
                <a:solidFill>
                  <a:srgbClr val="003395"/>
                </a:solidFill>
              </a:defRPr>
            </a:lvl1pPr>
          </a:lstStyle>
          <a:p>
            <a:r>
              <a:rPr lang="en-US" dirty="0"/>
              <a:t>Click to Add Title (Initial Caps)</a:t>
            </a:r>
          </a:p>
        </p:txBody>
      </p:sp>
      <p:sp>
        <p:nvSpPr>
          <p:cNvPr id="7" name="Rectangle 6"/>
          <p:cNvSpPr/>
          <p:nvPr/>
        </p:nvSpPr>
        <p:spPr>
          <a:xfrm>
            <a:off x="7772400" y="2035134"/>
            <a:ext cx="6267449" cy="506575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82317" y="2035134"/>
            <a:ext cx="6267449" cy="506575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171923" y="1701551"/>
            <a:ext cx="3087688" cy="637085"/>
          </a:xfrm>
          <a:prstGeom prst="rect">
            <a:avLst/>
          </a:prstGeom>
          <a:solidFill>
            <a:schemeClr val="bg1"/>
          </a:solidFill>
        </p:spPr>
        <p:txBody>
          <a:bodyPr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900" baseline="0"/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</a:lstStyle>
          <a:p>
            <a:pPr algn="ctr"/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 FOR CHART PHOTO OR GRAPHIC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9366449" y="1701551"/>
            <a:ext cx="3087688" cy="637085"/>
          </a:xfrm>
          <a:prstGeom prst="rect">
            <a:avLst/>
          </a:prstGeom>
          <a:solidFill>
            <a:schemeClr val="bg1"/>
          </a:solidFill>
        </p:spPr>
        <p:txBody>
          <a:bodyPr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900" baseline="0"/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</a:lstStyle>
          <a:p>
            <a:pPr algn="ctr"/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 FOR CHART PHOTO OR GRAPHIC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7300914" y="2486016"/>
            <a:ext cx="0" cy="3486169"/>
          </a:xfrm>
          <a:prstGeom prst="line">
            <a:avLst/>
          </a:prstGeom>
          <a:ln w="28575">
            <a:solidFill>
              <a:srgbClr val="FF7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772400" y="2035134"/>
            <a:ext cx="6267449" cy="506575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82317" y="2035134"/>
            <a:ext cx="6267449" cy="506575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7772400" y="2035134"/>
            <a:ext cx="6267449" cy="506575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582317" y="2035134"/>
            <a:ext cx="6267449" cy="506575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B0AA195-21E8-44D0-B019-24A587EAAEB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</a:rPr>
              <a:t>UTC AEROSPACE SYSTEMS PROPRIETARYThis document does not contain any export controlled technical data. 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09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800">
                <a:solidFill>
                  <a:srgbClr val="003395"/>
                </a:solidFill>
              </a:defRPr>
            </a:lvl1pPr>
          </a:lstStyle>
          <a:p>
            <a:r>
              <a:rPr lang="en-US" dirty="0"/>
              <a:t>Click to Add Title (Initial Caps)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81798" y="7890935"/>
            <a:ext cx="741679" cy="338666"/>
          </a:xfrm>
          <a:prstGeom prst="rect">
            <a:avLst/>
          </a:prstGeom>
        </p:spPr>
        <p:txBody>
          <a:bodyPr vert="horz" lIns="109714" tIns="54858" rIns="109714" bIns="5485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2F96F-F818-46EB-9519-8414B2C5483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739467" y="1487701"/>
            <a:ext cx="1168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BDF8DE7-2699-4B83-A703-AE54EEF6E3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</a:rPr>
              <a:t>UTC AEROSPACE SYSTEMS PROPRIETARYThis document does not contain any export controlled technical data. 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96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81798" y="7890935"/>
            <a:ext cx="741679" cy="338666"/>
          </a:xfrm>
          <a:prstGeom prst="rect">
            <a:avLst/>
          </a:prstGeom>
        </p:spPr>
        <p:txBody>
          <a:bodyPr vert="horz" lIns="109714" tIns="54858" rIns="109714" bIns="5485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2F96F-F818-46EB-9519-8414B2C548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2DBD394-2E75-4DEF-83DF-D19B19B45D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</a:rPr>
              <a:t>UTC AEROSPACE SYSTEMS PROPRIETARYThis document does not contain any export controlled technical data. 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08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/>
          <p:cNvSpPr>
            <a:spLocks noGrp="1"/>
          </p:cNvSpPr>
          <p:nvPr>
            <p:ph type="ctrTitle" hasCustomPrompt="1"/>
          </p:nvPr>
        </p:nvSpPr>
        <p:spPr>
          <a:xfrm>
            <a:off x="585216" y="830382"/>
            <a:ext cx="13459968" cy="131273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90000"/>
              </a:lnSpc>
              <a:defRPr lang="en-US" sz="6400" b="1" kern="1200" cap="none" baseline="0" dirty="0">
                <a:solidFill>
                  <a:srgbClr val="003395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sp>
        <p:nvSpPr>
          <p:cNvPr id="41" name="Sub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585216" y="2174068"/>
            <a:ext cx="13459968" cy="658368"/>
          </a:xfrm>
          <a:prstGeom prst="rect">
            <a:avLst/>
          </a:prstGeom>
        </p:spPr>
        <p:txBody>
          <a:bodyPr vert="horz" wrap="square" lIns="21946" tIns="54858" rIns="21946" bIns="54858" rtlCol="0" anchor="t" anchorCtr="1">
            <a:noAutofit/>
          </a:bodyPr>
          <a:lstStyle>
            <a:lvl1pPr marL="0" indent="0" algn="ctr" defTabSz="1097148" rtl="0" eaLnBrk="1" latinLnBrk="0" hangingPunct="1">
              <a:spcBef>
                <a:spcPts val="1440"/>
              </a:spcBef>
              <a:buFontTx/>
              <a:buNone/>
              <a:defRPr lang="en-US" sz="3800" kern="1200" baseline="0" dirty="0">
                <a:solidFill>
                  <a:srgbClr val="003395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97148" rtl="0" eaLnBrk="1" latinLnBrk="0" hangingPunct="1">
              <a:spcBef>
                <a:spcPts val="1440"/>
              </a:spcBef>
              <a:buFontTx/>
              <a:buNone/>
            </a:pPr>
            <a:r>
              <a:rPr lang="en-US" dirty="0"/>
              <a:t>Click to Add Subtitle (Initial Caps)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712F96F-F818-46EB-9519-8414B2C5483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264392" y="2026481"/>
            <a:ext cx="2101616" cy="0"/>
          </a:xfrm>
          <a:prstGeom prst="line">
            <a:avLst/>
          </a:prstGeom>
          <a:ln w="38100" cmpd="sng">
            <a:solidFill>
              <a:srgbClr val="FF79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AF1C1D3-8965-4A23-9FAE-DB1DB5E18DB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</a:rPr>
              <a:t>UTC AEROSPACE SYSTEMS PROPRIETARYThis document does not contain any export controlled technical data. 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99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251835" y="7663787"/>
            <a:ext cx="7887803" cy="232168"/>
          </a:xfrm>
          <a:prstGeom prst="rect">
            <a:avLst/>
          </a:prstGeom>
          <a:solidFill>
            <a:srgbClr val="0033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714" tIns="54858" rIns="109714" bIns="54858"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UTAS_blue_RGB.png"/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284" y="7452642"/>
            <a:ext cx="3166770" cy="57177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2117103" y="7663787"/>
            <a:ext cx="2513297" cy="232168"/>
          </a:xfrm>
          <a:prstGeom prst="rect">
            <a:avLst/>
          </a:prstGeom>
          <a:solidFill>
            <a:srgbClr val="FF79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714" tIns="54858" rIns="109714" bIns="54858"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452537" y="4"/>
            <a:ext cx="3725333" cy="106830"/>
          </a:xfrm>
          <a:prstGeom prst="rect">
            <a:avLst/>
          </a:prstGeom>
          <a:solidFill>
            <a:srgbClr val="FF79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714" tIns="54858" rIns="109714" bIns="54858"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022" y="575871"/>
            <a:ext cx="13456356" cy="903011"/>
          </a:xfrm>
          <a:prstGeom prst="rect">
            <a:avLst/>
          </a:prstGeom>
        </p:spPr>
        <p:txBody>
          <a:bodyPr vert="horz" lIns="109714" tIns="54858" rIns="109714" bIns="54858" rtlCol="0" anchor="ctr">
            <a:normAutofit/>
          </a:bodyPr>
          <a:lstStyle/>
          <a:p>
            <a:pPr marL="0" marR="0" lvl="0" indent="0" algn="ctr" defTabSz="109714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Add Title (Initial Caps)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81798" y="7890935"/>
            <a:ext cx="741679" cy="338666"/>
          </a:xfrm>
          <a:prstGeom prst="rect">
            <a:avLst/>
          </a:prstGeom>
        </p:spPr>
        <p:txBody>
          <a:bodyPr vert="horz" lIns="109714" tIns="54858" rIns="109714" bIns="54858" rtlCol="0" anchor="b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2F96F-F818-46EB-9519-8414B2C548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64255" y="7855218"/>
            <a:ext cx="650189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10971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000000">
                    <a:tint val="75000"/>
                  </a:srgbClr>
                </a:solidFill>
              </a:rPr>
              <a:t>UTC AEROSPACE SYSTEMS </a:t>
            </a:r>
            <a:r>
              <a:rPr lang="en-US" dirty="0" err="1">
                <a:solidFill>
                  <a:srgbClr val="000000">
                    <a:tint val="75000"/>
                  </a:srgbClr>
                </a:solidFill>
              </a:rPr>
              <a:t>PROPRIETARYThis</a:t>
            </a:r>
            <a:r>
              <a:rPr lang="en-US" dirty="0">
                <a:solidFill>
                  <a:srgbClr val="000000">
                    <a:tint val="75000"/>
                  </a:srgbClr>
                </a:solidFill>
              </a:rPr>
              <a:t> document does not contain any export controlled technical data.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85216" y="2190750"/>
            <a:ext cx="13459968" cy="522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6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7" r:id="rId2"/>
    <p:sldLayoutId id="2147483986" r:id="rId3"/>
    <p:sldLayoutId id="2147483981" r:id="rId4"/>
    <p:sldLayoutId id="2147483980" r:id="rId5"/>
    <p:sldLayoutId id="2147483979" r:id="rId6"/>
    <p:sldLayoutId id="2147483975" r:id="rId7"/>
    <p:sldLayoutId id="2147483976" r:id="rId8"/>
    <p:sldLayoutId id="2147483982" r:id="rId9"/>
    <p:sldLayoutId id="2147483983" r:id="rId10"/>
    <p:sldLayoutId id="2147483984" r:id="rId11"/>
    <p:sldLayoutId id="2147483985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marL="0" marR="0" indent="0" algn="ctr" defTabSz="1097148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sz="3800" kern="1200" baseline="0">
          <a:solidFill>
            <a:srgbClr val="003395"/>
          </a:solidFill>
          <a:latin typeface="+mj-lt"/>
          <a:ea typeface="+mj-ea"/>
          <a:cs typeface="+mj-cs"/>
        </a:defRPr>
      </a:lvl1pPr>
    </p:titleStyle>
    <p:bodyStyle>
      <a:lvl1pPr marL="274288" indent="-274288" algn="l" defTabSz="1097148" rtl="0" eaLnBrk="1" latinLnBrk="0" hangingPunct="1">
        <a:lnSpc>
          <a:spcPct val="90000"/>
        </a:lnSpc>
        <a:spcBef>
          <a:spcPts val="1200"/>
        </a:spcBef>
        <a:buClr>
          <a:srgbClr val="FF7900"/>
        </a:buClr>
        <a:buFont typeface="Arial"/>
        <a:buChar char="•"/>
        <a:defRPr sz="3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822862" indent="-274288" algn="l" defTabSz="1097148" rtl="0" eaLnBrk="1" latinLnBrk="0" hangingPunct="1">
        <a:lnSpc>
          <a:spcPct val="90000"/>
        </a:lnSpc>
        <a:spcBef>
          <a:spcPts val="600"/>
        </a:spcBef>
        <a:buClr>
          <a:srgbClr val="FF7900"/>
        </a:buClr>
        <a:buFont typeface="Arial"/>
        <a:buChar char="•"/>
        <a:defRPr sz="2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371436" indent="-274288" algn="l" defTabSz="1097148" rtl="0" eaLnBrk="1" latinLnBrk="0" hangingPunct="1">
        <a:lnSpc>
          <a:spcPct val="90000"/>
        </a:lnSpc>
        <a:spcBef>
          <a:spcPts val="600"/>
        </a:spcBef>
        <a:buClr>
          <a:srgbClr val="FF7900"/>
        </a:buClr>
        <a:buFont typeface="Arial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920010" indent="-274288" algn="l" defTabSz="1097148" rtl="0" eaLnBrk="1" latinLnBrk="0" hangingPunct="1">
        <a:lnSpc>
          <a:spcPct val="90000"/>
        </a:lnSpc>
        <a:spcBef>
          <a:spcPts val="600"/>
        </a:spcBef>
        <a:buClr>
          <a:srgbClr val="FF7900"/>
        </a:buClr>
        <a:buFont typeface="Arial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468585" indent="-274288" algn="l" defTabSz="1097148" rtl="0" eaLnBrk="1" latinLnBrk="0" hangingPunct="1">
        <a:lnSpc>
          <a:spcPct val="90000"/>
        </a:lnSpc>
        <a:spcBef>
          <a:spcPts val="600"/>
        </a:spcBef>
        <a:buClr>
          <a:srgbClr val="FF7900"/>
        </a:buClr>
        <a:buFont typeface="Arial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017159" indent="-274288" algn="l" defTabSz="1097148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565732" indent="-274288" algn="l" defTabSz="1097148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307" indent="-274288" algn="l" defTabSz="1097148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662882" indent="-274288" algn="l" defTabSz="1097148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148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574" algn="l" defTabSz="1097148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148" algn="l" defTabSz="1097148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722" algn="l" defTabSz="1097148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297" algn="l" defTabSz="1097148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42872" algn="l" defTabSz="1097148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91444" algn="l" defTabSz="1097148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40019" algn="l" defTabSz="1097148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88594" algn="l" defTabSz="1097148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utterstock_59299873.jp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4630399" cy="822960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2675467"/>
            <a:ext cx="14630400" cy="5554133"/>
            <a:chOff x="0" y="2229556"/>
            <a:chExt cx="12191999" cy="4628444"/>
          </a:xfrm>
        </p:grpSpPr>
        <p:sp>
          <p:nvSpPr>
            <p:cNvPr id="10" name="Rectangle 9"/>
            <p:cNvSpPr/>
            <p:nvPr/>
          </p:nvSpPr>
          <p:spPr>
            <a:xfrm>
              <a:off x="0" y="2229556"/>
              <a:ext cx="12191999" cy="4628444"/>
            </a:xfrm>
            <a:prstGeom prst="rect">
              <a:avLst/>
            </a:prstGeom>
            <a:gradFill flip="none" rotWithShape="1">
              <a:gsLst>
                <a:gs pos="59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543778" y="2229556"/>
              <a:ext cx="3104444" cy="89025"/>
            </a:xfrm>
            <a:prstGeom prst="rect">
              <a:avLst/>
            </a:prstGeom>
            <a:solidFill>
              <a:srgbClr val="FF79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6739467" y="6519334"/>
            <a:ext cx="1168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657600" y="7883298"/>
            <a:ext cx="73152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10971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xmlns="" id="{F3C07B93-5A17-494A-8CAD-5A647ACBCE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Repair Management Services</a:t>
            </a:r>
            <a:br>
              <a:rPr lang="en-US" dirty="0" smtClean="0"/>
            </a:br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xmlns="" id="{34EADFEB-117C-430A-ADFF-AA067162CE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Clint Jansson 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xmlns="" id="{A8B3E1ED-BB79-4BC9-8D8A-425A9CAB59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5/18/2019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9E4F759-6926-4509-BE07-8BF6EDA9C9E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UTC AEROSPACE SYSTEMS PROPRIETARY</a:t>
            </a:r>
          </a:p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This document does not contain any export controlled technical data. 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4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0 -0.47639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81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5" grpId="0"/>
      <p:bldP spid="26" grpId="0" build="p"/>
      <p:bldP spid="2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12F96F-F818-46EB-9519-8414B2C5483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xmlns="" id="{6FD50781-7F91-462D-B584-FAAF83E5D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RMS Dashboard </a:t>
            </a:r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xmlns="" id="{8FFB3372-9C39-4D9D-AA3B-5E83B57D44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366449" y="1842352"/>
            <a:ext cx="3087688" cy="355482"/>
          </a:xfrm>
        </p:spPr>
        <p:txBody>
          <a:bodyPr/>
          <a:lstStyle/>
          <a:p>
            <a:r>
              <a:rPr lang="en-US" dirty="0" smtClean="0"/>
              <a:t>SITE Returns </a:t>
            </a: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xmlns="" id="{AE26778D-C9C9-4574-9C4D-7779D3BB579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RMS is an Aerospace service provider to manage supplier repairs</a:t>
            </a:r>
          </a:p>
          <a:p>
            <a:r>
              <a:rPr lang="en-US" dirty="0" smtClean="0"/>
              <a:t>We hav</a:t>
            </a:r>
            <a:r>
              <a:rPr lang="en-US" dirty="0" smtClean="0"/>
              <a:t>e grown from 6 people in May 2018 to 16 current day. </a:t>
            </a:r>
          </a:p>
          <a:p>
            <a:r>
              <a:rPr lang="en-US" dirty="0" smtClean="0"/>
              <a:t>We manage repairs so our volumes are tied to failure rates and customer returns. </a:t>
            </a:r>
          </a:p>
          <a:p>
            <a:r>
              <a:rPr lang="en-US" dirty="0" smtClean="0"/>
              <a:t>Due to New Programs we are seeing a 10 unit increase Month over month. 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7300914" y="2600316"/>
            <a:ext cx="0" cy="3486169"/>
          </a:xfrm>
          <a:prstGeom prst="line">
            <a:avLst/>
          </a:prstGeom>
          <a:ln w="28575">
            <a:solidFill>
              <a:srgbClr val="FF7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527DE7-F1B6-411B-804F-031BFA9ED46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UTC AEROSPACE SYSTEMS PROPRIETARY</a:t>
            </a:r>
          </a:p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This document does not contain any export controlled technical data. 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439213"/>
            <a:ext cx="6267450" cy="454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15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12F96F-F818-46EB-9519-8414B2C5483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xmlns="" id="{6FD50781-7F91-462D-B584-FAAF83E5D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RMS Dashboard</a:t>
            </a:r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xmlns="" id="{8FFB3372-9C39-4D9D-AA3B-5E83B57D44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366449" y="1842352"/>
            <a:ext cx="3087688" cy="355482"/>
          </a:xfrm>
        </p:spPr>
        <p:txBody>
          <a:bodyPr/>
          <a:lstStyle/>
          <a:p>
            <a:r>
              <a:rPr lang="en-US" dirty="0" smtClean="0"/>
              <a:t>Platform Analysis </a:t>
            </a: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xmlns="" id="{AE26778D-C9C9-4574-9C4D-7779D3BB579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RMS is seeing a growth of 3 unit per month on legacy programs </a:t>
            </a:r>
          </a:p>
          <a:p>
            <a:r>
              <a:rPr lang="en-US" dirty="0" smtClean="0"/>
              <a:t>The newest program GTF is seeing a growth of 6 units per month. 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7300914" y="2600316"/>
            <a:ext cx="0" cy="3486169"/>
          </a:xfrm>
          <a:prstGeom prst="line">
            <a:avLst/>
          </a:prstGeom>
          <a:ln w="28575">
            <a:solidFill>
              <a:srgbClr val="FF7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527DE7-F1B6-411B-804F-031BFA9ED46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UTC AEROSPACE SYSTEMS PROPRIETARY</a:t>
            </a:r>
          </a:p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This document does not contain any export controlled technical data. 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15030013"/>
              </p:ext>
            </p:extLst>
          </p:nvPr>
        </p:nvGraphicFramePr>
        <p:xfrm>
          <a:off x="7729369" y="2164118"/>
          <a:ext cx="6267450" cy="5078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115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12F96F-F818-46EB-9519-8414B2C5483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xmlns="" id="{6FD50781-7F91-462D-B584-FAAF83E5D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RMS Dashboard </a:t>
            </a:r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xmlns="" id="{8FFB3372-9C39-4D9D-AA3B-5E83B57D44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366449" y="1842352"/>
            <a:ext cx="3087688" cy="355482"/>
          </a:xfrm>
        </p:spPr>
        <p:txBody>
          <a:bodyPr/>
          <a:lstStyle/>
          <a:p>
            <a:r>
              <a:rPr lang="en-US" dirty="0" smtClean="0"/>
              <a:t>Top GTF supplier volume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xmlns="" id="{AE26778D-C9C9-4574-9C4D-7779D3BB579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Champion, Meggitt and Woodward are seeing the largest increase in volume accounting for 45% of the total volume increase for RMS</a:t>
            </a:r>
          </a:p>
          <a:p>
            <a:r>
              <a:rPr lang="en-US" dirty="0" smtClean="0"/>
              <a:t>Curtiss Wright is decreasing as they are nearing the end of a retrofit. </a:t>
            </a:r>
          </a:p>
          <a:p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7300914" y="2600316"/>
            <a:ext cx="0" cy="3486169"/>
          </a:xfrm>
          <a:prstGeom prst="line">
            <a:avLst/>
          </a:prstGeom>
          <a:ln w="28575">
            <a:solidFill>
              <a:srgbClr val="FF7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527DE7-F1B6-411B-804F-031BFA9ED46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UTC AEROSPACE SYSTEMS PROPRIETARY</a:t>
            </a:r>
          </a:p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This document does not contain any export controlled technical data. 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439213"/>
            <a:ext cx="6267450" cy="454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15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12F96F-F818-46EB-9519-8414B2C5483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xmlns="" id="{6FD50781-7F91-462D-B584-FAAF83E5D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RMS Dashboard</a:t>
            </a:r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xmlns="" id="{8FFB3372-9C39-4D9D-AA3B-5E83B57D44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366449" y="1842352"/>
            <a:ext cx="3087688" cy="355482"/>
          </a:xfrm>
        </p:spPr>
        <p:txBody>
          <a:bodyPr/>
          <a:lstStyle/>
          <a:p>
            <a:r>
              <a:rPr lang="en-US" dirty="0" smtClean="0"/>
              <a:t>SQL Server</a:t>
            </a: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xmlns="" id="{AE26778D-C9C9-4574-9C4D-7779D3BB579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All Data is extracted from the company’s ERP system. </a:t>
            </a:r>
          </a:p>
          <a:p>
            <a:r>
              <a:rPr lang="en-US" dirty="0" smtClean="0"/>
              <a:t>Using VBA to extract, and load to the SQL database, </a:t>
            </a:r>
          </a:p>
          <a:p>
            <a:r>
              <a:rPr lang="en-US" dirty="0" smtClean="0"/>
              <a:t>R studio and Excel to present and analyze data.</a:t>
            </a:r>
          </a:p>
          <a:p>
            <a:r>
              <a:rPr lang="en-US" dirty="0" smtClean="0"/>
              <a:t>Created new backlog tracking protocol to support this project.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7300914" y="2600316"/>
            <a:ext cx="0" cy="3486169"/>
          </a:xfrm>
          <a:prstGeom prst="line">
            <a:avLst/>
          </a:prstGeom>
          <a:ln w="28575">
            <a:solidFill>
              <a:srgbClr val="FF7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527DE7-F1B6-411B-804F-031BFA9ED46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UTC AEROSPACE SYSTEMS PROPRIETARY</a:t>
            </a:r>
          </a:p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This document does not contain any export controlled technical data. 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4100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402743"/>
            <a:ext cx="6267450" cy="4622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15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12F96F-F818-46EB-9519-8414B2C5483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RMS Dashboard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366449" y="1842352"/>
            <a:ext cx="3087688" cy="355482"/>
          </a:xfrm>
        </p:spPr>
        <p:txBody>
          <a:bodyPr/>
          <a:lstStyle/>
          <a:p>
            <a:r>
              <a:rPr lang="en-US" dirty="0" smtClean="0"/>
              <a:t>R Studio Dashboard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 studio dashboard designed to manage and show our productivity for </a:t>
            </a:r>
          </a:p>
          <a:p>
            <a:pPr lvl="1"/>
            <a:r>
              <a:rPr lang="en-US" dirty="0" smtClean="0"/>
              <a:t>Shipments </a:t>
            </a:r>
          </a:p>
          <a:p>
            <a:pPr lvl="1"/>
            <a:r>
              <a:rPr lang="en-US" dirty="0" smtClean="0"/>
              <a:t>WIP ( Work in Progress)</a:t>
            </a:r>
          </a:p>
          <a:p>
            <a:pPr lvl="1"/>
            <a:r>
              <a:rPr lang="en-US" dirty="0" smtClean="0"/>
              <a:t>Backlog over time to show if capacity is being met. </a:t>
            </a:r>
            <a:endParaRPr lang="en-US" dirty="0"/>
          </a:p>
          <a:p>
            <a:pPr marL="548574" lvl="1" indent="0">
              <a:buNone/>
            </a:pPr>
            <a:r>
              <a:rPr lang="en-US" dirty="0" smtClean="0"/>
              <a:t>Interactive for each of the team member to the items they are accountable for and track the overall performance to ensure we are staffed to meet the increasing demand.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UTC AEROSPACE SYSTEMS PROPRIETARYThis document does not contain any export controlled technical data. 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790" y="2174875"/>
            <a:ext cx="6146669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563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12F96F-F818-46EB-9519-8414B2C5483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RMS Dashboard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366449" y="1842352"/>
            <a:ext cx="3087688" cy="355482"/>
          </a:xfrm>
        </p:spPr>
        <p:txBody>
          <a:bodyPr/>
          <a:lstStyle/>
          <a:p>
            <a:r>
              <a:rPr lang="en-US" dirty="0" smtClean="0"/>
              <a:t>Interactive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View output and success of each team member and overall sit.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UTC AEROSPACE SYSTEMS PROPRIETARYThis document does not contain any export controlled technical data. 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118" y="2687073"/>
            <a:ext cx="2801807" cy="3769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377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12F96F-F818-46EB-9519-8414B2C5483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1D58FA69-5684-4BC3-AF10-21FF75F23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 Code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85C376A5-0B7A-4F65-A24B-FC4C59DDDB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UTC AEROSPACE SYSTEMS PROPRIETARY</a:t>
            </a:r>
          </a:p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This document does not contain any export controlled technical data. 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2375706"/>
            <a:ext cx="6276975" cy="46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6266" y="2174875"/>
            <a:ext cx="5339718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67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12F96F-F818-46EB-9519-8414B2C5483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Code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UTC AEROSPACE SYSTEMS PROPRIETARYThis document does not contain any export controlled technical data. 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2370927"/>
            <a:ext cx="6276975" cy="4686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051990"/>
            <a:ext cx="6267450" cy="1324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908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TAS">
  <a:themeElements>
    <a:clrScheme name="UTAS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FF7900"/>
      </a:accent1>
      <a:accent2>
        <a:srgbClr val="007A87"/>
      </a:accent2>
      <a:accent3>
        <a:srgbClr val="003395"/>
      </a:accent3>
      <a:accent4>
        <a:srgbClr val="2670FF"/>
      </a:accent4>
      <a:accent5>
        <a:srgbClr val="A6BBC8"/>
      </a:accent5>
      <a:accent6>
        <a:srgbClr val="4AC8FF"/>
      </a:accent6>
      <a:hlink>
        <a:srgbClr val="FF7900"/>
      </a:hlink>
      <a:folHlink>
        <a:srgbClr val="0092D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err="1" smtClean="0">
            <a:solidFill>
              <a:schemeClr val="tx1">
                <a:lumMod val="65000"/>
                <a:lumOff val="3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UTAS" id="{1B1B52A4-8241-4F1C-91F8-541CA95F8E97}" vid="{38F08354-A4A5-4433-813B-2D29D475AC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UTAS</Template>
  <TotalTime>0</TotalTime>
  <Words>423</Words>
  <Application>Microsoft Office PowerPoint</Application>
  <PresentationFormat>Custom</PresentationFormat>
  <Paragraphs>67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UTAS</vt:lpstr>
      <vt:lpstr>Repair Management Services Dashboard</vt:lpstr>
      <vt:lpstr>RMS Dashboard </vt:lpstr>
      <vt:lpstr>RMS Dashboard</vt:lpstr>
      <vt:lpstr>RMS Dashboard </vt:lpstr>
      <vt:lpstr>RMS Dashboard</vt:lpstr>
      <vt:lpstr>RMS Dashboard </vt:lpstr>
      <vt:lpstr>RMS Dashboard</vt:lpstr>
      <vt:lpstr>R Code</vt:lpstr>
      <vt:lpstr>R Code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Melton</dc:creator>
  <cp:keywords>NonTechnical, Non Technical</cp:keywords>
  <cp:lastModifiedBy>CLINT JANSSON</cp:lastModifiedBy>
  <cp:revision>888</cp:revision>
  <cp:lastPrinted>2016-10-07T18:09:53Z</cp:lastPrinted>
  <dcterms:created xsi:type="dcterms:W3CDTF">2016-05-18T10:34:05Z</dcterms:created>
  <dcterms:modified xsi:type="dcterms:W3CDTF">2019-05-18T17:08:44Z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59caa593-2fb0-4023-9159-125c525deb63</vt:lpwstr>
  </property>
  <property fmtid="{D5CDD505-2E9C-101B-9397-08002B2CF9AE}" pid="3" name="UTASSize">
    <vt:lpwstr>W</vt:lpwstr>
  </property>
  <property fmtid="{D5CDD505-2E9C-101B-9397-08002B2CF9AE}" pid="4" name="UTASTechnicalData">
    <vt:bool>false</vt:bool>
  </property>
  <property fmtid="{D5CDD505-2E9C-101B-9397-08002B2CF9AE}" pid="5" name="UTCTechnicalData">
    <vt:lpwstr>No</vt:lpwstr>
  </property>
  <property fmtid="{D5CDD505-2E9C-101B-9397-08002B2CF9AE}" pid="6" name="UTCTechnicalDataKeyword">
    <vt:lpwstr>Non Technical</vt:lpwstr>
  </property>
</Properties>
</file>