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7" r:id="rId4"/>
    <p:sldId id="260" r:id="rId5"/>
    <p:sldId id="264" r:id="rId6"/>
    <p:sldId id="258" r:id="rId7"/>
    <p:sldId id="259" r:id="rId8"/>
    <p:sldId id="261" r:id="rId9"/>
    <p:sldId id="262" r:id="rId10"/>
    <p:sldId id="263"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5" autoAdjust="0"/>
    <p:restoredTop sz="90966" autoAdjust="0"/>
  </p:normalViewPr>
  <p:slideViewPr>
    <p:cSldViewPr snapToGrid="0" snapToObjects="1">
      <p:cViewPr varScale="1">
        <p:scale>
          <a:sx n="104" d="100"/>
          <a:sy n="104" d="100"/>
        </p:scale>
        <p:origin x="876" y="108"/>
      </p:cViewPr>
      <p:guideLst/>
    </p:cSldViewPr>
  </p:slideViewPr>
  <p:notesTextViewPr>
    <p:cViewPr>
      <p:scale>
        <a:sx n="1" d="1"/>
        <a:sy n="1" d="1"/>
      </p:scale>
      <p:origin x="0" y="0"/>
    </p:cViewPr>
  </p:notesTextViewPr>
  <p:notesViewPr>
    <p:cSldViewPr snapToGrid="0" snapToObjects="1">
      <p:cViewPr varScale="1">
        <p:scale>
          <a:sx n="64" d="100"/>
          <a:sy n="64" d="100"/>
        </p:scale>
        <p:origin x="3180" y="2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C463-6649-4CA6-B1FF-E62EB0549193}"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EB464-7853-4793-A8FA-C6B1E498B353}" type="slidenum">
              <a:rPr lang="en-US" smtClean="0"/>
              <a:t>‹#›</a:t>
            </a:fld>
            <a:endParaRPr lang="en-US"/>
          </a:p>
        </p:txBody>
      </p:sp>
    </p:spTree>
    <p:extLst>
      <p:ext uri="{BB962C8B-B14F-4D97-AF65-F5344CB8AC3E}">
        <p14:creationId xmlns:p14="http://schemas.microsoft.com/office/powerpoint/2010/main" val="116670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2EB464-7853-4793-A8FA-C6B1E498B353}" type="slidenum">
              <a:rPr lang="en-US" smtClean="0"/>
              <a:t>1</a:t>
            </a:fld>
            <a:endParaRPr lang="en-US"/>
          </a:p>
        </p:txBody>
      </p:sp>
    </p:spTree>
    <p:extLst>
      <p:ext uri="{BB962C8B-B14F-4D97-AF65-F5344CB8AC3E}">
        <p14:creationId xmlns:p14="http://schemas.microsoft.com/office/powerpoint/2010/main" val="20992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was obtained from UNC Chapel Hill and shows the growth rate of all counties in North Carolina as well as total population and numeric change ranking. This data shows that Mecklenburg county is growing at a far higher rate than most other counties and has the most people in general. The only county to outrank Mecklenburg in total population added is Wake County. Brunswick county is number 1 in growth rate but they are a small county of 10,000 meaning their addition of  2,000 people over ten years is makes their growth rate a bit misleading when compared to the 100,000 added to Wake and </a:t>
            </a:r>
            <a:r>
              <a:rPr lang="en-US"/>
              <a:t>Mecklenburg county.</a:t>
            </a:r>
            <a:endParaRPr lang="en-US" dirty="0"/>
          </a:p>
        </p:txBody>
      </p:sp>
      <p:sp>
        <p:nvSpPr>
          <p:cNvPr id="4" name="Slide Number Placeholder 3"/>
          <p:cNvSpPr>
            <a:spLocks noGrp="1"/>
          </p:cNvSpPr>
          <p:nvPr>
            <p:ph type="sldNum" sz="quarter" idx="5"/>
          </p:nvPr>
        </p:nvSpPr>
        <p:spPr/>
        <p:txBody>
          <a:bodyPr/>
          <a:lstStyle/>
          <a:p>
            <a:fld id="{0D2EB464-7853-4793-A8FA-C6B1E498B353}" type="slidenum">
              <a:rPr lang="en-US" smtClean="0"/>
              <a:t>4</a:t>
            </a:fld>
            <a:endParaRPr lang="en-US"/>
          </a:p>
        </p:txBody>
      </p:sp>
    </p:spTree>
    <p:extLst>
      <p:ext uri="{BB962C8B-B14F-4D97-AF65-F5344CB8AC3E}">
        <p14:creationId xmlns:p14="http://schemas.microsoft.com/office/powerpoint/2010/main" val="2018401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87854FD-208A-4C44-851D-2D2BA798626A}" type="datetime1">
              <a:rPr lang="en-US" smtClean="0"/>
              <a:t>1/22/2019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8A69E-B9DF-4C22-AACE-ABC36BC18FDD}" type="datetime1">
              <a:rPr lang="en-US" smtClean="0"/>
              <a:t>1/22/2019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8E07B1D-CDB3-4096-A796-CA43FE89B647}" type="datetime1">
              <a:rPr lang="en-US" smtClean="0"/>
              <a:t>1/22/2019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C021AC-A13A-41E1-8AC6-9DA11D4E89AA}" type="datetime1">
              <a:rPr lang="en-US" smtClean="0"/>
              <a:t>1/22/2019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2B6BC8-4096-4CB1-B016-08F5DAF7765A}" type="datetime1">
              <a:rPr lang="en-US" smtClean="0"/>
              <a:t>1/22/2019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08391A9-AAE5-45A0-A6B4-60846F445944}" type="datetime1">
              <a:rPr lang="en-US" smtClean="0"/>
              <a:t>1/22/2019</a:t>
            </a:fld>
            <a:endParaRPr lang="en-US" dirty="0"/>
          </a:p>
        </p:txBody>
      </p:sp>
      <p:sp>
        <p:nvSpPr>
          <p:cNvPr id="4" name="Footer Placeholder 3"/>
          <p:cNvSpPr>
            <a:spLocks noGrp="1"/>
          </p:cNvSpPr>
          <p:nvPr>
            <p:ph type="ftr" sz="quarter" idx="11"/>
          </p:nvPr>
        </p:nvSpPr>
        <p:spPr/>
        <p:txBody>
          <a:bodyPr/>
          <a:lstStyle/>
          <a:p>
            <a:r>
              <a:rPr lang="en-US"/>
              <a:t>NC county population by growth rate.ipynb</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C477687-664A-45D4-AF3F-263825A62E5F}" type="datetime1">
              <a:rPr lang="en-US" smtClean="0"/>
              <a:t>1/22/2019</a:t>
            </a:fld>
            <a:endParaRPr lang="en-US" dirty="0"/>
          </a:p>
        </p:txBody>
      </p:sp>
      <p:sp>
        <p:nvSpPr>
          <p:cNvPr id="4" name="Footer Placeholder 3"/>
          <p:cNvSpPr>
            <a:spLocks noGrp="1"/>
          </p:cNvSpPr>
          <p:nvPr>
            <p:ph type="ftr" sz="quarter" idx="11"/>
          </p:nvPr>
        </p:nvSpPr>
        <p:spPr/>
        <p:txBody>
          <a:bodyPr/>
          <a:lstStyle/>
          <a:p>
            <a:r>
              <a:rPr lang="en-US"/>
              <a:t>NC county population by growth rate.ipynb</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01675-064D-44FD-B536-85EECDD767E4}" type="datetime1">
              <a:rPr lang="en-US" smtClean="0"/>
              <a:t>1/22/2019</a:t>
            </a:fld>
            <a:endParaRPr lang="en-US" dirty="0"/>
          </a:p>
        </p:txBody>
      </p:sp>
      <p:sp>
        <p:nvSpPr>
          <p:cNvPr id="5" name="Footer Placeholder 4"/>
          <p:cNvSpPr>
            <a:spLocks noGrp="1"/>
          </p:cNvSpPr>
          <p:nvPr>
            <p:ph type="ftr" sz="quarter" idx="11"/>
          </p:nvPr>
        </p:nvSpPr>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4D3BC9E-B9EB-4F16-B11F-E8E614F3A490}" type="datetime1">
              <a:rPr lang="en-US" smtClean="0"/>
              <a:t>1/22/2019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DA6F4-FE8E-4C9E-9945-E8E875CE6068}" type="datetime1">
              <a:rPr lang="en-US" smtClean="0"/>
              <a:t>1/22/2019</a:t>
            </a:fld>
            <a:endParaRPr lang="en-US" dirty="0"/>
          </a:p>
        </p:txBody>
      </p:sp>
      <p:sp>
        <p:nvSpPr>
          <p:cNvPr id="5" name="Footer Placeholder 4"/>
          <p:cNvSpPr>
            <a:spLocks noGrp="1"/>
          </p:cNvSpPr>
          <p:nvPr>
            <p:ph type="ftr" sz="quarter" idx="11"/>
          </p:nvPr>
        </p:nvSpPr>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DBBCC6B-3ED7-4010-B7C8-243423A442DF}" type="datetime1">
              <a:rPr lang="en-US" smtClean="0"/>
              <a:t>1/22/2019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FE269D-2DC6-4A32-A537-F74EE5215011}" type="datetime1">
              <a:rPr lang="en-US" smtClean="0"/>
              <a:t>1/22/2019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4D7546-BCBA-46A7-8065-8E94F65EF83F}" type="datetime1">
              <a:rPr lang="en-US" smtClean="0"/>
              <a:t>1/22/2019</a:t>
            </a:fld>
            <a:endParaRPr lang="en-US" dirty="0"/>
          </a:p>
        </p:txBody>
      </p:sp>
      <p:sp>
        <p:nvSpPr>
          <p:cNvPr id="8" name="Footer Placeholder 7"/>
          <p:cNvSpPr>
            <a:spLocks noGrp="1"/>
          </p:cNvSpPr>
          <p:nvPr>
            <p:ph type="ftr" sz="quarter" idx="11"/>
          </p:nvPr>
        </p:nvSpPr>
        <p:spPr/>
        <p:txBody>
          <a:bodyPr/>
          <a:lstStyle/>
          <a:p>
            <a:r>
              <a:rPr lang="en-US"/>
              <a:t>NC county population by growth rate.ipynb</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7AA2A-926F-4BE5-94D8-C5678B13AF79}" type="datetime1">
              <a:rPr lang="en-US" smtClean="0"/>
              <a:t>1/22/2019</a:t>
            </a:fld>
            <a:endParaRPr lang="en-US" dirty="0"/>
          </a:p>
        </p:txBody>
      </p:sp>
      <p:sp>
        <p:nvSpPr>
          <p:cNvPr id="4" name="Footer Placeholder 3"/>
          <p:cNvSpPr>
            <a:spLocks noGrp="1"/>
          </p:cNvSpPr>
          <p:nvPr>
            <p:ph type="ftr" sz="quarter" idx="11"/>
          </p:nvPr>
        </p:nvSpPr>
        <p:spPr/>
        <p:txBody>
          <a:bodyPr/>
          <a:lstStyle/>
          <a:p>
            <a:r>
              <a:rPr lang="en-US"/>
              <a:t>NC county population by growth rate.ipynb</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34B64-7529-4855-B067-19556CD4451A}" type="datetime1">
              <a:rPr lang="en-US" smtClean="0"/>
              <a:t>1/22/2019</a:t>
            </a:fld>
            <a:endParaRPr lang="en-US" dirty="0"/>
          </a:p>
        </p:txBody>
      </p:sp>
      <p:sp>
        <p:nvSpPr>
          <p:cNvPr id="3" name="Footer Placeholder 2"/>
          <p:cNvSpPr>
            <a:spLocks noGrp="1"/>
          </p:cNvSpPr>
          <p:nvPr>
            <p:ph type="ftr" sz="quarter" idx="11"/>
          </p:nvPr>
        </p:nvSpPr>
        <p:spPr/>
        <p:txBody>
          <a:bodyPr/>
          <a:lstStyle/>
          <a:p>
            <a:r>
              <a:rPr lang="en-US"/>
              <a:t>NC county population by growth rate.ipynb</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37946-B8A3-4F29-A63D-ED059114489A}" type="datetime1">
              <a:rPr lang="en-US" smtClean="0"/>
              <a:t>1/22/2019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7361A8-5E42-4E5E-872A-AF69B61596F9}" type="datetime1">
              <a:rPr lang="en-US" smtClean="0"/>
              <a:t>1/22/2019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DA0BBE-6CDC-47A8-90AB-BA8366541172}" type="datetime1">
              <a:rPr lang="en-US" smtClean="0"/>
              <a:t>1/22/2019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NC county population by growth rate.ipynb</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mography.cpc.unc.edu/resources/data-tables/" TargetMode="External"/><Relationship Id="rId7" Type="http://schemas.openxmlformats.org/officeDocument/2006/relationships/hyperlink" Target="https://www.mecknc.gov/CommunitySupportServices/HomelessServices/Housing-Stability-Funding/Pages/February-2015-Supportive-Housing-RFP.aspx" TargetMode="External"/><Relationship Id="rId2" Type="http://schemas.openxmlformats.org/officeDocument/2006/relationships/hyperlink" Target="https://www.hudexchange.info/resource/3031/pit-and-hic-data-since-2007/" TargetMode="External"/><Relationship Id="rId1" Type="http://schemas.openxmlformats.org/officeDocument/2006/relationships/slideLayout" Target="../slideLayouts/slideLayout2.xml"/><Relationship Id="rId6" Type="http://schemas.openxmlformats.org/officeDocument/2006/relationships/hyperlink" Target="https://www.opendatanetwork.com/entity/0400000US37/North_Carolina/economy.cost_of_living.index?component=all&amp;year=2016" TargetMode="External"/><Relationship Id="rId5" Type="http://schemas.openxmlformats.org/officeDocument/2006/relationships/hyperlink" Target="https://www.zillow.com/research/data/" TargetMode="External"/><Relationship Id="rId4" Type="http://schemas.openxmlformats.org/officeDocument/2006/relationships/hyperlink" Target="https://www.bls.gov/oes/table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558E-2B79-7A4A-BC2D-9F172C568B68}"/>
              </a:ext>
            </a:extLst>
          </p:cNvPr>
          <p:cNvSpPr>
            <a:spLocks noGrp="1"/>
          </p:cNvSpPr>
          <p:nvPr>
            <p:ph type="ctrTitle"/>
          </p:nvPr>
        </p:nvSpPr>
        <p:spPr/>
        <p:txBody>
          <a:bodyPr/>
          <a:lstStyle/>
          <a:p>
            <a:r>
              <a:rPr lang="en-US" dirty="0"/>
              <a:t>Group Project I </a:t>
            </a:r>
          </a:p>
        </p:txBody>
      </p:sp>
      <p:sp>
        <p:nvSpPr>
          <p:cNvPr id="3" name="Subtitle 2">
            <a:extLst>
              <a:ext uri="{FF2B5EF4-FFF2-40B4-BE49-F238E27FC236}">
                <a16:creationId xmlns:a16="http://schemas.microsoft.com/office/drawing/2014/main" id="{DACA0454-0DAC-4D41-819E-C667F8992933}"/>
              </a:ext>
            </a:extLst>
          </p:cNvPr>
          <p:cNvSpPr>
            <a:spLocks noGrp="1"/>
          </p:cNvSpPr>
          <p:nvPr>
            <p:ph type="subTitle" idx="1"/>
          </p:nvPr>
        </p:nvSpPr>
        <p:spPr>
          <a:xfrm>
            <a:off x="1371600" y="3632201"/>
            <a:ext cx="9448800" cy="3037540"/>
          </a:xfrm>
        </p:spPr>
        <p:txBody>
          <a:bodyPr>
            <a:normAutofit/>
          </a:bodyPr>
          <a:lstStyle/>
          <a:p>
            <a:r>
              <a:rPr lang="en-US" dirty="0"/>
              <a:t>The </a:t>
            </a:r>
            <a:r>
              <a:rPr lang="en-US" dirty="0" err="1"/>
              <a:t>Charlotteans</a:t>
            </a:r>
            <a:r>
              <a:rPr lang="en-US" dirty="0"/>
              <a:t>                                                                                 1/20/2019</a:t>
            </a:r>
          </a:p>
          <a:p>
            <a:r>
              <a:rPr lang="en-US" dirty="0"/>
              <a:t>Team Members:</a:t>
            </a:r>
          </a:p>
          <a:p>
            <a:pPr lvl="2" algn="l"/>
            <a:r>
              <a:rPr lang="en-US" dirty="0"/>
              <a:t>Matt </a:t>
            </a:r>
            <a:r>
              <a:rPr lang="en-US" dirty="0" err="1"/>
              <a:t>Clewis</a:t>
            </a:r>
            <a:endParaRPr lang="en-US" dirty="0"/>
          </a:p>
          <a:p>
            <a:pPr lvl="2" algn="l"/>
            <a:r>
              <a:rPr lang="en-US" dirty="0" err="1"/>
              <a:t>Teya</a:t>
            </a:r>
            <a:r>
              <a:rPr lang="en-US" dirty="0"/>
              <a:t> Robinson</a:t>
            </a:r>
          </a:p>
          <a:p>
            <a:pPr lvl="2" algn="l"/>
            <a:r>
              <a:rPr lang="en-US" dirty="0"/>
              <a:t>Zacharias </a:t>
            </a:r>
            <a:r>
              <a:rPr lang="en-US" dirty="0" err="1"/>
              <a:t>Girmay</a:t>
            </a:r>
            <a:endParaRPr lang="en-US" dirty="0"/>
          </a:p>
          <a:p>
            <a:pPr lvl="2" algn="l"/>
            <a:r>
              <a:rPr lang="en-US" dirty="0"/>
              <a:t>Christopher </a:t>
            </a:r>
            <a:r>
              <a:rPr lang="en-US" dirty="0" err="1"/>
              <a:t>Sloat</a:t>
            </a:r>
            <a:endParaRPr lang="en-US" dirty="0"/>
          </a:p>
          <a:p>
            <a:pPr lvl="2" algn="l"/>
            <a:r>
              <a:rPr lang="en-US" dirty="0"/>
              <a:t>Clint Jansson</a:t>
            </a:r>
          </a:p>
          <a:p>
            <a:endParaRPr lang="en-US" dirty="0"/>
          </a:p>
        </p:txBody>
      </p:sp>
    </p:spTree>
    <p:extLst>
      <p:ext uri="{BB962C8B-B14F-4D97-AF65-F5344CB8AC3E}">
        <p14:creationId xmlns:p14="http://schemas.microsoft.com/office/powerpoint/2010/main" val="391097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6FD4-0C36-3E40-9213-2FF483F7538D}"/>
              </a:ext>
            </a:extLst>
          </p:cNvPr>
          <p:cNvSpPr>
            <a:spLocks noGrp="1"/>
          </p:cNvSpPr>
          <p:nvPr>
            <p:ph type="title"/>
          </p:nvPr>
        </p:nvSpPr>
        <p:spPr/>
        <p:txBody>
          <a:bodyPr/>
          <a:lstStyle/>
          <a:p>
            <a:r>
              <a:rPr lang="en-US" dirty="0"/>
              <a:t>Community : Homelessness</a:t>
            </a:r>
          </a:p>
        </p:txBody>
      </p:sp>
      <p:pic>
        <p:nvPicPr>
          <p:cNvPr id="9" name="Content Placeholder 8">
            <a:extLst>
              <a:ext uri="{FF2B5EF4-FFF2-40B4-BE49-F238E27FC236}">
                <a16:creationId xmlns:a16="http://schemas.microsoft.com/office/drawing/2014/main" id="{478AEBEB-7594-4194-B523-FAC938C7C722}"/>
              </a:ext>
            </a:extLst>
          </p:cNvPr>
          <p:cNvPicPr>
            <a:picLocks noGrp="1" noChangeAspect="1"/>
          </p:cNvPicPr>
          <p:nvPr>
            <p:ph idx="1"/>
          </p:nvPr>
        </p:nvPicPr>
        <p:blipFill>
          <a:blip r:embed="rId2"/>
          <a:stretch>
            <a:fillRect/>
          </a:stretch>
        </p:blipFill>
        <p:spPr>
          <a:xfrm>
            <a:off x="2876549" y="2193925"/>
            <a:ext cx="6438901" cy="4024313"/>
          </a:xfrm>
        </p:spPr>
      </p:pic>
      <p:sp>
        <p:nvSpPr>
          <p:cNvPr id="3" name="Footer Placeholder 2">
            <a:extLst>
              <a:ext uri="{FF2B5EF4-FFF2-40B4-BE49-F238E27FC236}">
                <a16:creationId xmlns:a16="http://schemas.microsoft.com/office/drawing/2014/main" id="{0AE629ED-64E7-4EEE-8040-03BA009B00E1}"/>
              </a:ext>
            </a:extLst>
          </p:cNvPr>
          <p:cNvSpPr>
            <a:spLocks noGrp="1"/>
          </p:cNvSpPr>
          <p:nvPr>
            <p:ph type="ftr" sz="quarter" idx="11"/>
          </p:nvPr>
        </p:nvSpPr>
        <p:spPr/>
        <p:txBody>
          <a:bodyPr/>
          <a:lstStyle/>
          <a:p>
            <a:r>
              <a:rPr lang="en-US" dirty="0" err="1"/>
              <a:t>HomelessLineChartCJ.ipynb</a:t>
            </a:r>
            <a:endParaRPr lang="en-US" dirty="0"/>
          </a:p>
        </p:txBody>
      </p:sp>
    </p:spTree>
    <p:extLst>
      <p:ext uri="{BB962C8B-B14F-4D97-AF65-F5344CB8AC3E}">
        <p14:creationId xmlns:p14="http://schemas.microsoft.com/office/powerpoint/2010/main" val="233337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FFF3-14C0-4203-B11B-D89D6C8FEC2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BF2444E-115A-4ECA-A800-5D48D6EDD2BC}"/>
              </a:ext>
            </a:extLst>
          </p:cNvPr>
          <p:cNvSpPr>
            <a:spLocks noGrp="1"/>
          </p:cNvSpPr>
          <p:nvPr>
            <p:ph idx="1"/>
          </p:nvPr>
        </p:nvSpPr>
        <p:spPr/>
        <p:txBody>
          <a:bodyPr>
            <a:normAutofit fontScale="92500" lnSpcReduction="10000"/>
          </a:bodyPr>
          <a:lstStyle/>
          <a:p>
            <a:r>
              <a:rPr lang="en-US" dirty="0"/>
              <a:t>2 out of 4 of the expected results of the hypothesis were not supported. </a:t>
            </a:r>
          </a:p>
          <a:p>
            <a:pPr lvl="1"/>
            <a:r>
              <a:rPr lang="en-US" dirty="0"/>
              <a:t>The Population increase 	-- Supported</a:t>
            </a:r>
          </a:p>
          <a:p>
            <a:pPr lvl="1"/>
            <a:r>
              <a:rPr lang="en-US" dirty="0"/>
              <a:t>Cost of living  		-- Unsupported</a:t>
            </a:r>
          </a:p>
          <a:p>
            <a:pPr lvl="1"/>
            <a:r>
              <a:rPr lang="en-US" dirty="0"/>
              <a:t>Housing prices 		-- Supported</a:t>
            </a:r>
          </a:p>
          <a:p>
            <a:pPr lvl="1"/>
            <a:r>
              <a:rPr lang="en-US" dirty="0"/>
              <a:t>Homelessness 		-- Unsupported</a:t>
            </a:r>
          </a:p>
          <a:p>
            <a:r>
              <a:rPr lang="en-US" dirty="0"/>
              <a:t>2010 the homeless population of Mecklenburg began deceasing. </a:t>
            </a:r>
          </a:p>
          <a:p>
            <a:pPr lvl="1"/>
            <a:r>
              <a:rPr lang="en-US" dirty="0"/>
              <a:t>2009 President Obama’s Open Door policy was deployed. Correlates to the drop in homelessness. </a:t>
            </a:r>
          </a:p>
          <a:p>
            <a:r>
              <a:rPr lang="en-US" dirty="0"/>
              <a:t>The recent growth rate of Charlotte has increased along with the standard of living despite the concerns for affordable housing. </a:t>
            </a:r>
          </a:p>
          <a:p>
            <a:r>
              <a:rPr lang="en-US" dirty="0"/>
              <a:t>Data mining for this was impeded by 2 things: </a:t>
            </a:r>
          </a:p>
          <a:p>
            <a:pPr lvl="1"/>
            <a:r>
              <a:rPr lang="en-US" dirty="0"/>
              <a:t>Limited sources of free data for housing and salary information</a:t>
            </a:r>
          </a:p>
          <a:p>
            <a:pPr lvl="1"/>
            <a:r>
              <a:rPr lang="en-US" dirty="0"/>
              <a:t>Many government websites were closed/unavailable due to the shutdown </a:t>
            </a:r>
          </a:p>
          <a:p>
            <a:endParaRPr lang="en-US" dirty="0"/>
          </a:p>
          <a:p>
            <a:pPr lvl="1"/>
            <a:endParaRPr lang="en-US" dirty="0"/>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629546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37D0-AD22-324E-96D9-473F706C9036}"/>
              </a:ext>
            </a:extLst>
          </p:cNvPr>
          <p:cNvSpPr>
            <a:spLocks noGrp="1"/>
          </p:cNvSpPr>
          <p:nvPr>
            <p:ph type="title"/>
          </p:nvPr>
        </p:nvSpPr>
        <p:spPr>
          <a:xfrm>
            <a:off x="2895600" y="-12375"/>
            <a:ext cx="8610600" cy="1293028"/>
          </a:xfrm>
        </p:spPr>
        <p:txBody>
          <a:bodyPr/>
          <a:lstStyle/>
          <a:p>
            <a:r>
              <a:rPr lang="en-US" dirty="0"/>
              <a:t>Appendix  : data sources </a:t>
            </a:r>
          </a:p>
        </p:txBody>
      </p:sp>
      <p:sp>
        <p:nvSpPr>
          <p:cNvPr id="3" name="Content Placeholder 2">
            <a:extLst>
              <a:ext uri="{FF2B5EF4-FFF2-40B4-BE49-F238E27FC236}">
                <a16:creationId xmlns:a16="http://schemas.microsoft.com/office/drawing/2014/main" id="{367FECC9-193B-E547-8F61-07A8C170F449}"/>
              </a:ext>
            </a:extLst>
          </p:cNvPr>
          <p:cNvSpPr>
            <a:spLocks noGrp="1"/>
          </p:cNvSpPr>
          <p:nvPr>
            <p:ph idx="1"/>
          </p:nvPr>
        </p:nvSpPr>
        <p:spPr>
          <a:xfrm>
            <a:off x="521110" y="855406"/>
            <a:ext cx="10985090" cy="5909189"/>
          </a:xfrm>
        </p:spPr>
        <p:txBody>
          <a:bodyPr>
            <a:normAutofit fontScale="77500" lnSpcReduction="20000"/>
          </a:bodyPr>
          <a:lstStyle/>
          <a:p>
            <a:pPr marL="0" indent="0">
              <a:buNone/>
            </a:pPr>
            <a:r>
              <a:rPr lang="en-US" b="1" dirty="0"/>
              <a:t>Homeless CSV data source </a:t>
            </a:r>
            <a:r>
              <a:rPr lang="en-US" dirty="0"/>
              <a:t>: </a:t>
            </a:r>
          </a:p>
          <a:p>
            <a:pPr marL="0" indent="0">
              <a:buNone/>
            </a:pPr>
            <a:r>
              <a:rPr lang="en-US" dirty="0"/>
              <a:t>Hud Exchange(2018). PIT and HIC Data Since 2007. Retrieved from </a:t>
            </a:r>
            <a:r>
              <a:rPr lang="en-US" dirty="0">
                <a:hlinkClick r:id="rId2"/>
              </a:rPr>
              <a:t>https://www.hudexchange.info/resource/3031/pit-and-hic-data-since-2007/</a:t>
            </a:r>
            <a:endParaRPr lang="en-US" dirty="0"/>
          </a:p>
          <a:p>
            <a:pPr marL="0" indent="0">
              <a:buNone/>
            </a:pPr>
            <a:r>
              <a:rPr lang="en-US" b="1" dirty="0"/>
              <a:t>Population Estimates , Change, Poverty, Growth Rate:</a:t>
            </a:r>
          </a:p>
          <a:p>
            <a:pPr marL="0" indent="0">
              <a:buNone/>
            </a:pPr>
            <a:r>
              <a:rPr lang="en-US" dirty="0"/>
              <a:t>UNC (2018). Carolina Demography. Retrieved from</a:t>
            </a:r>
          </a:p>
          <a:p>
            <a:pPr marL="0" indent="0">
              <a:buNone/>
            </a:pPr>
            <a:r>
              <a:rPr lang="en-US" dirty="0">
                <a:hlinkClick r:id="rId3"/>
              </a:rPr>
              <a:t>https://demography.cpc.unc.edu/resources/data-tables/</a:t>
            </a:r>
            <a:endParaRPr lang="en-US" dirty="0"/>
          </a:p>
          <a:p>
            <a:pPr marL="0" indent="0">
              <a:buNone/>
            </a:pPr>
            <a:r>
              <a:rPr lang="en-US" b="1" dirty="0"/>
              <a:t>Salary Data:</a:t>
            </a:r>
          </a:p>
          <a:p>
            <a:pPr marL="0" indent="0">
              <a:buNone/>
            </a:pPr>
            <a:r>
              <a:rPr lang="en-US" dirty="0"/>
              <a:t>Bureau of Labor Statistics. Occupational Employment Statistics. Retrieved from</a:t>
            </a:r>
          </a:p>
          <a:p>
            <a:pPr marL="0" indent="0">
              <a:buNone/>
            </a:pPr>
            <a:r>
              <a:rPr lang="en-US" dirty="0">
                <a:hlinkClick r:id="rId4"/>
              </a:rPr>
              <a:t>https://www.bls.gov/oes/tables.htm</a:t>
            </a:r>
            <a:endParaRPr lang="en-US" dirty="0"/>
          </a:p>
          <a:p>
            <a:pPr marL="0" indent="0">
              <a:buNone/>
            </a:pPr>
            <a:r>
              <a:rPr lang="en-US" b="1" dirty="0"/>
              <a:t>Housing Prices:</a:t>
            </a:r>
          </a:p>
          <a:p>
            <a:pPr marL="0" indent="0">
              <a:buNone/>
            </a:pPr>
            <a:r>
              <a:rPr lang="en-US" dirty="0"/>
              <a:t>Zillow (2019). Research Data. Retrieved from</a:t>
            </a:r>
          </a:p>
          <a:p>
            <a:pPr marL="0" indent="0">
              <a:buNone/>
            </a:pPr>
            <a:r>
              <a:rPr lang="sv-SE" dirty="0">
                <a:hlinkClick r:id="rId5"/>
              </a:rPr>
              <a:t>https://www.zillow.com/research/data/</a:t>
            </a:r>
            <a:endParaRPr lang="sv-SE" dirty="0"/>
          </a:p>
          <a:p>
            <a:pPr marL="0" indent="0">
              <a:buNone/>
            </a:pPr>
            <a:r>
              <a:rPr lang="sv-SE" b="1" dirty="0"/>
              <a:t>Cost of living:</a:t>
            </a:r>
          </a:p>
          <a:p>
            <a:pPr marL="0" indent="0">
              <a:buNone/>
            </a:pPr>
            <a:r>
              <a:rPr lang="sv-SE" dirty="0"/>
              <a:t>Open Data Network(2019). Cost of living index. Retrieved from</a:t>
            </a:r>
          </a:p>
          <a:p>
            <a:pPr marL="0" indent="0">
              <a:buNone/>
            </a:pPr>
            <a:r>
              <a:rPr lang="sv-SE" dirty="0">
                <a:hlinkClick r:id="rId6"/>
              </a:rPr>
              <a:t>https://www.opendatanetwork.com/entity/0400000US37/North_Carolina/economy.cost_of_living.index?component=all&amp;year=2016</a:t>
            </a:r>
            <a:endParaRPr lang="sv-SE" dirty="0"/>
          </a:p>
          <a:p>
            <a:pPr marL="0" indent="0">
              <a:buNone/>
            </a:pPr>
            <a:r>
              <a:rPr lang="sv-SE" b="1" dirty="0"/>
              <a:t>Homeless programs in Charlotte:</a:t>
            </a:r>
          </a:p>
          <a:p>
            <a:pPr marL="0" indent="0">
              <a:buNone/>
            </a:pPr>
            <a:r>
              <a:rPr lang="sv-SE" dirty="0"/>
              <a:t>Mecklenburg County. </a:t>
            </a:r>
            <a:r>
              <a:rPr lang="en-US" dirty="0"/>
              <a:t>February 2015 Supportive Housing RFP​. Retrieved from</a:t>
            </a:r>
            <a:endParaRPr lang="sv-SE" dirty="0"/>
          </a:p>
          <a:p>
            <a:pPr marL="0" indent="0">
              <a:buNone/>
            </a:pPr>
            <a:r>
              <a:rPr lang="sv-SE" dirty="0">
                <a:hlinkClick r:id="rId7"/>
              </a:rPr>
              <a:t>https://www.mecknc.gov/CommunitySupportServices/HomelessServices/Housing-Stability-Funding/Pages/February-2015-Supportive-Housing-RFP.aspx</a:t>
            </a:r>
            <a:endParaRPr lang="sv-SE" dirty="0"/>
          </a:p>
          <a:p>
            <a:pPr marL="0" indent="0">
              <a:buNone/>
            </a:pPr>
            <a:endParaRPr lang="sv-SE"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6883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79CF-34B4-9B4B-AE26-F01A692F1F68}"/>
              </a:ext>
            </a:extLst>
          </p:cNvPr>
          <p:cNvSpPr>
            <a:spLocks noGrp="1"/>
          </p:cNvSpPr>
          <p:nvPr>
            <p:ph type="title"/>
          </p:nvPr>
        </p:nvSpPr>
        <p:spPr/>
        <p:txBody>
          <a:bodyPr/>
          <a:lstStyle/>
          <a:p>
            <a:r>
              <a:rPr lang="en-US" dirty="0"/>
              <a:t>TEAM Hypothesis</a:t>
            </a:r>
          </a:p>
        </p:txBody>
      </p:sp>
      <p:sp>
        <p:nvSpPr>
          <p:cNvPr id="3" name="Content Placeholder 2">
            <a:extLst>
              <a:ext uri="{FF2B5EF4-FFF2-40B4-BE49-F238E27FC236}">
                <a16:creationId xmlns:a16="http://schemas.microsoft.com/office/drawing/2014/main" id="{4C92470C-A13F-434D-81E8-E3529C812C60}"/>
              </a:ext>
            </a:extLst>
          </p:cNvPr>
          <p:cNvSpPr>
            <a:spLocks noGrp="1"/>
          </p:cNvSpPr>
          <p:nvPr>
            <p:ph idx="1"/>
          </p:nvPr>
        </p:nvSpPr>
        <p:spPr/>
        <p:txBody>
          <a:bodyPr/>
          <a:lstStyle/>
          <a:p>
            <a:r>
              <a:rPr lang="en-US" dirty="0"/>
              <a:t>We wish to prove that cost of living, population and homelessness have a positive correlation to each other. </a:t>
            </a:r>
          </a:p>
          <a:p>
            <a:pPr lvl="0"/>
            <a:r>
              <a:rPr lang="en-US" dirty="0"/>
              <a:t>We plan to see an increase in Charlotte’s</a:t>
            </a:r>
          </a:p>
          <a:p>
            <a:pPr lvl="1"/>
            <a:r>
              <a:rPr lang="en-US" dirty="0"/>
              <a:t>Population</a:t>
            </a:r>
          </a:p>
          <a:p>
            <a:pPr lvl="1"/>
            <a:r>
              <a:rPr lang="en-US" dirty="0"/>
              <a:t>Housing prices</a:t>
            </a:r>
          </a:p>
          <a:p>
            <a:pPr lvl="1"/>
            <a:r>
              <a:rPr lang="en-US" dirty="0"/>
              <a:t>Cost of living</a:t>
            </a:r>
          </a:p>
          <a:p>
            <a:pPr lvl="1"/>
            <a:r>
              <a:rPr lang="en-US" dirty="0"/>
              <a:t>Homeless population</a:t>
            </a:r>
          </a:p>
          <a:p>
            <a:endParaRPr lang="en-US" dirty="0"/>
          </a:p>
        </p:txBody>
      </p:sp>
    </p:spTree>
    <p:extLst>
      <p:ext uri="{BB962C8B-B14F-4D97-AF65-F5344CB8AC3E}">
        <p14:creationId xmlns:p14="http://schemas.microsoft.com/office/powerpoint/2010/main" val="226392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79CF-34B4-9B4B-AE26-F01A692F1F68}"/>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4C92470C-A13F-434D-81E8-E3529C812C60}"/>
              </a:ext>
            </a:extLst>
          </p:cNvPr>
          <p:cNvSpPr>
            <a:spLocks noGrp="1"/>
          </p:cNvSpPr>
          <p:nvPr>
            <p:ph idx="1"/>
          </p:nvPr>
        </p:nvSpPr>
        <p:spPr/>
        <p:txBody>
          <a:bodyPr/>
          <a:lstStyle/>
          <a:p>
            <a:r>
              <a:rPr lang="en-US" dirty="0"/>
              <a:t>Homelessness: An individual who lacks housing including those in transitional quarters, public or private shelters, and temporary housing.</a:t>
            </a:r>
          </a:p>
          <a:p>
            <a:r>
              <a:rPr lang="en-US" dirty="0"/>
              <a:t>Poverty: Amount of families living below the US Census calculated poverty threshold. Poverty threshold is calculated salary total specific households much reach to not be considered in poverty. </a:t>
            </a:r>
          </a:p>
          <a:p>
            <a:r>
              <a:rPr lang="en-US" dirty="0"/>
              <a:t>Cost of Living index</a:t>
            </a:r>
            <a:r>
              <a:rPr lang="en-US"/>
              <a:t>: An </a:t>
            </a:r>
            <a:r>
              <a:rPr lang="en-US" dirty="0"/>
              <a:t>indicator that measures the change in the cost of a fixed basket of products and services—e.g. housing, food, utilities. Cities are compared to a national average and salary differences by area  taken into account.</a:t>
            </a:r>
          </a:p>
          <a:p>
            <a:pPr marL="0" indent="0">
              <a:buNone/>
            </a:pPr>
            <a:endParaRPr lang="en-US" dirty="0"/>
          </a:p>
        </p:txBody>
      </p:sp>
    </p:spTree>
    <p:extLst>
      <p:ext uri="{BB962C8B-B14F-4D97-AF65-F5344CB8AC3E}">
        <p14:creationId xmlns:p14="http://schemas.microsoft.com/office/powerpoint/2010/main" val="164386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90A4-C653-4C43-87A2-A0CEB88B912A}"/>
              </a:ext>
            </a:extLst>
          </p:cNvPr>
          <p:cNvSpPr>
            <a:spLocks noGrp="1"/>
          </p:cNvSpPr>
          <p:nvPr>
            <p:ph type="title"/>
          </p:nvPr>
        </p:nvSpPr>
        <p:spPr/>
        <p:txBody>
          <a:bodyPr/>
          <a:lstStyle/>
          <a:p>
            <a:r>
              <a:rPr lang="en-US" dirty="0"/>
              <a:t>Migration : population growth </a:t>
            </a:r>
          </a:p>
        </p:txBody>
      </p:sp>
      <p:pic>
        <p:nvPicPr>
          <p:cNvPr id="9" name="Content Placeholder 8">
            <a:extLst>
              <a:ext uri="{FF2B5EF4-FFF2-40B4-BE49-F238E27FC236}">
                <a16:creationId xmlns:a16="http://schemas.microsoft.com/office/drawing/2014/main" id="{02CF2E62-54BE-4989-8CE2-93D0F8B794E1}"/>
              </a:ext>
            </a:extLst>
          </p:cNvPr>
          <p:cNvPicPr>
            <a:picLocks noGrp="1" noChangeAspect="1"/>
          </p:cNvPicPr>
          <p:nvPr>
            <p:ph idx="1"/>
          </p:nvPr>
        </p:nvPicPr>
        <p:blipFill>
          <a:blip r:embed="rId3"/>
          <a:stretch>
            <a:fillRect/>
          </a:stretch>
        </p:blipFill>
        <p:spPr>
          <a:xfrm>
            <a:off x="67238" y="2057401"/>
            <a:ext cx="12072474" cy="1810870"/>
          </a:xfrm>
        </p:spPr>
      </p:pic>
      <p:sp>
        <p:nvSpPr>
          <p:cNvPr id="10" name="TextBox 9">
            <a:extLst>
              <a:ext uri="{FF2B5EF4-FFF2-40B4-BE49-F238E27FC236}">
                <a16:creationId xmlns:a16="http://schemas.microsoft.com/office/drawing/2014/main" id="{7584D2A6-3E04-4705-AEE1-F98467F92139}"/>
              </a:ext>
            </a:extLst>
          </p:cNvPr>
          <p:cNvSpPr txBox="1"/>
          <p:nvPr/>
        </p:nvSpPr>
        <p:spPr>
          <a:xfrm>
            <a:off x="1393544" y="4262718"/>
            <a:ext cx="9631098" cy="1569660"/>
          </a:xfrm>
          <a:prstGeom prst="rect">
            <a:avLst/>
          </a:prstGeom>
          <a:solidFill>
            <a:schemeClr val="bg2">
              <a:lumMod val="60000"/>
              <a:lumOff val="40000"/>
            </a:schemeClr>
          </a:solidFill>
        </p:spPr>
        <p:txBody>
          <a:bodyPr wrap="square" rtlCol="0">
            <a:spAutoFit/>
          </a:bodyPr>
          <a:lstStyle/>
          <a:p>
            <a:pPr marL="342900" indent="-342900">
              <a:buFont typeface="Arial" panose="020B0604020202020204" pitchFamily="34" charset="0"/>
              <a:buChar char="•"/>
            </a:pPr>
            <a:r>
              <a:rPr lang="en-US" sz="2400" dirty="0"/>
              <a:t>Mecklenburg County is number 1 in total population</a:t>
            </a:r>
          </a:p>
          <a:p>
            <a:pPr marL="342900" indent="-342900">
              <a:buFont typeface="Arial" panose="020B0604020202020204" pitchFamily="34" charset="0"/>
              <a:buChar char="•"/>
            </a:pPr>
            <a:r>
              <a:rPr lang="en-US" sz="2400" dirty="0"/>
              <a:t>Mecklenburg County is number 2 in Numeric Change</a:t>
            </a:r>
          </a:p>
          <a:p>
            <a:pPr marL="342900" indent="-342900">
              <a:buFont typeface="Arial" panose="020B0604020202020204" pitchFamily="34" charset="0"/>
              <a:buChar char="•"/>
            </a:pPr>
            <a:r>
              <a:rPr lang="en-US" sz="2400" dirty="0"/>
              <a:t>Mecklenburg County is number 3 in Growth Rate</a:t>
            </a:r>
          </a:p>
          <a:p>
            <a:pPr marL="342900" indent="-342900">
              <a:buFont typeface="Arial" panose="020B0604020202020204" pitchFamily="34" charset="0"/>
              <a:buChar char="•"/>
            </a:pPr>
            <a:r>
              <a:rPr lang="en-US" sz="2400" dirty="0"/>
              <a:t>Mecklenburg County’s Growth Rate is 17%</a:t>
            </a:r>
          </a:p>
        </p:txBody>
      </p:sp>
      <p:sp>
        <p:nvSpPr>
          <p:cNvPr id="3" name="Footer Placeholder 2">
            <a:extLst>
              <a:ext uri="{FF2B5EF4-FFF2-40B4-BE49-F238E27FC236}">
                <a16:creationId xmlns:a16="http://schemas.microsoft.com/office/drawing/2014/main" id="{15347FBD-FD6B-4502-B3F7-962BA3AFF5AF}"/>
              </a:ext>
            </a:extLst>
          </p:cNvPr>
          <p:cNvSpPr>
            <a:spLocks noGrp="1"/>
          </p:cNvSpPr>
          <p:nvPr>
            <p:ph type="ftr" sz="quarter" idx="11"/>
          </p:nvPr>
        </p:nvSpPr>
        <p:spPr/>
        <p:txBody>
          <a:bodyPr/>
          <a:lstStyle/>
          <a:p>
            <a:r>
              <a:rPr lang="en-US"/>
              <a:t>NC county population by growth rate.ipynb</a:t>
            </a:r>
            <a:endParaRPr lang="en-US" dirty="0"/>
          </a:p>
        </p:txBody>
      </p:sp>
    </p:spTree>
    <p:extLst>
      <p:ext uri="{BB962C8B-B14F-4D97-AF65-F5344CB8AC3E}">
        <p14:creationId xmlns:p14="http://schemas.microsoft.com/office/powerpoint/2010/main" val="336596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1B2D-13B0-8E4F-9D7E-495B3AC1A064}"/>
              </a:ext>
            </a:extLst>
          </p:cNvPr>
          <p:cNvSpPr>
            <a:spLocks noGrp="1"/>
          </p:cNvSpPr>
          <p:nvPr>
            <p:ph type="title"/>
          </p:nvPr>
        </p:nvSpPr>
        <p:spPr/>
        <p:txBody>
          <a:bodyPr/>
          <a:lstStyle/>
          <a:p>
            <a:r>
              <a:rPr lang="en-US" dirty="0"/>
              <a:t>Population </a:t>
            </a:r>
            <a:r>
              <a:rPr lang="en-US" dirty="0" err="1"/>
              <a:t>CHange</a:t>
            </a:r>
            <a:endParaRPr lang="en-US" dirty="0"/>
          </a:p>
        </p:txBody>
      </p:sp>
      <p:pic>
        <p:nvPicPr>
          <p:cNvPr id="5" name="Content Placeholder 4">
            <a:extLst>
              <a:ext uri="{FF2B5EF4-FFF2-40B4-BE49-F238E27FC236}">
                <a16:creationId xmlns:a16="http://schemas.microsoft.com/office/drawing/2014/main" id="{B6590EF7-454C-496C-A488-E495A97E9A0F}"/>
              </a:ext>
            </a:extLst>
          </p:cNvPr>
          <p:cNvPicPr>
            <a:picLocks noGrp="1" noChangeAspect="1"/>
          </p:cNvPicPr>
          <p:nvPr>
            <p:ph idx="1"/>
          </p:nvPr>
        </p:nvPicPr>
        <p:blipFill>
          <a:blip r:embed="rId2"/>
          <a:stretch>
            <a:fillRect/>
          </a:stretch>
        </p:blipFill>
        <p:spPr>
          <a:xfrm>
            <a:off x="2286001" y="1716742"/>
            <a:ext cx="7247888" cy="4529930"/>
          </a:xfrm>
        </p:spPr>
      </p:pic>
      <p:sp>
        <p:nvSpPr>
          <p:cNvPr id="3" name="Footer Placeholder 2">
            <a:extLst>
              <a:ext uri="{FF2B5EF4-FFF2-40B4-BE49-F238E27FC236}">
                <a16:creationId xmlns:a16="http://schemas.microsoft.com/office/drawing/2014/main" id="{CC26E80C-B904-4E3F-B868-09B1058650A9}"/>
              </a:ext>
            </a:extLst>
          </p:cNvPr>
          <p:cNvSpPr>
            <a:spLocks noGrp="1"/>
          </p:cNvSpPr>
          <p:nvPr>
            <p:ph type="ftr" sz="quarter" idx="11"/>
          </p:nvPr>
        </p:nvSpPr>
        <p:spPr/>
        <p:txBody>
          <a:bodyPr/>
          <a:lstStyle/>
          <a:p>
            <a:r>
              <a:rPr lang="en-US" dirty="0"/>
              <a:t>Mecklenburg vs Wake Line Plot </a:t>
            </a:r>
            <a:r>
              <a:rPr lang="en-US" dirty="0" err="1"/>
              <a:t>Visualization.ipynb</a:t>
            </a:r>
            <a:endParaRPr lang="en-US" dirty="0"/>
          </a:p>
        </p:txBody>
      </p:sp>
    </p:spTree>
    <p:extLst>
      <p:ext uri="{BB962C8B-B14F-4D97-AF65-F5344CB8AC3E}">
        <p14:creationId xmlns:p14="http://schemas.microsoft.com/office/powerpoint/2010/main" val="367841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26B7-4EA1-2147-B7B5-ABD2B8AFAE7D}"/>
              </a:ext>
            </a:extLst>
          </p:cNvPr>
          <p:cNvSpPr>
            <a:spLocks noGrp="1"/>
          </p:cNvSpPr>
          <p:nvPr>
            <p:ph type="title"/>
          </p:nvPr>
        </p:nvSpPr>
        <p:spPr/>
        <p:txBody>
          <a:bodyPr/>
          <a:lstStyle/>
          <a:p>
            <a:r>
              <a:rPr lang="en-US" dirty="0"/>
              <a:t>Livelihood : Housing prices </a:t>
            </a:r>
          </a:p>
        </p:txBody>
      </p:sp>
      <p:sp>
        <p:nvSpPr>
          <p:cNvPr id="3" name="Footer Placeholder 2">
            <a:extLst>
              <a:ext uri="{FF2B5EF4-FFF2-40B4-BE49-F238E27FC236}">
                <a16:creationId xmlns:a16="http://schemas.microsoft.com/office/drawing/2014/main" id="{8B4E291D-D615-4D68-9909-0E26081B3315}"/>
              </a:ext>
            </a:extLst>
          </p:cNvPr>
          <p:cNvSpPr>
            <a:spLocks noGrp="1"/>
          </p:cNvSpPr>
          <p:nvPr>
            <p:ph type="ftr" sz="quarter" idx="11"/>
          </p:nvPr>
        </p:nvSpPr>
        <p:spPr/>
        <p:txBody>
          <a:bodyPr/>
          <a:lstStyle/>
          <a:p>
            <a:r>
              <a:rPr lang="en-US" dirty="0"/>
              <a:t>Zillow Data - </a:t>
            </a:r>
            <a:r>
              <a:rPr lang="en-US" dirty="0" err="1"/>
              <a:t>Copy.ipynb</a:t>
            </a:r>
            <a:endParaRPr lang="en-US" dirty="0"/>
          </a:p>
        </p:txBody>
      </p:sp>
      <p:pic>
        <p:nvPicPr>
          <p:cNvPr id="7" name="Content Placeholder 6">
            <a:extLst>
              <a:ext uri="{FF2B5EF4-FFF2-40B4-BE49-F238E27FC236}">
                <a16:creationId xmlns:a16="http://schemas.microsoft.com/office/drawing/2014/main" id="{CDA03D88-19A2-4A23-A154-0705A3BA35EA}"/>
              </a:ext>
            </a:extLst>
          </p:cNvPr>
          <p:cNvPicPr>
            <a:picLocks noGrp="1" noChangeAspect="1"/>
          </p:cNvPicPr>
          <p:nvPr>
            <p:ph idx="1"/>
          </p:nvPr>
        </p:nvPicPr>
        <p:blipFill>
          <a:blip r:embed="rId2"/>
          <a:stretch>
            <a:fillRect/>
          </a:stretch>
        </p:blipFill>
        <p:spPr>
          <a:xfrm>
            <a:off x="2993925" y="1920240"/>
            <a:ext cx="6204149" cy="4024313"/>
          </a:xfrm>
        </p:spPr>
      </p:pic>
    </p:spTree>
    <p:extLst>
      <p:ext uri="{BB962C8B-B14F-4D97-AF65-F5344CB8AC3E}">
        <p14:creationId xmlns:p14="http://schemas.microsoft.com/office/powerpoint/2010/main" val="3713838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7CE4-5F06-6C45-8CD6-444084176D69}"/>
              </a:ext>
            </a:extLst>
          </p:cNvPr>
          <p:cNvSpPr>
            <a:spLocks noGrp="1"/>
          </p:cNvSpPr>
          <p:nvPr>
            <p:ph type="title"/>
          </p:nvPr>
        </p:nvSpPr>
        <p:spPr>
          <a:xfrm>
            <a:off x="2895600" y="764373"/>
            <a:ext cx="8610600" cy="976878"/>
          </a:xfrm>
        </p:spPr>
        <p:txBody>
          <a:bodyPr/>
          <a:lstStyle/>
          <a:p>
            <a:r>
              <a:rPr lang="en-US" dirty="0"/>
              <a:t>Economy : salary</a:t>
            </a:r>
          </a:p>
        </p:txBody>
      </p:sp>
      <p:sp>
        <p:nvSpPr>
          <p:cNvPr id="3" name="Footer Placeholder 2">
            <a:extLst>
              <a:ext uri="{FF2B5EF4-FFF2-40B4-BE49-F238E27FC236}">
                <a16:creationId xmlns:a16="http://schemas.microsoft.com/office/drawing/2014/main" id="{38ED66D4-EA9B-47E7-9630-1CCA7F4B0DFB}"/>
              </a:ext>
            </a:extLst>
          </p:cNvPr>
          <p:cNvSpPr>
            <a:spLocks noGrp="1"/>
          </p:cNvSpPr>
          <p:nvPr>
            <p:ph type="ftr" sz="quarter" idx="11"/>
          </p:nvPr>
        </p:nvSpPr>
        <p:spPr/>
        <p:txBody>
          <a:bodyPr/>
          <a:lstStyle/>
          <a:p>
            <a:r>
              <a:rPr lang="en-US" dirty="0"/>
              <a:t>Salary Data - </a:t>
            </a:r>
            <a:r>
              <a:rPr lang="en-US" dirty="0" err="1"/>
              <a:t>Copy.ipynb</a:t>
            </a:r>
            <a:endParaRPr lang="en-US" dirty="0"/>
          </a:p>
        </p:txBody>
      </p:sp>
      <p:pic>
        <p:nvPicPr>
          <p:cNvPr id="8" name="Content Placeholder 7">
            <a:extLst>
              <a:ext uri="{FF2B5EF4-FFF2-40B4-BE49-F238E27FC236}">
                <a16:creationId xmlns:a16="http://schemas.microsoft.com/office/drawing/2014/main" id="{41D4C642-A6FE-45E6-AD4A-B319CDD82E1C}"/>
              </a:ext>
            </a:extLst>
          </p:cNvPr>
          <p:cNvPicPr>
            <a:picLocks noGrp="1" noChangeAspect="1"/>
          </p:cNvPicPr>
          <p:nvPr>
            <p:ph idx="1"/>
          </p:nvPr>
        </p:nvPicPr>
        <p:blipFill>
          <a:blip r:embed="rId2"/>
          <a:stretch>
            <a:fillRect/>
          </a:stretch>
        </p:blipFill>
        <p:spPr>
          <a:xfrm>
            <a:off x="2990088" y="1920240"/>
            <a:ext cx="6208776" cy="4051286"/>
          </a:xfrm>
        </p:spPr>
      </p:pic>
    </p:spTree>
    <p:extLst>
      <p:ext uri="{BB962C8B-B14F-4D97-AF65-F5344CB8AC3E}">
        <p14:creationId xmlns:p14="http://schemas.microsoft.com/office/powerpoint/2010/main" val="270727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B664-3425-BA4E-8691-7E703DE227AB}"/>
              </a:ext>
            </a:extLst>
          </p:cNvPr>
          <p:cNvSpPr>
            <a:spLocks noGrp="1"/>
          </p:cNvSpPr>
          <p:nvPr>
            <p:ph type="title"/>
          </p:nvPr>
        </p:nvSpPr>
        <p:spPr/>
        <p:txBody>
          <a:bodyPr/>
          <a:lstStyle/>
          <a:p>
            <a:r>
              <a:rPr lang="en-US" dirty="0"/>
              <a:t>Economy : Poverty  </a:t>
            </a:r>
          </a:p>
        </p:txBody>
      </p:sp>
      <p:pic>
        <p:nvPicPr>
          <p:cNvPr id="5" name="Content Placeholder 4">
            <a:extLst>
              <a:ext uri="{FF2B5EF4-FFF2-40B4-BE49-F238E27FC236}">
                <a16:creationId xmlns:a16="http://schemas.microsoft.com/office/drawing/2014/main" id="{FE70BF56-62E4-4E5C-B0FE-4A779D7DC483}"/>
              </a:ext>
            </a:extLst>
          </p:cNvPr>
          <p:cNvPicPr>
            <a:picLocks noGrp="1" noChangeAspect="1"/>
          </p:cNvPicPr>
          <p:nvPr>
            <p:ph idx="1"/>
          </p:nvPr>
        </p:nvPicPr>
        <p:blipFill>
          <a:blip r:embed="rId2"/>
          <a:stretch>
            <a:fillRect/>
          </a:stretch>
        </p:blipFill>
        <p:spPr>
          <a:xfrm>
            <a:off x="3728301" y="1681269"/>
            <a:ext cx="4892511" cy="4892511"/>
          </a:xfrm>
        </p:spPr>
      </p:pic>
      <p:sp>
        <p:nvSpPr>
          <p:cNvPr id="3" name="Footer Placeholder 2">
            <a:extLst>
              <a:ext uri="{FF2B5EF4-FFF2-40B4-BE49-F238E27FC236}">
                <a16:creationId xmlns:a16="http://schemas.microsoft.com/office/drawing/2014/main" id="{CAAB63AF-9EDD-420C-A4D2-F9042302016C}"/>
              </a:ext>
            </a:extLst>
          </p:cNvPr>
          <p:cNvSpPr>
            <a:spLocks noGrp="1"/>
          </p:cNvSpPr>
          <p:nvPr>
            <p:ph type="ftr" sz="quarter" idx="11"/>
          </p:nvPr>
        </p:nvSpPr>
        <p:spPr/>
        <p:txBody>
          <a:bodyPr/>
          <a:lstStyle/>
          <a:p>
            <a:r>
              <a:rPr lang="en-US" dirty="0"/>
              <a:t>Poverty </a:t>
            </a:r>
            <a:r>
              <a:rPr lang="en-US" dirty="0" err="1"/>
              <a:t>Trends.ipynb</a:t>
            </a:r>
            <a:endParaRPr lang="en-US" dirty="0"/>
          </a:p>
        </p:txBody>
      </p:sp>
    </p:spTree>
    <p:extLst>
      <p:ext uri="{BB962C8B-B14F-4D97-AF65-F5344CB8AC3E}">
        <p14:creationId xmlns:p14="http://schemas.microsoft.com/office/powerpoint/2010/main" val="391958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22A1-51F8-EA40-A8FF-F992CCCA3A1C}"/>
              </a:ext>
            </a:extLst>
          </p:cNvPr>
          <p:cNvSpPr>
            <a:spLocks noGrp="1"/>
          </p:cNvSpPr>
          <p:nvPr>
            <p:ph type="title"/>
          </p:nvPr>
        </p:nvSpPr>
        <p:spPr/>
        <p:txBody>
          <a:bodyPr/>
          <a:lstStyle/>
          <a:p>
            <a:r>
              <a:rPr lang="en-US" dirty="0"/>
              <a:t>Economy : cost of living</a:t>
            </a:r>
          </a:p>
        </p:txBody>
      </p:sp>
      <p:pic>
        <p:nvPicPr>
          <p:cNvPr id="5" name="Content Placeholder 4">
            <a:extLst>
              <a:ext uri="{FF2B5EF4-FFF2-40B4-BE49-F238E27FC236}">
                <a16:creationId xmlns:a16="http://schemas.microsoft.com/office/drawing/2014/main" id="{42E6CA74-A927-411E-99BA-B7BD5079216E}"/>
              </a:ext>
            </a:extLst>
          </p:cNvPr>
          <p:cNvPicPr>
            <a:picLocks noGrp="1" noChangeAspect="1"/>
          </p:cNvPicPr>
          <p:nvPr>
            <p:ph idx="1"/>
          </p:nvPr>
        </p:nvPicPr>
        <p:blipFill>
          <a:blip r:embed="rId2"/>
          <a:stretch>
            <a:fillRect/>
          </a:stretch>
        </p:blipFill>
        <p:spPr>
          <a:xfrm>
            <a:off x="2626657" y="1698442"/>
            <a:ext cx="6121083" cy="4590813"/>
          </a:xfrm>
        </p:spPr>
      </p:pic>
      <p:sp>
        <p:nvSpPr>
          <p:cNvPr id="3" name="Footer Placeholder 2">
            <a:extLst>
              <a:ext uri="{FF2B5EF4-FFF2-40B4-BE49-F238E27FC236}">
                <a16:creationId xmlns:a16="http://schemas.microsoft.com/office/drawing/2014/main" id="{B300747C-A433-484A-B7CF-7DEDC4AEECEC}"/>
              </a:ext>
            </a:extLst>
          </p:cNvPr>
          <p:cNvSpPr>
            <a:spLocks noGrp="1"/>
          </p:cNvSpPr>
          <p:nvPr>
            <p:ph type="ftr" sz="quarter" idx="11"/>
          </p:nvPr>
        </p:nvSpPr>
        <p:spPr/>
        <p:txBody>
          <a:bodyPr/>
          <a:lstStyle/>
          <a:p>
            <a:r>
              <a:rPr lang="en-US" dirty="0" err="1"/>
              <a:t>Cost_of_Living.ipynb</a:t>
            </a:r>
            <a:endParaRPr lang="en-US" dirty="0"/>
          </a:p>
        </p:txBody>
      </p:sp>
    </p:spTree>
    <p:extLst>
      <p:ext uri="{BB962C8B-B14F-4D97-AF65-F5344CB8AC3E}">
        <p14:creationId xmlns:p14="http://schemas.microsoft.com/office/powerpoint/2010/main" val="50513513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304</TotalTime>
  <Words>573</Words>
  <Application>Microsoft Office PowerPoint</Application>
  <PresentationFormat>Widescreen</PresentationFormat>
  <Paragraphs>74</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Vapor Trail</vt:lpstr>
      <vt:lpstr>Group Project I </vt:lpstr>
      <vt:lpstr>TEAM Hypothesis</vt:lpstr>
      <vt:lpstr>Definitions:</vt:lpstr>
      <vt:lpstr>Migration : population growth </vt:lpstr>
      <vt:lpstr>Population CHange</vt:lpstr>
      <vt:lpstr>Livelihood : Housing prices </vt:lpstr>
      <vt:lpstr>Economy : salary</vt:lpstr>
      <vt:lpstr>Economy : Poverty  </vt:lpstr>
      <vt:lpstr>Economy : cost of living</vt:lpstr>
      <vt:lpstr>Community : Homelessness</vt:lpstr>
      <vt:lpstr>Conclusions</vt:lpstr>
      <vt:lpstr>Appendix  : data 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I </dc:title>
  <dc:creator>Teya Robinson</dc:creator>
  <cp:lastModifiedBy>kenneth matthew clewis</cp:lastModifiedBy>
  <cp:revision>41</cp:revision>
  <dcterms:created xsi:type="dcterms:W3CDTF">2019-01-18T01:01:56Z</dcterms:created>
  <dcterms:modified xsi:type="dcterms:W3CDTF">2019-01-22T21:34:09Z</dcterms:modified>
</cp:coreProperties>
</file>