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9" r:id="rId2"/>
    <p:sldId id="327" r:id="rId3"/>
    <p:sldId id="323" r:id="rId4"/>
    <p:sldId id="322" r:id="rId5"/>
    <p:sldId id="324" r:id="rId6"/>
    <p:sldId id="326" r:id="rId7"/>
    <p:sldId id="325" r:id="rId8"/>
    <p:sldId id="317" r:id="rId9"/>
    <p:sldId id="318" r:id="rId10"/>
    <p:sldId id="319" r:id="rId11"/>
    <p:sldId id="320" r:id="rId12"/>
    <p:sldId id="321" r:id="rId13"/>
    <p:sldId id="316" r:id="rId14"/>
    <p:sldId id="31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2B3FA2"/>
    <a:srgbClr val="21759A"/>
    <a:srgbClr val="0070C0"/>
    <a:srgbClr val="019FE8"/>
    <a:srgbClr val="7C57A7"/>
    <a:srgbClr val="663399"/>
    <a:srgbClr val="5C2D91"/>
    <a:srgbClr val="EEEEEE"/>
    <a:srgbClr val="6833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70" autoAdjust="0"/>
  </p:normalViewPr>
  <p:slideViewPr>
    <p:cSldViewPr snapToGrid="0">
      <p:cViewPr varScale="1">
        <p:scale>
          <a:sx n="103" d="100"/>
          <a:sy n="103" d="100"/>
        </p:scale>
        <p:origin x="138" y="384"/>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930C37-A9C9-478D-A6DD-6A2F3C151383}" type="datetimeFigureOut">
              <a:rPr lang="en-US" smtClean="0"/>
              <a:t>9/10/2016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208FFB-B6F0-47FF-B6E4-8364A2BE31C8}" type="slidenum">
              <a:rPr lang="en-US" smtClean="0"/>
              <a:t>‹#›</a:t>
            </a:fld>
            <a:endParaRPr lang="en-US"/>
          </a:p>
        </p:txBody>
      </p:sp>
    </p:spTree>
    <p:extLst>
      <p:ext uri="{BB962C8B-B14F-4D97-AF65-F5344CB8AC3E}">
        <p14:creationId xmlns:p14="http://schemas.microsoft.com/office/powerpoint/2010/main" val="3043836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a:t>
            </a:fld>
            <a:endParaRPr lang="en-US"/>
          </a:p>
        </p:txBody>
      </p:sp>
    </p:spTree>
    <p:extLst>
      <p:ext uri="{BB962C8B-B14F-4D97-AF65-F5344CB8AC3E}">
        <p14:creationId xmlns:p14="http://schemas.microsoft.com/office/powerpoint/2010/main" val="2294806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deploy an Azure Web App, you can deploy to a separate deployment slot instead of the default production slot when running in the Standard or Premium App Service plan mode. Deployment slots are actually live web apps with their own hostnames. Web app content and configurations elements can be swapped between two deployment slots, including the production slot. Deploying your application to a deployment slot has the following benefits:</a:t>
            </a:r>
          </a:p>
          <a:p>
            <a:endParaRPr lang="en-US" dirty="0" smtClean="0"/>
          </a:p>
          <a:p>
            <a:pPr marL="171450" indent="-171450">
              <a:buFont typeface="Arial" panose="020B0604020202020204" pitchFamily="34" charset="0"/>
              <a:buChar char="•"/>
            </a:pPr>
            <a:r>
              <a:rPr lang="en-US" dirty="0" smtClean="0"/>
              <a:t>You can validate</a:t>
            </a:r>
            <a:r>
              <a:rPr lang="en-US" baseline="0" dirty="0" smtClean="0"/>
              <a:t> </a:t>
            </a:r>
            <a:r>
              <a:rPr lang="en-US" dirty="0" smtClean="0"/>
              <a:t>changes in a staging deployment slot before swapping it with the production slot.</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Deploying a web app to a slot first and swapping it into production ensures that all instances of the slot are warmed up before being swapped into production. This eliminates downtime when you deploy your web app. The traffic redirection is seamless, and no requests are dropped as a result of swap operations. This entire workflow can be automated by configuring Auto Swap when pre-swap validation is not needed.</a:t>
            </a:r>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After a swap, the slot with the previously staged web app now has the previous production web app. If the changes swapped into the production slot are not as you expected, you can perform the same swap immediately to get your "last known good site" back</a:t>
            </a:r>
          </a:p>
          <a:p>
            <a:endParaRPr lang="en-US" dirty="0" smtClean="0"/>
          </a:p>
          <a:p>
            <a:r>
              <a:rPr lang="en-US" dirty="0" smtClean="0"/>
              <a:t>For more information,</a:t>
            </a:r>
            <a:r>
              <a:rPr lang="en-US" baseline="0" dirty="0" smtClean="0"/>
              <a:t> see https://azure.microsoft.com/en-us/documentation/articles/web-sites-staged-publishing/.</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11</a:t>
            </a:fld>
            <a:endParaRPr lang="en-US"/>
          </a:p>
        </p:txBody>
      </p:sp>
    </p:spTree>
    <p:extLst>
      <p:ext uri="{BB962C8B-B14F-4D97-AF65-F5344CB8AC3E}">
        <p14:creationId xmlns:p14="http://schemas.microsoft.com/office/powerpoint/2010/main" val="2106873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process is a tried and tested one that is easily enacted using a combination of Azure features (e.g., deployment slots) and tooling</a:t>
            </a:r>
            <a:r>
              <a:rPr lang="en-US" baseline="0" dirty="0" smtClean="0"/>
              <a:t> support (e.g., Visual Studio).</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2774033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early days, the "cloud" was primarily a place to host VMs</a:t>
            </a:r>
            <a:r>
              <a:rPr lang="en-US" baseline="0" dirty="0" smtClean="0"/>
              <a:t> and park data. Today, it is so much more. Azure offers more than 100 different services enabling you to do anything from storing data in blobs to building rich and sophisticated machine-learning models. The REAL story about what's happening in the cloud these days is Software as a Service (SaaS), in which higher and higher level services are being made available with a few button clicks. Just one example: researchers who use Apache Spark are probably well aware of the time, expense, and aggravation involved in setting up and maintain a single Spark server, much less a cluster of Spark servers. With Azure HDInsight, you can spin up a Spark cluster in minutes with all the relevant software preinstalled and ready to go to work. Or how about the recently announced Linux Data Science Virtual Machine (https://azure.microsoft.com/en-us/marketplace/partners/microsoft-ads/linux-data-science-vm/)? From the documentation:</a:t>
            </a:r>
          </a:p>
          <a:p>
            <a:endParaRPr lang="en-US" baseline="0" dirty="0" smtClean="0"/>
          </a:p>
          <a:p>
            <a:r>
              <a:rPr lang="en-US" i="1" dirty="0" smtClean="0"/>
              <a:t>This Linux based virtual machine contains popular tools for data science modeling and development activities. The main tools include Microsoft R Open, Anaconda Python distribution, </a:t>
            </a:r>
            <a:r>
              <a:rPr lang="en-US" i="1" dirty="0" err="1" smtClean="0"/>
              <a:t>Jupyter</a:t>
            </a:r>
            <a:r>
              <a:rPr lang="en-US" i="1" dirty="0" smtClean="0"/>
              <a:t> notebooks for Python and R, Postgres database, Azure command line tools, libraries to access various Azure services like </a:t>
            </a:r>
            <a:r>
              <a:rPr lang="en-US" i="1" dirty="0" err="1" smtClean="0"/>
              <a:t>AzureML</a:t>
            </a:r>
            <a:r>
              <a:rPr lang="en-US" i="1" dirty="0" smtClean="0"/>
              <a:t>, databases, Azure storage and big data services. It also has machine learning tools and algorithms like CNTK (a deep learning toolkit from Microsoft Research), </a:t>
            </a:r>
            <a:r>
              <a:rPr lang="en-US" i="1" dirty="0" err="1" smtClean="0"/>
              <a:t>Vowpal</a:t>
            </a:r>
            <a:r>
              <a:rPr lang="en-US" i="1" dirty="0" smtClean="0"/>
              <a:t> Wabbit and </a:t>
            </a:r>
            <a:r>
              <a:rPr lang="en-US" i="1" dirty="0" err="1" smtClean="0"/>
              <a:t>xgboost</a:t>
            </a:r>
            <a:r>
              <a:rPr lang="en-US" i="1" dirty="0" smtClean="0"/>
              <a:t>.</a:t>
            </a:r>
          </a:p>
          <a:p>
            <a:endParaRPr lang="en-US" i="1" dirty="0" smtClean="0"/>
          </a:p>
          <a:p>
            <a:r>
              <a:rPr lang="en-US" dirty="0" smtClean="0"/>
              <a:t>THIS IS THE FUTURE…one in which the cloud provides for you, with low</a:t>
            </a:r>
            <a:r>
              <a:rPr lang="en-US" baseline="0" dirty="0" smtClean="0"/>
              <a:t> cost, high reliability and availability, and no hassle, the tools you need to do your job, whether you're a genomics researcher needing tools and CPU power to analyze massive amounts of data, or a developer looking to build apps that scale to meet demand and utilize rich APIs (such as the Microsoft Cognitive Services APIs) that are only available in the cloud.</a:t>
            </a:r>
            <a:endParaRPr lang="en-US" dirty="0" smtClean="0"/>
          </a:p>
        </p:txBody>
      </p:sp>
      <p:sp>
        <p:nvSpPr>
          <p:cNvPr id="4" name="Slide Number Placeholder 3"/>
          <p:cNvSpPr>
            <a:spLocks noGrp="1"/>
          </p:cNvSpPr>
          <p:nvPr>
            <p:ph type="sldNum" sz="quarter" idx="10"/>
          </p:nvPr>
        </p:nvSpPr>
        <p:spPr/>
        <p:txBody>
          <a:bodyPr/>
          <a:lstStyle/>
          <a:p>
            <a:fld id="{01283FAC-A721-45A3-BBDE-EAF2B09B7CD9}" type="slidenum">
              <a:rPr lang="en-US" smtClean="0"/>
              <a:t>3</a:t>
            </a:fld>
            <a:endParaRPr lang="en-US"/>
          </a:p>
        </p:txBody>
      </p:sp>
    </p:spTree>
    <p:extLst>
      <p:ext uri="{BB962C8B-B14F-4D97-AF65-F5344CB8AC3E}">
        <p14:creationId xmlns:p14="http://schemas.microsoft.com/office/powerpoint/2010/main" val="4067448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Azure is generally available in 24 regions around the world, and has announced plans for 8 additional regions. Geographic expansion is a priority for Azure because it enables customers to achieve higher performance and it supports their requirements and preferences regarding data location. Newly announced regions include US DoD East, US DoD West, Germany Central, Germany Northeast, UK South, UK West, Korea Central, and Korea</a:t>
            </a:r>
            <a:r>
              <a:rPr lang="en-US" sz="1200" b="0" i="0" kern="1200" baseline="0" dirty="0" smtClean="0">
                <a:solidFill>
                  <a:schemeClr val="tx1"/>
                </a:solidFill>
                <a:effectLst/>
                <a:latin typeface="+mn-lt"/>
                <a:ea typeface="+mn-ea"/>
                <a:cs typeface="+mn-cs"/>
              </a:rPr>
              <a:t> South. Not shown on this map are US </a:t>
            </a:r>
            <a:r>
              <a:rPr lang="en-US" sz="1200" b="0" i="0" kern="1200" baseline="0" dirty="0" err="1" smtClean="0">
                <a:solidFill>
                  <a:schemeClr val="tx1"/>
                </a:solidFill>
                <a:effectLst/>
                <a:latin typeface="+mn-lt"/>
                <a:ea typeface="+mn-ea"/>
                <a:cs typeface="+mn-cs"/>
              </a:rPr>
              <a:t>Gov</a:t>
            </a:r>
            <a:r>
              <a:rPr lang="en-US" sz="1200" b="0" i="0" kern="1200" baseline="0" dirty="0" smtClean="0">
                <a:solidFill>
                  <a:schemeClr val="tx1"/>
                </a:solidFill>
                <a:effectLst/>
                <a:latin typeface="+mn-lt"/>
                <a:ea typeface="+mn-ea"/>
                <a:cs typeface="+mn-cs"/>
              </a:rPr>
              <a:t> Iowa and US </a:t>
            </a:r>
            <a:r>
              <a:rPr lang="en-US" sz="1200" b="0" i="0" kern="1200" baseline="0" dirty="0" err="1" smtClean="0">
                <a:solidFill>
                  <a:schemeClr val="tx1"/>
                </a:solidFill>
                <a:effectLst/>
                <a:latin typeface="+mn-lt"/>
                <a:ea typeface="+mn-ea"/>
                <a:cs typeface="+mn-cs"/>
              </a:rPr>
              <a:t>Gov</a:t>
            </a:r>
            <a:r>
              <a:rPr lang="en-US" sz="1200" b="0" i="0" kern="1200" baseline="0" dirty="0" smtClean="0">
                <a:solidFill>
                  <a:schemeClr val="tx1"/>
                </a:solidFill>
                <a:effectLst/>
                <a:latin typeface="+mn-lt"/>
                <a:ea typeface="+mn-ea"/>
                <a:cs typeface="+mn-cs"/>
              </a:rPr>
              <a:t> Virginia. The Chinese and (soon) German data centers are available only in those countries due to laws regarding the storage of data in those locations. In Germany, for example, the law forbids German companies from storing data in the cloud outside Germany.</a:t>
            </a:r>
            <a:endParaRPr lang="en-US" b="0" dirty="0" smtClean="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615013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is a wide-ranging and comprehensive cloud-computing platform that is evolving every day with new features</a:t>
            </a:r>
            <a:r>
              <a:rPr lang="en-US" baseline="0" dirty="0" smtClean="0"/>
              <a:t> and services. Currently, Azure includes more than 100 different services, ranging from IaaS services such as VMs to rich SaaS services such as Azure Machine Learning, Azure Stream Analytics, and Azure HDInsight.</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877681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Azure Portal</a:t>
            </a:r>
            <a:r>
              <a:rPr lang="en-US" baseline="0" dirty="0" smtClean="0"/>
              <a:t> is your gateway to all things Azure. This is where you create Azure resources and connect them together to form comprehensive solutions, manage those resources, and monitor billing.</a:t>
            </a:r>
            <a:endParaRPr lang="en-US" dirty="0"/>
          </a:p>
        </p:txBody>
      </p:sp>
      <p:sp>
        <p:nvSpPr>
          <p:cNvPr id="4" name="Slide Number Placeholder 3"/>
          <p:cNvSpPr>
            <a:spLocks noGrp="1"/>
          </p:cNvSpPr>
          <p:nvPr>
            <p:ph type="sldNum" sz="quarter" idx="10"/>
          </p:nvPr>
        </p:nvSpPr>
        <p:spPr/>
        <p:txBody>
          <a:bodyPr/>
          <a:lstStyle/>
          <a:p>
            <a:fld id="{BC60BE34-BC89-4C98-A56B-79B7A098D024}"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956192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 Web Apps, which are part of the Azure App Service family, allow you to publish Web sites/apps using a variety of popular technology stacks. </a:t>
            </a:r>
            <a:r>
              <a:rPr lang="en-US" sz="1200" b="0" i="0" kern="1200" dirty="0" smtClean="0">
                <a:solidFill>
                  <a:schemeClr val="tx1"/>
                </a:solidFill>
                <a:effectLst/>
                <a:latin typeface="+mn-lt"/>
                <a:ea typeface="+mn-ea"/>
                <a:cs typeface="+mn-cs"/>
              </a:rPr>
              <a:t> To help, the </a:t>
            </a:r>
            <a:r>
              <a:rPr lang="en-US" sz="1200" b="0" i="0" u="none" strike="noStrike" kern="1200" dirty="0" smtClean="0">
                <a:solidFill>
                  <a:schemeClr val="tx1"/>
                </a:solidFill>
                <a:effectLst/>
                <a:latin typeface="+mn-lt"/>
                <a:ea typeface="+mn-ea"/>
                <a:cs typeface="+mn-cs"/>
              </a:rPr>
              <a:t>Microsoft Azure Marketplace</a:t>
            </a:r>
            <a:r>
              <a:rPr lang="en-US" sz="1200" b="0" i="0" kern="1200" dirty="0" smtClean="0">
                <a:solidFill>
                  <a:schemeClr val="tx1"/>
                </a:solidFill>
                <a:effectLst/>
                <a:latin typeface="+mn-lt"/>
                <a:ea typeface="+mn-ea"/>
                <a:cs typeface="+mn-cs"/>
              </a:rPr>
              <a:t> contains thousands of free templates for deploying apps, services, virtual machines, and more, preconfigured for Azure and provisioned with popular tools such as WordPress, </a:t>
            </a:r>
            <a:r>
              <a:rPr lang="en-US" sz="1200" b="0" i="0" kern="1200" dirty="0" err="1" smtClean="0">
                <a:solidFill>
                  <a:schemeClr val="tx1"/>
                </a:solidFill>
                <a:effectLst/>
                <a:latin typeface="+mn-lt"/>
                <a:ea typeface="+mn-ea"/>
                <a:cs typeface="+mn-cs"/>
              </a:rPr>
              <a:t>CakePHP</a:t>
            </a:r>
            <a:r>
              <a:rPr lang="en-US" sz="1200" b="0" i="0" kern="1200" dirty="0" smtClean="0">
                <a:solidFill>
                  <a:schemeClr val="tx1"/>
                </a:solidFill>
                <a:effectLst/>
                <a:latin typeface="+mn-lt"/>
                <a:ea typeface="+mn-ea"/>
                <a:cs typeface="+mn-cs"/>
              </a:rPr>
              <a:t>, Joomla, and Django.</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3375307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Azure</a:t>
            </a:r>
            <a:r>
              <a:rPr lang="en-US" baseline="0" dirty="0" smtClean="0"/>
              <a:t> App Service is a PaaS offering that comprises four separate (but related) services:</a:t>
            </a:r>
          </a:p>
          <a:p>
            <a:endParaRPr lang="en-US" baseline="0" dirty="0" smtClean="0"/>
          </a:p>
          <a:p>
            <a:pPr marL="171450" indent="-171450">
              <a:buFont typeface="Arial" panose="020B0604020202020204" pitchFamily="34" charset="0"/>
              <a:buChar char="•"/>
            </a:pPr>
            <a:r>
              <a:rPr lang="en-US" baseline="0" dirty="0" smtClean="0"/>
              <a:t>Web Apps is a fully managed compute platform optimized to host Web sites and Web applications</a:t>
            </a:r>
          </a:p>
          <a:p>
            <a:pPr marL="171450" indent="-171450">
              <a:buFont typeface="Arial" panose="020B0604020202020204" pitchFamily="34" charset="0"/>
              <a:buChar char="•"/>
            </a:pPr>
            <a:r>
              <a:rPr lang="en-US" baseline="0" dirty="0" smtClean="0"/>
              <a:t>Mobile Apps provides infrastructure for hosting back-ends for mobile apps -- for example, it provides infrastructure for sending push notifications not only to Windows clients, but to iOS and Android clients as well</a:t>
            </a:r>
          </a:p>
          <a:p>
            <a:pPr marL="171450" indent="-171450">
              <a:buFont typeface="Arial" panose="020B0604020202020204" pitchFamily="34" charset="0"/>
              <a:buChar char="•"/>
            </a:pPr>
            <a:r>
              <a:rPr lang="en-US" baseline="0" dirty="0" smtClean="0"/>
              <a:t>API Apps makes it easy to host APIs in the cloud, features integrated support for Swagger (http://swagger.io/), and offers a built-in authentication service for restricting access to APIs</a:t>
            </a:r>
          </a:p>
          <a:p>
            <a:pPr marL="171450" indent="-171450">
              <a:buFont typeface="Arial" panose="020B0604020202020204" pitchFamily="34" charset="0"/>
              <a:buChar char="•"/>
            </a:pPr>
            <a:r>
              <a:rPr lang="en-US" baseline="0" dirty="0" smtClean="0"/>
              <a:t>Logic Apps allows you to automate business processes and workflow -- for example, automatically finding negative tweets about your company and sending notifications to a Slack channel</a:t>
            </a:r>
          </a:p>
          <a:p>
            <a:endParaRPr lang="en-US" dirty="0" smtClean="0"/>
          </a:p>
          <a:p>
            <a:r>
              <a:rPr lang="en-US" dirty="0" smtClean="0"/>
              <a:t>Together, these services comprise a ready-made solution to many of the challenges involved in publishing Web sites, Web apps, Web services, mobile apps, and more.</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2292030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Deploy</a:t>
            </a:r>
            <a:r>
              <a:rPr lang="en-US" baseline="0" dirty="0" smtClean="0"/>
              <a:t> a Web app on a single server and you'll hit a wall when the demand on that server reaches a certain level. Deploy it in Azure, however, and you can handle bursts through auto-scaling or steady growth through manual scaling.</a:t>
            </a: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9</a:t>
            </a:fld>
            <a:endParaRPr lang="en-US"/>
          </a:p>
        </p:txBody>
      </p:sp>
    </p:spTree>
    <p:extLst>
      <p:ext uri="{BB962C8B-B14F-4D97-AF65-F5344CB8AC3E}">
        <p14:creationId xmlns:p14="http://schemas.microsoft.com/office/powerpoint/2010/main" val="1195217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With a traditional server farm, there are two ways to scale to meet demand:</a:t>
            </a:r>
          </a:p>
          <a:p>
            <a:endParaRPr lang="en-US" baseline="0" dirty="0" smtClean="0"/>
          </a:p>
          <a:p>
            <a:pPr marL="171450" indent="-171450">
              <a:buFont typeface="Arial" panose="020B0604020202020204" pitchFamily="34" charset="0"/>
              <a:buChar char="•"/>
            </a:pPr>
            <a:r>
              <a:rPr lang="en-US" baseline="0" dirty="0" smtClean="0"/>
              <a:t>Scale up by beefing up the servers (more RAM, more cores, etc.)</a:t>
            </a:r>
          </a:p>
          <a:p>
            <a:pPr marL="171450" indent="-171450">
              <a:buFont typeface="Arial" panose="020B0604020202020204" pitchFamily="34" charset="0"/>
              <a:buChar char="•"/>
            </a:pPr>
            <a:r>
              <a:rPr lang="en-US" baseline="0" dirty="0" smtClean="0"/>
              <a:t>Scale out by adding servers</a:t>
            </a:r>
          </a:p>
          <a:p>
            <a:endParaRPr lang="en-US" baseline="0" dirty="0" smtClean="0"/>
          </a:p>
          <a:p>
            <a:r>
              <a:rPr lang="en-US" baseline="0" dirty="0" smtClean="0"/>
              <a:t>The same holds true for virtual server farms. In App Services, scale up is a choice between B/S/P 1-3, where 1 = 1 Core, 1/75 GB RAM, 2 = 2 Core, 3.5 GB RAM, 3 = 4 Core, 7 GB RAM. You can also scale up/down between tiers (B/S/P), which impacts local HDD storage (10/50/250 GB) as well as the cap on number of instances (3/10/50).</a:t>
            </a:r>
          </a:p>
          <a:p>
            <a:endParaRPr lang="en-US" baseline="0" dirty="0" smtClean="0"/>
          </a:p>
          <a:p>
            <a:r>
              <a:rPr lang="en-US" baseline="0" dirty="0" smtClean="0"/>
              <a:t>* For 3 instances on Basic, only manual scaling is supported</a:t>
            </a:r>
          </a:p>
          <a:p>
            <a:r>
              <a:rPr lang="en-US" baseline="0" dirty="0" smtClean="0"/>
              <a:t>** For Premium Tier, there is a max of 20 if not using ASEs, and 50 if using ASE’s</a:t>
            </a:r>
          </a:p>
        </p:txBody>
      </p:sp>
      <p:sp>
        <p:nvSpPr>
          <p:cNvPr id="4" name="Slide Number Placeholder 3"/>
          <p:cNvSpPr>
            <a:spLocks noGrp="1"/>
          </p:cNvSpPr>
          <p:nvPr>
            <p:ph type="sldNum" sz="quarter" idx="10"/>
          </p:nvPr>
        </p:nvSpPr>
        <p:spPr/>
        <p:txBody>
          <a:bodyPr/>
          <a:lstStyle/>
          <a:p>
            <a:fld id="{01283FAC-A721-45A3-BBDE-EAF2B09B7CD9}" type="slidenum">
              <a:rPr lang="en-US" smtClean="0"/>
              <a:t>10</a:t>
            </a:fld>
            <a:endParaRPr lang="en-US"/>
          </a:p>
        </p:txBody>
      </p:sp>
    </p:spTree>
    <p:extLst>
      <p:ext uri="{BB962C8B-B14F-4D97-AF65-F5344CB8AC3E}">
        <p14:creationId xmlns:p14="http://schemas.microsoft.com/office/powerpoint/2010/main" val="1129181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cs-CZ"/>
              <a:t>Kliknutím lze upravit styl.</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a:t>Kliknutím můžete upravit styl předlohy.</a:t>
            </a:r>
            <a:endParaRPr lang="en-US" dirty="0"/>
          </a:p>
        </p:txBody>
      </p:sp>
      <p:sp>
        <p:nvSpPr>
          <p:cNvPr id="4" name="Date Placeholder 3"/>
          <p:cNvSpPr>
            <a:spLocks noGrp="1"/>
          </p:cNvSpPr>
          <p:nvPr>
            <p:ph type="dt" sz="half" idx="10"/>
          </p:nvPr>
        </p:nvSpPr>
        <p:spPr/>
        <p:txBody>
          <a:bodyPr/>
          <a:lstStyle/>
          <a:p>
            <a:fld id="{39314CEF-CB52-4A5E-BFDC-3C6F3F58A831}" type="datetimeFigureOut">
              <a:rPr lang="en-US" smtClean="0"/>
              <a:t>9/10/2016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7409A-36F0-4A84-80D7-248127379CB8}" type="slidenum">
              <a:rPr lang="en-US" smtClean="0"/>
              <a:t>‹#›</a:t>
            </a:fld>
            <a:endParaRPr lang="en-US"/>
          </a:p>
        </p:txBody>
      </p:sp>
    </p:spTree>
    <p:extLst>
      <p:ext uri="{BB962C8B-B14F-4D97-AF65-F5344CB8AC3E}">
        <p14:creationId xmlns:p14="http://schemas.microsoft.com/office/powerpoint/2010/main" val="3710408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dirty="0"/>
          </a:p>
        </p:txBody>
      </p:sp>
      <p:sp>
        <p:nvSpPr>
          <p:cNvPr id="3" name="Vertical Text Placeholder 2"/>
          <p:cNvSpPr>
            <a:spLocks noGrp="1"/>
          </p:cNvSpPr>
          <p:nvPr>
            <p:ph type="body" orient="vert" idx="1"/>
          </p:nvPr>
        </p:nvSpPr>
        <p:spPr/>
        <p:txBody>
          <a:bodyPr vert="eaVert"/>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10"/>
          </p:nvPr>
        </p:nvSpPr>
        <p:spPr/>
        <p:txBody>
          <a:bodyPr/>
          <a:lstStyle/>
          <a:p>
            <a:fld id="{39314CEF-CB52-4A5E-BFDC-3C6F3F58A831}" type="datetimeFigureOut">
              <a:rPr lang="en-US" smtClean="0"/>
              <a:t>9/10/2016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7409A-36F0-4A84-80D7-248127379CB8}" type="slidenum">
              <a:rPr lang="en-US" smtClean="0"/>
              <a:t>‹#›</a:t>
            </a:fld>
            <a:endParaRPr lang="en-US"/>
          </a:p>
        </p:txBody>
      </p:sp>
    </p:spTree>
    <p:extLst>
      <p:ext uri="{BB962C8B-B14F-4D97-AF65-F5344CB8AC3E}">
        <p14:creationId xmlns:p14="http://schemas.microsoft.com/office/powerpoint/2010/main" val="111407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cs-CZ"/>
              <a:t>Kliknutím lze upravit styl.</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10"/>
          </p:nvPr>
        </p:nvSpPr>
        <p:spPr/>
        <p:txBody>
          <a:bodyPr/>
          <a:lstStyle/>
          <a:p>
            <a:fld id="{39314CEF-CB52-4A5E-BFDC-3C6F3F58A831}" type="datetimeFigureOut">
              <a:rPr lang="en-US" smtClean="0"/>
              <a:t>9/10/2016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7409A-36F0-4A84-80D7-248127379CB8}" type="slidenum">
              <a:rPr lang="en-US" smtClean="0"/>
              <a:t>‹#›</a:t>
            </a:fld>
            <a:endParaRPr lang="en-US"/>
          </a:p>
        </p:txBody>
      </p:sp>
    </p:spTree>
    <p:extLst>
      <p:ext uri="{BB962C8B-B14F-4D97-AF65-F5344CB8AC3E}">
        <p14:creationId xmlns:p14="http://schemas.microsoft.com/office/powerpoint/2010/main" val="2821116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8291726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dirty="0"/>
          </a:p>
        </p:txBody>
      </p:sp>
      <p:sp>
        <p:nvSpPr>
          <p:cNvPr id="3" name="Content Placeholder 2"/>
          <p:cNvSpPr>
            <a:spLocks noGrp="1"/>
          </p:cNvSpPr>
          <p:nvPr>
            <p:ph idx="1"/>
          </p:nvPr>
        </p:nvSpPr>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10"/>
          </p:nvPr>
        </p:nvSpPr>
        <p:spPr/>
        <p:txBody>
          <a:bodyPr/>
          <a:lstStyle/>
          <a:p>
            <a:fld id="{39314CEF-CB52-4A5E-BFDC-3C6F3F58A831}" type="datetimeFigureOut">
              <a:rPr lang="en-US" smtClean="0"/>
              <a:t>9/10/2016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7409A-36F0-4A84-80D7-248127379CB8}" type="slidenum">
              <a:rPr lang="en-US" smtClean="0"/>
              <a:t>‹#›</a:t>
            </a:fld>
            <a:endParaRPr lang="en-US"/>
          </a:p>
        </p:txBody>
      </p:sp>
    </p:spTree>
    <p:extLst>
      <p:ext uri="{BB962C8B-B14F-4D97-AF65-F5344CB8AC3E}">
        <p14:creationId xmlns:p14="http://schemas.microsoft.com/office/powerpoint/2010/main" val="1659355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cs-CZ"/>
              <a:t>Kliknutím lze upravit styl.</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cs-CZ"/>
              <a:t>Upravte styly předlohy textu.</a:t>
            </a:r>
          </a:p>
        </p:txBody>
      </p:sp>
      <p:sp>
        <p:nvSpPr>
          <p:cNvPr id="4" name="Date Placeholder 3"/>
          <p:cNvSpPr>
            <a:spLocks noGrp="1"/>
          </p:cNvSpPr>
          <p:nvPr>
            <p:ph type="dt" sz="half" idx="10"/>
          </p:nvPr>
        </p:nvSpPr>
        <p:spPr/>
        <p:txBody>
          <a:bodyPr/>
          <a:lstStyle/>
          <a:p>
            <a:fld id="{39314CEF-CB52-4A5E-BFDC-3C6F3F58A831}" type="datetimeFigureOut">
              <a:rPr lang="en-US" smtClean="0"/>
              <a:t>9/10/2016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C7409A-36F0-4A84-80D7-248127379CB8}" type="slidenum">
              <a:rPr lang="en-US" smtClean="0"/>
              <a:t>‹#›</a:t>
            </a:fld>
            <a:endParaRPr lang="en-US"/>
          </a:p>
        </p:txBody>
      </p:sp>
    </p:spTree>
    <p:extLst>
      <p:ext uri="{BB962C8B-B14F-4D97-AF65-F5344CB8AC3E}">
        <p14:creationId xmlns:p14="http://schemas.microsoft.com/office/powerpoint/2010/main" val="1018658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5" name="Date Placeholder 4"/>
          <p:cNvSpPr>
            <a:spLocks noGrp="1"/>
          </p:cNvSpPr>
          <p:nvPr>
            <p:ph type="dt" sz="half" idx="10"/>
          </p:nvPr>
        </p:nvSpPr>
        <p:spPr/>
        <p:txBody>
          <a:bodyPr/>
          <a:lstStyle/>
          <a:p>
            <a:fld id="{39314CEF-CB52-4A5E-BFDC-3C6F3F58A831}" type="datetimeFigureOut">
              <a:rPr lang="en-US" smtClean="0"/>
              <a:t>9/10/2016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C7409A-36F0-4A84-80D7-248127379CB8}" type="slidenum">
              <a:rPr lang="en-US" smtClean="0"/>
              <a:t>‹#›</a:t>
            </a:fld>
            <a:endParaRPr lang="en-US"/>
          </a:p>
        </p:txBody>
      </p:sp>
    </p:spTree>
    <p:extLst>
      <p:ext uri="{BB962C8B-B14F-4D97-AF65-F5344CB8AC3E}">
        <p14:creationId xmlns:p14="http://schemas.microsoft.com/office/powerpoint/2010/main" val="3506870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cs-CZ"/>
              <a:t>Kliknutím lze upravit styl.</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Upravte styly předlohy textu.</a:t>
            </a:r>
          </a:p>
        </p:txBody>
      </p:sp>
      <p:sp>
        <p:nvSpPr>
          <p:cNvPr id="4" name="Content Placeholder 3"/>
          <p:cNvSpPr>
            <a:spLocks noGrp="1"/>
          </p:cNvSpPr>
          <p:nvPr>
            <p:ph sz="half" idx="2"/>
          </p:nvPr>
        </p:nvSpPr>
        <p:spPr>
          <a:xfrm>
            <a:off x="839788" y="2505075"/>
            <a:ext cx="5157787" cy="368458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Upravte styly předlohy textu.</a:t>
            </a:r>
          </a:p>
        </p:txBody>
      </p:sp>
      <p:sp>
        <p:nvSpPr>
          <p:cNvPr id="6" name="Content Placeholder 5"/>
          <p:cNvSpPr>
            <a:spLocks noGrp="1"/>
          </p:cNvSpPr>
          <p:nvPr>
            <p:ph sz="quarter" idx="4"/>
          </p:nvPr>
        </p:nvSpPr>
        <p:spPr>
          <a:xfrm>
            <a:off x="6172200" y="2505075"/>
            <a:ext cx="5183188" cy="368458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7" name="Date Placeholder 6"/>
          <p:cNvSpPr>
            <a:spLocks noGrp="1"/>
          </p:cNvSpPr>
          <p:nvPr>
            <p:ph type="dt" sz="half" idx="10"/>
          </p:nvPr>
        </p:nvSpPr>
        <p:spPr/>
        <p:txBody>
          <a:bodyPr/>
          <a:lstStyle/>
          <a:p>
            <a:fld id="{39314CEF-CB52-4A5E-BFDC-3C6F3F58A831}" type="datetimeFigureOut">
              <a:rPr lang="en-US" smtClean="0"/>
              <a:t>9/10/2016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C7409A-36F0-4A84-80D7-248127379CB8}" type="slidenum">
              <a:rPr lang="en-US" smtClean="0"/>
              <a:t>‹#›</a:t>
            </a:fld>
            <a:endParaRPr lang="en-US"/>
          </a:p>
        </p:txBody>
      </p:sp>
    </p:spTree>
    <p:extLst>
      <p:ext uri="{BB962C8B-B14F-4D97-AF65-F5344CB8AC3E}">
        <p14:creationId xmlns:p14="http://schemas.microsoft.com/office/powerpoint/2010/main" val="3604957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dirty="0"/>
          </a:p>
        </p:txBody>
      </p:sp>
      <p:sp>
        <p:nvSpPr>
          <p:cNvPr id="3" name="Date Placeholder 2"/>
          <p:cNvSpPr>
            <a:spLocks noGrp="1"/>
          </p:cNvSpPr>
          <p:nvPr>
            <p:ph type="dt" sz="half" idx="10"/>
          </p:nvPr>
        </p:nvSpPr>
        <p:spPr/>
        <p:txBody>
          <a:bodyPr/>
          <a:lstStyle/>
          <a:p>
            <a:fld id="{39314CEF-CB52-4A5E-BFDC-3C6F3F58A831}" type="datetimeFigureOut">
              <a:rPr lang="en-US" smtClean="0"/>
              <a:t>9/10/2016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C7409A-36F0-4A84-80D7-248127379CB8}" type="slidenum">
              <a:rPr lang="en-US" smtClean="0"/>
              <a:t>‹#›</a:t>
            </a:fld>
            <a:endParaRPr lang="en-US"/>
          </a:p>
        </p:txBody>
      </p:sp>
    </p:spTree>
    <p:extLst>
      <p:ext uri="{BB962C8B-B14F-4D97-AF65-F5344CB8AC3E}">
        <p14:creationId xmlns:p14="http://schemas.microsoft.com/office/powerpoint/2010/main" val="3993716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314CEF-CB52-4A5E-BFDC-3C6F3F58A831}" type="datetimeFigureOut">
              <a:rPr lang="en-US" smtClean="0"/>
              <a:t>9/10/2016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C7409A-36F0-4A84-80D7-248127379CB8}" type="slidenum">
              <a:rPr lang="en-US" smtClean="0"/>
              <a:t>‹#›</a:t>
            </a:fld>
            <a:endParaRPr lang="en-US"/>
          </a:p>
        </p:txBody>
      </p:sp>
    </p:spTree>
    <p:extLst>
      <p:ext uri="{BB962C8B-B14F-4D97-AF65-F5344CB8AC3E}">
        <p14:creationId xmlns:p14="http://schemas.microsoft.com/office/powerpoint/2010/main" val="1194127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cs-CZ"/>
              <a:t>Kliknutím lze upravit styl.</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Upravte styly předlohy textu.</a:t>
            </a:r>
          </a:p>
        </p:txBody>
      </p:sp>
      <p:sp>
        <p:nvSpPr>
          <p:cNvPr id="5" name="Date Placeholder 4"/>
          <p:cNvSpPr>
            <a:spLocks noGrp="1"/>
          </p:cNvSpPr>
          <p:nvPr>
            <p:ph type="dt" sz="half" idx="10"/>
          </p:nvPr>
        </p:nvSpPr>
        <p:spPr/>
        <p:txBody>
          <a:bodyPr/>
          <a:lstStyle/>
          <a:p>
            <a:fld id="{39314CEF-CB52-4A5E-BFDC-3C6F3F58A831}" type="datetimeFigureOut">
              <a:rPr lang="en-US" smtClean="0"/>
              <a:t>9/10/2016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C7409A-36F0-4A84-80D7-248127379CB8}" type="slidenum">
              <a:rPr lang="en-US" smtClean="0"/>
              <a:t>‹#›</a:t>
            </a:fld>
            <a:endParaRPr lang="en-US"/>
          </a:p>
        </p:txBody>
      </p:sp>
    </p:spTree>
    <p:extLst>
      <p:ext uri="{BB962C8B-B14F-4D97-AF65-F5344CB8AC3E}">
        <p14:creationId xmlns:p14="http://schemas.microsoft.com/office/powerpoint/2010/main" val="549445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cs-CZ"/>
              <a:t>Kliknutím lze upravit styl.</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cs-CZ"/>
              <a:t>Kliknutím na ikonu přidáte obrázek.</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Upravte styly předlohy textu.</a:t>
            </a:r>
          </a:p>
        </p:txBody>
      </p:sp>
      <p:sp>
        <p:nvSpPr>
          <p:cNvPr id="5" name="Date Placeholder 4"/>
          <p:cNvSpPr>
            <a:spLocks noGrp="1"/>
          </p:cNvSpPr>
          <p:nvPr>
            <p:ph type="dt" sz="half" idx="10"/>
          </p:nvPr>
        </p:nvSpPr>
        <p:spPr/>
        <p:txBody>
          <a:bodyPr/>
          <a:lstStyle/>
          <a:p>
            <a:fld id="{39314CEF-CB52-4A5E-BFDC-3C6F3F58A831}" type="datetimeFigureOut">
              <a:rPr lang="en-US" smtClean="0"/>
              <a:t>9/10/2016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C7409A-36F0-4A84-80D7-248127379CB8}" type="slidenum">
              <a:rPr lang="en-US" smtClean="0"/>
              <a:t>‹#›</a:t>
            </a:fld>
            <a:endParaRPr lang="en-US"/>
          </a:p>
        </p:txBody>
      </p:sp>
    </p:spTree>
    <p:extLst>
      <p:ext uri="{BB962C8B-B14F-4D97-AF65-F5344CB8AC3E}">
        <p14:creationId xmlns:p14="http://schemas.microsoft.com/office/powerpoint/2010/main" val="153149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a:t>Kliknutím lze upravit styl.</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314CEF-CB52-4A5E-BFDC-3C6F3F58A831}" type="datetimeFigureOut">
              <a:rPr lang="en-US" smtClean="0"/>
              <a:t>9/10/2016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C7409A-36F0-4A84-80D7-248127379CB8}" type="slidenum">
              <a:rPr lang="en-US" smtClean="0"/>
              <a:t>‹#›</a:t>
            </a:fld>
            <a:endParaRPr lang="en-US"/>
          </a:p>
        </p:txBody>
      </p:sp>
    </p:spTree>
    <p:extLst>
      <p:ext uri="{BB962C8B-B14F-4D97-AF65-F5344CB8AC3E}">
        <p14:creationId xmlns:p14="http://schemas.microsoft.com/office/powerpoint/2010/main" val="17454963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0.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7" name="Rectangle 6"/>
          <p:cNvSpPr/>
          <p:nvPr/>
        </p:nvSpPr>
        <p:spPr>
          <a:xfrm>
            <a:off x="0" y="5621856"/>
            <a:ext cx="12192000" cy="12361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34741" y="455002"/>
            <a:ext cx="4435766" cy="492443"/>
          </a:xfrm>
          <a:prstGeom prst="rect">
            <a:avLst/>
          </a:prstGeom>
          <a:noFill/>
        </p:spPr>
        <p:txBody>
          <a:bodyPr wrap="none" rtlCol="0">
            <a:spAutoFit/>
          </a:bodyPr>
          <a:lstStyle/>
          <a:p>
            <a:r>
              <a:rPr lang="cs-CZ" sz="2600" dirty="0">
                <a:solidFill>
                  <a:schemeClr val="bg1"/>
                </a:solidFill>
                <a:latin typeface="Segoe UI Light" panose="020B0502040204020203" pitchFamily="34" charset="0"/>
                <a:cs typeface="Segoe UI Light" panose="020B0502040204020203" pitchFamily="34" charset="0"/>
              </a:rPr>
              <a:t>Miroslav Holec / </a:t>
            </a:r>
            <a:r>
              <a:rPr lang="cs-CZ" sz="1600" dirty="0">
                <a:solidFill>
                  <a:schemeClr val="bg1"/>
                </a:solidFill>
                <a:latin typeface="Segoe UI Light" panose="020B0502040204020203" pitchFamily="34" charset="0"/>
                <a:cs typeface="Segoe UI Light" panose="020B0502040204020203" pitchFamily="34" charset="0"/>
              </a:rPr>
              <a:t>MSP, MCP, MCSD, MTA</a:t>
            </a:r>
          </a:p>
        </p:txBody>
      </p:sp>
      <p:sp>
        <p:nvSpPr>
          <p:cNvPr id="10" name="TextBox 9"/>
          <p:cNvSpPr txBox="1"/>
          <p:nvPr/>
        </p:nvSpPr>
        <p:spPr>
          <a:xfrm>
            <a:off x="543054" y="914193"/>
            <a:ext cx="1752403" cy="307777"/>
          </a:xfrm>
          <a:prstGeom prst="rect">
            <a:avLst/>
          </a:prstGeom>
          <a:noFill/>
        </p:spPr>
        <p:txBody>
          <a:bodyPr wrap="none" rtlCol="0">
            <a:spAutoFit/>
          </a:bodyPr>
          <a:lstStyle/>
          <a:p>
            <a:r>
              <a:rPr lang="cs-CZ" sz="1400" dirty="0">
                <a:solidFill>
                  <a:schemeClr val="bg1"/>
                </a:solidFill>
                <a:latin typeface="Segoe UI Light" panose="020B0502040204020203" pitchFamily="34" charset="0"/>
                <a:cs typeface="Segoe UI Light" panose="020B0502040204020203" pitchFamily="34" charset="0"/>
              </a:rPr>
              <a:t>Developer Evangelist</a:t>
            </a:r>
          </a:p>
        </p:txBody>
      </p:sp>
      <p:sp>
        <p:nvSpPr>
          <p:cNvPr id="11" name="Rectangle 10"/>
          <p:cNvSpPr/>
          <p:nvPr/>
        </p:nvSpPr>
        <p:spPr>
          <a:xfrm>
            <a:off x="543054" y="1356560"/>
            <a:ext cx="3876206" cy="461665"/>
          </a:xfrm>
          <a:prstGeom prst="rect">
            <a:avLst/>
          </a:prstGeom>
        </p:spPr>
        <p:txBody>
          <a:bodyPr wrap="square">
            <a:spAutoFit/>
          </a:bodyPr>
          <a:lstStyle/>
          <a:p>
            <a:pPr>
              <a:lnSpc>
                <a:spcPct val="150000"/>
              </a:lnSpc>
            </a:pPr>
            <a:r>
              <a:rPr lang="cs-CZ" sz="1600" b="1" dirty="0">
                <a:solidFill>
                  <a:schemeClr val="bg1"/>
                </a:solidFill>
                <a:latin typeface="Segoe UI Light" panose="020B0502040204020203" pitchFamily="34" charset="0"/>
                <a:cs typeface="Segoe UI Light" panose="020B0502040204020203" pitchFamily="34" charset="0"/>
              </a:rPr>
              <a:t>miroslavholec.cz           </a:t>
            </a:r>
            <a:r>
              <a:rPr lang="cs-CZ" sz="1600" dirty="0">
                <a:solidFill>
                  <a:schemeClr val="bg1"/>
                </a:solidFill>
                <a:latin typeface="Segoe UI Light" panose="020B0502040204020203" pitchFamily="34" charset="0"/>
                <a:cs typeface="Segoe UI Light" panose="020B0502040204020203" pitchFamily="34" charset="0"/>
              </a:rPr>
              <a:t>@miroslavholec</a:t>
            </a:r>
            <a:endParaRPr lang="en-US" sz="1600" dirty="0">
              <a:solidFill>
                <a:schemeClr val="bg1"/>
              </a:solidFill>
              <a:latin typeface="Segoe UI Light" panose="020B0502040204020203" pitchFamily="34" charset="0"/>
              <a:cs typeface="Segoe UI Light" panose="020B0502040204020203" pitchFamily="34" charset="0"/>
            </a:endParaRPr>
          </a:p>
        </p:txBody>
      </p:sp>
      <p:sp>
        <p:nvSpPr>
          <p:cNvPr id="12" name="TextBox 11"/>
          <p:cNvSpPr txBox="1"/>
          <p:nvPr/>
        </p:nvSpPr>
        <p:spPr>
          <a:xfrm>
            <a:off x="534740" y="2580276"/>
            <a:ext cx="4419800" cy="1661993"/>
          </a:xfrm>
          <a:prstGeom prst="rect">
            <a:avLst/>
          </a:prstGeom>
          <a:noFill/>
        </p:spPr>
        <p:txBody>
          <a:bodyPr wrap="none" rtlCol="0">
            <a:spAutoFit/>
          </a:bodyPr>
          <a:lstStyle/>
          <a:p>
            <a:pPr>
              <a:lnSpc>
                <a:spcPct val="150000"/>
              </a:lnSpc>
            </a:pPr>
            <a:r>
              <a:rPr lang="en-US" sz="4400" b="1" dirty="0" err="1" smtClean="0">
                <a:solidFill>
                  <a:schemeClr val="bg1"/>
                </a:solidFill>
                <a:latin typeface="Segoe UI Light" panose="020B0502040204020203" pitchFamily="34" charset="0"/>
                <a:cs typeface="Segoe UI Light" panose="020B0502040204020203" pitchFamily="34" charset="0"/>
              </a:rPr>
              <a:t>Hoď</a:t>
            </a:r>
            <a:r>
              <a:rPr lang="en-US" sz="4400" b="1" dirty="0" smtClean="0">
                <a:solidFill>
                  <a:schemeClr val="bg1"/>
                </a:solidFill>
                <a:latin typeface="Segoe UI Light" panose="020B0502040204020203" pitchFamily="34" charset="0"/>
                <a:cs typeface="Segoe UI Light" panose="020B0502040204020203" pitchFamily="34" charset="0"/>
              </a:rPr>
              <a:t> to do </a:t>
            </a:r>
            <a:r>
              <a:rPr lang="en-US" sz="4400" b="1" dirty="0" err="1" smtClean="0">
                <a:solidFill>
                  <a:schemeClr val="bg1"/>
                </a:solidFill>
                <a:latin typeface="Segoe UI Light" panose="020B0502040204020203" pitchFamily="34" charset="0"/>
                <a:cs typeface="Segoe UI Light" panose="020B0502040204020203" pitchFamily="34" charset="0"/>
              </a:rPr>
              <a:t>cloudu</a:t>
            </a:r>
            <a:endParaRPr lang="cs-CZ" sz="4400" b="1" dirty="0">
              <a:solidFill>
                <a:schemeClr val="bg1"/>
              </a:solidFill>
              <a:latin typeface="Segoe UI Light" panose="020B0502040204020203" pitchFamily="34" charset="0"/>
              <a:cs typeface="Segoe UI Light" panose="020B0502040204020203" pitchFamily="34" charset="0"/>
            </a:endParaRPr>
          </a:p>
          <a:p>
            <a:pPr>
              <a:lnSpc>
                <a:spcPct val="150000"/>
              </a:lnSpc>
            </a:pPr>
            <a:r>
              <a:rPr lang="cs-CZ" sz="2400" b="1" dirty="0">
                <a:solidFill>
                  <a:schemeClr val="bg1"/>
                </a:solidFill>
                <a:latin typeface="Segoe UI Light" panose="020B0502040204020203" pitchFamily="34" charset="0"/>
                <a:cs typeface="Segoe UI Light" panose="020B0502040204020203" pitchFamily="34" charset="0"/>
              </a:rPr>
              <a:t>Azure </a:t>
            </a:r>
            <a:r>
              <a:rPr lang="en-US" sz="2400" b="1" dirty="0" smtClean="0">
                <a:solidFill>
                  <a:schemeClr val="bg1"/>
                </a:solidFill>
                <a:latin typeface="Segoe UI Light" panose="020B0502040204020203" pitchFamily="34" charset="0"/>
                <a:cs typeface="Segoe UI Light" panose="020B0502040204020203" pitchFamily="34" charset="0"/>
              </a:rPr>
              <a:t>Workshop</a:t>
            </a:r>
            <a:endParaRPr lang="cs-CZ" sz="2400" b="1" dirty="0">
              <a:solidFill>
                <a:schemeClr val="bg1"/>
              </a:solidFill>
              <a:latin typeface="Segoe UI Light" panose="020B0502040204020203" pitchFamily="34" charset="0"/>
              <a:cs typeface="Segoe UI Light" panose="020B0502040204020203" pitchFamily="34" charset="0"/>
            </a:endParaRPr>
          </a:p>
        </p:txBody>
      </p:sp>
      <p:pic>
        <p:nvPicPr>
          <p:cNvPr id="18" name="Picture 8" descr="http://emanuelscirlet.com/uploads/powered/stdntpartner.bm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8969" y="12294552"/>
            <a:ext cx="1073175" cy="20032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s://g.twimg.com/Twitter_logo_blu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1191" y="1498784"/>
            <a:ext cx="284190" cy="23104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upload.wikimedia.org/wikipedia/commons/thumb/9/96/Microsoft_logo_(2012).svg/2000px-Microsoft_logo_(2012).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77586" y="5998074"/>
            <a:ext cx="2445507" cy="52211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havit.eu/templates/images/havit-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7336" y="6017954"/>
            <a:ext cx="1885950" cy="5238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2666857" y="5993759"/>
            <a:ext cx="1546834" cy="605294"/>
          </a:xfrm>
          <a:prstGeom prst="rect">
            <a:avLst/>
          </a:prstGeom>
          <a:noFill/>
        </p:spPr>
        <p:txBody>
          <a:bodyPr wrap="none" rtlCol="0">
            <a:spAutoFit/>
          </a:bodyPr>
          <a:lstStyle/>
          <a:p>
            <a:pPr>
              <a:lnSpc>
                <a:spcPts val="2000"/>
              </a:lnSpc>
            </a:pPr>
            <a:r>
              <a:rPr lang="cs-CZ" sz="1400" dirty="0">
                <a:latin typeface="Segoe UI Light" panose="020B0502040204020203" pitchFamily="34" charset="0"/>
                <a:cs typeface="Segoe UI Light" panose="020B0502040204020203" pitchFamily="34" charset="0"/>
              </a:rPr>
              <a:t>Software Engineer</a:t>
            </a:r>
          </a:p>
          <a:p>
            <a:pPr>
              <a:lnSpc>
                <a:spcPts val="2000"/>
              </a:lnSpc>
            </a:pPr>
            <a:r>
              <a:rPr lang="cs-CZ" sz="1400" dirty="0">
                <a:latin typeface="Segoe UI Light" panose="020B0502040204020203" pitchFamily="34" charset="0"/>
                <a:cs typeface="Segoe UI Light" panose="020B0502040204020203" pitchFamily="34" charset="0"/>
              </a:rPr>
              <a:t>HAVIT, s.r.o.</a:t>
            </a:r>
          </a:p>
        </p:txBody>
      </p:sp>
    </p:spTree>
    <p:extLst>
      <p:ext uri="{BB962C8B-B14F-4D97-AF65-F5344CB8AC3E}">
        <p14:creationId xmlns:p14="http://schemas.microsoft.com/office/powerpoint/2010/main" val="1427864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Up vs. Scaling Out</a:t>
            </a:r>
            <a:endParaRPr lang="en-US" dirty="0"/>
          </a:p>
        </p:txBody>
      </p:sp>
      <p:sp>
        <p:nvSpPr>
          <p:cNvPr id="4" name="Rectangle 3"/>
          <p:cNvSpPr/>
          <p:nvPr/>
        </p:nvSpPr>
        <p:spPr>
          <a:xfrm>
            <a:off x="614901" y="1772027"/>
            <a:ext cx="4889948" cy="4310743"/>
          </a:xfrm>
          <a:prstGeom prst="rect">
            <a:avLst/>
          </a:prstGeom>
          <a:solidFill>
            <a:srgbClr val="5095D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endParaRPr lang="en-US" sz="1200" dirty="0" smtClean="0"/>
          </a:p>
          <a:p>
            <a:pPr algn="ctr"/>
            <a:r>
              <a:rPr lang="en-US" sz="4000" dirty="0" smtClean="0"/>
              <a:t>Scale Up</a:t>
            </a:r>
            <a:endParaRPr lang="en-US" sz="4000" dirty="0"/>
          </a:p>
        </p:txBody>
      </p:sp>
      <p:grpSp>
        <p:nvGrpSpPr>
          <p:cNvPr id="5" name="Group 4"/>
          <p:cNvGrpSpPr/>
          <p:nvPr/>
        </p:nvGrpSpPr>
        <p:grpSpPr>
          <a:xfrm>
            <a:off x="1845539" y="2845924"/>
            <a:ext cx="2605644" cy="914400"/>
            <a:chOff x="6096000" y="1614678"/>
            <a:chExt cx="2605644" cy="914400"/>
          </a:xfrm>
        </p:grpSpPr>
        <p:pic>
          <p:nvPicPr>
            <p:cNvPr id="6" name="Picture 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096000" y="1825625"/>
              <a:ext cx="457200" cy="457200"/>
            </a:xfrm>
            <a:prstGeom prst="rect">
              <a:avLst/>
            </a:prstGeom>
          </p:spPr>
        </p:pic>
        <p:pic>
          <p:nvPicPr>
            <p:cNvPr id="7" name="Picture 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6827322" y="1711325"/>
              <a:ext cx="685800" cy="685800"/>
            </a:xfrm>
            <a:prstGeom prst="rect">
              <a:avLst/>
            </a:prstGeom>
          </p:spPr>
        </p:pic>
        <p:pic>
          <p:nvPicPr>
            <p:cNvPr id="8" name="Picture 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7787244" y="1614678"/>
              <a:ext cx="914400" cy="914400"/>
            </a:xfrm>
            <a:prstGeom prst="rect">
              <a:avLst/>
            </a:prstGeom>
          </p:spPr>
        </p:pic>
      </p:grpSp>
      <p:sp>
        <p:nvSpPr>
          <p:cNvPr id="9" name="Rectangle 8"/>
          <p:cNvSpPr/>
          <p:nvPr/>
        </p:nvSpPr>
        <p:spPr>
          <a:xfrm>
            <a:off x="614901" y="4048104"/>
            <a:ext cx="4889948" cy="584775"/>
          </a:xfrm>
          <a:prstGeom prst="rect">
            <a:avLst/>
          </a:prstGeom>
        </p:spPr>
        <p:txBody>
          <a:bodyPr wrap="square">
            <a:spAutoFit/>
          </a:bodyPr>
          <a:lstStyle/>
          <a:p>
            <a:pPr algn="ctr"/>
            <a:r>
              <a:rPr lang="en-US" sz="2800" u="sng" dirty="0" smtClean="0">
                <a:solidFill>
                  <a:schemeClr val="bg1"/>
                </a:solidFill>
              </a:rPr>
              <a:t>Vary the </a:t>
            </a:r>
            <a:r>
              <a:rPr lang="en-US" sz="3200" u="sng" dirty="0" smtClean="0">
                <a:solidFill>
                  <a:schemeClr val="bg1"/>
                </a:solidFill>
              </a:rPr>
              <a:t>VM size</a:t>
            </a:r>
            <a:endParaRPr lang="en-US" sz="3200" u="sng" dirty="0">
              <a:solidFill>
                <a:schemeClr val="bg1"/>
              </a:solidFill>
            </a:endParaRPr>
          </a:p>
        </p:txBody>
      </p:sp>
      <p:sp>
        <p:nvSpPr>
          <p:cNvPr id="10" name="Content Placeholder 2"/>
          <p:cNvSpPr txBox="1">
            <a:spLocks/>
          </p:cNvSpPr>
          <p:nvPr/>
        </p:nvSpPr>
        <p:spPr>
          <a:xfrm>
            <a:off x="614901" y="4623664"/>
            <a:ext cx="4889948" cy="13537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i="1" dirty="0" smtClean="0">
                <a:solidFill>
                  <a:schemeClr val="bg1"/>
                </a:solidFill>
              </a:rPr>
              <a:t>1 Core w/ 1.75 GB RAM </a:t>
            </a:r>
            <a:br>
              <a:rPr lang="en-US" sz="2400" i="1" dirty="0" smtClean="0">
                <a:solidFill>
                  <a:schemeClr val="bg1"/>
                </a:solidFill>
              </a:rPr>
            </a:br>
            <a:r>
              <a:rPr lang="en-US" sz="2400" i="1" dirty="0" smtClean="0">
                <a:solidFill>
                  <a:schemeClr val="bg1"/>
                </a:solidFill>
              </a:rPr>
              <a:t> 2 Cores w/ 3.5 GB RAM</a:t>
            </a:r>
            <a:br>
              <a:rPr lang="en-US" sz="2400" i="1" dirty="0" smtClean="0">
                <a:solidFill>
                  <a:schemeClr val="bg1"/>
                </a:solidFill>
              </a:rPr>
            </a:br>
            <a:r>
              <a:rPr lang="en-US" sz="2400" i="1" dirty="0" smtClean="0">
                <a:solidFill>
                  <a:schemeClr val="bg1"/>
                </a:solidFill>
              </a:rPr>
              <a:t> 4 Cores w/ 7 GB RAM</a:t>
            </a:r>
            <a:endParaRPr lang="en-US" sz="1600" i="1" dirty="0" smtClean="0">
              <a:solidFill>
                <a:schemeClr val="bg1"/>
              </a:solidFill>
            </a:endParaRPr>
          </a:p>
        </p:txBody>
      </p:sp>
      <p:sp>
        <p:nvSpPr>
          <p:cNvPr id="11" name="Rectangle 10"/>
          <p:cNvSpPr/>
          <p:nvPr/>
        </p:nvSpPr>
        <p:spPr>
          <a:xfrm>
            <a:off x="6719625" y="1772029"/>
            <a:ext cx="4889948" cy="4310743"/>
          </a:xfrm>
          <a:prstGeom prst="rect">
            <a:avLst/>
          </a:prstGeom>
          <a:solidFill>
            <a:srgbClr val="5095D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endParaRPr lang="en-US" sz="1200" dirty="0" smtClean="0"/>
          </a:p>
          <a:p>
            <a:pPr algn="ctr"/>
            <a:r>
              <a:rPr lang="en-US" sz="4000" dirty="0" smtClean="0"/>
              <a:t>Scale Out</a:t>
            </a:r>
            <a:endParaRPr lang="en-US" sz="4000" dirty="0"/>
          </a:p>
        </p:txBody>
      </p:sp>
      <p:sp>
        <p:nvSpPr>
          <p:cNvPr id="12" name="Rectangle 11"/>
          <p:cNvSpPr/>
          <p:nvPr/>
        </p:nvSpPr>
        <p:spPr>
          <a:xfrm>
            <a:off x="6719625" y="4048104"/>
            <a:ext cx="4889948" cy="584775"/>
          </a:xfrm>
          <a:prstGeom prst="rect">
            <a:avLst/>
          </a:prstGeom>
        </p:spPr>
        <p:txBody>
          <a:bodyPr wrap="square">
            <a:spAutoFit/>
          </a:bodyPr>
          <a:lstStyle/>
          <a:p>
            <a:pPr algn="ctr"/>
            <a:r>
              <a:rPr lang="en-US" sz="2800" u="sng" dirty="0" smtClean="0">
                <a:solidFill>
                  <a:schemeClr val="bg1"/>
                </a:solidFill>
              </a:rPr>
              <a:t>Vary the </a:t>
            </a:r>
            <a:r>
              <a:rPr lang="en-US" sz="3200" u="sng" dirty="0" smtClean="0">
                <a:solidFill>
                  <a:schemeClr val="bg1"/>
                </a:solidFill>
              </a:rPr>
              <a:t>VM count</a:t>
            </a:r>
            <a:endParaRPr lang="en-US" sz="3200" u="sng" dirty="0">
              <a:solidFill>
                <a:schemeClr val="bg1"/>
              </a:solidFill>
            </a:endParaRPr>
          </a:p>
        </p:txBody>
      </p:sp>
      <p:sp>
        <p:nvSpPr>
          <p:cNvPr id="13" name="Content Placeholder 2"/>
          <p:cNvSpPr txBox="1">
            <a:spLocks/>
          </p:cNvSpPr>
          <p:nvPr/>
        </p:nvSpPr>
        <p:spPr>
          <a:xfrm>
            <a:off x="6719625" y="4623664"/>
            <a:ext cx="4889948" cy="13198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i="1" dirty="0" smtClean="0">
                <a:solidFill>
                  <a:schemeClr val="bg1"/>
                </a:solidFill>
              </a:rPr>
              <a:t>Max 3* instances</a:t>
            </a:r>
            <a:br>
              <a:rPr lang="en-US" sz="2400" i="1" dirty="0" smtClean="0">
                <a:solidFill>
                  <a:schemeClr val="bg1"/>
                </a:solidFill>
              </a:rPr>
            </a:br>
            <a:r>
              <a:rPr lang="en-US" sz="2400" i="1" dirty="0" smtClean="0">
                <a:solidFill>
                  <a:schemeClr val="bg1"/>
                </a:solidFill>
              </a:rPr>
              <a:t>Max 10 instances</a:t>
            </a:r>
            <a:br>
              <a:rPr lang="en-US" sz="2400" i="1" dirty="0" smtClean="0">
                <a:solidFill>
                  <a:schemeClr val="bg1"/>
                </a:solidFill>
              </a:rPr>
            </a:br>
            <a:r>
              <a:rPr lang="en-US" sz="2400" i="1" dirty="0" smtClean="0">
                <a:solidFill>
                  <a:schemeClr val="bg1"/>
                </a:solidFill>
              </a:rPr>
              <a:t> Max 20/50** instances </a:t>
            </a:r>
            <a:endParaRPr lang="en-US" sz="1800" i="1" dirty="0" smtClean="0">
              <a:solidFill>
                <a:schemeClr val="bg1"/>
              </a:solidFill>
            </a:endParaRPr>
          </a:p>
        </p:txBody>
      </p:sp>
      <p:pic>
        <p:nvPicPr>
          <p:cNvPr id="23" name="Picture 22"/>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7804700" y="2844395"/>
            <a:ext cx="457200" cy="457200"/>
          </a:xfrm>
          <a:prstGeom prst="rect">
            <a:avLst/>
          </a:prstGeom>
        </p:spPr>
      </p:pic>
      <p:pic>
        <p:nvPicPr>
          <p:cNvPr id="24" name="Picture 23"/>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426731" y="2844395"/>
            <a:ext cx="457200" cy="457200"/>
          </a:xfrm>
          <a:prstGeom prst="rect">
            <a:avLst/>
          </a:prstGeom>
        </p:spPr>
      </p:pic>
      <p:pic>
        <p:nvPicPr>
          <p:cNvPr id="25" name="Picture 2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048762" y="2844395"/>
            <a:ext cx="457200" cy="457200"/>
          </a:xfrm>
          <a:prstGeom prst="rect">
            <a:avLst/>
          </a:prstGeom>
        </p:spPr>
      </p:pic>
      <p:pic>
        <p:nvPicPr>
          <p:cNvPr id="26" name="Picture 25"/>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670793" y="2844395"/>
            <a:ext cx="457200" cy="457200"/>
          </a:xfrm>
          <a:prstGeom prst="rect">
            <a:avLst/>
          </a:prstGeom>
        </p:spPr>
      </p:pic>
      <p:pic>
        <p:nvPicPr>
          <p:cNvPr id="27" name="Picture 26"/>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287856" y="2844395"/>
            <a:ext cx="457200" cy="457200"/>
          </a:xfrm>
          <a:prstGeom prst="rect">
            <a:avLst/>
          </a:prstGeom>
        </p:spPr>
      </p:pic>
      <p:pic>
        <p:nvPicPr>
          <p:cNvPr id="28" name="Picture 27"/>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7804700" y="3433548"/>
            <a:ext cx="457200" cy="457200"/>
          </a:xfrm>
          <a:prstGeom prst="rect">
            <a:avLst/>
          </a:prstGeom>
        </p:spPr>
      </p:pic>
      <p:pic>
        <p:nvPicPr>
          <p:cNvPr id="29" name="Picture 2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426731" y="3433548"/>
            <a:ext cx="457200" cy="457200"/>
          </a:xfrm>
          <a:prstGeom prst="rect">
            <a:avLst/>
          </a:prstGeom>
        </p:spPr>
      </p:pic>
      <p:pic>
        <p:nvPicPr>
          <p:cNvPr id="30" name="Picture 29"/>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048762" y="3433548"/>
            <a:ext cx="457200" cy="457200"/>
          </a:xfrm>
          <a:prstGeom prst="rect">
            <a:avLst/>
          </a:prstGeom>
        </p:spPr>
      </p:pic>
      <p:pic>
        <p:nvPicPr>
          <p:cNvPr id="31" name="Picture 30"/>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670793" y="3433548"/>
            <a:ext cx="457200" cy="457200"/>
          </a:xfrm>
          <a:prstGeom prst="rect">
            <a:avLst/>
          </a:prstGeom>
        </p:spPr>
      </p:pic>
      <p:pic>
        <p:nvPicPr>
          <p:cNvPr id="32" name="Picture 31"/>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287856" y="3433548"/>
            <a:ext cx="457200" cy="457200"/>
          </a:xfrm>
          <a:prstGeom prst="rect">
            <a:avLst/>
          </a:prstGeom>
        </p:spPr>
      </p:pic>
    </p:spTree>
    <p:extLst>
      <p:ext uri="{BB962C8B-B14F-4D97-AF65-F5344CB8AC3E}">
        <p14:creationId xmlns:p14="http://schemas.microsoft.com/office/powerpoint/2010/main" val="1908546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Slots</a:t>
            </a:r>
            <a:endParaRPr lang="en-US" dirty="0"/>
          </a:p>
        </p:txBody>
      </p:sp>
      <p:sp>
        <p:nvSpPr>
          <p:cNvPr id="3" name="Content Placeholder 2"/>
          <p:cNvSpPr>
            <a:spLocks noGrp="1"/>
          </p:cNvSpPr>
          <p:nvPr>
            <p:ph idx="1"/>
          </p:nvPr>
        </p:nvSpPr>
        <p:spPr/>
        <p:txBody>
          <a:bodyPr/>
          <a:lstStyle/>
          <a:p>
            <a:r>
              <a:rPr lang="en-US" dirty="0"/>
              <a:t>Use a Deploy-Confirm-Promote workflow</a:t>
            </a:r>
          </a:p>
          <a:p>
            <a:pPr lvl="1"/>
            <a:r>
              <a:rPr lang="en-US" dirty="0"/>
              <a:t>Promote via “swap” through Azure portal</a:t>
            </a:r>
          </a:p>
          <a:p>
            <a:r>
              <a:rPr lang="en-US" dirty="0" smtClean="0"/>
              <a:t>http</a:t>
            </a:r>
            <a:r>
              <a:rPr lang="en-US" dirty="0"/>
              <a:t>://</a:t>
            </a:r>
            <a:r>
              <a:rPr lang="en-US" dirty="0" smtClean="0"/>
              <a:t>sitename</a:t>
            </a:r>
            <a:r>
              <a:rPr lang="en-US" dirty="0" smtClean="0">
                <a:solidFill>
                  <a:srgbClr val="FF0000"/>
                </a:solidFill>
              </a:rPr>
              <a:t>-slotname</a:t>
            </a:r>
            <a:r>
              <a:rPr lang="en-US" dirty="0" smtClean="0"/>
              <a:t>.azurewebsites.net</a:t>
            </a:r>
            <a:endParaRPr lang="en-US" dirty="0"/>
          </a:p>
          <a:p>
            <a:endParaRPr lang="en-US" dirty="0"/>
          </a:p>
        </p:txBody>
      </p:sp>
      <p:pic>
        <p:nvPicPr>
          <p:cNvPr id="4" name="Picture 3"/>
          <p:cNvPicPr>
            <a:picLocks noChangeAspect="1"/>
          </p:cNvPicPr>
          <p:nvPr/>
        </p:nvPicPr>
        <p:blipFill>
          <a:blip r:embed="rId3"/>
          <a:stretch>
            <a:fillRect/>
          </a:stretch>
        </p:blipFill>
        <p:spPr>
          <a:xfrm>
            <a:off x="1881714" y="3643630"/>
            <a:ext cx="8428571" cy="2533333"/>
          </a:xfrm>
          <a:prstGeom prst="rect">
            <a:avLst/>
          </a:prstGeom>
          <a:ln>
            <a:solidFill>
              <a:schemeClr val="tx1"/>
            </a:solidFill>
          </a:ln>
        </p:spPr>
      </p:pic>
    </p:spTree>
    <p:extLst>
      <p:ext uri="{BB962C8B-B14F-4D97-AF65-F5344CB8AC3E}">
        <p14:creationId xmlns:p14="http://schemas.microsoft.com/office/powerpoint/2010/main" val="1656919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37849" cy="1325563"/>
          </a:xfrm>
        </p:spPr>
        <p:txBody>
          <a:bodyPr/>
          <a:lstStyle/>
          <a:p>
            <a:r>
              <a:rPr lang="en-US" dirty="0" smtClean="0"/>
              <a:t>Continuous Integration + Deployment Slots</a:t>
            </a:r>
            <a:endParaRPr lang="en-US" dirty="0"/>
          </a:p>
        </p:txBody>
      </p:sp>
      <p:pic>
        <p:nvPicPr>
          <p:cNvPr id="4"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861361" y="2511768"/>
            <a:ext cx="780290" cy="780290"/>
          </a:xfr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4306" y="4776168"/>
            <a:ext cx="914400" cy="91440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55470" y="4776168"/>
            <a:ext cx="914400" cy="9144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5600" y="2491770"/>
            <a:ext cx="685800" cy="685800"/>
          </a:xfrm>
          <a:prstGeom prst="rect">
            <a:avLst/>
          </a:prstGeom>
        </p:spPr>
      </p:pic>
      <p:cxnSp>
        <p:nvCxnSpPr>
          <p:cNvPr id="8" name="Straight Arrow Connector 7"/>
          <p:cNvCxnSpPr>
            <a:stCxn id="4" idx="2"/>
            <a:endCxn id="5" idx="0"/>
          </p:cNvCxnSpPr>
          <p:nvPr/>
        </p:nvCxnSpPr>
        <p:spPr>
          <a:xfrm>
            <a:off x="1251506" y="3292058"/>
            <a:ext cx="0" cy="1484110"/>
          </a:xfrm>
          <a:prstGeom prst="straightConnector1">
            <a:avLst/>
          </a:prstGeom>
          <a:ln w="5080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6" idx="1"/>
          </p:cNvCxnSpPr>
          <p:nvPr/>
        </p:nvCxnSpPr>
        <p:spPr>
          <a:xfrm>
            <a:off x="1713053" y="5233368"/>
            <a:ext cx="1642417" cy="0"/>
          </a:xfrm>
          <a:prstGeom prst="straightConnector1">
            <a:avLst/>
          </a:prstGeom>
          <a:ln w="5080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51224" y="2377658"/>
            <a:ext cx="914400" cy="914400"/>
          </a:xfrm>
          <a:prstGeom prst="rect">
            <a:avLst/>
          </a:prstGeom>
        </p:spPr>
      </p:pic>
      <p:cxnSp>
        <p:nvCxnSpPr>
          <p:cNvPr id="11" name="Straight Arrow Connector 10"/>
          <p:cNvCxnSpPr>
            <a:stCxn id="6" idx="0"/>
            <a:endCxn id="10" idx="2"/>
          </p:cNvCxnSpPr>
          <p:nvPr/>
        </p:nvCxnSpPr>
        <p:spPr>
          <a:xfrm flipH="1" flipV="1">
            <a:off x="3808424" y="3292058"/>
            <a:ext cx="4246" cy="1484110"/>
          </a:xfrm>
          <a:prstGeom prst="straightConnector1">
            <a:avLst/>
          </a:prstGeom>
          <a:ln w="5080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85480" y="2444525"/>
            <a:ext cx="780290" cy="780290"/>
          </a:xfrm>
          <a:prstGeom prst="rect">
            <a:avLst/>
          </a:prstGeom>
        </p:spPr>
      </p:pic>
      <p:sp>
        <p:nvSpPr>
          <p:cNvPr id="13" name="TextBox 12"/>
          <p:cNvSpPr txBox="1"/>
          <p:nvPr/>
        </p:nvSpPr>
        <p:spPr>
          <a:xfrm>
            <a:off x="7786218" y="3459945"/>
            <a:ext cx="4237053" cy="2862322"/>
          </a:xfrm>
          <a:prstGeom prst="rect">
            <a:avLst/>
          </a:prstGeom>
          <a:noFill/>
        </p:spPr>
        <p:txBody>
          <a:bodyPr wrap="square" rtlCol="0">
            <a:spAutoFit/>
          </a:bodyPr>
          <a:lstStyle/>
          <a:p>
            <a:pPr marL="342900" indent="-342900">
              <a:buAutoNum type="arabicPeriod"/>
            </a:pPr>
            <a:r>
              <a:rPr lang="en-US" sz="2000" dirty="0" smtClean="0"/>
              <a:t>Developer commits code</a:t>
            </a:r>
          </a:p>
          <a:p>
            <a:pPr marL="342900" indent="-342900">
              <a:buAutoNum type="arabicPeriod"/>
            </a:pPr>
            <a:r>
              <a:rPr lang="en-US" sz="2000" dirty="0" smtClean="0"/>
              <a:t>Automated process builds/compiles and deploys to staging </a:t>
            </a:r>
            <a:r>
              <a:rPr lang="en-US" sz="2000" dirty="0"/>
              <a:t>s</a:t>
            </a:r>
            <a:r>
              <a:rPr lang="en-US" sz="2000" dirty="0" smtClean="0"/>
              <a:t>lot</a:t>
            </a:r>
          </a:p>
          <a:p>
            <a:pPr marL="342900" indent="-342900">
              <a:buAutoNum type="arabicPeriod"/>
            </a:pPr>
            <a:r>
              <a:rPr lang="en-US" sz="2000" dirty="0" smtClean="0"/>
              <a:t>Automated and other </a:t>
            </a:r>
            <a:r>
              <a:rPr lang="en-US" sz="2000" dirty="0"/>
              <a:t>t</a:t>
            </a:r>
            <a:r>
              <a:rPr lang="en-US" sz="2000" dirty="0" smtClean="0"/>
              <a:t>ests validate content in staging </a:t>
            </a:r>
            <a:r>
              <a:rPr lang="en-US" sz="2000" dirty="0"/>
              <a:t>s</a:t>
            </a:r>
            <a:r>
              <a:rPr lang="en-US" sz="2000" dirty="0" smtClean="0"/>
              <a:t>lot</a:t>
            </a:r>
          </a:p>
          <a:p>
            <a:pPr marL="342900" indent="-342900">
              <a:buAutoNum type="arabicPeriod"/>
            </a:pPr>
            <a:r>
              <a:rPr lang="en-US" sz="2000" dirty="0"/>
              <a:t>S</a:t>
            </a:r>
            <a:r>
              <a:rPr lang="en-US" sz="2000" dirty="0" smtClean="0"/>
              <a:t>taging content promoted to production</a:t>
            </a:r>
          </a:p>
          <a:p>
            <a:pPr marL="342900" indent="-342900">
              <a:buAutoNum type="arabicPeriod"/>
            </a:pPr>
            <a:r>
              <a:rPr lang="en-US" sz="2000" dirty="0"/>
              <a:t>U</a:t>
            </a:r>
            <a:r>
              <a:rPr lang="en-US" sz="2000" dirty="0" smtClean="0"/>
              <a:t>sers see updated site</a:t>
            </a:r>
            <a:endParaRPr lang="en-US" sz="2000" dirty="0"/>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5600" y="1748139"/>
            <a:ext cx="685800" cy="685800"/>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05855" y="1690688"/>
            <a:ext cx="780290" cy="780290"/>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2980" y="3224815"/>
            <a:ext cx="685800" cy="685800"/>
          </a:xfrm>
          <a:prstGeom prst="rect">
            <a:avLst/>
          </a:prstGeom>
        </p:spPr>
      </p:pic>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05855" y="3175542"/>
            <a:ext cx="780290" cy="780290"/>
          </a:xfrm>
          <a:prstGeom prst="rect">
            <a:avLst/>
          </a:prstGeom>
        </p:spPr>
      </p:pic>
      <p:cxnSp>
        <p:nvCxnSpPr>
          <p:cNvPr id="18" name="Straight Arrow Connector 17"/>
          <p:cNvCxnSpPr>
            <a:stCxn id="17" idx="1"/>
            <a:endCxn id="10" idx="3"/>
          </p:cNvCxnSpPr>
          <p:nvPr/>
        </p:nvCxnSpPr>
        <p:spPr>
          <a:xfrm flipH="1" flipV="1">
            <a:off x="4265624" y="2834858"/>
            <a:ext cx="1440231" cy="730829"/>
          </a:xfrm>
          <a:prstGeom prst="straightConnector1">
            <a:avLst/>
          </a:prstGeom>
          <a:ln w="5080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1"/>
            <a:endCxn id="10" idx="3"/>
          </p:cNvCxnSpPr>
          <p:nvPr/>
        </p:nvCxnSpPr>
        <p:spPr>
          <a:xfrm flipH="1">
            <a:off x="4265624" y="2080833"/>
            <a:ext cx="1440231" cy="754025"/>
          </a:xfrm>
          <a:prstGeom prst="straightConnector1">
            <a:avLst/>
          </a:prstGeom>
          <a:ln w="5080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2" idx="1"/>
            <a:endCxn id="10" idx="3"/>
          </p:cNvCxnSpPr>
          <p:nvPr/>
        </p:nvCxnSpPr>
        <p:spPr>
          <a:xfrm flipH="1">
            <a:off x="4265624" y="2834670"/>
            <a:ext cx="1419856" cy="188"/>
          </a:xfrm>
          <a:prstGeom prst="straightConnector1">
            <a:avLst/>
          </a:prstGeom>
          <a:ln w="5080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4187386" y="5378807"/>
            <a:ext cx="1239638" cy="623455"/>
          </a:xfrm>
          <a:prstGeom prst="straightConnector1">
            <a:avLst/>
          </a:prstGeom>
          <a:ln w="5080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188197" y="5728793"/>
            <a:ext cx="1244700" cy="523220"/>
          </a:xfrm>
          <a:prstGeom prst="rect">
            <a:avLst/>
          </a:prstGeom>
          <a:noFill/>
        </p:spPr>
        <p:txBody>
          <a:bodyPr wrap="none" rtlCol="0">
            <a:spAutoFit/>
          </a:bodyPr>
          <a:lstStyle/>
          <a:p>
            <a:r>
              <a:rPr lang="en-US" sz="2800" dirty="0" smtClean="0">
                <a:solidFill>
                  <a:srgbClr val="0070C0"/>
                </a:solidFill>
              </a:rPr>
              <a:t>Staging</a:t>
            </a:r>
            <a:endParaRPr lang="en-US" sz="2800" dirty="0">
              <a:solidFill>
                <a:srgbClr val="0070C0"/>
              </a:solidFill>
            </a:endParaRPr>
          </a:p>
        </p:txBody>
      </p:sp>
      <p:sp>
        <p:nvSpPr>
          <p:cNvPr id="23" name="TextBox 22"/>
          <p:cNvSpPr txBox="1"/>
          <p:nvPr/>
        </p:nvSpPr>
        <p:spPr>
          <a:xfrm>
            <a:off x="2929588" y="1834717"/>
            <a:ext cx="1789914" cy="523220"/>
          </a:xfrm>
          <a:prstGeom prst="rect">
            <a:avLst/>
          </a:prstGeom>
          <a:noFill/>
        </p:spPr>
        <p:txBody>
          <a:bodyPr wrap="none" rtlCol="0">
            <a:spAutoFit/>
          </a:bodyPr>
          <a:lstStyle/>
          <a:p>
            <a:r>
              <a:rPr lang="en-US" sz="2800" dirty="0" smtClean="0">
                <a:solidFill>
                  <a:srgbClr val="0070C0"/>
                </a:solidFill>
              </a:rPr>
              <a:t>Production</a:t>
            </a:r>
            <a:endParaRPr lang="en-US" sz="2800" dirty="0">
              <a:solidFill>
                <a:srgbClr val="0070C0"/>
              </a:solidFill>
            </a:endParaRPr>
          </a:p>
        </p:txBody>
      </p:sp>
      <p:sp>
        <p:nvSpPr>
          <p:cNvPr id="24" name="TextBox 23"/>
          <p:cNvSpPr txBox="1"/>
          <p:nvPr/>
        </p:nvSpPr>
        <p:spPr>
          <a:xfrm>
            <a:off x="5418122" y="5752880"/>
            <a:ext cx="762645" cy="523220"/>
          </a:xfrm>
          <a:prstGeom prst="rect">
            <a:avLst/>
          </a:prstGeom>
          <a:noFill/>
        </p:spPr>
        <p:txBody>
          <a:bodyPr wrap="none" rtlCol="0">
            <a:spAutoFit/>
          </a:bodyPr>
          <a:lstStyle/>
          <a:p>
            <a:r>
              <a:rPr lang="en-US" sz="2800" dirty="0" smtClean="0">
                <a:solidFill>
                  <a:srgbClr val="0070C0"/>
                </a:solidFill>
              </a:rPr>
              <a:t>Test</a:t>
            </a:r>
            <a:endParaRPr lang="en-US" sz="2800" dirty="0">
              <a:solidFill>
                <a:srgbClr val="0070C0"/>
              </a:solidFill>
            </a:endParaRPr>
          </a:p>
        </p:txBody>
      </p:sp>
      <p:sp>
        <p:nvSpPr>
          <p:cNvPr id="25" name="TextBox 24"/>
          <p:cNvSpPr txBox="1"/>
          <p:nvPr/>
        </p:nvSpPr>
        <p:spPr>
          <a:xfrm>
            <a:off x="621109" y="5728793"/>
            <a:ext cx="1260794" cy="954107"/>
          </a:xfrm>
          <a:prstGeom prst="rect">
            <a:avLst/>
          </a:prstGeom>
          <a:noFill/>
        </p:spPr>
        <p:txBody>
          <a:bodyPr wrap="none" rtlCol="0">
            <a:spAutoFit/>
          </a:bodyPr>
          <a:lstStyle/>
          <a:p>
            <a:pPr algn="ctr"/>
            <a:r>
              <a:rPr lang="en-US" sz="2800" dirty="0" smtClean="0">
                <a:solidFill>
                  <a:srgbClr val="0070C0"/>
                </a:solidFill>
              </a:rPr>
              <a:t>Source</a:t>
            </a:r>
            <a:br>
              <a:rPr lang="en-US" sz="2800" dirty="0" smtClean="0">
                <a:solidFill>
                  <a:srgbClr val="0070C0"/>
                </a:solidFill>
              </a:rPr>
            </a:br>
            <a:r>
              <a:rPr lang="en-US" sz="2800" dirty="0" smtClean="0">
                <a:solidFill>
                  <a:srgbClr val="0070C0"/>
                </a:solidFill>
              </a:rPr>
              <a:t>Control</a:t>
            </a:r>
            <a:endParaRPr lang="en-US" sz="2800" dirty="0">
              <a:solidFill>
                <a:srgbClr val="0070C0"/>
              </a:solidFill>
            </a:endParaRPr>
          </a:p>
        </p:txBody>
      </p:sp>
      <p:sp>
        <p:nvSpPr>
          <p:cNvPr id="3" name="Oval 2"/>
          <p:cNvSpPr/>
          <p:nvPr/>
        </p:nvSpPr>
        <p:spPr>
          <a:xfrm>
            <a:off x="1349467" y="3695371"/>
            <a:ext cx="532436" cy="52092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1</a:t>
            </a:r>
          </a:p>
        </p:txBody>
      </p:sp>
      <p:sp>
        <p:nvSpPr>
          <p:cNvPr id="26" name="Oval 25"/>
          <p:cNvSpPr/>
          <p:nvPr/>
        </p:nvSpPr>
        <p:spPr>
          <a:xfrm>
            <a:off x="2137081" y="4630645"/>
            <a:ext cx="532436" cy="52092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2</a:t>
            </a:r>
          </a:p>
        </p:txBody>
      </p:sp>
      <p:sp>
        <p:nvSpPr>
          <p:cNvPr id="27" name="Oval 26"/>
          <p:cNvSpPr/>
          <p:nvPr/>
        </p:nvSpPr>
        <p:spPr>
          <a:xfrm>
            <a:off x="4858297" y="5181301"/>
            <a:ext cx="532436" cy="52092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3</a:t>
            </a:r>
            <a:endParaRPr lang="en-US" sz="2800" dirty="0" smtClean="0">
              <a:solidFill>
                <a:schemeClr val="bg1"/>
              </a:solidFill>
            </a:endParaRPr>
          </a:p>
        </p:txBody>
      </p:sp>
      <p:sp>
        <p:nvSpPr>
          <p:cNvPr id="28" name="Oval 27"/>
          <p:cNvSpPr/>
          <p:nvPr/>
        </p:nvSpPr>
        <p:spPr>
          <a:xfrm>
            <a:off x="3900461" y="3827420"/>
            <a:ext cx="532436" cy="52092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4</a:t>
            </a:r>
          </a:p>
        </p:txBody>
      </p:sp>
      <p:sp>
        <p:nvSpPr>
          <p:cNvPr id="29" name="Oval 28"/>
          <p:cNvSpPr/>
          <p:nvPr/>
        </p:nvSpPr>
        <p:spPr>
          <a:xfrm>
            <a:off x="4756541" y="3359263"/>
            <a:ext cx="532436" cy="520922"/>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5</a:t>
            </a:r>
            <a:endParaRPr lang="en-US" sz="2800" dirty="0" smtClean="0">
              <a:solidFill>
                <a:schemeClr val="bg1"/>
              </a:solidFill>
            </a:endParaRPr>
          </a:p>
        </p:txBody>
      </p:sp>
    </p:spTree>
    <p:extLst>
      <p:ext uri="{BB962C8B-B14F-4D97-AF65-F5344CB8AC3E}">
        <p14:creationId xmlns:p14="http://schemas.microsoft.com/office/powerpoint/2010/main" val="3268257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pic>
        <p:nvPicPr>
          <p:cNvPr id="14" name="Picture 2" descr="https://regmedia.co.uk/2013/11/13/visual_studio.jpg?x=1200&amp;y=79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29240" y="411032"/>
            <a:ext cx="134137" cy="8875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15"/>
          <p:cNvSpPr txBox="1"/>
          <p:nvPr/>
        </p:nvSpPr>
        <p:spPr>
          <a:xfrm>
            <a:off x="461870" y="2007668"/>
            <a:ext cx="8669361" cy="2400657"/>
          </a:xfrm>
          <a:prstGeom prst="rect">
            <a:avLst/>
          </a:prstGeom>
          <a:noFill/>
        </p:spPr>
        <p:txBody>
          <a:bodyPr wrap="none" rtlCol="0">
            <a:spAutoFit/>
          </a:bodyPr>
          <a:lstStyle/>
          <a:p>
            <a:r>
              <a:rPr lang="cs-CZ" sz="15000" b="1" dirty="0">
                <a:solidFill>
                  <a:schemeClr val="bg1"/>
                </a:solidFill>
                <a:latin typeface="Segoe UI" panose="020B0502040204020203" pitchFamily="34" charset="0"/>
                <a:cs typeface="Segoe UI" panose="020B0502040204020203" pitchFamily="34" charset="0"/>
              </a:rPr>
              <a:t>DEMO /&gt;</a:t>
            </a:r>
            <a:endParaRPr lang="en-US" sz="15000" b="1" dirty="0">
              <a:solidFill>
                <a:schemeClr val="bg1"/>
              </a:solidFill>
              <a:latin typeface="Segoe UI" panose="020B0502040204020203" pitchFamily="34" charset="0"/>
              <a:cs typeface="Segoe UI" panose="020B0502040204020203" pitchFamily="34" charset="0"/>
            </a:endParaRPr>
          </a:p>
        </p:txBody>
      </p:sp>
      <p:sp>
        <p:nvSpPr>
          <p:cNvPr id="4" name="TextBox 8"/>
          <p:cNvSpPr txBox="1"/>
          <p:nvPr/>
        </p:nvSpPr>
        <p:spPr>
          <a:xfrm>
            <a:off x="587453" y="4334105"/>
            <a:ext cx="5821978" cy="646331"/>
          </a:xfrm>
          <a:prstGeom prst="rect">
            <a:avLst/>
          </a:prstGeom>
          <a:noFill/>
        </p:spPr>
        <p:txBody>
          <a:bodyPr wrap="none" rtlCol="0">
            <a:spAutoFit/>
          </a:bodyPr>
          <a:lstStyle/>
          <a:p>
            <a:r>
              <a:rPr lang="cs-CZ" sz="3600">
                <a:solidFill>
                  <a:schemeClr val="bg1"/>
                </a:solidFill>
                <a:latin typeface="Segoe UI Light" panose="020B0502040204020203" pitchFamily="34" charset="0"/>
                <a:cs typeface="Segoe UI Light" panose="020B0502040204020203" pitchFamily="34" charset="0"/>
              </a:rPr>
              <a:t>Nástroje pro vývojáře aplikací</a:t>
            </a:r>
            <a:endParaRPr lang="cs-CZ" sz="36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78544310"/>
      </p:ext>
    </p:extLst>
  </p:cSld>
  <p:clrMapOvr>
    <a:masterClrMapping/>
  </p:clrMapOvr>
  <p:transition spd="slow">
    <p:push dir="d"/>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 y="1"/>
            <a:ext cx="12192000" cy="6857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19FE8"/>
              </a:solidFill>
            </a:endParaRPr>
          </a:p>
        </p:txBody>
      </p:sp>
      <p:sp>
        <p:nvSpPr>
          <p:cNvPr id="5" name="TextBox 15"/>
          <p:cNvSpPr txBox="1"/>
          <p:nvPr/>
        </p:nvSpPr>
        <p:spPr>
          <a:xfrm>
            <a:off x="558122" y="2113345"/>
            <a:ext cx="4841390" cy="2400657"/>
          </a:xfrm>
          <a:prstGeom prst="rect">
            <a:avLst/>
          </a:prstGeom>
          <a:noFill/>
        </p:spPr>
        <p:txBody>
          <a:bodyPr wrap="none" rtlCol="0">
            <a:spAutoFit/>
          </a:bodyPr>
          <a:lstStyle/>
          <a:p>
            <a:r>
              <a:rPr lang="cs-CZ" sz="15000" b="1" dirty="0">
                <a:solidFill>
                  <a:schemeClr val="bg1"/>
                </a:solidFill>
                <a:latin typeface="Segoe UI" panose="020B0502040204020203" pitchFamily="34" charset="0"/>
                <a:cs typeface="Segoe UI" panose="020B0502040204020203" pitchFamily="34" charset="0"/>
              </a:rPr>
              <a:t>Q </a:t>
            </a:r>
            <a:r>
              <a:rPr lang="en-US" sz="7200" b="1" dirty="0">
                <a:solidFill>
                  <a:schemeClr val="bg1"/>
                </a:solidFill>
                <a:latin typeface="Segoe UI" panose="020B0502040204020203" pitchFamily="34" charset="0"/>
                <a:cs typeface="Segoe UI" panose="020B0502040204020203" pitchFamily="34" charset="0"/>
              </a:rPr>
              <a:t>&amp;</a:t>
            </a:r>
            <a:r>
              <a:rPr lang="cs-CZ" sz="15000" b="1" dirty="0">
                <a:solidFill>
                  <a:schemeClr val="bg1"/>
                </a:solidFill>
                <a:latin typeface="Segoe UI" panose="020B0502040204020203" pitchFamily="34" charset="0"/>
                <a:cs typeface="Segoe UI" panose="020B0502040204020203" pitchFamily="34" charset="0"/>
              </a:rPr>
              <a:t> A</a:t>
            </a:r>
            <a:endParaRPr lang="en-US" sz="15000" b="1" dirty="0">
              <a:solidFill>
                <a:schemeClr val="bg1"/>
              </a:solidFill>
              <a:latin typeface="Segoe UI" panose="020B0502040204020203" pitchFamily="34" charset="0"/>
              <a:cs typeface="Segoe UI" panose="020B0502040204020203" pitchFamily="34" charset="0"/>
            </a:endParaRPr>
          </a:p>
        </p:txBody>
      </p:sp>
      <p:sp>
        <p:nvSpPr>
          <p:cNvPr id="12" name="TextBox 18"/>
          <p:cNvSpPr txBox="1"/>
          <p:nvPr/>
        </p:nvSpPr>
        <p:spPr>
          <a:xfrm>
            <a:off x="6187541" y="2765957"/>
            <a:ext cx="3707230" cy="1200329"/>
          </a:xfrm>
          <a:prstGeom prst="rect">
            <a:avLst/>
          </a:prstGeom>
          <a:noFill/>
        </p:spPr>
        <p:txBody>
          <a:bodyPr wrap="square" rtlCol="0">
            <a:spAutoFit/>
          </a:bodyPr>
          <a:lstStyle/>
          <a:p>
            <a:pPr>
              <a:lnSpc>
                <a:spcPct val="150000"/>
              </a:lnSpc>
            </a:pPr>
            <a:r>
              <a:rPr lang="cs-CZ" sz="2400" dirty="0">
                <a:solidFill>
                  <a:schemeClr val="bg1"/>
                </a:solidFill>
                <a:latin typeface="Segoe UI Light" panose="020B0502040204020203" pitchFamily="34" charset="0"/>
                <a:cs typeface="Segoe UI Light" panose="020B0502040204020203" pitchFamily="34" charset="0"/>
              </a:rPr>
              <a:t>miroslavholec.cz</a:t>
            </a:r>
          </a:p>
          <a:p>
            <a:pPr>
              <a:lnSpc>
                <a:spcPct val="150000"/>
              </a:lnSpc>
            </a:pPr>
            <a:r>
              <a:rPr lang="cs-CZ" sz="2400" dirty="0">
                <a:solidFill>
                  <a:schemeClr val="bg1"/>
                </a:solidFill>
                <a:latin typeface="Segoe UI Light" panose="020B0502040204020203" pitchFamily="34" charset="0"/>
                <a:cs typeface="Segoe UI Light" panose="020B0502040204020203" pitchFamily="34" charset="0"/>
              </a:rPr>
              <a:t>mirek@miroslavholec.cz</a:t>
            </a:r>
          </a:p>
        </p:txBody>
      </p:sp>
    </p:spTree>
    <p:extLst>
      <p:ext uri="{BB962C8B-B14F-4D97-AF65-F5344CB8AC3E}">
        <p14:creationId xmlns:p14="http://schemas.microsoft.com/office/powerpoint/2010/main" val="63809552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80885" y="0"/>
            <a:ext cx="8311115"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prstClr val="white"/>
              </a:solidFill>
            </a:endParaRPr>
          </a:p>
        </p:txBody>
      </p:sp>
      <p:sp>
        <p:nvSpPr>
          <p:cNvPr id="5" name="Text Placeholder 2"/>
          <p:cNvSpPr txBox="1">
            <a:spLocks/>
          </p:cNvSpPr>
          <p:nvPr/>
        </p:nvSpPr>
        <p:spPr>
          <a:xfrm>
            <a:off x="4174355" y="464612"/>
            <a:ext cx="7724174" cy="4062651"/>
          </a:xfrm>
          <a:prstGeom prst="rect">
            <a:avLst/>
          </a:prstGeom>
        </p:spPr>
        <p:txBody>
          <a:bodyPr vert="horz" wrap="square" lIns="182880" tIns="182880" rIns="0" bIns="0" rtlCol="0" anchor="ctr" anchorCtr="0">
            <a:spAutoFit/>
          </a:bodyPr>
          <a:lstStyle>
            <a:lvl1pPr marL="574503" indent="-571329" algn="l" defTabSz="914089" rtl="0" eaLnBrk="1" latinLnBrk="0" hangingPunct="1">
              <a:lnSpc>
                <a:spcPct val="90000"/>
              </a:lnSpc>
              <a:spcBef>
                <a:spcPct val="20000"/>
              </a:spcBef>
              <a:spcAft>
                <a:spcPts val="1200"/>
              </a:spcAft>
              <a:buSzPct val="80000"/>
              <a:buFont typeface="Arial" pitchFamily="34" charset="0"/>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lang="en-US" sz="2399" kern="1200" spc="-50" baseline="0" dirty="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r>
              <a:rPr sz="4000" dirty="0">
                <a:solidFill>
                  <a:schemeClr val="tx1"/>
                </a:solidFill>
              </a:rPr>
              <a:t>Azure Overview</a:t>
            </a:r>
          </a:p>
          <a:p>
            <a:r>
              <a:rPr sz="4000" dirty="0">
                <a:solidFill>
                  <a:schemeClr val="tx1"/>
                </a:solidFill>
              </a:rPr>
              <a:t>Azure Web </a:t>
            </a:r>
            <a:r>
              <a:rPr sz="4000" dirty="0" smtClean="0">
                <a:solidFill>
                  <a:schemeClr val="tx1"/>
                </a:solidFill>
              </a:rPr>
              <a:t>Apps</a:t>
            </a:r>
          </a:p>
          <a:p>
            <a:r>
              <a:rPr lang="en-US" sz="4000" dirty="0" smtClean="0">
                <a:solidFill>
                  <a:schemeClr val="tx1"/>
                </a:solidFill>
              </a:rPr>
              <a:t>Azure Application Insights</a:t>
            </a:r>
            <a:endParaRPr sz="4000" dirty="0">
              <a:solidFill>
                <a:schemeClr val="tx1"/>
              </a:solidFill>
            </a:endParaRPr>
          </a:p>
          <a:p>
            <a:r>
              <a:rPr sz="4000" dirty="0">
                <a:solidFill>
                  <a:schemeClr val="tx1"/>
                </a:solidFill>
              </a:rPr>
              <a:t>Azure </a:t>
            </a:r>
            <a:r>
              <a:rPr sz="4000" dirty="0" smtClean="0">
                <a:solidFill>
                  <a:schemeClr val="tx1"/>
                </a:solidFill>
              </a:rPr>
              <a:t>Storage</a:t>
            </a:r>
          </a:p>
          <a:p>
            <a:r>
              <a:rPr sz="4000" dirty="0" smtClean="0">
                <a:solidFill>
                  <a:schemeClr val="tx1"/>
                </a:solidFill>
              </a:rPr>
              <a:t>Azure SQL</a:t>
            </a:r>
            <a:endParaRPr sz="4000" dirty="0">
              <a:solidFill>
                <a:schemeClr val="tx1"/>
              </a:solidFill>
            </a:endParaRPr>
          </a:p>
        </p:txBody>
      </p:sp>
      <p:sp>
        <p:nvSpPr>
          <p:cNvPr id="3" name="Rectangle 2"/>
          <p:cNvSpPr/>
          <p:nvPr/>
        </p:nvSpPr>
        <p:spPr>
          <a:xfrm>
            <a:off x="0" y="0"/>
            <a:ext cx="4029739" cy="685799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7450" y="239233"/>
            <a:ext cx="1845985" cy="1616149"/>
          </a:xfrm>
          <a:prstGeom prst="rect">
            <a:avLst/>
          </a:prstGeom>
        </p:spPr>
      </p:pic>
      <p:sp>
        <p:nvSpPr>
          <p:cNvPr id="7" name="TextBox 6"/>
          <p:cNvSpPr txBox="1"/>
          <p:nvPr/>
        </p:nvSpPr>
        <p:spPr>
          <a:xfrm>
            <a:off x="1" y="2094614"/>
            <a:ext cx="4029737" cy="1015663"/>
          </a:xfrm>
          <a:prstGeom prst="rect">
            <a:avLst/>
          </a:prstGeom>
          <a:noFill/>
        </p:spPr>
        <p:txBody>
          <a:bodyPr wrap="square" rtlCol="0">
            <a:spAutoFit/>
          </a:bodyPr>
          <a:lstStyle/>
          <a:p>
            <a:pPr algn="ctr"/>
            <a:r>
              <a:rPr lang="en-US" sz="6000" b="1" dirty="0" smtClean="0">
                <a:solidFill>
                  <a:schemeClr val="bg1"/>
                </a:solidFill>
                <a:latin typeface="Arial" panose="020B0604020202020204" pitchFamily="34" charset="0"/>
                <a:cs typeface="Arial" panose="020B0604020202020204" pitchFamily="34" charset="0"/>
              </a:rPr>
              <a:t>AGENDA</a:t>
            </a:r>
            <a:endParaRPr lang="en-US" sz="60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1991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7012" y="1177505"/>
            <a:ext cx="8810024" cy="4607684"/>
          </a:xfrm>
          <a:prstGeom prst="rect">
            <a:avLst/>
          </a:prstGeom>
        </p:spPr>
      </p:pic>
    </p:spTree>
    <p:extLst>
      <p:ext uri="{BB962C8B-B14F-4D97-AF65-F5344CB8AC3E}">
        <p14:creationId xmlns:p14="http://schemas.microsoft.com/office/powerpoint/2010/main" val="2516906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402193"/>
            <a:ext cx="11151917" cy="609398"/>
          </a:xfrm>
        </p:spPr>
        <p:txBody>
          <a:bodyPr vert="horz" lIns="91440" tIns="45720" rIns="91440" bIns="45720" rtlCol="0" anchor="ctr">
            <a:normAutofit fontScale="90000"/>
          </a:bodyPr>
          <a:lstStyle/>
          <a:p>
            <a:pPr algn="ctr" defTabSz="914400"/>
            <a:r>
              <a:rPr lang="en-US" sz="4400" dirty="0">
                <a:solidFill>
                  <a:schemeClr val="bg1"/>
                </a:solidFill>
                <a:latin typeface="+mj-lt"/>
                <a:ea typeface="+mj-ea"/>
                <a:cs typeface="+mj-cs"/>
              </a:rPr>
              <a:t>Azure </a:t>
            </a:r>
            <a:r>
              <a:rPr lang="en-US" sz="4400" dirty="0" smtClean="0">
                <a:solidFill>
                  <a:schemeClr val="bg1"/>
                </a:solidFill>
                <a:latin typeface="+mj-lt"/>
                <a:ea typeface="+mj-ea"/>
                <a:cs typeface="+mj-cs"/>
              </a:rPr>
              <a:t>Data Centers</a:t>
            </a:r>
            <a:endParaRPr lang="en-US" sz="4400" dirty="0">
              <a:solidFill>
                <a:schemeClr val="bg1"/>
              </a:solidFill>
              <a:latin typeface="+mj-lt"/>
              <a:ea typeface="+mj-ea"/>
              <a:cs typeface="+mj-cs"/>
            </a:endParaRPr>
          </a:p>
        </p:txBody>
      </p:sp>
      <p:grpSp>
        <p:nvGrpSpPr>
          <p:cNvPr id="127" name="Group 126"/>
          <p:cNvGrpSpPr/>
          <p:nvPr/>
        </p:nvGrpSpPr>
        <p:grpSpPr>
          <a:xfrm>
            <a:off x="11536" y="1494740"/>
            <a:ext cx="12180464" cy="5452972"/>
            <a:chOff x="4280" y="1458708"/>
            <a:chExt cx="12180464" cy="5452972"/>
          </a:xfrm>
        </p:grpSpPr>
        <p:pic>
          <p:nvPicPr>
            <p:cNvPr id="3" name="Picture 6" descr="\\server3\InternalBin\Resource DVD\DVD_ART36\Artwork_Imagery\Icons - Illustrations\Maps Globes\world map Transparent blue.png"/>
            <p:cNvPicPr>
              <a:picLocks noChangeAspect="1" noChangeArrowheads="1"/>
            </p:cNvPicPr>
            <p:nvPr/>
          </p:nvPicPr>
          <p:blipFill>
            <a:blip r:embed="rId3" cstate="print"/>
            <a:srcRect l="64535" r="-620"/>
            <a:stretch>
              <a:fillRect/>
            </a:stretch>
          </p:blipFill>
          <p:spPr bwMode="auto">
            <a:xfrm>
              <a:off x="7409646" y="2010072"/>
              <a:ext cx="4775098" cy="4901608"/>
            </a:xfrm>
            <a:prstGeom prst="rect">
              <a:avLst/>
            </a:prstGeom>
            <a:noFill/>
          </p:spPr>
        </p:pic>
        <p:pic>
          <p:nvPicPr>
            <p:cNvPr id="4" name="Picture 6" descr="\\server3\InternalBin\Resource DVD\DVD_ART36\Artwork_Imagery\Icons - Illustrations\Maps Globes\world map Transparent blue.png"/>
            <p:cNvPicPr>
              <a:picLocks noChangeAspect="1" noChangeArrowheads="1"/>
            </p:cNvPicPr>
            <p:nvPr/>
          </p:nvPicPr>
          <p:blipFill>
            <a:blip r:embed="rId3" cstate="print"/>
            <a:srcRect l="44968" r="35465"/>
            <a:stretch>
              <a:fillRect/>
            </a:stretch>
          </p:blipFill>
          <p:spPr bwMode="auto">
            <a:xfrm>
              <a:off x="4811009" y="2010072"/>
              <a:ext cx="2589023" cy="4901608"/>
            </a:xfrm>
            <a:prstGeom prst="rect">
              <a:avLst/>
            </a:prstGeom>
            <a:noFill/>
          </p:spPr>
        </p:pic>
        <p:pic>
          <p:nvPicPr>
            <p:cNvPr id="5" name="Picture 6" descr="\\server3\InternalBin\Resource DVD\DVD_ART36\Artwork_Imagery\Icons - Illustrations\Maps Globes\world map Transparent blue.png"/>
            <p:cNvPicPr>
              <a:picLocks noChangeAspect="1" noChangeArrowheads="1"/>
            </p:cNvPicPr>
            <p:nvPr/>
          </p:nvPicPr>
          <p:blipFill>
            <a:blip r:embed="rId3" cstate="print"/>
            <a:srcRect l="8430" r="55320"/>
            <a:stretch>
              <a:fillRect/>
            </a:stretch>
          </p:blipFill>
          <p:spPr bwMode="auto">
            <a:xfrm>
              <a:off x="4280" y="2000558"/>
              <a:ext cx="4795722" cy="4901608"/>
            </a:xfrm>
            <a:prstGeom prst="rect">
              <a:avLst/>
            </a:prstGeom>
            <a:noFill/>
          </p:spPr>
        </p:pic>
        <p:sp>
          <p:nvSpPr>
            <p:cNvPr id="6" name="TextBox 9"/>
            <p:cNvSpPr txBox="1">
              <a:spLocks noChangeArrowheads="1"/>
            </p:cNvSpPr>
            <p:nvPr/>
          </p:nvSpPr>
          <p:spPr bwMode="auto">
            <a:xfrm>
              <a:off x="122148" y="1458708"/>
              <a:ext cx="4677849" cy="405759"/>
            </a:xfrm>
            <a:prstGeom prst="rect">
              <a:avLst/>
            </a:prstGeom>
            <a:noFill/>
            <a:ln w="9525">
              <a:noFill/>
              <a:miter lim="800000"/>
              <a:headEnd/>
              <a:tailEnd/>
            </a:ln>
          </p:spPr>
          <p:txBody>
            <a:bodyPr wrap="square" lIns="91054" tIns="45531" rIns="91054" bIns="45531">
              <a:spAutoFit/>
            </a:bodyPr>
            <a:lstStyle/>
            <a:p>
              <a:pPr algn="ctr" defTabSz="1213798" eaLnBrk="0" hangingPunct="0"/>
              <a:r>
                <a:rPr lang="en-US" sz="1999" b="1" dirty="0">
                  <a:solidFill>
                    <a:srgbClr val="FFFFFF"/>
                  </a:solidFill>
                </a:rPr>
                <a:t>North America </a:t>
              </a:r>
            </a:p>
          </p:txBody>
        </p:sp>
        <p:sp>
          <p:nvSpPr>
            <p:cNvPr id="7" name="TextBox 8"/>
            <p:cNvSpPr txBox="1">
              <a:spLocks noChangeArrowheads="1"/>
            </p:cNvSpPr>
            <p:nvPr/>
          </p:nvSpPr>
          <p:spPr bwMode="auto">
            <a:xfrm>
              <a:off x="5625197" y="4328797"/>
              <a:ext cx="2047314" cy="468499"/>
            </a:xfrm>
            <a:prstGeom prst="rect">
              <a:avLst/>
            </a:prstGeom>
            <a:noFill/>
            <a:ln w="9525">
              <a:noFill/>
              <a:miter lim="800000"/>
              <a:headEnd/>
              <a:tailEnd/>
            </a:ln>
          </p:spPr>
          <p:txBody>
            <a:bodyPr wrap="square" lIns="91054" tIns="45531" rIns="91054" bIns="45531">
              <a:spAutoFit/>
            </a:bodyPr>
            <a:lstStyle/>
            <a:p>
              <a:pPr defTabSz="1213798" eaLnBrk="0" hangingPunct="0"/>
              <a:endParaRPr lang="en-US" sz="2399" b="1" dirty="0">
                <a:solidFill>
                  <a:srgbClr val="FFFFFF"/>
                </a:solidFill>
                <a:effectLst>
                  <a:outerShdw blurRad="38100" dist="38100" dir="2700000" algn="tl">
                    <a:srgbClr val="000000">
                      <a:alpha val="43137"/>
                    </a:srgbClr>
                  </a:outerShdw>
                </a:effectLst>
                <a:latin typeface="Segoe UI Light"/>
              </a:endParaRPr>
            </a:p>
          </p:txBody>
        </p:sp>
        <p:sp>
          <p:nvSpPr>
            <p:cNvPr id="8" name="TextBox 9"/>
            <p:cNvSpPr txBox="1">
              <a:spLocks noChangeArrowheads="1"/>
            </p:cNvSpPr>
            <p:nvPr/>
          </p:nvSpPr>
          <p:spPr bwMode="auto">
            <a:xfrm>
              <a:off x="4811103" y="1480048"/>
              <a:ext cx="2598543" cy="405759"/>
            </a:xfrm>
            <a:prstGeom prst="rect">
              <a:avLst/>
            </a:prstGeom>
            <a:noFill/>
            <a:ln w="9525">
              <a:noFill/>
              <a:miter lim="800000"/>
              <a:headEnd/>
              <a:tailEnd/>
            </a:ln>
          </p:spPr>
          <p:txBody>
            <a:bodyPr wrap="square" lIns="91054" tIns="45531" rIns="91054" bIns="45531">
              <a:spAutoFit/>
            </a:bodyPr>
            <a:lstStyle/>
            <a:p>
              <a:pPr algn="ctr" defTabSz="1213798" eaLnBrk="0" hangingPunct="0"/>
              <a:r>
                <a:rPr lang="en-US" sz="1999" b="1" dirty="0">
                  <a:solidFill>
                    <a:srgbClr val="FFFFFF"/>
                  </a:solidFill>
                </a:rPr>
                <a:t>Europe </a:t>
              </a:r>
            </a:p>
          </p:txBody>
        </p:sp>
        <p:sp>
          <p:nvSpPr>
            <p:cNvPr id="9" name="TextBox 9"/>
            <p:cNvSpPr txBox="1">
              <a:spLocks noChangeArrowheads="1"/>
            </p:cNvSpPr>
            <p:nvPr/>
          </p:nvSpPr>
          <p:spPr bwMode="auto">
            <a:xfrm>
              <a:off x="7409646" y="1497298"/>
              <a:ext cx="4775096" cy="405759"/>
            </a:xfrm>
            <a:prstGeom prst="rect">
              <a:avLst/>
            </a:prstGeom>
            <a:noFill/>
            <a:ln w="9525">
              <a:noFill/>
              <a:miter lim="800000"/>
              <a:headEnd/>
              <a:tailEnd/>
            </a:ln>
          </p:spPr>
          <p:txBody>
            <a:bodyPr wrap="square" lIns="91054" tIns="45531" rIns="91054" bIns="45531">
              <a:spAutoFit/>
            </a:bodyPr>
            <a:lstStyle/>
            <a:p>
              <a:pPr algn="ctr" defTabSz="1213798" eaLnBrk="0" hangingPunct="0"/>
              <a:r>
                <a:rPr lang="en-US" sz="1999" b="1" dirty="0">
                  <a:solidFill>
                    <a:srgbClr val="FFFFFF"/>
                  </a:solidFill>
                </a:rPr>
                <a:t>Asia Pacific </a:t>
              </a:r>
            </a:p>
          </p:txBody>
        </p:sp>
        <p:sp>
          <p:nvSpPr>
            <p:cNvPr id="10" name="TextBox 13"/>
            <p:cNvSpPr txBox="1">
              <a:spLocks noChangeArrowheads="1"/>
            </p:cNvSpPr>
            <p:nvPr/>
          </p:nvSpPr>
          <p:spPr bwMode="auto">
            <a:xfrm>
              <a:off x="1590643" y="4360017"/>
              <a:ext cx="994186" cy="257732"/>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077"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 Central US</a:t>
              </a:r>
            </a:p>
          </p:txBody>
        </p:sp>
        <p:grpSp>
          <p:nvGrpSpPr>
            <p:cNvPr id="11" name="Group 109"/>
            <p:cNvGrpSpPr/>
            <p:nvPr/>
          </p:nvGrpSpPr>
          <p:grpSpPr>
            <a:xfrm>
              <a:off x="1934602" y="4051068"/>
              <a:ext cx="382750" cy="275362"/>
              <a:chOff x="1933575" y="510402"/>
              <a:chExt cx="590550" cy="394473"/>
            </a:xfrm>
          </p:grpSpPr>
          <p:sp>
            <p:nvSpPr>
              <p:cNvPr id="12" name="Oval 1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3" name="Group 110"/>
              <p:cNvGrpSpPr/>
              <p:nvPr/>
            </p:nvGrpSpPr>
            <p:grpSpPr>
              <a:xfrm>
                <a:off x="2048154" y="510402"/>
                <a:ext cx="407419" cy="345058"/>
                <a:chOff x="-2293085" y="806266"/>
                <a:chExt cx="319677" cy="345058"/>
              </a:xfrm>
            </p:grpSpPr>
            <p:pic>
              <p:nvPicPr>
                <p:cNvPr id="1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6" name="Group 124"/>
            <p:cNvGrpSpPr/>
            <p:nvPr/>
          </p:nvGrpSpPr>
          <p:grpSpPr>
            <a:xfrm>
              <a:off x="5030160" y="3279657"/>
              <a:ext cx="371630" cy="293483"/>
              <a:chOff x="1933575" y="510402"/>
              <a:chExt cx="590550" cy="394473"/>
            </a:xfrm>
          </p:grpSpPr>
          <p:sp>
            <p:nvSpPr>
              <p:cNvPr id="17" name="Oval 1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8" name="Group 110"/>
              <p:cNvGrpSpPr/>
              <p:nvPr/>
            </p:nvGrpSpPr>
            <p:grpSpPr>
              <a:xfrm>
                <a:off x="2048154" y="510402"/>
                <a:ext cx="407419" cy="345058"/>
                <a:chOff x="-2293085" y="806266"/>
                <a:chExt cx="319677" cy="345058"/>
              </a:xfrm>
            </p:grpSpPr>
            <p:pic>
              <p:nvPicPr>
                <p:cNvPr id="1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2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21" name="TextBox 13"/>
            <p:cNvSpPr txBox="1">
              <a:spLocks noChangeArrowheads="1"/>
            </p:cNvSpPr>
            <p:nvPr/>
          </p:nvSpPr>
          <p:spPr bwMode="auto">
            <a:xfrm>
              <a:off x="6254644" y="3466637"/>
              <a:ext cx="893830"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 Europe</a:t>
              </a:r>
            </a:p>
          </p:txBody>
        </p:sp>
        <p:cxnSp>
          <p:nvCxnSpPr>
            <p:cNvPr id="22" name="Straight Connector 21"/>
            <p:cNvCxnSpPr/>
            <p:nvPr/>
          </p:nvCxnSpPr>
          <p:spPr>
            <a:xfrm>
              <a:off x="5880587" y="3529857"/>
              <a:ext cx="374056" cy="690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13"/>
            <p:cNvSpPr txBox="1">
              <a:spLocks noChangeArrowheads="1"/>
            </p:cNvSpPr>
            <p:nvPr/>
          </p:nvSpPr>
          <p:spPr bwMode="auto">
            <a:xfrm>
              <a:off x="1168560" y="3143672"/>
              <a:ext cx="1051732"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N. </a:t>
              </a:r>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Central US</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sp>
          <p:nvSpPr>
            <p:cNvPr id="24" name="TextBox 13"/>
            <p:cNvSpPr txBox="1">
              <a:spLocks noChangeArrowheads="1"/>
            </p:cNvSpPr>
            <p:nvPr/>
          </p:nvSpPr>
          <p:spPr bwMode="auto">
            <a:xfrm>
              <a:off x="5765507" y="2808989"/>
              <a:ext cx="851609"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N. Europe</a:t>
              </a:r>
            </a:p>
          </p:txBody>
        </p:sp>
        <p:cxnSp>
          <p:nvCxnSpPr>
            <p:cNvPr id="25" name="Straight Connector 24"/>
            <p:cNvCxnSpPr/>
            <p:nvPr/>
          </p:nvCxnSpPr>
          <p:spPr>
            <a:xfrm flipV="1">
              <a:off x="5287975" y="2941268"/>
              <a:ext cx="477532" cy="41883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13"/>
            <p:cNvSpPr txBox="1">
              <a:spLocks noChangeArrowheads="1"/>
            </p:cNvSpPr>
            <p:nvPr/>
          </p:nvSpPr>
          <p:spPr bwMode="auto">
            <a:xfrm>
              <a:off x="9769715" y="4751454"/>
              <a:ext cx="794216"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S.E. </a:t>
              </a:r>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Asia  </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27" name="Straight Connector 26"/>
            <p:cNvCxnSpPr/>
            <p:nvPr/>
          </p:nvCxnSpPr>
          <p:spPr>
            <a:xfrm>
              <a:off x="9147285" y="4885412"/>
              <a:ext cx="644967" cy="8159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13"/>
            <p:cNvSpPr txBox="1">
              <a:spLocks noChangeArrowheads="1"/>
            </p:cNvSpPr>
            <p:nvPr/>
          </p:nvSpPr>
          <p:spPr bwMode="auto">
            <a:xfrm>
              <a:off x="9866965" y="4284095"/>
              <a:ext cx="675391"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 </a:t>
              </a:r>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Asia</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29" name="Straight Connector 28"/>
            <p:cNvCxnSpPr/>
            <p:nvPr/>
          </p:nvCxnSpPr>
          <p:spPr>
            <a:xfrm flipV="1">
              <a:off x="9602509" y="4516872"/>
              <a:ext cx="320745" cy="465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 name="Group 129"/>
            <p:cNvGrpSpPr/>
            <p:nvPr/>
          </p:nvGrpSpPr>
          <p:grpSpPr>
            <a:xfrm>
              <a:off x="5468809" y="3357037"/>
              <a:ext cx="411778" cy="243324"/>
              <a:chOff x="1933575" y="510402"/>
              <a:chExt cx="590550" cy="394473"/>
            </a:xfrm>
          </p:grpSpPr>
          <p:sp>
            <p:nvSpPr>
              <p:cNvPr id="31" name="Oval 30"/>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32" name="Group 110"/>
              <p:cNvGrpSpPr/>
              <p:nvPr/>
            </p:nvGrpSpPr>
            <p:grpSpPr>
              <a:xfrm>
                <a:off x="2048154" y="510402"/>
                <a:ext cx="407419" cy="345058"/>
                <a:chOff x="-2293085" y="806266"/>
                <a:chExt cx="319677" cy="345058"/>
              </a:xfrm>
            </p:grpSpPr>
            <p:pic>
              <p:nvPicPr>
                <p:cNvPr id="33"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34"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41" name="TextBox 13"/>
            <p:cNvSpPr txBox="1">
              <a:spLocks noChangeArrowheads="1"/>
            </p:cNvSpPr>
            <p:nvPr/>
          </p:nvSpPr>
          <p:spPr bwMode="auto">
            <a:xfrm>
              <a:off x="3045240" y="3799560"/>
              <a:ext cx="911219"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East US</a:t>
              </a:r>
            </a:p>
          </p:txBody>
        </p:sp>
        <p:sp>
          <p:nvSpPr>
            <p:cNvPr id="42" name="TextBox 13"/>
            <p:cNvSpPr txBox="1">
              <a:spLocks noChangeArrowheads="1"/>
            </p:cNvSpPr>
            <p:nvPr/>
          </p:nvSpPr>
          <p:spPr bwMode="auto">
            <a:xfrm>
              <a:off x="551035" y="3781555"/>
              <a:ext cx="739648" cy="26118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West US</a:t>
              </a:r>
            </a:p>
          </p:txBody>
        </p:sp>
        <p:grpSp>
          <p:nvGrpSpPr>
            <p:cNvPr id="43" name="Group 117"/>
            <p:cNvGrpSpPr/>
            <p:nvPr/>
          </p:nvGrpSpPr>
          <p:grpSpPr>
            <a:xfrm>
              <a:off x="3404869" y="5461715"/>
              <a:ext cx="412327" cy="247143"/>
              <a:chOff x="1933575" y="510402"/>
              <a:chExt cx="590550" cy="394473"/>
            </a:xfrm>
          </p:grpSpPr>
          <p:sp>
            <p:nvSpPr>
              <p:cNvPr id="44" name="Oval 43"/>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45" name="Group 110"/>
              <p:cNvGrpSpPr/>
              <p:nvPr/>
            </p:nvGrpSpPr>
            <p:grpSpPr>
              <a:xfrm>
                <a:off x="2048154" y="510402"/>
                <a:ext cx="407419" cy="345058"/>
                <a:chOff x="-2293085" y="806266"/>
                <a:chExt cx="319677" cy="345058"/>
              </a:xfrm>
            </p:grpSpPr>
            <p:pic>
              <p:nvPicPr>
                <p:cNvPr id="46"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47"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48" name="TextBox 13"/>
            <p:cNvSpPr txBox="1">
              <a:spLocks noChangeArrowheads="1"/>
            </p:cNvSpPr>
            <p:nvPr/>
          </p:nvSpPr>
          <p:spPr bwMode="auto">
            <a:xfrm>
              <a:off x="3052782" y="5072839"/>
              <a:ext cx="942235" cy="26118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Brazil South</a:t>
              </a:r>
            </a:p>
          </p:txBody>
        </p:sp>
        <p:sp>
          <p:nvSpPr>
            <p:cNvPr id="49" name="TextBox 13"/>
            <p:cNvSpPr txBox="1">
              <a:spLocks noChangeArrowheads="1"/>
            </p:cNvSpPr>
            <p:nvPr/>
          </p:nvSpPr>
          <p:spPr bwMode="auto">
            <a:xfrm>
              <a:off x="9092575" y="3347199"/>
              <a:ext cx="1010350"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Japan </a:t>
              </a:r>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West</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sp>
          <p:nvSpPr>
            <p:cNvPr id="50" name="TextBox 13"/>
            <p:cNvSpPr txBox="1">
              <a:spLocks noChangeArrowheads="1"/>
            </p:cNvSpPr>
            <p:nvPr/>
          </p:nvSpPr>
          <p:spPr bwMode="auto">
            <a:xfrm>
              <a:off x="10802308" y="3690439"/>
              <a:ext cx="950045"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Japan </a:t>
              </a:r>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East</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51" name="Straight Connector 50"/>
            <p:cNvCxnSpPr>
              <a:endCxn id="78" idx="2"/>
            </p:cNvCxnSpPr>
            <p:nvPr/>
          </p:nvCxnSpPr>
          <p:spPr>
            <a:xfrm>
              <a:off x="3336407" y="5390264"/>
              <a:ext cx="68464" cy="24698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120" idx="1"/>
            </p:cNvCxnSpPr>
            <p:nvPr/>
          </p:nvCxnSpPr>
          <p:spPr>
            <a:xfrm>
              <a:off x="10535002" y="3744293"/>
              <a:ext cx="277253" cy="11168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9527861" y="3610953"/>
              <a:ext cx="284255" cy="43192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13"/>
            <p:cNvSpPr txBox="1">
              <a:spLocks noChangeArrowheads="1"/>
            </p:cNvSpPr>
            <p:nvPr/>
          </p:nvSpPr>
          <p:spPr bwMode="auto">
            <a:xfrm>
              <a:off x="8118879" y="3693857"/>
              <a:ext cx="1111316" cy="264531"/>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China North</a:t>
              </a:r>
            </a:p>
          </p:txBody>
        </p:sp>
        <p:cxnSp>
          <p:nvCxnSpPr>
            <p:cNvPr id="55" name="Straight Connector 54"/>
            <p:cNvCxnSpPr/>
            <p:nvPr/>
          </p:nvCxnSpPr>
          <p:spPr>
            <a:xfrm>
              <a:off x="8802121" y="3909169"/>
              <a:ext cx="252491" cy="22153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13"/>
            <p:cNvSpPr txBox="1">
              <a:spLocks noChangeArrowheads="1"/>
            </p:cNvSpPr>
            <p:nvPr/>
          </p:nvSpPr>
          <p:spPr bwMode="auto">
            <a:xfrm>
              <a:off x="7920639" y="4100148"/>
              <a:ext cx="954898" cy="264531"/>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China South</a:t>
              </a:r>
            </a:p>
          </p:txBody>
        </p:sp>
        <p:cxnSp>
          <p:nvCxnSpPr>
            <p:cNvPr id="57" name="Straight Connector 56"/>
            <p:cNvCxnSpPr/>
            <p:nvPr/>
          </p:nvCxnSpPr>
          <p:spPr>
            <a:xfrm flipV="1">
              <a:off x="8847251" y="4306485"/>
              <a:ext cx="271728" cy="2975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13"/>
            <p:cNvSpPr txBox="1">
              <a:spLocks noChangeArrowheads="1"/>
            </p:cNvSpPr>
            <p:nvPr/>
          </p:nvSpPr>
          <p:spPr bwMode="auto">
            <a:xfrm>
              <a:off x="10922642" y="5480915"/>
              <a:ext cx="1145532"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Australia East</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59" name="Straight Connector 58"/>
            <p:cNvCxnSpPr/>
            <p:nvPr/>
          </p:nvCxnSpPr>
          <p:spPr>
            <a:xfrm flipV="1">
              <a:off x="10647990" y="5613194"/>
              <a:ext cx="274653" cy="35919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13"/>
            <p:cNvSpPr txBox="1">
              <a:spLocks noChangeArrowheads="1"/>
            </p:cNvSpPr>
            <p:nvPr/>
          </p:nvSpPr>
          <p:spPr bwMode="auto">
            <a:xfrm>
              <a:off x="3040240" y="4092920"/>
              <a:ext cx="917120" cy="26455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East US 2</a:t>
              </a:r>
            </a:p>
          </p:txBody>
        </p:sp>
        <p:grpSp>
          <p:nvGrpSpPr>
            <p:cNvPr id="61" name="Group 109"/>
            <p:cNvGrpSpPr/>
            <p:nvPr/>
          </p:nvGrpSpPr>
          <p:grpSpPr>
            <a:xfrm>
              <a:off x="2307873" y="3649562"/>
              <a:ext cx="382750" cy="275362"/>
              <a:chOff x="1933575" y="510402"/>
              <a:chExt cx="590550" cy="394473"/>
            </a:xfrm>
          </p:grpSpPr>
          <p:sp>
            <p:nvSpPr>
              <p:cNvPr id="62" name="Oval 6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63" name="Group 110"/>
              <p:cNvGrpSpPr/>
              <p:nvPr/>
            </p:nvGrpSpPr>
            <p:grpSpPr>
              <a:xfrm>
                <a:off x="2048154" y="510402"/>
                <a:ext cx="407419" cy="345058"/>
                <a:chOff x="-2293085" y="806266"/>
                <a:chExt cx="319677" cy="345058"/>
              </a:xfrm>
            </p:grpSpPr>
            <p:pic>
              <p:nvPicPr>
                <p:cNvPr id="6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6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66" name="Group 109"/>
            <p:cNvGrpSpPr/>
            <p:nvPr/>
          </p:nvGrpSpPr>
          <p:grpSpPr>
            <a:xfrm>
              <a:off x="2139582" y="3748814"/>
              <a:ext cx="382750" cy="275362"/>
              <a:chOff x="1933575" y="510402"/>
              <a:chExt cx="590550" cy="394473"/>
            </a:xfrm>
          </p:grpSpPr>
          <p:sp>
            <p:nvSpPr>
              <p:cNvPr id="67" name="Oval 6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68" name="Group 110"/>
              <p:cNvGrpSpPr/>
              <p:nvPr/>
            </p:nvGrpSpPr>
            <p:grpSpPr>
              <a:xfrm>
                <a:off x="2048154" y="510402"/>
                <a:ext cx="407419" cy="345058"/>
                <a:chOff x="-2293085" y="806266"/>
                <a:chExt cx="319677" cy="345058"/>
              </a:xfrm>
            </p:grpSpPr>
            <p:pic>
              <p:nvPicPr>
                <p:cNvPr id="6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7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71" name="Group 109"/>
            <p:cNvGrpSpPr/>
            <p:nvPr/>
          </p:nvGrpSpPr>
          <p:grpSpPr>
            <a:xfrm>
              <a:off x="2751535" y="3718228"/>
              <a:ext cx="382750" cy="275362"/>
              <a:chOff x="1933575" y="510402"/>
              <a:chExt cx="590550" cy="394473"/>
            </a:xfrm>
          </p:grpSpPr>
          <p:sp>
            <p:nvSpPr>
              <p:cNvPr id="72" name="Oval 7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73" name="Group 110"/>
              <p:cNvGrpSpPr/>
              <p:nvPr/>
            </p:nvGrpSpPr>
            <p:grpSpPr>
              <a:xfrm>
                <a:off x="2048154" y="510402"/>
                <a:ext cx="407419" cy="345058"/>
                <a:chOff x="-2293085" y="806266"/>
                <a:chExt cx="319677" cy="345058"/>
              </a:xfrm>
            </p:grpSpPr>
            <p:pic>
              <p:nvPicPr>
                <p:cNvPr id="7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7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76" name="Group 109"/>
            <p:cNvGrpSpPr/>
            <p:nvPr/>
          </p:nvGrpSpPr>
          <p:grpSpPr>
            <a:xfrm>
              <a:off x="2632612" y="3824297"/>
              <a:ext cx="382750" cy="275362"/>
              <a:chOff x="1933575" y="510402"/>
              <a:chExt cx="590550" cy="394473"/>
            </a:xfrm>
          </p:grpSpPr>
          <p:sp>
            <p:nvSpPr>
              <p:cNvPr id="77" name="Oval 7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78" name="Group 110"/>
              <p:cNvGrpSpPr/>
              <p:nvPr/>
            </p:nvGrpSpPr>
            <p:grpSpPr>
              <a:xfrm>
                <a:off x="2048154" y="510402"/>
                <a:ext cx="407419" cy="345058"/>
                <a:chOff x="-2293085" y="806266"/>
                <a:chExt cx="319677" cy="345058"/>
              </a:xfrm>
            </p:grpSpPr>
            <p:pic>
              <p:nvPicPr>
                <p:cNvPr id="7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8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81" name="Group 109"/>
            <p:cNvGrpSpPr/>
            <p:nvPr/>
          </p:nvGrpSpPr>
          <p:grpSpPr>
            <a:xfrm>
              <a:off x="1362251" y="3442867"/>
              <a:ext cx="1626455" cy="561923"/>
              <a:chOff x="1933575" y="99885"/>
              <a:chExt cx="2509479" cy="804990"/>
            </a:xfrm>
          </p:grpSpPr>
          <p:sp>
            <p:nvSpPr>
              <p:cNvPr id="82" name="Oval 8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83" name="Group 110"/>
              <p:cNvGrpSpPr/>
              <p:nvPr/>
            </p:nvGrpSpPr>
            <p:grpSpPr>
              <a:xfrm>
                <a:off x="2048154" y="99885"/>
                <a:ext cx="2326348" cy="755575"/>
                <a:chOff x="-2293085" y="395749"/>
                <a:chExt cx="1825344" cy="755575"/>
              </a:xfrm>
            </p:grpSpPr>
            <p:pic>
              <p:nvPicPr>
                <p:cNvPr id="8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8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pic>
              <p:nvPicPr>
                <p:cNvPr id="158" name="Picture 29" descr="Server"/>
                <p:cNvPicPr>
                  <a:picLocks noChangeAspect="1" noChangeArrowheads="1"/>
                </p:cNvPicPr>
                <p:nvPr/>
              </p:nvPicPr>
              <p:blipFill>
                <a:blip r:embed="rId4" cstate="print"/>
                <a:stretch>
                  <a:fillRect/>
                </a:stretch>
              </p:blipFill>
              <p:spPr bwMode="auto">
                <a:xfrm>
                  <a:off x="-1471895" y="442717"/>
                  <a:ext cx="170059" cy="336682"/>
                </a:xfrm>
                <a:prstGeom prst="rect">
                  <a:avLst/>
                </a:prstGeom>
                <a:noFill/>
                <a:ln>
                  <a:noFill/>
                </a:ln>
              </p:spPr>
            </p:pic>
            <p:pic>
              <p:nvPicPr>
                <p:cNvPr id="159"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1328463" y="550850"/>
                  <a:ext cx="176243" cy="236924"/>
                </a:xfrm>
                <a:prstGeom prst="rect">
                  <a:avLst/>
                </a:prstGeom>
                <a:noFill/>
                <a:ln>
                  <a:noFill/>
                </a:ln>
              </p:spPr>
            </p:pic>
            <p:pic>
              <p:nvPicPr>
                <p:cNvPr id="163" name="Picture 29" descr="Server"/>
                <p:cNvPicPr>
                  <a:picLocks noChangeAspect="1" noChangeArrowheads="1"/>
                </p:cNvPicPr>
                <p:nvPr/>
              </p:nvPicPr>
              <p:blipFill>
                <a:blip r:embed="rId4" cstate="print"/>
                <a:stretch>
                  <a:fillRect/>
                </a:stretch>
              </p:blipFill>
              <p:spPr bwMode="auto">
                <a:xfrm>
                  <a:off x="-787417" y="395749"/>
                  <a:ext cx="170058" cy="336682"/>
                </a:xfrm>
                <a:prstGeom prst="rect">
                  <a:avLst/>
                </a:prstGeom>
                <a:noFill/>
                <a:ln>
                  <a:noFill/>
                </a:ln>
              </p:spPr>
            </p:pic>
            <p:pic>
              <p:nvPicPr>
                <p:cNvPr id="164"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643984" y="503882"/>
                  <a:ext cx="176243" cy="236924"/>
                </a:xfrm>
                <a:prstGeom prst="rect">
                  <a:avLst/>
                </a:prstGeom>
                <a:noFill/>
                <a:ln>
                  <a:noFill/>
                </a:ln>
              </p:spPr>
            </p:pic>
          </p:grpSp>
          <p:sp>
            <p:nvSpPr>
              <p:cNvPr id="157" name="Oval 156"/>
              <p:cNvSpPr/>
              <p:nvPr/>
            </p:nvSpPr>
            <p:spPr bwMode="auto">
              <a:xfrm>
                <a:off x="2980156" y="31272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sp>
            <p:nvSpPr>
              <p:cNvPr id="165" name="Oval 164"/>
              <p:cNvSpPr/>
              <p:nvPr/>
            </p:nvSpPr>
            <p:spPr bwMode="auto">
              <a:xfrm>
                <a:off x="3852504" y="265756"/>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grpSp>
          <p:nvGrpSpPr>
            <p:cNvPr id="86" name="Group 109"/>
            <p:cNvGrpSpPr/>
            <p:nvPr/>
          </p:nvGrpSpPr>
          <p:grpSpPr>
            <a:xfrm>
              <a:off x="8820588" y="4633419"/>
              <a:ext cx="382750" cy="275362"/>
              <a:chOff x="1933575" y="510402"/>
              <a:chExt cx="590550" cy="394473"/>
            </a:xfrm>
          </p:grpSpPr>
          <p:sp>
            <p:nvSpPr>
              <p:cNvPr id="87" name="Oval 8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88" name="Group 110"/>
              <p:cNvGrpSpPr/>
              <p:nvPr/>
            </p:nvGrpSpPr>
            <p:grpSpPr>
              <a:xfrm>
                <a:off x="2048154" y="510402"/>
                <a:ext cx="407419" cy="345058"/>
                <a:chOff x="-2293085" y="806266"/>
                <a:chExt cx="319677" cy="345058"/>
              </a:xfrm>
            </p:grpSpPr>
            <p:pic>
              <p:nvPicPr>
                <p:cNvPr id="8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9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91" name="Group 109"/>
            <p:cNvGrpSpPr/>
            <p:nvPr/>
          </p:nvGrpSpPr>
          <p:grpSpPr>
            <a:xfrm>
              <a:off x="9203336" y="4325954"/>
              <a:ext cx="382750" cy="275362"/>
              <a:chOff x="1933575" y="510402"/>
              <a:chExt cx="590550" cy="394473"/>
            </a:xfrm>
          </p:grpSpPr>
          <p:sp>
            <p:nvSpPr>
              <p:cNvPr id="92" name="Oval 9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93" name="Group 110"/>
              <p:cNvGrpSpPr/>
              <p:nvPr/>
            </p:nvGrpSpPr>
            <p:grpSpPr>
              <a:xfrm>
                <a:off x="2048154" y="510402"/>
                <a:ext cx="407419" cy="345058"/>
                <a:chOff x="-2293085" y="806266"/>
                <a:chExt cx="319677" cy="345058"/>
              </a:xfrm>
            </p:grpSpPr>
            <p:pic>
              <p:nvPicPr>
                <p:cNvPr id="9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9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96" name="Group 109"/>
            <p:cNvGrpSpPr/>
            <p:nvPr/>
          </p:nvGrpSpPr>
          <p:grpSpPr>
            <a:xfrm>
              <a:off x="9118977" y="4110910"/>
              <a:ext cx="382750" cy="275362"/>
              <a:chOff x="1933575" y="510402"/>
              <a:chExt cx="590550" cy="394473"/>
            </a:xfrm>
          </p:grpSpPr>
          <p:sp>
            <p:nvSpPr>
              <p:cNvPr id="97" name="Oval 9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98" name="Group 110"/>
              <p:cNvGrpSpPr/>
              <p:nvPr/>
            </p:nvGrpSpPr>
            <p:grpSpPr>
              <a:xfrm>
                <a:off x="2048154" y="510402"/>
                <a:ext cx="407419" cy="345058"/>
                <a:chOff x="-2293085" y="806266"/>
                <a:chExt cx="319677" cy="345058"/>
              </a:xfrm>
            </p:grpSpPr>
            <p:pic>
              <p:nvPicPr>
                <p:cNvPr id="9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0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01" name="Group 109"/>
            <p:cNvGrpSpPr/>
            <p:nvPr/>
          </p:nvGrpSpPr>
          <p:grpSpPr>
            <a:xfrm>
              <a:off x="8998559" y="3991546"/>
              <a:ext cx="382750" cy="275362"/>
              <a:chOff x="1933575" y="510402"/>
              <a:chExt cx="590550" cy="394473"/>
            </a:xfrm>
          </p:grpSpPr>
          <p:sp>
            <p:nvSpPr>
              <p:cNvPr id="102" name="Oval 10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03" name="Group 110"/>
              <p:cNvGrpSpPr/>
              <p:nvPr/>
            </p:nvGrpSpPr>
            <p:grpSpPr>
              <a:xfrm>
                <a:off x="2048154" y="510402"/>
                <a:ext cx="407419" cy="345058"/>
                <a:chOff x="-2293085" y="806266"/>
                <a:chExt cx="319677" cy="345058"/>
              </a:xfrm>
            </p:grpSpPr>
            <p:pic>
              <p:nvPicPr>
                <p:cNvPr id="10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0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06" name="Group 109"/>
            <p:cNvGrpSpPr/>
            <p:nvPr/>
          </p:nvGrpSpPr>
          <p:grpSpPr>
            <a:xfrm>
              <a:off x="9737853" y="3925370"/>
              <a:ext cx="382750" cy="275362"/>
              <a:chOff x="1933575" y="510402"/>
              <a:chExt cx="590550" cy="394473"/>
            </a:xfrm>
          </p:grpSpPr>
          <p:sp>
            <p:nvSpPr>
              <p:cNvPr id="107" name="Oval 10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08" name="Group 110"/>
              <p:cNvGrpSpPr/>
              <p:nvPr/>
            </p:nvGrpSpPr>
            <p:grpSpPr>
              <a:xfrm>
                <a:off x="2048154" y="510402"/>
                <a:ext cx="407419" cy="345058"/>
                <a:chOff x="-2293085" y="806266"/>
                <a:chExt cx="319677" cy="345058"/>
              </a:xfrm>
            </p:grpSpPr>
            <p:pic>
              <p:nvPicPr>
                <p:cNvPr id="10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1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11" name="Group 110"/>
            <p:cNvGrpSpPr/>
            <p:nvPr/>
          </p:nvGrpSpPr>
          <p:grpSpPr>
            <a:xfrm>
              <a:off x="10152251" y="3548720"/>
              <a:ext cx="382750" cy="275362"/>
              <a:chOff x="1933575" y="510402"/>
              <a:chExt cx="590550" cy="394473"/>
            </a:xfrm>
          </p:grpSpPr>
          <p:sp>
            <p:nvSpPr>
              <p:cNvPr id="112" name="Oval 11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13" name="Group 110"/>
              <p:cNvGrpSpPr/>
              <p:nvPr/>
            </p:nvGrpSpPr>
            <p:grpSpPr>
              <a:xfrm>
                <a:off x="2048154" y="510402"/>
                <a:ext cx="407419" cy="345058"/>
                <a:chOff x="-2293085" y="806266"/>
                <a:chExt cx="319677" cy="345058"/>
              </a:xfrm>
            </p:grpSpPr>
            <p:pic>
              <p:nvPicPr>
                <p:cNvPr id="11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1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16" name="Group 109"/>
            <p:cNvGrpSpPr/>
            <p:nvPr/>
          </p:nvGrpSpPr>
          <p:grpSpPr>
            <a:xfrm>
              <a:off x="10265240" y="5776814"/>
              <a:ext cx="382750" cy="275362"/>
              <a:chOff x="1933575" y="510402"/>
              <a:chExt cx="590550" cy="394473"/>
            </a:xfrm>
          </p:grpSpPr>
          <p:sp>
            <p:nvSpPr>
              <p:cNvPr id="117" name="Oval 116"/>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18" name="Group 110"/>
              <p:cNvGrpSpPr/>
              <p:nvPr/>
            </p:nvGrpSpPr>
            <p:grpSpPr>
              <a:xfrm>
                <a:off x="2048154" y="510402"/>
                <a:ext cx="407419" cy="345058"/>
                <a:chOff x="-2293085" y="806266"/>
                <a:chExt cx="319677" cy="345058"/>
              </a:xfrm>
            </p:grpSpPr>
            <p:pic>
              <p:nvPicPr>
                <p:cNvPr id="119"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2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grpSp>
          <p:nvGrpSpPr>
            <p:cNvPr id="121" name="Group 109"/>
            <p:cNvGrpSpPr/>
            <p:nvPr/>
          </p:nvGrpSpPr>
          <p:grpSpPr>
            <a:xfrm>
              <a:off x="9937709" y="5977149"/>
              <a:ext cx="382750" cy="275362"/>
              <a:chOff x="1933575" y="510402"/>
              <a:chExt cx="590550" cy="394473"/>
            </a:xfrm>
          </p:grpSpPr>
          <p:sp>
            <p:nvSpPr>
              <p:cNvPr id="122" name="Oval 121"/>
              <p:cNvSpPr/>
              <p:nvPr/>
            </p:nvSpPr>
            <p:spPr bwMode="auto">
              <a:xfrm>
                <a:off x="1933575" y="676274"/>
                <a:ext cx="590550" cy="228601"/>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grpSp>
            <p:nvGrpSpPr>
              <p:cNvPr id="123" name="Group 110"/>
              <p:cNvGrpSpPr/>
              <p:nvPr/>
            </p:nvGrpSpPr>
            <p:grpSpPr>
              <a:xfrm>
                <a:off x="2048154" y="510402"/>
                <a:ext cx="407419" cy="345058"/>
                <a:chOff x="-2293085" y="806266"/>
                <a:chExt cx="319677" cy="345058"/>
              </a:xfrm>
            </p:grpSpPr>
            <p:pic>
              <p:nvPicPr>
                <p:cNvPr id="124" name="Picture 29" descr="Server"/>
                <p:cNvPicPr>
                  <a:picLocks noChangeAspect="1" noChangeArrowheads="1"/>
                </p:cNvPicPr>
                <p:nvPr/>
              </p:nvPicPr>
              <p:blipFill>
                <a:blip r:embed="rId4" cstate="print"/>
                <a:stretch>
                  <a:fillRect/>
                </a:stretch>
              </p:blipFill>
              <p:spPr bwMode="auto">
                <a:xfrm>
                  <a:off x="-2293085" y="806266"/>
                  <a:ext cx="170059" cy="336682"/>
                </a:xfrm>
                <a:prstGeom prst="rect">
                  <a:avLst/>
                </a:prstGeom>
                <a:noFill/>
                <a:ln>
                  <a:noFill/>
                </a:ln>
              </p:spPr>
            </p:pic>
            <p:pic>
              <p:nvPicPr>
                <p:cNvPr id="125"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2149651" y="914400"/>
                  <a:ext cx="176243" cy="236924"/>
                </a:xfrm>
                <a:prstGeom prst="rect">
                  <a:avLst/>
                </a:prstGeom>
                <a:noFill/>
                <a:ln>
                  <a:noFill/>
                </a:ln>
              </p:spPr>
            </p:pic>
          </p:grpSp>
        </p:grpSp>
        <p:sp>
          <p:nvSpPr>
            <p:cNvPr id="126" name="TextBox 13"/>
            <p:cNvSpPr txBox="1">
              <a:spLocks noChangeArrowheads="1"/>
            </p:cNvSpPr>
            <p:nvPr/>
          </p:nvSpPr>
          <p:spPr bwMode="auto">
            <a:xfrm>
              <a:off x="1166437" y="3453783"/>
              <a:ext cx="932196"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Central US</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sp>
          <p:nvSpPr>
            <p:cNvPr id="166" name="TextBox 13"/>
            <p:cNvSpPr txBox="1">
              <a:spLocks noChangeArrowheads="1"/>
            </p:cNvSpPr>
            <p:nvPr/>
          </p:nvSpPr>
          <p:spPr bwMode="auto">
            <a:xfrm>
              <a:off x="2929401" y="3251725"/>
              <a:ext cx="1065615"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East Canada</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sp>
          <p:nvSpPr>
            <p:cNvPr id="167" name="TextBox 13"/>
            <p:cNvSpPr txBox="1">
              <a:spLocks noChangeArrowheads="1"/>
            </p:cNvSpPr>
            <p:nvPr/>
          </p:nvSpPr>
          <p:spPr bwMode="auto">
            <a:xfrm>
              <a:off x="2269612" y="2943275"/>
              <a:ext cx="1247485"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Central Canada</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grpSp>
      <p:grpSp>
        <p:nvGrpSpPr>
          <p:cNvPr id="132" name="Group 131"/>
          <p:cNvGrpSpPr/>
          <p:nvPr/>
        </p:nvGrpSpPr>
        <p:grpSpPr>
          <a:xfrm>
            <a:off x="7725924" y="4311084"/>
            <a:ext cx="412327" cy="247143"/>
            <a:chOff x="4648125" y="5614115"/>
            <a:chExt cx="412327" cy="247143"/>
          </a:xfrm>
        </p:grpSpPr>
        <p:sp>
          <p:nvSpPr>
            <p:cNvPr id="129" name="Oval 128"/>
            <p:cNvSpPr/>
            <p:nvPr/>
          </p:nvSpPr>
          <p:spPr bwMode="auto">
            <a:xfrm>
              <a:off x="4648125" y="5718036"/>
              <a:ext cx="412327" cy="143222"/>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pic>
          <p:nvPicPr>
            <p:cNvPr id="13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4855759" y="5681863"/>
              <a:ext cx="156829" cy="148436"/>
            </a:xfrm>
            <a:prstGeom prst="rect">
              <a:avLst/>
            </a:prstGeom>
            <a:noFill/>
            <a:ln>
              <a:noFill/>
            </a:ln>
          </p:spPr>
        </p:pic>
        <p:pic>
          <p:nvPicPr>
            <p:cNvPr id="131" name="Picture 29" descr="Server"/>
            <p:cNvPicPr>
              <a:picLocks noChangeAspect="1" noChangeArrowheads="1"/>
            </p:cNvPicPr>
            <p:nvPr/>
          </p:nvPicPr>
          <p:blipFill>
            <a:blip r:embed="rId4" cstate="print"/>
            <a:stretch>
              <a:fillRect/>
            </a:stretch>
          </p:blipFill>
          <p:spPr bwMode="auto">
            <a:xfrm>
              <a:off x="4728125" y="5614115"/>
              <a:ext cx="151326" cy="210936"/>
            </a:xfrm>
            <a:prstGeom prst="rect">
              <a:avLst/>
            </a:prstGeom>
            <a:noFill/>
            <a:ln>
              <a:noFill/>
            </a:ln>
          </p:spPr>
        </p:pic>
      </p:grpSp>
      <p:grpSp>
        <p:nvGrpSpPr>
          <p:cNvPr id="138" name="Group 137"/>
          <p:cNvGrpSpPr/>
          <p:nvPr/>
        </p:nvGrpSpPr>
        <p:grpSpPr>
          <a:xfrm>
            <a:off x="8005078" y="4434655"/>
            <a:ext cx="412327" cy="247143"/>
            <a:chOff x="4648125" y="5614115"/>
            <a:chExt cx="412327" cy="247143"/>
          </a:xfrm>
        </p:grpSpPr>
        <p:sp>
          <p:nvSpPr>
            <p:cNvPr id="139" name="Oval 138"/>
            <p:cNvSpPr/>
            <p:nvPr/>
          </p:nvSpPr>
          <p:spPr bwMode="auto">
            <a:xfrm>
              <a:off x="4648125" y="5718036"/>
              <a:ext cx="412327" cy="143222"/>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pic>
          <p:nvPicPr>
            <p:cNvPr id="140"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4855759" y="5681863"/>
              <a:ext cx="156829" cy="148436"/>
            </a:xfrm>
            <a:prstGeom prst="rect">
              <a:avLst/>
            </a:prstGeom>
            <a:noFill/>
            <a:ln>
              <a:noFill/>
            </a:ln>
          </p:spPr>
        </p:pic>
        <p:pic>
          <p:nvPicPr>
            <p:cNvPr id="141" name="Picture 29" descr="Server"/>
            <p:cNvPicPr>
              <a:picLocks noChangeAspect="1" noChangeArrowheads="1"/>
            </p:cNvPicPr>
            <p:nvPr/>
          </p:nvPicPr>
          <p:blipFill>
            <a:blip r:embed="rId4" cstate="print"/>
            <a:stretch>
              <a:fillRect/>
            </a:stretch>
          </p:blipFill>
          <p:spPr bwMode="auto">
            <a:xfrm>
              <a:off x="4728125" y="5614115"/>
              <a:ext cx="151326" cy="210936"/>
            </a:xfrm>
            <a:prstGeom prst="rect">
              <a:avLst/>
            </a:prstGeom>
            <a:noFill/>
            <a:ln>
              <a:noFill/>
            </a:ln>
          </p:spPr>
        </p:pic>
      </p:grpSp>
      <p:grpSp>
        <p:nvGrpSpPr>
          <p:cNvPr id="142" name="Group 141"/>
          <p:cNvGrpSpPr/>
          <p:nvPr/>
        </p:nvGrpSpPr>
        <p:grpSpPr>
          <a:xfrm>
            <a:off x="7696568" y="4607250"/>
            <a:ext cx="412327" cy="247143"/>
            <a:chOff x="4648125" y="5614115"/>
            <a:chExt cx="412327" cy="247143"/>
          </a:xfrm>
        </p:grpSpPr>
        <p:sp>
          <p:nvSpPr>
            <p:cNvPr id="143" name="Oval 142"/>
            <p:cNvSpPr/>
            <p:nvPr/>
          </p:nvSpPr>
          <p:spPr bwMode="auto">
            <a:xfrm>
              <a:off x="4648125" y="5718036"/>
              <a:ext cx="412327" cy="143222"/>
            </a:xfrm>
            <a:prstGeom prst="ellipse">
              <a:avLst/>
            </a:prstGeom>
            <a:solidFill>
              <a:schemeClr val="lt1">
                <a:alpha val="31000"/>
              </a:schemeClr>
            </a:solidFill>
            <a:ln w="15875">
              <a:solidFill>
                <a:schemeClr val="tx1"/>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3205" tIns="46602" rIns="93205" bIns="46602" numCol="1" rtlCol="0" anchor="ctr" anchorCtr="0" compatLnSpc="1">
              <a:prstTxWarp prst="textNoShape">
                <a:avLst/>
              </a:prstTxWarp>
            </a:bodyPr>
            <a:lstStyle/>
            <a:p>
              <a:pPr algn="ctr" defTabSz="910247"/>
              <a:endParaRPr lang="en-US" sz="2399" spc="-51" dirty="0">
                <a:gradFill>
                  <a:gsLst>
                    <a:gs pos="0">
                      <a:srgbClr val="000000"/>
                    </a:gs>
                    <a:gs pos="100000">
                      <a:srgbClr val="000000"/>
                    </a:gs>
                  </a:gsLst>
                  <a:lin ang="5400000" scaled="0"/>
                </a:gradFill>
              </a:endParaRPr>
            </a:p>
          </p:txBody>
        </p:sp>
        <p:pic>
          <p:nvPicPr>
            <p:cNvPr id="144" name="Picture 9" descr="D:\Aeshen\TechNet 2006\12-December\Msft-longhorn-papers\TDM Deck\Windows Illustration Icons\Internet.png"/>
            <p:cNvPicPr>
              <a:picLocks noChangeAspect="1" noChangeArrowheads="1"/>
            </p:cNvPicPr>
            <p:nvPr/>
          </p:nvPicPr>
          <p:blipFill>
            <a:blip r:embed="rId5" cstate="print"/>
            <a:stretch>
              <a:fillRect/>
            </a:stretch>
          </p:blipFill>
          <p:spPr bwMode="auto">
            <a:xfrm>
              <a:off x="4855759" y="5681863"/>
              <a:ext cx="156829" cy="148436"/>
            </a:xfrm>
            <a:prstGeom prst="rect">
              <a:avLst/>
            </a:prstGeom>
            <a:noFill/>
            <a:ln>
              <a:noFill/>
            </a:ln>
          </p:spPr>
        </p:pic>
        <p:pic>
          <p:nvPicPr>
            <p:cNvPr id="145" name="Picture 29" descr="Server"/>
            <p:cNvPicPr>
              <a:picLocks noChangeAspect="1" noChangeArrowheads="1"/>
            </p:cNvPicPr>
            <p:nvPr/>
          </p:nvPicPr>
          <p:blipFill>
            <a:blip r:embed="rId4" cstate="print"/>
            <a:stretch>
              <a:fillRect/>
            </a:stretch>
          </p:blipFill>
          <p:spPr bwMode="auto">
            <a:xfrm>
              <a:off x="4728125" y="5614115"/>
              <a:ext cx="151326" cy="210936"/>
            </a:xfrm>
            <a:prstGeom prst="rect">
              <a:avLst/>
            </a:prstGeom>
            <a:noFill/>
            <a:ln>
              <a:noFill/>
            </a:ln>
          </p:spPr>
        </p:pic>
      </p:grpSp>
      <p:sp>
        <p:nvSpPr>
          <p:cNvPr id="146" name="TextBox 13"/>
          <p:cNvSpPr txBox="1">
            <a:spLocks noChangeArrowheads="1"/>
          </p:cNvSpPr>
          <p:nvPr/>
        </p:nvSpPr>
        <p:spPr bwMode="auto">
          <a:xfrm>
            <a:off x="6622348" y="4185057"/>
            <a:ext cx="1012741"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Central India</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147" name="Straight Connector 146"/>
          <p:cNvCxnSpPr>
            <a:stCxn id="146" idx="3"/>
          </p:cNvCxnSpPr>
          <p:nvPr/>
        </p:nvCxnSpPr>
        <p:spPr>
          <a:xfrm>
            <a:off x="7635089" y="4315671"/>
            <a:ext cx="105972" cy="13737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49" name="TextBox 13"/>
          <p:cNvSpPr txBox="1">
            <a:spLocks noChangeArrowheads="1"/>
          </p:cNvSpPr>
          <p:nvPr/>
        </p:nvSpPr>
        <p:spPr bwMode="auto">
          <a:xfrm>
            <a:off x="7957249" y="5098199"/>
            <a:ext cx="897257"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South </a:t>
            </a:r>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India</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150" name="Straight Connector 149"/>
          <p:cNvCxnSpPr>
            <a:endCxn id="149" idx="0"/>
          </p:cNvCxnSpPr>
          <p:nvPr/>
        </p:nvCxnSpPr>
        <p:spPr>
          <a:xfrm>
            <a:off x="8312762" y="4665242"/>
            <a:ext cx="93116" cy="43295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TextBox 13"/>
          <p:cNvSpPr txBox="1">
            <a:spLocks noChangeArrowheads="1"/>
          </p:cNvSpPr>
          <p:nvPr/>
        </p:nvSpPr>
        <p:spPr bwMode="auto">
          <a:xfrm>
            <a:off x="6863748" y="4929711"/>
            <a:ext cx="851224"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dirty="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West India</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153" name="Straight Connector 152"/>
          <p:cNvCxnSpPr>
            <a:endCxn id="143" idx="4"/>
          </p:cNvCxnSpPr>
          <p:nvPr/>
        </p:nvCxnSpPr>
        <p:spPr>
          <a:xfrm flipV="1">
            <a:off x="7717014" y="4854393"/>
            <a:ext cx="185718" cy="18049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55" name="TextBox 13"/>
          <p:cNvSpPr txBox="1">
            <a:spLocks noChangeArrowheads="1"/>
          </p:cNvSpPr>
          <p:nvPr/>
        </p:nvSpPr>
        <p:spPr bwMode="auto">
          <a:xfrm>
            <a:off x="8549640" y="6395315"/>
            <a:ext cx="1469586" cy="261228"/>
          </a:xfrm>
          <a:prstGeom prst="rect">
            <a:avLst/>
          </a:prstGeom>
          <a:solidFill>
            <a:schemeClr val="tx2">
              <a:lumMod val="25000"/>
              <a:alpha val="48000"/>
            </a:schemeClr>
          </a:solidFill>
          <a:ln w="9525">
            <a:noFill/>
            <a:miter lim="800000"/>
            <a:headEnd/>
            <a:tailEnd/>
          </a:ln>
        </p:spPr>
        <p:txBody>
          <a:bodyPr wrap="square" lIns="91054" tIns="45531" rIns="91054" bIns="45531">
            <a:spAutoFit/>
          </a:bodyPr>
          <a:lstStyle/>
          <a:p>
            <a:pPr defTabSz="1213798"/>
            <a:r>
              <a:rPr lang="en-US" sz="1100" smtClean="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rPr>
              <a:t>Australia Southeast</a:t>
            </a:r>
            <a:endParaRPr lang="en-US" sz="1100" dirty="0">
              <a:gradFill>
                <a:gsLst>
                  <a:gs pos="6000">
                    <a:srgbClr val="FFFFFF"/>
                  </a:gs>
                  <a:gs pos="13000">
                    <a:srgbClr val="FFFFFF"/>
                  </a:gs>
                  <a:gs pos="61000">
                    <a:srgbClr val="FFFFFF"/>
                  </a:gs>
                  <a:gs pos="95000">
                    <a:srgbClr val="FFFFFF"/>
                  </a:gs>
                  <a:gs pos="100000">
                    <a:srgbClr val="FFFFFF"/>
                  </a:gs>
                </a:gsLst>
                <a:lin ang="16680000" scaled="0"/>
              </a:gradFill>
              <a:latin typeface="Segoe Semibold" pitchFamily="34" charset="0"/>
            </a:endParaRPr>
          </a:p>
        </p:txBody>
      </p:sp>
      <p:cxnSp>
        <p:nvCxnSpPr>
          <p:cNvPr id="156" name="Straight Connector 155"/>
          <p:cNvCxnSpPr>
            <a:stCxn id="155" idx="3"/>
          </p:cNvCxnSpPr>
          <p:nvPr/>
        </p:nvCxnSpPr>
        <p:spPr>
          <a:xfrm flipV="1">
            <a:off x="10019226" y="6261391"/>
            <a:ext cx="54935" cy="264538"/>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76830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401858"/>
            <a:ext cx="11151917" cy="609398"/>
          </a:xfrm>
        </p:spPr>
        <p:txBody>
          <a:bodyPr vert="horz" wrap="square" lIns="91440" tIns="45720" rIns="91440" bIns="45720" rtlCol="0" anchor="ctr">
            <a:normAutofit fontScale="90000"/>
          </a:bodyPr>
          <a:lstStyle/>
          <a:p>
            <a:pPr algn="ctr" defTabSz="914400"/>
            <a:r>
              <a:rPr lang="en-US" sz="4400" dirty="0">
                <a:solidFill>
                  <a:schemeClr val="bg1"/>
                </a:solidFill>
                <a:latin typeface="+mj-lt"/>
                <a:ea typeface="+mj-ea"/>
                <a:cs typeface="+mj-cs"/>
              </a:rPr>
              <a:t>Azure Services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03868"/>
            <a:ext cx="12192000" cy="5554132"/>
          </a:xfrm>
          <a:prstGeom prst="rect">
            <a:avLst/>
          </a:prstGeom>
        </p:spPr>
      </p:pic>
    </p:spTree>
    <p:extLst>
      <p:ext uri="{BB962C8B-B14F-4D97-AF65-F5344CB8AC3E}">
        <p14:creationId xmlns:p14="http://schemas.microsoft.com/office/powerpoint/2010/main" val="595850466"/>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3000" b="-13000"/>
          </a:stretch>
        </a:blipFill>
        <a:effectLst/>
      </p:bgPr>
    </p:bg>
    <p:spTree>
      <p:nvGrpSpPr>
        <p:cNvPr id="1" name=""/>
        <p:cNvGrpSpPr/>
        <p:nvPr/>
      </p:nvGrpSpPr>
      <p:grpSpPr>
        <a:xfrm>
          <a:off x="0" y="0"/>
          <a:ext cx="0" cy="0"/>
          <a:chOff x="0" y="0"/>
          <a:chExt cx="0" cy="0"/>
        </a:xfrm>
      </p:grpSpPr>
      <p:sp>
        <p:nvSpPr>
          <p:cNvPr id="6" name="Rectangle 5"/>
          <p:cNvSpPr/>
          <p:nvPr/>
        </p:nvSpPr>
        <p:spPr bwMode="auto">
          <a:xfrm>
            <a:off x="935527" y="1889898"/>
            <a:ext cx="10319357" cy="3012710"/>
          </a:xfrm>
          <a:prstGeom prst="rect">
            <a:avLst/>
          </a:prstGeom>
          <a:solidFill>
            <a:schemeClr val="tx1">
              <a:alpha val="7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TextBox 4"/>
          <p:cNvSpPr txBox="1"/>
          <p:nvPr/>
        </p:nvSpPr>
        <p:spPr>
          <a:xfrm>
            <a:off x="519248" y="2288258"/>
            <a:ext cx="11151917" cy="2215991"/>
          </a:xfrm>
          <a:prstGeom prst="rect">
            <a:avLst/>
          </a:prstGeom>
          <a:noFill/>
        </p:spPr>
        <p:txBody>
          <a:bodyPr wrap="square" lIns="0" tIns="0" rIns="0" bIns="0" rtlCol="0">
            <a:spAutoFit/>
          </a:bodyPr>
          <a:lstStyle/>
          <a:p>
            <a:pPr algn="ctr">
              <a:lnSpc>
                <a:spcPct val="90000"/>
              </a:lnSpc>
              <a:spcBef>
                <a:spcPct val="20000"/>
              </a:spcBef>
              <a:buSzPct val="80000"/>
            </a:pPr>
            <a:r>
              <a:rPr lang="en-US" sz="7200" dirty="0" smtClean="0">
                <a:solidFill>
                  <a:srgbClr val="FFFFFF"/>
                </a:solidFill>
                <a:cs typeface="Segoe UI Light" panose="020B0502040204020203" pitchFamily="34" charset="0"/>
              </a:rPr>
              <a:t>Azure Portal</a:t>
            </a:r>
          </a:p>
          <a:p>
            <a:pPr algn="ctr">
              <a:lnSpc>
                <a:spcPct val="90000"/>
              </a:lnSpc>
              <a:spcBef>
                <a:spcPct val="20000"/>
              </a:spcBef>
              <a:buSzPct val="80000"/>
            </a:pPr>
            <a:r>
              <a:rPr lang="en-US" sz="7200" dirty="0" smtClean="0">
                <a:solidFill>
                  <a:srgbClr val="FFFFFF"/>
                </a:solidFill>
                <a:cs typeface="Segoe UI Light" panose="020B0502040204020203" pitchFamily="34" charset="0"/>
              </a:rPr>
              <a:t>https://portal.azure.com</a:t>
            </a:r>
            <a:endParaRPr lang="en-US" sz="7200" dirty="0">
              <a:solidFill>
                <a:srgbClr val="FFFFFF"/>
              </a:solidFill>
              <a:cs typeface="Segoe UI Light" panose="020B0502040204020203" pitchFamily="34" charset="0"/>
            </a:endParaRPr>
          </a:p>
        </p:txBody>
      </p:sp>
    </p:spTree>
    <p:extLst>
      <p:ext uri="{BB962C8B-B14F-4D97-AF65-F5344CB8AC3E}">
        <p14:creationId xmlns:p14="http://schemas.microsoft.com/office/powerpoint/2010/main" val="2881859432"/>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 a Web Site</a:t>
            </a:r>
            <a:endParaRPr lang="en-US" dirty="0"/>
          </a:p>
        </p:txBody>
      </p:sp>
      <p:sp>
        <p:nvSpPr>
          <p:cNvPr id="3" name="TextBox 2"/>
          <p:cNvSpPr txBox="1"/>
          <p:nvPr/>
        </p:nvSpPr>
        <p:spPr>
          <a:xfrm>
            <a:off x="1974406" y="1585913"/>
            <a:ext cx="8252311" cy="646331"/>
          </a:xfrm>
          <a:prstGeom prst="rect">
            <a:avLst/>
          </a:prstGeom>
          <a:noFill/>
        </p:spPr>
        <p:txBody>
          <a:bodyPr wrap="square" rtlCol="0">
            <a:spAutoFit/>
          </a:bodyPr>
          <a:lstStyle/>
          <a:p>
            <a:pPr algn="ctr"/>
            <a:r>
              <a:rPr lang="en-US" dirty="0" smtClean="0"/>
              <a:t>Use prebuilt templates to build a personal Web site with technologies you know, or create a commercial Web site that scales to serve millions of customers</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64553" y="2509386"/>
            <a:ext cx="2113205" cy="103503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64553" y="4374962"/>
            <a:ext cx="1888379" cy="1348302"/>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45767" y="5186968"/>
            <a:ext cx="1970068" cy="1072593"/>
          </a:xfrm>
          <a:prstGeom prst="rect">
            <a:avLst/>
          </a:prstGeom>
        </p:spPr>
      </p:pic>
      <p:pic>
        <p:nvPicPr>
          <p:cNvPr id="9" name="Picture 8"/>
          <p:cNvPicPr>
            <a:picLocks noChangeAspect="1"/>
          </p:cNvPicPr>
          <p:nvPr/>
        </p:nvPicPr>
        <p:blipFill>
          <a:blip r:embed="rId6"/>
          <a:stretch>
            <a:fillRect/>
          </a:stretch>
        </p:blipFill>
        <p:spPr>
          <a:xfrm>
            <a:off x="7973919" y="3808839"/>
            <a:ext cx="3200400" cy="685800"/>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0913" y="2485632"/>
            <a:ext cx="6364680" cy="3773929"/>
          </a:xfrm>
          <a:prstGeom prst="rect">
            <a:avLst/>
          </a:prstGeom>
        </p:spPr>
      </p:pic>
      <p:pic>
        <p:nvPicPr>
          <p:cNvPr id="10" name="Picture 9"/>
          <p:cNvPicPr>
            <a:picLocks noChangeAspect="1"/>
          </p:cNvPicPr>
          <p:nvPr/>
        </p:nvPicPr>
        <p:blipFill>
          <a:blip r:embed="rId8"/>
          <a:stretch>
            <a:fillRect/>
          </a:stretch>
        </p:blipFill>
        <p:spPr>
          <a:xfrm>
            <a:off x="9953683" y="2485632"/>
            <a:ext cx="1597871" cy="1140788"/>
          </a:xfrm>
          <a:prstGeom prst="rect">
            <a:avLst/>
          </a:prstGeom>
        </p:spPr>
      </p:pic>
    </p:spTree>
    <p:extLst>
      <p:ext uri="{BB962C8B-B14F-4D97-AF65-F5344CB8AC3E}">
        <p14:creationId xmlns:p14="http://schemas.microsoft.com/office/powerpoint/2010/main" val="22890218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App Service Family</a:t>
            </a:r>
            <a:endParaRPr lang="en-US" dirty="0"/>
          </a:p>
        </p:txBody>
      </p:sp>
      <p:pic>
        <p:nvPicPr>
          <p:cNvPr id="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4256" y="2074069"/>
            <a:ext cx="3657600" cy="36576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60470" y="1690688"/>
            <a:ext cx="1143000" cy="1143000"/>
          </a:xfrm>
          <a:prstGeom prst="rect">
            <a:avLst/>
          </a:prstGeom>
        </p:spPr>
      </p:pic>
      <p:pic>
        <p:nvPicPr>
          <p:cNvPr id="6" name="Picture 5"/>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346999" y="1690688"/>
            <a:ext cx="1143000" cy="1143000"/>
          </a:xfrm>
          <a:prstGeom prst="rect">
            <a:avLst/>
          </a:prstGeom>
        </p:spPr>
      </p:pic>
      <p:pic>
        <p:nvPicPr>
          <p:cNvPr id="7" name="Picture 6"/>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060470" y="4004965"/>
            <a:ext cx="1143000" cy="1143000"/>
          </a:xfrm>
          <a:prstGeom prst="rect">
            <a:avLst/>
          </a:prstGeom>
        </p:spPr>
      </p:pic>
      <p:pic>
        <p:nvPicPr>
          <p:cNvPr id="8" name="Picture 7"/>
          <p:cNvPicPr>
            <a:picLocks noChangeAspect="1"/>
          </p:cNvPicPr>
          <p:nvPr/>
        </p:nvPicPr>
        <p:blipFill>
          <a:blip r:embed="rId7"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346999" y="4052926"/>
            <a:ext cx="1143000" cy="1143000"/>
          </a:xfrm>
          <a:prstGeom prst="rect">
            <a:avLst/>
          </a:prstGeom>
        </p:spPr>
      </p:pic>
      <p:sp>
        <p:nvSpPr>
          <p:cNvPr id="9" name="TextBox 8"/>
          <p:cNvSpPr txBox="1"/>
          <p:nvPr/>
        </p:nvSpPr>
        <p:spPr>
          <a:xfrm>
            <a:off x="6490102" y="3019217"/>
            <a:ext cx="2324100" cy="800219"/>
          </a:xfrm>
          <a:prstGeom prst="rect">
            <a:avLst/>
          </a:prstGeom>
          <a:noFill/>
        </p:spPr>
        <p:txBody>
          <a:bodyPr wrap="square" rtlCol="0">
            <a:spAutoFit/>
          </a:bodyPr>
          <a:lstStyle/>
          <a:p>
            <a:pPr algn="ctr"/>
            <a:r>
              <a:rPr lang="en-US" dirty="0" smtClean="0"/>
              <a:t>Web Apps</a:t>
            </a:r>
          </a:p>
          <a:p>
            <a:pPr algn="ctr"/>
            <a:r>
              <a:rPr lang="en-US" sz="1400" dirty="0" smtClean="0"/>
              <a:t>Web apps that scale with your business</a:t>
            </a:r>
            <a:endParaRPr lang="en-US" sz="1400" dirty="0"/>
          </a:p>
        </p:txBody>
      </p:sp>
      <p:sp>
        <p:nvSpPr>
          <p:cNvPr id="10" name="TextBox 9"/>
          <p:cNvSpPr txBox="1"/>
          <p:nvPr/>
        </p:nvSpPr>
        <p:spPr>
          <a:xfrm>
            <a:off x="8801100" y="3019217"/>
            <a:ext cx="2234798" cy="800219"/>
          </a:xfrm>
          <a:prstGeom prst="rect">
            <a:avLst/>
          </a:prstGeom>
          <a:noFill/>
        </p:spPr>
        <p:txBody>
          <a:bodyPr wrap="square" rtlCol="0">
            <a:spAutoFit/>
          </a:bodyPr>
          <a:lstStyle/>
          <a:p>
            <a:pPr algn="ctr"/>
            <a:r>
              <a:rPr lang="en-US" dirty="0" smtClean="0"/>
              <a:t>Mobile Apps</a:t>
            </a:r>
          </a:p>
          <a:p>
            <a:pPr algn="ctr"/>
            <a:r>
              <a:rPr lang="en-US" sz="1400" dirty="0" smtClean="0"/>
              <a:t>Build mobile apps for any device</a:t>
            </a:r>
            <a:endParaRPr lang="en-US" sz="1400" dirty="0"/>
          </a:p>
        </p:txBody>
      </p:sp>
      <p:sp>
        <p:nvSpPr>
          <p:cNvPr id="11" name="TextBox 10"/>
          <p:cNvSpPr txBox="1"/>
          <p:nvPr/>
        </p:nvSpPr>
        <p:spPr>
          <a:xfrm>
            <a:off x="6490102" y="5333494"/>
            <a:ext cx="2324100" cy="800219"/>
          </a:xfrm>
          <a:prstGeom prst="rect">
            <a:avLst/>
          </a:prstGeom>
          <a:noFill/>
        </p:spPr>
        <p:txBody>
          <a:bodyPr wrap="square" rtlCol="0">
            <a:spAutoFit/>
          </a:bodyPr>
          <a:lstStyle/>
          <a:p>
            <a:pPr algn="ctr"/>
            <a:r>
              <a:rPr lang="en-US" dirty="0" smtClean="0"/>
              <a:t>Logic Apps</a:t>
            </a:r>
          </a:p>
          <a:p>
            <a:pPr algn="ctr"/>
            <a:r>
              <a:rPr lang="en-US" sz="1400" dirty="0" smtClean="0"/>
              <a:t>Automate business processes across SaaS and on-premises</a:t>
            </a:r>
            <a:endParaRPr lang="en-US" sz="1400" dirty="0"/>
          </a:p>
        </p:txBody>
      </p:sp>
      <p:sp>
        <p:nvSpPr>
          <p:cNvPr id="12" name="TextBox 11"/>
          <p:cNvSpPr txBox="1"/>
          <p:nvPr/>
        </p:nvSpPr>
        <p:spPr>
          <a:xfrm>
            <a:off x="8814202" y="5333494"/>
            <a:ext cx="2324100" cy="800219"/>
          </a:xfrm>
          <a:prstGeom prst="rect">
            <a:avLst/>
          </a:prstGeom>
          <a:noFill/>
        </p:spPr>
        <p:txBody>
          <a:bodyPr wrap="square" rtlCol="0">
            <a:spAutoFit/>
          </a:bodyPr>
          <a:lstStyle/>
          <a:p>
            <a:pPr algn="ctr"/>
            <a:r>
              <a:rPr lang="en-US" dirty="0" smtClean="0"/>
              <a:t>API Apps</a:t>
            </a:r>
          </a:p>
          <a:p>
            <a:pPr algn="ctr"/>
            <a:r>
              <a:rPr lang="en-US" sz="1400" dirty="0" smtClean="0"/>
              <a:t>Build and consume APIs in the cloud</a:t>
            </a:r>
            <a:endParaRPr lang="en-US" sz="1400" dirty="0"/>
          </a:p>
        </p:txBody>
      </p:sp>
      <p:cxnSp>
        <p:nvCxnSpPr>
          <p:cNvPr id="13" name="Straight Connector 12"/>
          <p:cNvCxnSpPr/>
          <p:nvPr/>
        </p:nvCxnSpPr>
        <p:spPr>
          <a:xfrm>
            <a:off x="8801100" y="2452726"/>
            <a:ext cx="0" cy="2743200"/>
          </a:xfrm>
          <a:prstGeom prst="line">
            <a:avLst/>
          </a:prstGeom>
          <a:ln>
            <a:solidFill>
              <a:srgbClr val="0091C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8801100" y="2520260"/>
            <a:ext cx="0" cy="2743200"/>
          </a:xfrm>
          <a:prstGeom prst="line">
            <a:avLst/>
          </a:prstGeom>
          <a:ln>
            <a:solidFill>
              <a:srgbClr val="0088B8"/>
            </a:solidFill>
          </a:ln>
        </p:spPr>
        <p:style>
          <a:lnRef idx="1">
            <a:schemeClr val="accent1"/>
          </a:lnRef>
          <a:fillRef idx="0">
            <a:schemeClr val="accent1"/>
          </a:fillRef>
          <a:effectRef idx="0">
            <a:schemeClr val="accent1"/>
          </a:effectRef>
          <a:fontRef idx="minor">
            <a:schemeClr val="tx1"/>
          </a:fontRef>
        </p:style>
      </p:cxnSp>
      <p:sp>
        <p:nvSpPr>
          <p:cNvPr id="15" name="Left Brace 14"/>
          <p:cNvSpPr/>
          <p:nvPr/>
        </p:nvSpPr>
        <p:spPr>
          <a:xfrm rot="10800000">
            <a:off x="5352989" y="2074068"/>
            <a:ext cx="614007" cy="3657601"/>
          </a:xfrm>
          <a:prstGeom prst="leftBrace">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840644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 - Cloud Computing Patterns</a:t>
            </a:r>
            <a:endParaRPr lang="en-US" dirty="0"/>
          </a:p>
        </p:txBody>
      </p:sp>
      <p:grpSp>
        <p:nvGrpSpPr>
          <p:cNvPr id="5" name="Group 4"/>
          <p:cNvGrpSpPr/>
          <p:nvPr/>
        </p:nvGrpSpPr>
        <p:grpSpPr>
          <a:xfrm>
            <a:off x="6682153" y="5310615"/>
            <a:ext cx="3941859" cy="1026722"/>
            <a:chOff x="342905" y="5150364"/>
            <a:chExt cx="3941859" cy="1026722"/>
          </a:xfrm>
        </p:grpSpPr>
        <p:sp>
          <p:nvSpPr>
            <p:cNvPr id="6" name="TextBox 5"/>
            <p:cNvSpPr txBox="1"/>
            <p:nvPr/>
          </p:nvSpPr>
          <p:spPr>
            <a:xfrm>
              <a:off x="342905" y="5150364"/>
              <a:ext cx="3941859"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chemeClr val="tx2">
                      <a:alpha val="99000"/>
                    </a:schemeClr>
                  </a:solidFill>
                  <a:latin typeface="Segoe UI" pitchFamily="34" charset="0"/>
                  <a:ea typeface="Segoe UI" pitchFamily="34" charset="0"/>
                  <a:cs typeface="Segoe UI" pitchFamily="34" charset="0"/>
                </a:rPr>
                <a:t>Predictable </a:t>
              </a:r>
              <a:r>
                <a:rPr lang="en-US" sz="2800" dirty="0" smtClean="0">
                  <a:solidFill>
                    <a:schemeClr val="tx2">
                      <a:alpha val="99000"/>
                    </a:schemeClr>
                  </a:solidFill>
                  <a:latin typeface="Segoe UI" pitchFamily="34" charset="0"/>
                  <a:ea typeface="Segoe UI" pitchFamily="34" charset="0"/>
                  <a:cs typeface="Segoe UI" pitchFamily="34" charset="0"/>
                </a:rPr>
                <a:t>Bursts</a:t>
              </a:r>
              <a:endParaRPr lang="en-US" sz="2800" dirty="0">
                <a:solidFill>
                  <a:schemeClr val="tx2">
                    <a:alpha val="99000"/>
                  </a:schemeClr>
                </a:solidFill>
                <a:latin typeface="Segoe UI" pitchFamily="34" charset="0"/>
                <a:ea typeface="Segoe UI" pitchFamily="34" charset="0"/>
                <a:cs typeface="Segoe UI" pitchFamily="34" charset="0"/>
              </a:endParaRPr>
            </a:p>
          </p:txBody>
        </p:sp>
        <p:sp>
          <p:nvSpPr>
            <p:cNvPr id="7" name="Rectangle 6"/>
            <p:cNvSpPr/>
            <p:nvPr/>
          </p:nvSpPr>
          <p:spPr>
            <a:xfrm>
              <a:off x="342905" y="5623088"/>
              <a:ext cx="3190656"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Services with micro seasonality trends   </a:t>
              </a:r>
            </a:p>
            <a:p>
              <a:pPr marL="0" lvl="1" defTabSz="1218836" fontAlgn="base">
                <a:spcAft>
                  <a:spcPct val="0"/>
                </a:spcAft>
              </a:pPr>
              <a:r>
                <a:rPr lang="en-US" sz="1200" dirty="0">
                  <a:solidFill>
                    <a:schemeClr val="tx1">
                      <a:alpha val="99000"/>
                    </a:schemeClr>
                  </a:solidFill>
                  <a:ea typeface="Kozuka Gothic Pro R" pitchFamily="34" charset="-128"/>
                </a:rPr>
                <a:t>Peaks due to periodic increased demand</a:t>
              </a:r>
            </a:p>
            <a:p>
              <a:pPr marL="0" lvl="1" defTabSz="1218836" fontAlgn="base">
                <a:spcAft>
                  <a:spcPct val="0"/>
                </a:spcAft>
              </a:pPr>
              <a:r>
                <a:rPr lang="en-US" sz="1200" dirty="0">
                  <a:solidFill>
                    <a:schemeClr val="tx1">
                      <a:alpha val="99000"/>
                    </a:schemeClr>
                  </a:solidFill>
                  <a:ea typeface="Kozuka Gothic Pro R" pitchFamily="34" charset="-128"/>
                </a:rPr>
                <a:t>IT complexity and wasted </a:t>
              </a:r>
              <a:r>
                <a:rPr lang="en-US" sz="1200" dirty="0" smtClean="0">
                  <a:solidFill>
                    <a:schemeClr val="tx1">
                      <a:alpha val="99000"/>
                    </a:schemeClr>
                  </a:solidFill>
                  <a:ea typeface="Kozuka Gothic Pro R" pitchFamily="34" charset="-128"/>
                </a:rPr>
                <a:t>capacity</a:t>
              </a:r>
              <a:endParaRPr lang="en-US" sz="1200" dirty="0">
                <a:solidFill>
                  <a:schemeClr val="tx1">
                    <a:alpha val="99000"/>
                  </a:schemeClr>
                </a:solidFill>
                <a:ea typeface="Kozuka Gothic Pro R" pitchFamily="34" charset="-128"/>
              </a:endParaRPr>
            </a:p>
          </p:txBody>
        </p:sp>
      </p:grpSp>
      <p:grpSp>
        <p:nvGrpSpPr>
          <p:cNvPr id="8" name="Group 7"/>
          <p:cNvGrpSpPr/>
          <p:nvPr/>
        </p:nvGrpSpPr>
        <p:grpSpPr>
          <a:xfrm>
            <a:off x="6377284" y="4143015"/>
            <a:ext cx="3732278" cy="1213827"/>
            <a:chOff x="4261124" y="5644173"/>
            <a:chExt cx="3732278" cy="1213827"/>
          </a:xfrm>
        </p:grpSpPr>
        <p:sp>
          <p:nvSpPr>
            <p:cNvPr id="9" name="Rectangle 8"/>
            <p:cNvSpPr/>
            <p:nvPr/>
          </p:nvSpPr>
          <p:spPr>
            <a:xfrm rot="16200000">
              <a:off x="3865551" y="6039746"/>
              <a:ext cx="1024540"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grpSp>
          <p:nvGrpSpPr>
            <p:cNvPr id="10" name="Group 9"/>
            <p:cNvGrpSpPr/>
            <p:nvPr/>
          </p:nvGrpSpPr>
          <p:grpSpPr>
            <a:xfrm>
              <a:off x="4582482" y="5864109"/>
              <a:ext cx="3410920" cy="993891"/>
              <a:chOff x="4582482" y="5864109"/>
              <a:chExt cx="3410920" cy="993891"/>
            </a:xfrm>
          </p:grpSpPr>
          <p:sp>
            <p:nvSpPr>
              <p:cNvPr id="11" name="Text Placeholder 6"/>
              <p:cNvSpPr txBox="1">
                <a:spLocks/>
              </p:cNvSpPr>
              <p:nvPr/>
            </p:nvSpPr>
            <p:spPr bwMode="auto">
              <a:xfrm>
                <a:off x="7781504" y="6646984"/>
                <a:ext cx="211898" cy="21101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cxnSp>
            <p:nvCxnSpPr>
              <p:cNvPr id="12" name="Straight Arrow Connector 11"/>
              <p:cNvCxnSpPr/>
              <p:nvPr/>
            </p:nvCxnSpPr>
            <p:spPr bwMode="auto">
              <a:xfrm flipV="1">
                <a:off x="4597721" y="5864109"/>
                <a:ext cx="0" cy="89744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13" name="Straight Arrow Connector 12"/>
              <p:cNvCxnSpPr/>
              <p:nvPr/>
            </p:nvCxnSpPr>
            <p:spPr bwMode="auto">
              <a:xfrm>
                <a:off x="4582482" y="6749009"/>
                <a:ext cx="3152990"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14" name="Freeform 13"/>
              <p:cNvSpPr/>
              <p:nvPr/>
            </p:nvSpPr>
            <p:spPr>
              <a:xfrm>
                <a:off x="4595628" y="5920458"/>
                <a:ext cx="2919644" cy="583019"/>
              </a:xfrm>
              <a:custGeom>
                <a:avLst/>
                <a:gdLst>
                  <a:gd name="connsiteX0" fmla="*/ 0 w 2190307"/>
                  <a:gd name="connsiteY0" fmla="*/ 689345 h 781494"/>
                  <a:gd name="connsiteX1" fmla="*/ 531628 w 2190307"/>
                  <a:gd name="connsiteY1" fmla="*/ 8861 h 781494"/>
                  <a:gd name="connsiteX2" fmla="*/ 967563 w 2190307"/>
                  <a:gd name="connsiteY2" fmla="*/ 742508 h 781494"/>
                  <a:gd name="connsiteX3" fmla="*/ 1435395 w 2190307"/>
                  <a:gd name="connsiteY3" fmla="*/ 8861 h 781494"/>
                  <a:gd name="connsiteX4" fmla="*/ 1828800 w 2190307"/>
                  <a:gd name="connsiteY4" fmla="*/ 721243 h 781494"/>
                  <a:gd name="connsiteX5" fmla="*/ 2190307 w 2190307"/>
                  <a:gd name="connsiteY5" fmla="*/ 370368 h 78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0307" h="781494">
                    <a:moveTo>
                      <a:pt x="0" y="689345"/>
                    </a:moveTo>
                    <a:cubicBezTo>
                      <a:pt x="185183" y="344672"/>
                      <a:pt x="370367" y="0"/>
                      <a:pt x="531628" y="8861"/>
                    </a:cubicBezTo>
                    <a:cubicBezTo>
                      <a:pt x="692889" y="17722"/>
                      <a:pt x="816935" y="742508"/>
                      <a:pt x="967563" y="742508"/>
                    </a:cubicBezTo>
                    <a:cubicBezTo>
                      <a:pt x="1118191" y="742508"/>
                      <a:pt x="1291856" y="12405"/>
                      <a:pt x="1435395" y="8861"/>
                    </a:cubicBezTo>
                    <a:cubicBezTo>
                      <a:pt x="1578934" y="5317"/>
                      <a:pt x="1702981" y="660992"/>
                      <a:pt x="1828800" y="721243"/>
                    </a:cubicBezTo>
                    <a:cubicBezTo>
                      <a:pt x="1954619" y="781494"/>
                      <a:pt x="2119423" y="430619"/>
                      <a:pt x="2190307" y="370368"/>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cxnSp>
            <p:nvCxnSpPr>
              <p:cNvPr id="15" name="Straight Connector 14"/>
              <p:cNvCxnSpPr/>
              <p:nvPr/>
            </p:nvCxnSpPr>
            <p:spPr bwMode="auto">
              <a:xfrm>
                <a:off x="4621762" y="6295119"/>
                <a:ext cx="2963103" cy="24852"/>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grpSp>
      </p:grpSp>
      <p:grpSp>
        <p:nvGrpSpPr>
          <p:cNvPr id="16" name="Group 15"/>
          <p:cNvGrpSpPr/>
          <p:nvPr/>
        </p:nvGrpSpPr>
        <p:grpSpPr>
          <a:xfrm>
            <a:off x="6696402" y="2945314"/>
            <a:ext cx="3821938" cy="997096"/>
            <a:chOff x="342905" y="3877806"/>
            <a:chExt cx="3821938" cy="997096"/>
          </a:xfrm>
        </p:grpSpPr>
        <p:sp>
          <p:nvSpPr>
            <p:cNvPr id="17" name="TextBox 16"/>
            <p:cNvSpPr txBox="1"/>
            <p:nvPr/>
          </p:nvSpPr>
          <p:spPr>
            <a:xfrm>
              <a:off x="342905" y="3877806"/>
              <a:ext cx="3821938"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chemeClr val="tx2">
                      <a:alpha val="99000"/>
                    </a:schemeClr>
                  </a:solidFill>
                  <a:latin typeface="Segoe UI" pitchFamily="34" charset="0"/>
                  <a:ea typeface="Segoe UI" pitchFamily="34" charset="0"/>
                  <a:cs typeface="Segoe UI" pitchFamily="34" charset="0"/>
                </a:rPr>
                <a:t>Unpredictable </a:t>
              </a:r>
              <a:r>
                <a:rPr lang="en-US" sz="2800" dirty="0" smtClean="0">
                  <a:solidFill>
                    <a:schemeClr val="tx2">
                      <a:alpha val="99000"/>
                    </a:schemeClr>
                  </a:solidFill>
                  <a:latin typeface="Segoe UI" pitchFamily="34" charset="0"/>
                  <a:ea typeface="Segoe UI" pitchFamily="34" charset="0"/>
                  <a:cs typeface="Segoe UI" pitchFamily="34" charset="0"/>
                </a:rPr>
                <a:t>Bursts</a:t>
              </a:r>
              <a:endParaRPr lang="en-US" sz="2800" dirty="0">
                <a:solidFill>
                  <a:schemeClr val="tx2">
                    <a:alpha val="99000"/>
                  </a:schemeClr>
                </a:solidFill>
                <a:latin typeface="Segoe UI" pitchFamily="34" charset="0"/>
                <a:ea typeface="Segoe UI" pitchFamily="34" charset="0"/>
                <a:cs typeface="Segoe UI" pitchFamily="34" charset="0"/>
              </a:endParaRPr>
            </a:p>
          </p:txBody>
        </p:sp>
        <p:sp>
          <p:nvSpPr>
            <p:cNvPr id="18" name="Rectangle 17"/>
            <p:cNvSpPr/>
            <p:nvPr/>
          </p:nvSpPr>
          <p:spPr>
            <a:xfrm>
              <a:off x="342905" y="4320904"/>
              <a:ext cx="3045807"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Unexpected/unplanned peak in demand  </a:t>
              </a:r>
            </a:p>
            <a:p>
              <a:pPr marL="0" lvl="1" defTabSz="1218836" fontAlgn="base">
                <a:spcAft>
                  <a:spcPct val="0"/>
                </a:spcAft>
              </a:pPr>
              <a:r>
                <a:rPr lang="en-US" sz="1200" dirty="0">
                  <a:solidFill>
                    <a:schemeClr val="tx1">
                      <a:alpha val="99000"/>
                    </a:schemeClr>
                  </a:solidFill>
                  <a:ea typeface="Kozuka Gothic Pro R" pitchFamily="34" charset="-128"/>
                </a:rPr>
                <a:t>Sudden spike impacts performance </a:t>
              </a:r>
            </a:p>
            <a:p>
              <a:pPr marL="0" lvl="1" defTabSz="1218836" fontAlgn="base">
                <a:spcAft>
                  <a:spcPct val="0"/>
                </a:spcAft>
              </a:pPr>
              <a:r>
                <a:rPr lang="en-US" sz="1200" dirty="0">
                  <a:solidFill>
                    <a:schemeClr val="tx1">
                      <a:alpha val="99000"/>
                    </a:schemeClr>
                  </a:solidFill>
                  <a:ea typeface="Kozuka Gothic Pro R" pitchFamily="34" charset="-128"/>
                </a:rPr>
                <a:t>Can’t over provision for extreme cases </a:t>
              </a:r>
            </a:p>
          </p:txBody>
        </p:sp>
      </p:grpSp>
      <p:grpSp>
        <p:nvGrpSpPr>
          <p:cNvPr id="19" name="Group 18"/>
          <p:cNvGrpSpPr/>
          <p:nvPr/>
        </p:nvGrpSpPr>
        <p:grpSpPr>
          <a:xfrm>
            <a:off x="6377284" y="1923214"/>
            <a:ext cx="3747205" cy="1019525"/>
            <a:chOff x="4246197" y="4388722"/>
            <a:chExt cx="3747205" cy="1019525"/>
          </a:xfrm>
        </p:grpSpPr>
        <p:sp>
          <p:nvSpPr>
            <p:cNvPr id="20" name="Text Placeholder 6"/>
            <p:cNvSpPr txBox="1">
              <a:spLocks/>
            </p:cNvSpPr>
            <p:nvPr/>
          </p:nvSpPr>
          <p:spPr bwMode="auto">
            <a:xfrm>
              <a:off x="7781504" y="5206224"/>
              <a:ext cx="211898" cy="15853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cxnSp>
          <p:nvCxnSpPr>
            <p:cNvPr id="21" name="Straight Arrow Connector 20"/>
            <p:cNvCxnSpPr/>
            <p:nvPr/>
          </p:nvCxnSpPr>
          <p:spPr bwMode="auto">
            <a:xfrm flipH="1" flipV="1">
              <a:off x="4582793" y="4394495"/>
              <a:ext cx="4" cy="897446"/>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2" name="Straight Arrow Connector 21"/>
            <p:cNvCxnSpPr/>
            <p:nvPr/>
          </p:nvCxnSpPr>
          <p:spPr bwMode="auto">
            <a:xfrm>
              <a:off x="4582792" y="5281149"/>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23" name="Rectangle 22"/>
            <p:cNvSpPr/>
            <p:nvPr/>
          </p:nvSpPr>
          <p:spPr>
            <a:xfrm rot="16200000">
              <a:off x="3853131" y="4781788"/>
              <a:ext cx="1019525"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grpSp>
          <p:nvGrpSpPr>
            <p:cNvPr id="24" name="Group 23"/>
            <p:cNvGrpSpPr/>
            <p:nvPr/>
          </p:nvGrpSpPr>
          <p:grpSpPr>
            <a:xfrm>
              <a:off x="4576846" y="4498417"/>
              <a:ext cx="3152246" cy="492377"/>
              <a:chOff x="4576846" y="4498417"/>
              <a:chExt cx="3152246" cy="492377"/>
            </a:xfrm>
          </p:grpSpPr>
          <p:cxnSp>
            <p:nvCxnSpPr>
              <p:cNvPr id="25" name="Straight Arrow Connector 24"/>
              <p:cNvCxnSpPr/>
              <p:nvPr/>
            </p:nvCxnSpPr>
            <p:spPr bwMode="auto">
              <a:xfrm>
                <a:off x="6558783" y="4988411"/>
                <a:ext cx="1170309" cy="1712"/>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26" name="Straight Connector 25"/>
              <p:cNvCxnSpPr/>
              <p:nvPr/>
            </p:nvCxnSpPr>
            <p:spPr bwMode="auto">
              <a:xfrm>
                <a:off x="4576846" y="4983352"/>
                <a:ext cx="1113905" cy="0"/>
              </a:xfrm>
              <a:prstGeom prst="line">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27" name="Freeform 26"/>
              <p:cNvSpPr/>
              <p:nvPr/>
            </p:nvSpPr>
            <p:spPr>
              <a:xfrm>
                <a:off x="5690750" y="4498417"/>
                <a:ext cx="857791" cy="492377"/>
              </a:xfrm>
              <a:custGeom>
                <a:avLst/>
                <a:gdLst>
                  <a:gd name="connsiteX0" fmla="*/ 0 w 1595120"/>
                  <a:gd name="connsiteY0" fmla="*/ 662093 h 672253"/>
                  <a:gd name="connsiteX1" fmla="*/ 751840 w 1595120"/>
                  <a:gd name="connsiteY1" fmla="*/ 1693 h 672253"/>
                  <a:gd name="connsiteX2" fmla="*/ 1595120 w 1595120"/>
                  <a:gd name="connsiteY2" fmla="*/ 672253 h 672253"/>
                </a:gdLst>
                <a:ahLst/>
                <a:cxnLst>
                  <a:cxn ang="0">
                    <a:pos x="connsiteX0" y="connsiteY0"/>
                  </a:cxn>
                  <a:cxn ang="0">
                    <a:pos x="connsiteX1" y="connsiteY1"/>
                  </a:cxn>
                  <a:cxn ang="0">
                    <a:pos x="connsiteX2" y="connsiteY2"/>
                  </a:cxn>
                </a:cxnLst>
                <a:rect l="l" t="t" r="r" b="b"/>
                <a:pathLst>
                  <a:path w="1595120" h="672253">
                    <a:moveTo>
                      <a:pt x="0" y="662093"/>
                    </a:moveTo>
                    <a:cubicBezTo>
                      <a:pt x="242993" y="331046"/>
                      <a:pt x="485987" y="0"/>
                      <a:pt x="751840" y="1693"/>
                    </a:cubicBezTo>
                    <a:cubicBezTo>
                      <a:pt x="1017693" y="3386"/>
                      <a:pt x="1306406" y="337819"/>
                      <a:pt x="1595120" y="672253"/>
                    </a:cubicBezTo>
                  </a:path>
                </a:pathLst>
              </a:cu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dirty="0"/>
              </a:p>
            </p:txBody>
          </p:sp>
        </p:grpSp>
      </p:grpSp>
      <p:grpSp>
        <p:nvGrpSpPr>
          <p:cNvPr id="28" name="Group 27"/>
          <p:cNvGrpSpPr/>
          <p:nvPr/>
        </p:nvGrpSpPr>
        <p:grpSpPr>
          <a:xfrm>
            <a:off x="2115407" y="5310094"/>
            <a:ext cx="3119051" cy="1020871"/>
            <a:chOff x="342905" y="2485579"/>
            <a:chExt cx="3119051" cy="1020871"/>
          </a:xfrm>
        </p:grpSpPr>
        <p:sp>
          <p:nvSpPr>
            <p:cNvPr id="29" name="TextBox 28"/>
            <p:cNvSpPr txBox="1"/>
            <p:nvPr/>
          </p:nvSpPr>
          <p:spPr>
            <a:xfrm>
              <a:off x="342905" y="2485579"/>
              <a:ext cx="3119051"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a:solidFill>
                    <a:schemeClr val="tx2">
                      <a:alpha val="99000"/>
                    </a:schemeClr>
                  </a:solidFill>
                  <a:latin typeface="Segoe UI" pitchFamily="34" charset="0"/>
                  <a:ea typeface="Segoe UI" pitchFamily="34" charset="0"/>
                  <a:cs typeface="Segoe UI" pitchFamily="34" charset="0"/>
                </a:rPr>
                <a:t>Growing Fast</a:t>
              </a:r>
            </a:p>
          </p:txBody>
        </p:sp>
        <p:sp>
          <p:nvSpPr>
            <p:cNvPr id="30" name="Rectangle 29"/>
            <p:cNvSpPr/>
            <p:nvPr/>
          </p:nvSpPr>
          <p:spPr>
            <a:xfrm>
              <a:off x="342905" y="2952452"/>
              <a:ext cx="3119051"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Successful services needs to grow/scale   </a:t>
              </a:r>
            </a:p>
            <a:p>
              <a:pPr marL="0" lvl="1" defTabSz="1218836" fontAlgn="base">
                <a:spcAft>
                  <a:spcPct val="0"/>
                </a:spcAft>
              </a:pPr>
              <a:r>
                <a:rPr lang="en-US" sz="1200" dirty="0">
                  <a:solidFill>
                    <a:schemeClr val="tx1">
                      <a:alpha val="99000"/>
                    </a:schemeClr>
                  </a:solidFill>
                  <a:ea typeface="Kozuka Gothic Pro R" pitchFamily="34" charset="-128"/>
                </a:rPr>
                <a:t>Keeping up w/ growth is big IT challenge </a:t>
              </a:r>
            </a:p>
            <a:p>
              <a:pPr marL="0" lvl="1" defTabSz="1218836" fontAlgn="base">
                <a:spcAft>
                  <a:spcPct val="0"/>
                </a:spcAft>
              </a:pPr>
              <a:r>
                <a:rPr lang="en-US" sz="1200" dirty="0">
                  <a:solidFill>
                    <a:schemeClr val="tx1">
                      <a:alpha val="99000"/>
                    </a:schemeClr>
                  </a:solidFill>
                  <a:ea typeface="Kozuka Gothic Pro R" pitchFamily="34" charset="-128"/>
                </a:rPr>
                <a:t>Cannot provision hardware fast enough</a:t>
              </a:r>
            </a:p>
          </p:txBody>
        </p:sp>
      </p:grpSp>
      <p:grpSp>
        <p:nvGrpSpPr>
          <p:cNvPr id="31" name="Group 30"/>
          <p:cNvGrpSpPr/>
          <p:nvPr/>
        </p:nvGrpSpPr>
        <p:grpSpPr>
          <a:xfrm>
            <a:off x="1796618" y="4325147"/>
            <a:ext cx="3756631" cy="1062869"/>
            <a:chOff x="4236771" y="2938938"/>
            <a:chExt cx="3756631" cy="1062869"/>
          </a:xfrm>
        </p:grpSpPr>
        <p:sp>
          <p:nvSpPr>
            <p:cNvPr id="32" name="Text Placeholder 6"/>
            <p:cNvSpPr txBox="1">
              <a:spLocks/>
            </p:cNvSpPr>
            <p:nvPr/>
          </p:nvSpPr>
          <p:spPr bwMode="auto">
            <a:xfrm>
              <a:off x="7781504" y="3788904"/>
              <a:ext cx="211898" cy="15853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cxnSp>
          <p:nvCxnSpPr>
            <p:cNvPr id="33" name="Straight Arrow Connector 32"/>
            <p:cNvCxnSpPr/>
            <p:nvPr/>
          </p:nvCxnSpPr>
          <p:spPr bwMode="auto">
            <a:xfrm flipH="1" flipV="1">
              <a:off x="4573367" y="2938938"/>
              <a:ext cx="3478" cy="930519"/>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34" name="Straight Arrow Connector 33"/>
            <p:cNvCxnSpPr/>
            <p:nvPr/>
          </p:nvCxnSpPr>
          <p:spPr bwMode="auto">
            <a:xfrm>
              <a:off x="4576845" y="3855771"/>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35" name="Rectangle 34"/>
            <p:cNvSpPr/>
            <p:nvPr/>
          </p:nvSpPr>
          <p:spPr>
            <a:xfrm rot="16200000">
              <a:off x="3845993" y="3377636"/>
              <a:ext cx="1014949"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sp>
          <p:nvSpPr>
            <p:cNvPr id="36" name="Freeform 35"/>
            <p:cNvSpPr/>
            <p:nvPr/>
          </p:nvSpPr>
          <p:spPr>
            <a:xfrm>
              <a:off x="4567527" y="2992443"/>
              <a:ext cx="3085702" cy="860645"/>
            </a:xfrm>
            <a:custGeom>
              <a:avLst/>
              <a:gdLst>
                <a:gd name="connsiteX0" fmla="*/ 0 w 3180080"/>
                <a:gd name="connsiteY0" fmla="*/ 782320 h 912707"/>
                <a:gd name="connsiteX1" fmla="*/ 1635760 w 3180080"/>
                <a:gd name="connsiteY1" fmla="*/ 782320 h 912707"/>
                <a:gd name="connsiteX2" fmla="*/ 3180080 w 3180080"/>
                <a:gd name="connsiteY2" fmla="*/ 0 h 912707"/>
                <a:gd name="connsiteX0" fmla="*/ 0 w 3159760"/>
                <a:gd name="connsiteY0" fmla="*/ 881288 h 946481"/>
                <a:gd name="connsiteX1" fmla="*/ 1615440 w 3159760"/>
                <a:gd name="connsiteY1" fmla="*/ 782320 h 946481"/>
                <a:gd name="connsiteX2" fmla="*/ 3159760 w 3159760"/>
                <a:gd name="connsiteY2" fmla="*/ 0 h 946481"/>
                <a:gd name="connsiteX0" fmla="*/ 0 w 3159760"/>
                <a:gd name="connsiteY0" fmla="*/ 881288 h 929201"/>
                <a:gd name="connsiteX1" fmla="*/ 1615440 w 3159760"/>
                <a:gd name="connsiteY1" fmla="*/ 782320 h 929201"/>
                <a:gd name="connsiteX2" fmla="*/ 3159760 w 3159760"/>
                <a:gd name="connsiteY2" fmla="*/ 0 h 929201"/>
                <a:gd name="connsiteX0" fmla="*/ 0 w 3149600"/>
                <a:gd name="connsiteY0" fmla="*/ 991253 h 1001464"/>
                <a:gd name="connsiteX1" fmla="*/ 1605280 w 3149600"/>
                <a:gd name="connsiteY1" fmla="*/ 782320 h 1001464"/>
                <a:gd name="connsiteX2" fmla="*/ 3149600 w 3149600"/>
                <a:gd name="connsiteY2" fmla="*/ 0 h 1001464"/>
                <a:gd name="connsiteX0" fmla="*/ 0 w 3149600"/>
                <a:gd name="connsiteY0" fmla="*/ 991253 h 991253"/>
                <a:gd name="connsiteX1" fmla="*/ 1605280 w 3149600"/>
                <a:gd name="connsiteY1" fmla="*/ 782320 h 991253"/>
                <a:gd name="connsiteX2" fmla="*/ 3149600 w 3149600"/>
                <a:gd name="connsiteY2" fmla="*/ 0 h 991253"/>
              </a:gdLst>
              <a:ahLst/>
              <a:cxnLst>
                <a:cxn ang="0">
                  <a:pos x="connsiteX0" y="connsiteY0"/>
                </a:cxn>
                <a:cxn ang="0">
                  <a:pos x="connsiteX1" y="connsiteY1"/>
                </a:cxn>
                <a:cxn ang="0">
                  <a:pos x="connsiteX2" y="connsiteY2"/>
                </a:cxn>
              </a:cxnLst>
              <a:rect l="l" t="t" r="r" b="b"/>
              <a:pathLst>
                <a:path w="3149600" h="991253">
                  <a:moveTo>
                    <a:pt x="0" y="991253"/>
                  </a:moveTo>
                  <a:cubicBezTo>
                    <a:pt x="623993" y="979471"/>
                    <a:pt x="1080347" y="947529"/>
                    <a:pt x="1605280" y="782320"/>
                  </a:cubicBezTo>
                  <a:cubicBezTo>
                    <a:pt x="2130213" y="617111"/>
                    <a:pt x="2642446" y="325966"/>
                    <a:pt x="3149600" y="0"/>
                  </a:cubicBezTo>
                </a:path>
              </a:pathLst>
            </a:custGeom>
            <a:ln w="25400">
              <a:solidFill>
                <a:schemeClr val="tx1"/>
              </a:solidFill>
              <a:headEnd type="none" w="med" len="med"/>
              <a:tailEnd type="triangle"/>
            </a:ln>
            <a:effectLst/>
          </p:spPr>
          <p:txBody>
            <a:bodyPr lIns="91436" tIns="45718" rIns="91436" bIns="45718" rtlCol="0" anchor="ctr"/>
            <a:lstStyle/>
            <a:p>
              <a:pPr algn="ctr"/>
              <a:endParaRPr lang="en-US" dirty="0"/>
            </a:p>
          </p:txBody>
        </p:sp>
      </p:grpSp>
      <p:grpSp>
        <p:nvGrpSpPr>
          <p:cNvPr id="37" name="Group 36"/>
          <p:cNvGrpSpPr/>
          <p:nvPr/>
        </p:nvGrpSpPr>
        <p:grpSpPr>
          <a:xfrm>
            <a:off x="2118269" y="2948443"/>
            <a:ext cx="3613707" cy="988924"/>
            <a:chOff x="342904" y="1233639"/>
            <a:chExt cx="3613707" cy="988924"/>
          </a:xfrm>
        </p:grpSpPr>
        <p:sp>
          <p:nvSpPr>
            <p:cNvPr id="38" name="TextBox 37"/>
            <p:cNvSpPr txBox="1"/>
            <p:nvPr/>
          </p:nvSpPr>
          <p:spPr>
            <a:xfrm>
              <a:off x="342904" y="1233639"/>
              <a:ext cx="3045807" cy="480127"/>
            </a:xfrm>
            <a:prstGeom prst="rect">
              <a:avLst/>
            </a:prstGeom>
            <a:noFill/>
            <a:ln>
              <a:noFill/>
            </a:ln>
          </p:spPr>
          <p:txBody>
            <a:bodyPr wrap="square" lIns="0" tIns="45718" rIns="0" bIns="45718" rtlCol="0">
              <a:spAutoFit/>
            </a:bodyPr>
            <a:lstStyle/>
            <a:p>
              <a:pPr>
                <a:lnSpc>
                  <a:spcPct val="90000"/>
                </a:lnSpc>
                <a:spcBef>
                  <a:spcPct val="20000"/>
                </a:spcBef>
              </a:pPr>
              <a:r>
                <a:rPr lang="en-US" sz="2800" dirty="0" smtClean="0">
                  <a:solidFill>
                    <a:schemeClr val="tx2">
                      <a:alpha val="99000"/>
                    </a:schemeClr>
                  </a:solidFill>
                  <a:latin typeface="Segoe UI" pitchFamily="34" charset="0"/>
                  <a:ea typeface="Segoe UI" pitchFamily="34" charset="0"/>
                  <a:cs typeface="Segoe UI" pitchFamily="34" charset="0"/>
                </a:rPr>
                <a:t>On </a:t>
              </a:r>
              <a:r>
                <a:rPr lang="en-US" sz="2800" dirty="0">
                  <a:solidFill>
                    <a:schemeClr val="tx2">
                      <a:alpha val="99000"/>
                    </a:schemeClr>
                  </a:solidFill>
                  <a:latin typeface="Segoe UI" pitchFamily="34" charset="0"/>
                  <a:ea typeface="Segoe UI" pitchFamily="34" charset="0"/>
                  <a:cs typeface="Segoe UI" pitchFamily="34" charset="0"/>
                </a:rPr>
                <a:t>and </a:t>
              </a:r>
              <a:r>
                <a:rPr lang="en-US" sz="2800" dirty="0" smtClean="0">
                  <a:solidFill>
                    <a:schemeClr val="tx2">
                      <a:alpha val="99000"/>
                    </a:schemeClr>
                  </a:solidFill>
                  <a:latin typeface="Segoe UI" pitchFamily="34" charset="0"/>
                  <a:ea typeface="Segoe UI" pitchFamily="34" charset="0"/>
                  <a:cs typeface="Segoe UI" pitchFamily="34" charset="0"/>
                </a:rPr>
                <a:t>Off</a:t>
              </a:r>
              <a:endParaRPr lang="en-US" sz="2800" dirty="0">
                <a:solidFill>
                  <a:schemeClr val="tx2">
                    <a:alpha val="99000"/>
                  </a:schemeClr>
                </a:solidFill>
                <a:latin typeface="Segoe UI" pitchFamily="34" charset="0"/>
                <a:ea typeface="Segoe UI" pitchFamily="34" charset="0"/>
                <a:cs typeface="Segoe UI" pitchFamily="34" charset="0"/>
              </a:endParaRPr>
            </a:p>
          </p:txBody>
        </p:sp>
        <p:sp>
          <p:nvSpPr>
            <p:cNvPr id="39" name="Rectangle 38"/>
            <p:cNvSpPr/>
            <p:nvPr/>
          </p:nvSpPr>
          <p:spPr>
            <a:xfrm>
              <a:off x="342905" y="1668565"/>
              <a:ext cx="3613706" cy="553998"/>
            </a:xfrm>
            <a:prstGeom prst="rect">
              <a:avLst/>
            </a:prstGeom>
            <a:ln>
              <a:noFill/>
            </a:ln>
          </p:spPr>
          <p:txBody>
            <a:bodyPr wrap="square" lIns="0" tIns="0" rIns="0" bIns="0">
              <a:spAutoFit/>
            </a:bodyPr>
            <a:lstStyle/>
            <a:p>
              <a:pPr marL="0" lvl="1" defTabSz="1218836" fontAlgn="base">
                <a:spcAft>
                  <a:spcPct val="0"/>
                </a:spcAft>
              </a:pPr>
              <a:r>
                <a:rPr lang="en-US" sz="1200" dirty="0">
                  <a:solidFill>
                    <a:schemeClr val="tx1">
                      <a:alpha val="99000"/>
                    </a:schemeClr>
                  </a:solidFill>
                  <a:ea typeface="Kozuka Gothic Pro R" pitchFamily="34" charset="-128"/>
                </a:rPr>
                <a:t>On &amp; off workloads (e.g. batch </a:t>
              </a:r>
              <a:r>
                <a:rPr lang="en-US" sz="1200" dirty="0" smtClean="0">
                  <a:solidFill>
                    <a:schemeClr val="tx1">
                      <a:alpha val="99000"/>
                    </a:schemeClr>
                  </a:solidFill>
                  <a:ea typeface="Kozuka Gothic Pro R" pitchFamily="34" charset="-128"/>
                </a:rPr>
                <a:t>job)</a:t>
              </a:r>
            </a:p>
            <a:p>
              <a:pPr marL="0" lvl="1" defTabSz="1218836" fontAlgn="base">
                <a:spcAft>
                  <a:spcPct val="0"/>
                </a:spcAft>
              </a:pPr>
              <a:r>
                <a:rPr lang="en-US" sz="1200" dirty="0" smtClean="0">
                  <a:solidFill>
                    <a:schemeClr val="tx1">
                      <a:alpha val="99000"/>
                    </a:schemeClr>
                  </a:solidFill>
                  <a:ea typeface="Kozuka Gothic Pro R" pitchFamily="34" charset="-128"/>
                </a:rPr>
                <a:t>Over provisioned capacity is wasted </a:t>
              </a:r>
            </a:p>
            <a:p>
              <a:pPr marL="0" lvl="1" defTabSz="1218836" fontAlgn="base">
                <a:spcAft>
                  <a:spcPct val="0"/>
                </a:spcAft>
              </a:pPr>
              <a:r>
                <a:rPr lang="en-US" sz="1200" dirty="0" smtClean="0">
                  <a:solidFill>
                    <a:schemeClr val="tx1">
                      <a:alpha val="99000"/>
                    </a:schemeClr>
                  </a:solidFill>
                  <a:ea typeface="Kozuka Gothic Pro R" pitchFamily="34" charset="-128"/>
                </a:rPr>
                <a:t>Time </a:t>
              </a:r>
              <a:r>
                <a:rPr lang="en-US" sz="1200" dirty="0">
                  <a:solidFill>
                    <a:schemeClr val="tx1">
                      <a:alpha val="99000"/>
                    </a:schemeClr>
                  </a:solidFill>
                  <a:ea typeface="Kozuka Gothic Pro R" pitchFamily="34" charset="-128"/>
                </a:rPr>
                <a:t>to market can be cumbersome </a:t>
              </a:r>
            </a:p>
          </p:txBody>
        </p:sp>
      </p:grpSp>
      <p:grpSp>
        <p:nvGrpSpPr>
          <p:cNvPr id="40" name="Group 39"/>
          <p:cNvGrpSpPr/>
          <p:nvPr/>
        </p:nvGrpSpPr>
        <p:grpSpPr>
          <a:xfrm>
            <a:off x="1796617" y="1932591"/>
            <a:ext cx="3756632" cy="1030592"/>
            <a:chOff x="4236770" y="1502840"/>
            <a:chExt cx="3756632" cy="1030592"/>
          </a:xfrm>
        </p:grpSpPr>
        <p:cxnSp>
          <p:nvCxnSpPr>
            <p:cNvPr id="41" name="Straight Arrow Connector 40"/>
            <p:cNvCxnSpPr/>
            <p:nvPr/>
          </p:nvCxnSpPr>
          <p:spPr bwMode="auto">
            <a:xfrm rot="16200000" flipV="1">
              <a:off x="4125732" y="1950475"/>
              <a:ext cx="895273" cy="4"/>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42" name="Straight Arrow Connector 41"/>
            <p:cNvCxnSpPr/>
            <p:nvPr/>
          </p:nvCxnSpPr>
          <p:spPr bwMode="auto">
            <a:xfrm>
              <a:off x="4573368" y="2387396"/>
              <a:ext cx="3152991" cy="935"/>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sp>
          <p:nvSpPr>
            <p:cNvPr id="43" name="Text Placeholder 6"/>
            <p:cNvSpPr txBox="1">
              <a:spLocks/>
            </p:cNvSpPr>
            <p:nvPr/>
          </p:nvSpPr>
          <p:spPr bwMode="auto">
            <a:xfrm>
              <a:off x="7781504" y="2289035"/>
              <a:ext cx="211898" cy="15853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8936" eaLnBrk="0" fontAlgn="base" hangingPunct="0">
                <a:spcBef>
                  <a:spcPct val="20000"/>
                </a:spcBef>
                <a:spcAft>
                  <a:spcPct val="0"/>
                </a:spcAft>
                <a:buClr>
                  <a:srgbClr val="000000"/>
                </a:buClr>
              </a:pPr>
              <a:r>
                <a:rPr lang="en-US" sz="1400" i="1" dirty="0" smtClean="0">
                  <a:solidFill>
                    <a:schemeClr val="tx1">
                      <a:alpha val="99000"/>
                    </a:schemeClr>
                  </a:solidFill>
                </a:rPr>
                <a:t>t</a:t>
              </a:r>
              <a:endParaRPr lang="en-US" sz="1400" i="1" dirty="0">
                <a:solidFill>
                  <a:schemeClr val="tx1">
                    <a:alpha val="99000"/>
                  </a:schemeClr>
                </a:solidFill>
              </a:endParaRPr>
            </a:p>
          </p:txBody>
        </p:sp>
        <p:sp>
          <p:nvSpPr>
            <p:cNvPr id="44" name="Rectangle 43"/>
            <p:cNvSpPr/>
            <p:nvPr/>
          </p:nvSpPr>
          <p:spPr>
            <a:xfrm rot="16200000">
              <a:off x="3839898" y="1903167"/>
              <a:ext cx="1027137" cy="233393"/>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r>
                <a:rPr lang="en-US" sz="1200" dirty="0">
                  <a:solidFill>
                    <a:schemeClr val="tx1">
                      <a:alpha val="99000"/>
                    </a:schemeClr>
                  </a:solidFill>
                </a:rPr>
                <a:t>Compute </a:t>
              </a:r>
            </a:p>
          </p:txBody>
        </p:sp>
        <p:cxnSp>
          <p:nvCxnSpPr>
            <p:cNvPr id="45" name="Straight Arrow Connector 44"/>
            <p:cNvCxnSpPr/>
            <p:nvPr/>
          </p:nvCxnSpPr>
          <p:spPr bwMode="auto">
            <a:xfrm flipV="1">
              <a:off x="4573368" y="2053731"/>
              <a:ext cx="1018711" cy="6536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46" name="Straight Arrow Connector 45"/>
            <p:cNvCxnSpPr/>
            <p:nvPr/>
          </p:nvCxnSpPr>
          <p:spPr bwMode="auto">
            <a:xfrm flipV="1">
              <a:off x="6598035" y="2032750"/>
              <a:ext cx="1067313" cy="86347"/>
            </a:xfrm>
            <a:prstGeom prst="straightConnector1">
              <a:avLst/>
            </a:prstGeom>
            <a:ln w="25400">
              <a:solidFill>
                <a:schemeClr val="tx1"/>
              </a:solidFill>
              <a:headEnd type="none" w="med" len="med"/>
              <a:tailEnd type="triangle"/>
            </a:ln>
            <a:effectLst/>
          </p:spPr>
          <p:style>
            <a:lnRef idx="3">
              <a:schemeClr val="accent3"/>
            </a:lnRef>
            <a:fillRef idx="0">
              <a:schemeClr val="accent3"/>
            </a:fillRef>
            <a:effectRef idx="2">
              <a:schemeClr val="accent3"/>
            </a:effectRef>
            <a:fontRef idx="minor">
              <a:schemeClr val="tx1"/>
            </a:fontRef>
          </p:style>
        </p:cxnSp>
        <p:cxnSp>
          <p:nvCxnSpPr>
            <p:cNvPr id="47" name="Straight Connector 46"/>
            <p:cNvCxnSpPr/>
            <p:nvPr/>
          </p:nvCxnSpPr>
          <p:spPr bwMode="auto">
            <a:xfrm rot="5400000" flipH="1" flipV="1">
              <a:off x="6172987" y="1961495"/>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sp>
          <p:nvSpPr>
            <p:cNvPr id="48" name="Rectangle 47"/>
            <p:cNvSpPr/>
            <p:nvPr/>
          </p:nvSpPr>
          <p:spPr>
            <a:xfrm>
              <a:off x="5551400" y="1692150"/>
              <a:ext cx="1117021" cy="618115"/>
            </a:xfrm>
            <a:prstGeom prst="rect">
              <a:avLst/>
            </a:prstGeom>
            <a:ln>
              <a:noFill/>
            </a:ln>
          </p:spPr>
          <p:txBody>
            <a:bodyPr wrap="square" lIns="91436" tIns="45718" rIns="91436" bIns="45718">
              <a:spAutoFit/>
            </a:bodyPr>
            <a:lstStyle/>
            <a:p>
              <a:pPr marL="304735" indent="-304735" algn="ctr" defTabSz="1218936" eaLnBrk="0" fontAlgn="base" hangingPunct="0">
                <a:lnSpc>
                  <a:spcPts val="1066"/>
                </a:lnSpc>
                <a:spcBef>
                  <a:spcPct val="20000"/>
                </a:spcBef>
                <a:spcAft>
                  <a:spcPct val="0"/>
                </a:spcAft>
                <a:buClr>
                  <a:srgbClr val="000000"/>
                </a:buClr>
              </a:pPr>
              <a:endParaRPr lang="en-US" sz="1100" dirty="0">
                <a:solidFill>
                  <a:schemeClr val="tx1">
                    <a:alpha val="99000"/>
                  </a:schemeClr>
                </a:solidFill>
              </a:endParaRPr>
            </a:p>
            <a:p>
              <a:pPr marL="304735" indent="-304735" algn="ctr" defTabSz="1218936" eaLnBrk="0" fontAlgn="base" hangingPunct="0">
                <a:lnSpc>
                  <a:spcPts val="1066"/>
                </a:lnSpc>
                <a:spcAft>
                  <a:spcPts val="800"/>
                </a:spcAft>
                <a:buClr>
                  <a:srgbClr val="000000"/>
                </a:buClr>
              </a:pPr>
              <a:r>
                <a:rPr lang="en-US" sz="1100" dirty="0">
                  <a:solidFill>
                    <a:schemeClr val="tx1">
                      <a:alpha val="99000"/>
                    </a:schemeClr>
                  </a:solidFill>
                </a:rPr>
                <a:t>Inactivity</a:t>
              </a:r>
            </a:p>
            <a:p>
              <a:pPr marL="304735" indent="-304735" algn="ctr" defTabSz="1218936" eaLnBrk="0" fontAlgn="base" hangingPunct="0">
                <a:lnSpc>
                  <a:spcPts val="1066"/>
                </a:lnSpc>
                <a:spcAft>
                  <a:spcPts val="800"/>
                </a:spcAft>
                <a:buClr>
                  <a:srgbClr val="000000"/>
                </a:buClr>
              </a:pPr>
              <a:r>
                <a:rPr lang="en-US" sz="1100" dirty="0">
                  <a:solidFill>
                    <a:schemeClr val="tx1">
                      <a:alpha val="99000"/>
                    </a:schemeClr>
                  </a:solidFill>
                </a:rPr>
                <a:t>Period </a:t>
              </a:r>
            </a:p>
          </p:txBody>
        </p:sp>
        <p:cxnSp>
          <p:nvCxnSpPr>
            <p:cNvPr id="49" name="Straight Connector 48"/>
            <p:cNvCxnSpPr/>
            <p:nvPr/>
          </p:nvCxnSpPr>
          <p:spPr bwMode="auto">
            <a:xfrm rot="5400000" flipH="1" flipV="1">
              <a:off x="5186925" y="1961495"/>
              <a:ext cx="853043" cy="1565"/>
            </a:xfrm>
            <a:prstGeom prst="line">
              <a:avLst/>
            </a:prstGeom>
            <a:ln w="19050">
              <a:solidFill>
                <a:schemeClr val="tx1"/>
              </a:solidFill>
              <a:prstDash val="sysDot"/>
              <a:headEnd type="none" w="med" len="med"/>
              <a:tailEnd type="none" w="med" len="med"/>
            </a:ln>
            <a:effectLst/>
          </p:spPr>
          <p:style>
            <a:lnRef idx="3">
              <a:schemeClr val="accent3"/>
            </a:lnRef>
            <a:fillRef idx="0">
              <a:schemeClr val="accent3"/>
            </a:fillRef>
            <a:effectRef idx="2">
              <a:schemeClr val="accent3"/>
            </a:effectRef>
            <a:fontRef idx="minor">
              <a:schemeClr val="tx1"/>
            </a:fontRef>
          </p:style>
        </p:cxnSp>
      </p:grpSp>
    </p:spTree>
    <p:extLst>
      <p:ext uri="{BB962C8B-B14F-4D97-AF65-F5344CB8AC3E}">
        <p14:creationId xmlns:p14="http://schemas.microsoft.com/office/powerpoint/2010/main" val="63079631"/>
      </p:ext>
    </p:extLst>
  </p:cSld>
  <p:clrMapOvr>
    <a:masterClrMapping/>
  </p:clrMapOvr>
</p:sld>
</file>

<file path=ppt/theme/theme1.xml><?xml version="1.0" encoding="utf-8"?>
<a:theme xmlns:a="http://schemas.openxmlformats.org/drawingml/2006/main" name="Office Theme">
  <a:themeElements>
    <a:clrScheme name="Motiv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otiv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tiv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4706</TotalTime>
  <Words>1598</Words>
  <Application>Microsoft Office PowerPoint</Application>
  <PresentationFormat>Widescreen</PresentationFormat>
  <Paragraphs>162</Paragraphs>
  <Slides>14</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Kozuka Gothic Pro R</vt:lpstr>
      <vt:lpstr>Segoe Semibold</vt:lpstr>
      <vt:lpstr>Segoe UI</vt:lpstr>
      <vt:lpstr>Segoe UI Light</vt:lpstr>
      <vt:lpstr>Office Theme</vt:lpstr>
      <vt:lpstr>PowerPoint Presentation</vt:lpstr>
      <vt:lpstr>PowerPoint Presentation</vt:lpstr>
      <vt:lpstr>PowerPoint Presentation</vt:lpstr>
      <vt:lpstr>Azure Data Centers</vt:lpstr>
      <vt:lpstr>Azure Services</vt:lpstr>
      <vt:lpstr>PowerPoint Presentation</vt:lpstr>
      <vt:lpstr>Publish a Web Site</vt:lpstr>
      <vt:lpstr>Azure App Service Family</vt:lpstr>
      <vt:lpstr>Scaling - Cloud Computing Patterns</vt:lpstr>
      <vt:lpstr>Scaling Up vs. Scaling Out</vt:lpstr>
      <vt:lpstr>Deployment Slots</vt:lpstr>
      <vt:lpstr>Continuous Integration + Deployment Slots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Miroslav Holec</dc:creator>
  <cp:lastModifiedBy>Miroslav Holec</cp:lastModifiedBy>
  <cp:revision>1177</cp:revision>
  <dcterms:created xsi:type="dcterms:W3CDTF">2015-09-24T18:11:44Z</dcterms:created>
  <dcterms:modified xsi:type="dcterms:W3CDTF">2016-09-10T14:18:37Z</dcterms:modified>
</cp:coreProperties>
</file>