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9" r:id="rId2"/>
    <p:sldId id="328" r:id="rId3"/>
    <p:sldId id="329" r:id="rId4"/>
    <p:sldId id="316" r:id="rId5"/>
    <p:sldId id="335" r:id="rId6"/>
    <p:sldId id="336" r:id="rId7"/>
    <p:sldId id="338" r:id="rId8"/>
    <p:sldId id="330" r:id="rId9"/>
    <p:sldId id="339" r:id="rId10"/>
    <p:sldId id="332" r:id="rId11"/>
    <p:sldId id="340" r:id="rId12"/>
    <p:sldId id="333" r:id="rId13"/>
    <p:sldId id="341" r:id="rId14"/>
    <p:sldId id="334" r:id="rId15"/>
    <p:sldId id="342" r:id="rId16"/>
    <p:sldId id="31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6"/>
    <a:srgbClr val="004687"/>
    <a:srgbClr val="0095C8"/>
    <a:srgbClr val="184380"/>
    <a:srgbClr val="003E76"/>
    <a:srgbClr val="2B3FA2"/>
    <a:srgbClr val="5C2D91"/>
    <a:srgbClr val="21759A"/>
    <a:srgbClr val="00206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70" autoAdjust="0"/>
  </p:normalViewPr>
  <p:slideViewPr>
    <p:cSldViewPr snapToGrid="0">
      <p:cViewPr varScale="1">
        <p:scale>
          <a:sx n="103" d="100"/>
          <a:sy n="103" d="100"/>
        </p:scale>
        <p:origin x="13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30C37-A9C9-478D-A6DD-6A2F3C151383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08FFB-B6F0-47FF-B6E4-8364A2BE3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36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0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7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1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5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5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7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5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1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2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4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9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14CEF-CB52-4A5E-BFDC-3C6F3F58A83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9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621856"/>
            <a:ext cx="12192000" cy="1236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upload.wikimedia.org/wikipedia/commons/thumb/9/96/Microsoft_logo_(2012).svg/2000px-Microsoft_logo_(2012)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586" y="5998074"/>
            <a:ext cx="2445507" cy="52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havit.eu/templates/images/havit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36" y="6000024"/>
            <a:ext cx="18859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752624" y="5975829"/>
            <a:ext cx="1546834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cs-CZ" sz="1400">
                <a:latin typeface="Segoe UI Light" panose="020B0502040204020203" pitchFamily="34" charset="0"/>
                <a:cs typeface="Segoe UI Light" panose="020B0502040204020203" pitchFamily="34" charset="0"/>
              </a:rPr>
              <a:t>Software Engineer</a:t>
            </a:r>
          </a:p>
          <a:p>
            <a:pPr>
              <a:lnSpc>
                <a:spcPts val="2000"/>
              </a:lnSpc>
            </a:pPr>
            <a:r>
              <a:rPr lang="cs-CZ" sz="1400">
                <a:latin typeface="Segoe UI Light" panose="020B0502040204020203" pitchFamily="34" charset="0"/>
                <a:cs typeface="Segoe UI Light" panose="020B0502040204020203" pitchFamily="34" charset="0"/>
              </a:rPr>
              <a:t>HAVIT, s.r.o.</a:t>
            </a:r>
          </a:p>
        </p:txBody>
      </p:sp>
      <p:pic>
        <p:nvPicPr>
          <p:cNvPr id="4098" name="Picture 2" descr="http://gmchk.cz/content/wys_pages/barcamphk0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791" y="5927961"/>
            <a:ext cx="2970445" cy="68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427415" y="492587"/>
            <a:ext cx="22266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 Holec</a:t>
            </a:r>
            <a:endParaRPr lang="cs-CZ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35728" y="951778"/>
            <a:ext cx="31202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cs-CZ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Developer </a:t>
            </a:r>
            <a:r>
              <a:rPr lang="cs-CZ" sz="14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Evangelist</a:t>
            </a:r>
            <a:endParaRPr lang="cs-CZ" sz="1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2000"/>
              </a:lnSpc>
            </a:pPr>
            <a:r>
              <a:rPr lang="cs-CZ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MVP: Microsoft Azure, MCSD</a:t>
            </a:r>
          </a:p>
          <a:p>
            <a:pPr>
              <a:lnSpc>
                <a:spcPts val="2000"/>
              </a:lnSpc>
            </a:pPr>
            <a:r>
              <a:rPr lang="cs-CZ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Student Partner </a:t>
            </a:r>
            <a:r>
              <a:rPr lang="cs-CZ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Lead</a:t>
            </a:r>
            <a:endParaRPr lang="cs-CZ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3054" y="2000334"/>
            <a:ext cx="38762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cs-CZ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           </a:t>
            </a:r>
            <a:r>
              <a:rPr lang="cs-CZ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@miroslavholec</a:t>
            </a:r>
            <a:endParaRPr lang="en-US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2" descr="https://g.twimg.com/Twitter_logo_blu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191" y="2142558"/>
            <a:ext cx="284190" cy="23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909" y="550163"/>
            <a:ext cx="767918" cy="121587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43054" y="2932695"/>
            <a:ext cx="6457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Azure Workshop</a:t>
            </a:r>
          </a:p>
        </p:txBody>
      </p:sp>
    </p:spTree>
    <p:extLst>
      <p:ext uri="{BB962C8B-B14F-4D97-AF65-F5344CB8AC3E}">
        <p14:creationId xmlns:p14="http://schemas.microsoft.com/office/powerpoint/2010/main" val="1427864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" y="1"/>
            <a:ext cx="12192000" cy="1787235"/>
          </a:xfrm>
          <a:prstGeom prst="rect">
            <a:avLst/>
          </a:prstGeom>
          <a:solidFill>
            <a:srgbClr val="004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8"/>
          <p:cNvSpPr txBox="1"/>
          <p:nvPr/>
        </p:nvSpPr>
        <p:spPr>
          <a:xfrm>
            <a:off x="510541" y="343219"/>
            <a:ext cx="3927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 Insights</a:t>
            </a:r>
            <a:endParaRPr lang="cs-CZ" sz="36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TextBox 11"/>
          <p:cNvSpPr txBox="1"/>
          <p:nvPr/>
        </p:nvSpPr>
        <p:spPr>
          <a:xfrm>
            <a:off x="537700" y="968732"/>
            <a:ext cx="2298450" cy="415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DIAGNOSTICKÁ SLUŽBA</a:t>
            </a:r>
            <a:endParaRPr lang="cs-CZ" sz="1600" b="1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TextBox 18"/>
          <p:cNvSpPr txBox="1"/>
          <p:nvPr/>
        </p:nvSpPr>
        <p:spPr>
          <a:xfrm>
            <a:off x="537699" y="2010064"/>
            <a:ext cx="3824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600">
                <a:latin typeface="Segoe UI Light" panose="020B0502040204020203" pitchFamily="34" charset="0"/>
                <a:cs typeface="Segoe UI Light" panose="020B0502040204020203" pitchFamily="34" charset="0"/>
              </a:rPr>
              <a:t>Rozšířená diagnostika aplikací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600">
                <a:latin typeface="Segoe UI Light" panose="020B0502040204020203" pitchFamily="34" charset="0"/>
                <a:cs typeface="Segoe UI Light" panose="020B0502040204020203" pitchFamily="34" charset="0"/>
              </a:rPr>
              <a:t>Nejen logování ale i dashboard</a:t>
            </a: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Dotazování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nad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telemetriemi</a:t>
            </a:r>
            <a:endParaRPr lang="cs-CZ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600">
                <a:latin typeface="Segoe UI Light" panose="020B0502040204020203" pitchFamily="34" charset="0"/>
                <a:cs typeface="Segoe UI Light" panose="020B0502040204020203" pitchFamily="34" charset="0"/>
              </a:rPr>
              <a:t>Více než 3 letá historie, stále </a:t>
            </a:r>
            <a:r>
              <a:rPr lang="cs-CZ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preview</a:t>
            </a:r>
            <a:endParaRPr lang="cs-CZ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600">
                <a:latin typeface="Segoe UI Light" panose="020B0502040204020203" pitchFamily="34" charset="0"/>
                <a:cs typeface="Segoe UI Light" panose="020B0502040204020203" pitchFamily="34" charset="0"/>
              </a:rPr>
              <a:t>Multiplatformní – nezávislý na Azure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600">
                <a:latin typeface="Segoe UI Light" panose="020B0502040204020203" pitchFamily="34" charset="0"/>
                <a:cs typeface="Segoe UI Light" panose="020B0502040204020203" pitchFamily="34" charset="0"/>
              </a:rPr>
              <a:t>Webové aplikace / API / služby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600">
                <a:latin typeface="Segoe UI Light" panose="020B0502040204020203" pitchFamily="34" charset="0"/>
                <a:cs typeface="Segoe UI Light" panose="020B0502040204020203" pitchFamily="34" charset="0"/>
              </a:rPr>
              <a:t>Rychlá instalace i pokročilé funkce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Dostupné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z</a:t>
            </a:r>
            <a:r>
              <a:rPr lang="cs-CZ" sz="1600">
                <a:latin typeface="Segoe UI Light" panose="020B0502040204020203" pitchFamily="34" charset="0"/>
                <a:cs typeface="Segoe UI Light" panose="020B0502040204020203" pitchFamily="34" charset="0"/>
              </a:rPr>
              <a:t>darma</a:t>
            </a:r>
          </a:p>
        </p:txBody>
      </p:sp>
      <p:pic>
        <p:nvPicPr>
          <p:cNvPr id="3074" name="Picture 2" descr="https://winblogs.azureedge.net/win/2015/04/VS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08" y="2155974"/>
            <a:ext cx="7283903" cy="409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67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s://regmedia.co.uk/2013/11/13/visual_studio.jpg?x=1200&amp;y=7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29240" y="411032"/>
            <a:ext cx="134137" cy="8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15"/>
          <p:cNvSpPr txBox="1"/>
          <p:nvPr/>
        </p:nvSpPr>
        <p:spPr>
          <a:xfrm>
            <a:off x="461870" y="2007668"/>
            <a:ext cx="866936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50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 /&gt;</a:t>
            </a:r>
            <a:endParaRPr lang="en-US" sz="150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8"/>
          <p:cNvSpPr txBox="1"/>
          <p:nvPr/>
        </p:nvSpPr>
        <p:spPr>
          <a:xfrm>
            <a:off x="587453" y="4334105"/>
            <a:ext cx="5181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Application Insights</a:t>
            </a:r>
            <a:endParaRPr lang="cs-CZ" sz="36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911479"/>
      </p:ext>
    </p:extLst>
  </p:cSld>
  <p:clrMapOvr>
    <a:masterClrMapping/>
  </p:clrMapOvr>
  <p:transition spd="slow"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" y="1"/>
            <a:ext cx="12192000" cy="1787235"/>
          </a:xfrm>
          <a:prstGeom prst="rect">
            <a:avLst/>
          </a:prstGeom>
          <a:solidFill>
            <a:srgbClr val="004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8"/>
          <p:cNvSpPr txBox="1"/>
          <p:nvPr/>
        </p:nvSpPr>
        <p:spPr>
          <a:xfrm>
            <a:off x="510541" y="343219"/>
            <a:ext cx="3926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Blob Storage</a:t>
            </a:r>
            <a:endParaRPr lang="cs-CZ" sz="36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TextBox 11"/>
          <p:cNvSpPr txBox="1"/>
          <p:nvPr/>
        </p:nvSpPr>
        <p:spPr>
          <a:xfrm>
            <a:off x="537700" y="968732"/>
            <a:ext cx="1428148" cy="415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ÚLOŽIŠTĚ DAT</a:t>
            </a:r>
            <a:endParaRPr lang="cs-CZ" sz="1600" b="1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18"/>
          <p:cNvSpPr txBox="1"/>
          <p:nvPr/>
        </p:nvSpPr>
        <p:spPr>
          <a:xfrm>
            <a:off x="537699" y="2010064"/>
            <a:ext cx="65892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Úložiště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pro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ukládání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velkého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množství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nestrukturovaných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dat</a:t>
            </a: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Text,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obrázky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, audio, video, logy, backupy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Data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jsou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dostupná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Přes HTTP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HTTPS (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podpora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vlastních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domén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Přes REST API (lze načítat jako text, stream atd.)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Data se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ukládají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do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kontejnerů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jako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tzv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bloby</a:t>
            </a: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Práci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se storage usnadňují SDK (pro .NET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jiné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platformy)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Existují klienti pro práci se storage, např.: MS Azure Storage Explorer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Velmi levné úložiště (platí se za prostor a za přenos dat)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Vedle Blob Storage existuje v rámci Azure Storage dále Table Storage (např.: ukládání JSON, XML) a Queue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141" y="2261076"/>
            <a:ext cx="5061137" cy="247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9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s://regmedia.co.uk/2013/11/13/visual_studio.jpg?x=1200&amp;y=7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29240" y="411032"/>
            <a:ext cx="134137" cy="8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15"/>
          <p:cNvSpPr txBox="1"/>
          <p:nvPr/>
        </p:nvSpPr>
        <p:spPr>
          <a:xfrm>
            <a:off x="461870" y="2007668"/>
            <a:ext cx="866936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50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 /&gt;</a:t>
            </a:r>
            <a:endParaRPr lang="en-US" sz="150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8"/>
          <p:cNvSpPr txBox="1"/>
          <p:nvPr/>
        </p:nvSpPr>
        <p:spPr>
          <a:xfrm>
            <a:off x="587453" y="4334105"/>
            <a:ext cx="3926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Blob Storage</a:t>
            </a:r>
            <a:endParaRPr lang="cs-CZ" sz="36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032788"/>
      </p:ext>
    </p:extLst>
  </p:cSld>
  <p:clrMapOvr>
    <a:masterClrMapping/>
  </p:clrMapOvr>
  <p:transition spd="slow">
    <p:push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" y="1"/>
            <a:ext cx="12192000" cy="1787235"/>
          </a:xfrm>
          <a:prstGeom prst="rect">
            <a:avLst/>
          </a:prstGeom>
          <a:solidFill>
            <a:srgbClr val="004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8"/>
          <p:cNvSpPr txBox="1"/>
          <p:nvPr/>
        </p:nvSpPr>
        <p:spPr>
          <a:xfrm>
            <a:off x="510541" y="343219"/>
            <a:ext cx="2227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SQL</a:t>
            </a:r>
            <a:endParaRPr lang="cs-CZ" sz="36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TextBox 11"/>
          <p:cNvSpPr txBox="1"/>
          <p:nvPr/>
        </p:nvSpPr>
        <p:spPr>
          <a:xfrm>
            <a:off x="537700" y="968732"/>
            <a:ext cx="3845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RELAČNÍ DATABÁZE NAD MS SQL SERVER</a:t>
            </a:r>
            <a:endParaRPr lang="cs-CZ" sz="1600" b="1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18"/>
          <p:cNvSpPr txBox="1"/>
          <p:nvPr/>
        </p:nvSpPr>
        <p:spPr>
          <a:xfrm>
            <a:off x="537699" y="2010064"/>
            <a:ext cx="62575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Relační databáze nad MS SQL Serverem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Průběžně škálovatelná (výkon, dostupný prostor)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Řada nástrojů v rámci SQL Serveru (např.: firewall)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Nově podpora JSON a funkcí pro práci s JSON daty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Geo-replikace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Vysoká bezpečnost a dostupnost (SLA 99.99 %)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Různé plány dle cen - basic, standard, premium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Automatický backup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Mnoho diagnostických funkcí a auto-tuning</a:t>
            </a:r>
            <a:endParaRPr lang="cs-CZ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074" name="Picture 2" descr="https://azure.microsoft.com/svghandler/sql-database/?width=600&amp;height=3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496" y="2634274"/>
            <a:ext cx="5126504" cy="269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21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s://regmedia.co.uk/2013/11/13/visual_studio.jpg?x=1200&amp;y=7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29240" y="411032"/>
            <a:ext cx="134137" cy="8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15"/>
          <p:cNvSpPr txBox="1"/>
          <p:nvPr/>
        </p:nvSpPr>
        <p:spPr>
          <a:xfrm>
            <a:off x="461870" y="2007668"/>
            <a:ext cx="866936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50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 /&gt;</a:t>
            </a:r>
            <a:endParaRPr lang="en-US" sz="150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8"/>
          <p:cNvSpPr txBox="1"/>
          <p:nvPr/>
        </p:nvSpPr>
        <p:spPr>
          <a:xfrm>
            <a:off x="587453" y="4334105"/>
            <a:ext cx="2227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SQL</a:t>
            </a:r>
            <a:endParaRPr lang="cs-CZ" sz="36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920750"/>
      </p:ext>
    </p:extLst>
  </p:cSld>
  <p:clrMapOvr>
    <a:masterClrMapping/>
  </p:clrMapOvr>
  <p:transition spd="slow">
    <p:push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" y="1"/>
            <a:ext cx="12192000" cy="6857999"/>
          </a:xfrm>
          <a:prstGeom prst="rect">
            <a:avLst/>
          </a:prstGeom>
          <a:solidFill>
            <a:srgbClr val="004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9FE8"/>
              </a:solidFill>
            </a:endParaRPr>
          </a:p>
        </p:txBody>
      </p:sp>
      <p:sp>
        <p:nvSpPr>
          <p:cNvPr id="5" name="TextBox 15"/>
          <p:cNvSpPr txBox="1"/>
          <p:nvPr/>
        </p:nvSpPr>
        <p:spPr>
          <a:xfrm>
            <a:off x="558122" y="2113345"/>
            <a:ext cx="484139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50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 </a:t>
            </a:r>
            <a:r>
              <a:rPr lang="en-US" sz="7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</a:t>
            </a:r>
            <a:r>
              <a:rPr lang="cs-CZ" sz="150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</a:t>
            </a:r>
            <a:endParaRPr lang="en-US" sz="150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8"/>
          <p:cNvSpPr txBox="1"/>
          <p:nvPr/>
        </p:nvSpPr>
        <p:spPr>
          <a:xfrm>
            <a:off x="6187541" y="2765957"/>
            <a:ext cx="3707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cs-CZ"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</a:p>
          <a:p>
            <a:pPr>
              <a:lnSpc>
                <a:spcPct val="150000"/>
              </a:lnSpc>
            </a:pPr>
            <a:r>
              <a:rPr lang="cs-CZ"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mirek@miroslavholec.cz</a:t>
            </a:r>
          </a:p>
        </p:txBody>
      </p:sp>
    </p:spTree>
    <p:extLst>
      <p:ext uri="{BB962C8B-B14F-4D97-AF65-F5344CB8AC3E}">
        <p14:creationId xmlns:p14="http://schemas.microsoft.com/office/powerpoint/2010/main" val="63809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10541" y="551446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</a:p>
        </p:txBody>
      </p:sp>
      <p:sp>
        <p:nvSpPr>
          <p:cNvPr id="7" name="TextBox 18"/>
          <p:cNvSpPr txBox="1"/>
          <p:nvPr/>
        </p:nvSpPr>
        <p:spPr>
          <a:xfrm>
            <a:off x="8510917" y="239438"/>
            <a:ext cx="45948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cs-CZ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ODKAZY NA DEMA + SLIDES</a:t>
            </a:r>
          </a:p>
          <a:p>
            <a:pPr>
              <a:lnSpc>
                <a:spcPct val="150000"/>
              </a:lnSpc>
            </a:pPr>
            <a:r>
              <a:rPr lang="cs-CZ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</a:p>
        </p:txBody>
      </p:sp>
      <p:sp>
        <p:nvSpPr>
          <p:cNvPr id="2" name="Rectangle 1"/>
          <p:cNvSpPr/>
          <p:nvPr/>
        </p:nvSpPr>
        <p:spPr>
          <a:xfrm>
            <a:off x="643813" y="1754156"/>
            <a:ext cx="2976465" cy="2855166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26229" y="3181739"/>
            <a:ext cx="2976465" cy="2855166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34683" y="2326433"/>
            <a:ext cx="2976465" cy="2855166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247604" y="3383522"/>
            <a:ext cx="2976465" cy="2855166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43813" y="2812407"/>
            <a:ext cx="29764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 Service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26229" y="3837227"/>
            <a:ext cx="29764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 Insights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4684" y="3374253"/>
            <a:ext cx="29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Storage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47604" y="4481912"/>
            <a:ext cx="2976464" cy="6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SQL</a:t>
            </a:r>
          </a:p>
        </p:txBody>
      </p:sp>
    </p:spTree>
    <p:extLst>
      <p:ext uri="{BB962C8B-B14F-4D97-AF65-F5344CB8AC3E}">
        <p14:creationId xmlns:p14="http://schemas.microsoft.com/office/powerpoint/2010/main" val="103077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zure.microsoft.com/svghandler/visual-studio-team-services/?width=600&amp;height=31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320" y="2617817"/>
            <a:ext cx="5715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" y="1"/>
            <a:ext cx="12192000" cy="1787235"/>
          </a:xfrm>
          <a:prstGeom prst="rect">
            <a:avLst/>
          </a:prstGeom>
          <a:solidFill>
            <a:srgbClr val="004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8"/>
          <p:cNvSpPr txBox="1"/>
          <p:nvPr/>
        </p:nvSpPr>
        <p:spPr>
          <a:xfrm>
            <a:off x="510541" y="343219"/>
            <a:ext cx="4665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Seznámení</a:t>
            </a:r>
            <a:r>
              <a:rPr lang="en-US" sz="3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 </a:t>
            </a:r>
            <a:r>
              <a:rPr lang="en-US" sz="3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projektem</a:t>
            </a:r>
            <a:endParaRPr lang="cs-CZ" sz="36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TextBox 11"/>
          <p:cNvSpPr txBox="1"/>
          <p:nvPr/>
        </p:nvSpPr>
        <p:spPr>
          <a:xfrm>
            <a:off x="537700" y="968732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KURZY MĚN ČNB</a:t>
            </a:r>
            <a:endParaRPr lang="cs-CZ" sz="1600" b="1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TextBox 18"/>
          <p:cNvSpPr txBox="1"/>
          <p:nvPr/>
        </p:nvSpPr>
        <p:spPr>
          <a:xfrm>
            <a:off x="537699" y="2010064"/>
            <a:ext cx="697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Stažení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kurzovního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lístku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ze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stránek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ČNB a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zobrazení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formou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HTML</a:t>
            </a:r>
            <a:endParaRPr lang="cs-CZ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537698" y="4517893"/>
            <a:ext cx="81807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err="1"/>
              <a:t>Poznámky</a:t>
            </a:r>
            <a:endParaRPr lang="cs-CZ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Kurzy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měn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se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mění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pouze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1x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denně</a:t>
            </a: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Stahování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s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každým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requestem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je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zbytečné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(a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rizikové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Můžeme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odlévat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na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žádost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do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relační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databáze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např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.: MS SQL)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V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případě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více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RDB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chceme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další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vrstvu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(s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každým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RDB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dochází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ke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stažení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dat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cs-CZ" sz="1600"/>
          </a:p>
        </p:txBody>
      </p:sp>
      <p:sp>
        <p:nvSpPr>
          <p:cNvPr id="10" name="TextBox 18"/>
          <p:cNvSpPr txBox="1"/>
          <p:nvPr/>
        </p:nvSpPr>
        <p:spPr>
          <a:xfrm>
            <a:off x="831795" y="2512432"/>
            <a:ext cx="30141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latin typeface="Consolas" panose="020B0609020204030204" pitchFamily="49" charset="0"/>
                <a:cs typeface="Segoe UI Light" panose="020B0502040204020203" pitchFamily="34" charset="0"/>
              </a:rPr>
              <a:t>12.09.2016 #177</a:t>
            </a:r>
          </a:p>
          <a:p>
            <a:pPr>
              <a:lnSpc>
                <a:spcPct val="150000"/>
              </a:lnSpc>
            </a:pPr>
            <a:r>
              <a:rPr lang="en-US" sz="1200" err="1">
                <a:latin typeface="Consolas" panose="020B0609020204030204" pitchFamily="49" charset="0"/>
                <a:cs typeface="Segoe UI Light" panose="020B0502040204020203" pitchFamily="34" charset="0"/>
              </a:rPr>
              <a:t>země|měna|množství|kód|kurz</a:t>
            </a:r>
            <a:endParaRPr lang="en-US" sz="1200"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>
                <a:latin typeface="Consolas" panose="020B0609020204030204" pitchFamily="49" charset="0"/>
                <a:cs typeface="Segoe UI Light" panose="020B0502040204020203" pitchFamily="34" charset="0"/>
              </a:rPr>
              <a:t>Austrálie|dolar|1|AUD|18,101</a:t>
            </a:r>
          </a:p>
          <a:p>
            <a:pPr>
              <a:lnSpc>
                <a:spcPct val="150000"/>
              </a:lnSpc>
            </a:pPr>
            <a:r>
              <a:rPr lang="en-US" sz="1200">
                <a:latin typeface="Consolas" panose="020B0609020204030204" pitchFamily="49" charset="0"/>
                <a:cs typeface="Segoe UI Light" panose="020B0502040204020203" pitchFamily="34" charset="0"/>
              </a:rPr>
              <a:t>Brazílie|real|1|BRL|7,321</a:t>
            </a:r>
          </a:p>
          <a:p>
            <a:pPr>
              <a:lnSpc>
                <a:spcPct val="150000"/>
              </a:lnSpc>
            </a:pPr>
            <a:r>
              <a:rPr lang="en-US" sz="1200">
                <a:latin typeface="Consolas" panose="020B0609020204030204" pitchFamily="49" charset="0"/>
                <a:cs typeface="Segoe UI Light" panose="020B0502040204020203" pitchFamily="34" charset="0"/>
              </a:rPr>
              <a:t>Bulharsko|lev|1|BGN|13,818</a:t>
            </a:r>
          </a:p>
          <a:p>
            <a:pPr>
              <a:lnSpc>
                <a:spcPct val="150000"/>
              </a:lnSpc>
            </a:pPr>
            <a:r>
              <a:rPr lang="en-US" sz="1200">
                <a:latin typeface="Consolas" panose="020B0609020204030204" pitchFamily="49" charset="0"/>
                <a:cs typeface="Segoe UI Light" panose="020B0502040204020203" pitchFamily="34" charset="0"/>
              </a:rPr>
              <a:t>Čína|renminbi|1|CNY|3,604</a:t>
            </a:r>
          </a:p>
        </p:txBody>
      </p:sp>
      <p:pic>
        <p:nvPicPr>
          <p:cNvPr id="2" name="Picture 2" descr="https://image.freepik.com/free-icon/html-file-extension-interface-symbol_318-4534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6" y="2947345"/>
            <a:ext cx="1094932" cy="109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582957" y="3389595"/>
            <a:ext cx="489900" cy="305327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0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s://regmedia.co.uk/2013/11/13/visual_studio.jpg?x=1200&amp;y=7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29240" y="411032"/>
            <a:ext cx="134137" cy="8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15"/>
          <p:cNvSpPr txBox="1"/>
          <p:nvPr/>
        </p:nvSpPr>
        <p:spPr>
          <a:xfrm>
            <a:off x="461870" y="2007668"/>
            <a:ext cx="866936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50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 /&gt;</a:t>
            </a:r>
            <a:endParaRPr lang="en-US" sz="150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8"/>
          <p:cNvSpPr txBox="1"/>
          <p:nvPr/>
        </p:nvSpPr>
        <p:spPr>
          <a:xfrm>
            <a:off x="587453" y="4334105"/>
            <a:ext cx="4665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Seznámení s projektem</a:t>
            </a:r>
            <a:endParaRPr lang="cs-CZ" sz="36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544310"/>
      </p:ext>
    </p:extLst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" y="1"/>
            <a:ext cx="12192000" cy="1787235"/>
          </a:xfrm>
          <a:prstGeom prst="rect">
            <a:avLst/>
          </a:prstGeom>
          <a:solidFill>
            <a:srgbClr val="004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8"/>
          <p:cNvSpPr txBox="1"/>
          <p:nvPr/>
        </p:nvSpPr>
        <p:spPr>
          <a:xfrm>
            <a:off x="510541" y="343219"/>
            <a:ext cx="5833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Tradiční</a:t>
            </a:r>
            <a:r>
              <a:rPr lang="en-US" sz="3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infrastruktura</a:t>
            </a:r>
            <a:r>
              <a:rPr lang="en-US" sz="3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aplikací</a:t>
            </a:r>
            <a:endParaRPr lang="cs-CZ" sz="36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TextBox 11"/>
          <p:cNvSpPr txBox="1"/>
          <p:nvPr/>
        </p:nvSpPr>
        <p:spPr>
          <a:xfrm>
            <a:off x="537700" y="968732"/>
            <a:ext cx="2354234" cy="415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MONOLITICKÉ APLIKACE</a:t>
            </a:r>
            <a:endParaRPr lang="cs-CZ" sz="1600" b="1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TextBox 18"/>
          <p:cNvSpPr txBox="1"/>
          <p:nvPr/>
        </p:nvSpPr>
        <p:spPr>
          <a:xfrm>
            <a:off x="537699" y="2130454"/>
            <a:ext cx="6353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Jeden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stroj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se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stará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o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běh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celé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infrastruktury</a:t>
            </a: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Typicky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webový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server + RDB +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úložiště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dat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plánovače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etc.</a:t>
            </a:r>
          </a:p>
        </p:txBody>
      </p:sp>
      <p:sp>
        <p:nvSpPr>
          <p:cNvPr id="9" name="Obdélník 2"/>
          <p:cNvSpPr/>
          <p:nvPr/>
        </p:nvSpPr>
        <p:spPr>
          <a:xfrm>
            <a:off x="537698" y="3229421"/>
            <a:ext cx="674560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err="1"/>
              <a:t>Problém</a:t>
            </a:r>
            <a:endParaRPr lang="cs-CZ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Jednotlivé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komponenty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infrastruktury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jsou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pevně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svázány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se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strojem</a:t>
            </a: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Nemožné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škálování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komponent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nebo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velmi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obtížné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Obvykle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jen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vertikálně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škálovatelné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se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špatnou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SLA (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musí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se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odstavit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stroj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Vysoké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riziko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technických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problémů</a:t>
            </a: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By default bez extra features (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technologický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středověk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cs-CZ" sz="1600"/>
          </a:p>
        </p:txBody>
      </p:sp>
      <p:sp>
        <p:nvSpPr>
          <p:cNvPr id="2" name="Rectangle 1"/>
          <p:cNvSpPr/>
          <p:nvPr/>
        </p:nvSpPr>
        <p:spPr>
          <a:xfrm>
            <a:off x="7581207" y="2212621"/>
            <a:ext cx="4172990" cy="4064924"/>
          </a:xfrm>
          <a:prstGeom prst="rect">
            <a:avLst/>
          </a:prstGeom>
          <a:solidFill>
            <a:srgbClr val="0046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70980" y="3604556"/>
            <a:ext cx="3219061" cy="137571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747463" y="4184276"/>
            <a:ext cx="1639133" cy="64008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08277" y="4184276"/>
            <a:ext cx="1479662" cy="64008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108276" y="2590776"/>
            <a:ext cx="1479663" cy="63864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7462" y="5315328"/>
            <a:ext cx="3840477" cy="56054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08276" y="2740821"/>
            <a:ext cx="1479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Win Scheduler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108276" y="4335039"/>
            <a:ext cx="1479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Jobs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47463" y="4335039"/>
            <a:ext cx="1639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Web App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35933" y="5426322"/>
            <a:ext cx="1263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SQL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70981" y="3708201"/>
            <a:ext cx="321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File Storage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22029" y="2480387"/>
            <a:ext cx="1263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WEB/DB SERVER</a:t>
            </a:r>
          </a:p>
        </p:txBody>
      </p:sp>
    </p:spTree>
    <p:extLst>
      <p:ext uri="{BB962C8B-B14F-4D97-AF65-F5344CB8AC3E}">
        <p14:creationId xmlns:p14="http://schemas.microsoft.com/office/powerpoint/2010/main" val="340288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5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" y="1"/>
            <a:ext cx="12192000" cy="1787235"/>
          </a:xfrm>
          <a:prstGeom prst="rect">
            <a:avLst/>
          </a:prstGeom>
          <a:solidFill>
            <a:srgbClr val="004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8"/>
          <p:cNvSpPr txBox="1"/>
          <p:nvPr/>
        </p:nvSpPr>
        <p:spPr>
          <a:xfrm>
            <a:off x="510541" y="343219"/>
            <a:ext cx="3229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Azure</a:t>
            </a:r>
            <a:endParaRPr lang="cs-CZ" sz="36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TextBox 11"/>
          <p:cNvSpPr txBox="1"/>
          <p:nvPr/>
        </p:nvSpPr>
        <p:spPr>
          <a:xfrm>
            <a:off x="537700" y="968732"/>
            <a:ext cx="2371098" cy="415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CLOUDOVÁ PLATFORMA</a:t>
            </a:r>
            <a:endParaRPr lang="cs-CZ" sz="1600" b="1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TextBox 18"/>
          <p:cNvSpPr txBox="1"/>
          <p:nvPr/>
        </p:nvSpPr>
        <p:spPr>
          <a:xfrm>
            <a:off x="537700" y="2130454"/>
            <a:ext cx="55583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Vysoká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flexibilita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mnoho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služeb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k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dosažení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cílů</a:t>
            </a:r>
            <a:endParaRPr lang="en-US" sz="16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Škálování</a:t>
            </a:r>
            <a:endParaRPr lang="en-US" sz="16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Bezpečnost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ochrana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replikace</a:t>
            </a:r>
            <a:endParaRPr lang="en-US" sz="16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Platba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za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služby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systémem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Pay-As-You-Go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Většina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služeb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PaaS,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Saas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odpadá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režie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spojená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údržbou</a:t>
            </a:r>
            <a:endParaRPr lang="en-US" sz="16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Řada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inteligentních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služeb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prediktivní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analýza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nástroje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pro Business Intelligence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Vysoká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míra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automatizace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infrastruktura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skriptována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pomocí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Powershellu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cs-CZ" sz="16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90687" y="2240182"/>
            <a:ext cx="2303368" cy="67357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90685" y="3024750"/>
            <a:ext cx="1639135" cy="64008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90685" y="3811751"/>
            <a:ext cx="1639133" cy="64008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108276" y="2240183"/>
            <a:ext cx="1479663" cy="67357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90685" y="4562826"/>
            <a:ext cx="3897253" cy="56054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108276" y="2401716"/>
            <a:ext cx="1479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Scheduler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90685" y="3945655"/>
            <a:ext cx="1479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Jobs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90686" y="3175513"/>
            <a:ext cx="1639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Web App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0685" y="4673820"/>
            <a:ext cx="3897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SQL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90687" y="2398842"/>
            <a:ext cx="2303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Storage Service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430871" y="3024750"/>
            <a:ext cx="2157068" cy="1427082"/>
          </a:xfrm>
          <a:prstGeom prst="rect">
            <a:avLst/>
          </a:prstGeom>
          <a:solidFill>
            <a:srgbClr val="004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430869" y="3556330"/>
            <a:ext cx="2157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Service Bus</a:t>
            </a:r>
          </a:p>
        </p:txBody>
      </p:sp>
    </p:spTree>
    <p:extLst>
      <p:ext uri="{BB962C8B-B14F-4D97-AF65-F5344CB8AC3E}">
        <p14:creationId xmlns:p14="http://schemas.microsoft.com/office/powerpoint/2010/main" val="12958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s://regmedia.co.uk/2013/11/13/visual_studio.jpg?x=1200&amp;y=7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29240" y="411032"/>
            <a:ext cx="134137" cy="8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15"/>
          <p:cNvSpPr txBox="1"/>
          <p:nvPr/>
        </p:nvSpPr>
        <p:spPr>
          <a:xfrm>
            <a:off x="461870" y="2007668"/>
            <a:ext cx="866936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50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 /&gt;</a:t>
            </a:r>
            <a:endParaRPr lang="en-US" sz="150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8"/>
          <p:cNvSpPr txBox="1"/>
          <p:nvPr/>
        </p:nvSpPr>
        <p:spPr>
          <a:xfrm>
            <a:off x="587453" y="4334105"/>
            <a:ext cx="6997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Registrace a seznámení s MS Azure</a:t>
            </a:r>
            <a:endParaRPr lang="cs-CZ" sz="36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675627"/>
      </p:ext>
    </p:extLst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" y="1"/>
            <a:ext cx="12192000" cy="1787235"/>
          </a:xfrm>
          <a:prstGeom prst="rect">
            <a:avLst/>
          </a:prstGeom>
          <a:solidFill>
            <a:srgbClr val="18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8"/>
          <p:cNvSpPr txBox="1"/>
          <p:nvPr/>
        </p:nvSpPr>
        <p:spPr>
          <a:xfrm>
            <a:off x="510541" y="343219"/>
            <a:ext cx="2501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 Service</a:t>
            </a:r>
            <a:endParaRPr lang="cs-CZ" sz="36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TextBox 11"/>
          <p:cNvSpPr txBox="1"/>
          <p:nvPr/>
        </p:nvSpPr>
        <p:spPr>
          <a:xfrm>
            <a:off x="537700" y="968732"/>
            <a:ext cx="4885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SERVISNÍ SLUŽBA PRO PROVOZ WEBOVÝCH APLIKACÍ</a:t>
            </a:r>
            <a:endParaRPr lang="cs-CZ" sz="1600" b="1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602" y="2055910"/>
            <a:ext cx="6098227" cy="4495189"/>
          </a:xfrm>
          <a:prstGeom prst="rect">
            <a:avLst/>
          </a:prstGeom>
        </p:spPr>
      </p:pic>
      <p:sp>
        <p:nvSpPr>
          <p:cNvPr id="12" name="TextBox 18"/>
          <p:cNvSpPr txBox="1"/>
          <p:nvPr/>
        </p:nvSpPr>
        <p:spPr>
          <a:xfrm>
            <a:off x="6096001" y="2144075"/>
            <a:ext cx="60030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úplném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základu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inteligentní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hosting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Podpora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celé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řady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technologií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(PHP, .NET, node, Java…)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Plně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škálovatelné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vertikálně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horizontálně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Podpora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mnoha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deploy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scénářů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(a continuous integration)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Řada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hotových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řešení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wordpress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joomla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drupal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In-build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zálohování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včetně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otisku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RDB)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Podpora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web jobs (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spuštěné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paralelně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aplikací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Pokročilá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diagnostika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pohled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instance), FROB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Podpora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zabezpečení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přístupu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včetně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Active Directory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Podpora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SSL </a:t>
            </a:r>
            <a:r>
              <a:rPr lang="en-US" sz="16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certifikátů</a:t>
            </a:r>
            <a:r>
              <a:rPr lang="en-US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multi-domain</a:t>
            </a:r>
            <a:endParaRPr lang="cs-CZ" sz="16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70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s://regmedia.co.uk/2013/11/13/visual_studio.jpg?x=1200&amp;y=7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29240" y="411032"/>
            <a:ext cx="134137" cy="8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15"/>
          <p:cNvSpPr txBox="1"/>
          <p:nvPr/>
        </p:nvSpPr>
        <p:spPr>
          <a:xfrm>
            <a:off x="461870" y="2007668"/>
            <a:ext cx="866936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50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 /&gt;</a:t>
            </a:r>
            <a:endParaRPr lang="en-US" sz="150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8"/>
          <p:cNvSpPr txBox="1"/>
          <p:nvPr/>
        </p:nvSpPr>
        <p:spPr>
          <a:xfrm>
            <a:off x="587453" y="4334105"/>
            <a:ext cx="3755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App Service</a:t>
            </a:r>
            <a:endParaRPr lang="cs-CZ" sz="36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427997"/>
      </p:ext>
    </p:extLst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4874</TotalTime>
  <Words>608</Words>
  <Application>Microsoft Office PowerPoint</Application>
  <PresentationFormat>Widescreen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Miroslav Holec</dc:creator>
  <cp:lastModifiedBy>Miroslav Holec</cp:lastModifiedBy>
  <cp:revision>1320</cp:revision>
  <dcterms:created xsi:type="dcterms:W3CDTF">2015-09-24T18:11:44Z</dcterms:created>
  <dcterms:modified xsi:type="dcterms:W3CDTF">2016-10-12T18:07:13Z</dcterms:modified>
</cp:coreProperties>
</file>