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1593-F559-06F4-EB37-C669EFBE2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14A1F-E9D3-31ED-5F39-8A3DA3CF3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B027A-CADD-F7F2-BB1D-D4E012E3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0B56-1B57-431B-9EDE-CD1B8A63D856}" type="datetimeFigureOut">
              <a:rPr lang="es-CO" smtClean="0"/>
              <a:t>6/02/2023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87471-9AAB-2FAE-D9F6-07CFADCD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B566D-127A-1AD3-8F97-8BE77C34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A0FB-412C-4A70-914A-74BCC6C4803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798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C1604-758F-F030-3130-FC9EBE42E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AE6E5-CD80-793F-BC5B-048CE195C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646FC-9166-1B1D-0F93-0C7F7AB8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0B56-1B57-431B-9EDE-CD1B8A63D856}" type="datetimeFigureOut">
              <a:rPr lang="es-CO" smtClean="0"/>
              <a:t>6/02/2023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FDB7B-5CDE-135E-5D92-9FB1E06F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155EB-7FB7-DED6-E0E0-6BEBDE3E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A0FB-412C-4A70-914A-74BCC6C4803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331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AE54E-4592-4085-0FD9-6DFBF49CC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985A6-2902-73A4-37F1-858E7AAA5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961B1-D7C4-8CC6-DB0E-176FD8CE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0B56-1B57-431B-9EDE-CD1B8A63D856}" type="datetimeFigureOut">
              <a:rPr lang="es-CO" smtClean="0"/>
              <a:t>6/02/2023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E7D9B-4E9B-078A-ECF3-D6C25B0D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9244D-6CAF-8124-C143-65E22AE2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A0FB-412C-4A70-914A-74BCC6C4803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954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6402-6D3E-BB20-9915-BFEF7301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FB0F7-5C51-D5E8-6946-2319D122F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817AE-481E-2ECA-8DC7-06BFB40F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0B56-1B57-431B-9EDE-CD1B8A63D856}" type="datetimeFigureOut">
              <a:rPr lang="es-CO" smtClean="0"/>
              <a:t>6/02/2023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5088E-C3DE-804C-4D2E-31F7434A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44B42-511C-D62B-B4C6-B6A4BCEA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A0FB-412C-4A70-914A-74BCC6C4803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699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386C-0C57-9386-30E6-8D0B67C91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1EFCA-D625-EE70-B2DC-C607C0D1A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662A2-A9AC-32C8-7557-D53435E3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0B56-1B57-431B-9EDE-CD1B8A63D856}" type="datetimeFigureOut">
              <a:rPr lang="es-CO" smtClean="0"/>
              <a:t>6/02/2023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4D7D2-71D6-3A57-A64B-E5D8B1C37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22BC5-A190-E9FD-B1E8-86E32049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A0FB-412C-4A70-914A-74BCC6C4803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375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56AF-5FCA-F965-CEEF-3B65A1B7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20049-833A-4C80-535F-74B53AC3D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A49EE-3363-BE8F-2242-A49DCDAC4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CBE73-C8CD-D8AB-27F9-22A822B74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0B56-1B57-431B-9EDE-CD1B8A63D856}" type="datetimeFigureOut">
              <a:rPr lang="es-CO" smtClean="0"/>
              <a:t>6/02/2023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BD98D-6F47-60DC-79A9-F2C54E90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8900D-648E-1E8D-BD9D-886B90B2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A0FB-412C-4A70-914A-74BCC6C4803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43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33F24-2B5E-4174-2E08-931275142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13C44-EBAC-5962-185E-504E50DCA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8EAAC-6B26-C2C2-4F38-98668FD88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0B967-5C04-C07F-035B-337D81FDE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D53EA-AE06-D519-A629-190028ED5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7AE75E-2630-CD26-73E8-BB645950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0B56-1B57-431B-9EDE-CD1B8A63D856}" type="datetimeFigureOut">
              <a:rPr lang="es-CO" smtClean="0"/>
              <a:t>6/02/2023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99D5CA-B916-62AB-49C3-CAD8D74F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F3125-7F94-8D8B-6BDA-7208FC7C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A0FB-412C-4A70-914A-74BCC6C4803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624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C738-49C8-87AB-A96A-1E5F8BE8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92DFA9-36FC-E4F1-6090-DC88405E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0B56-1B57-431B-9EDE-CD1B8A63D856}" type="datetimeFigureOut">
              <a:rPr lang="es-CO" smtClean="0"/>
              <a:t>6/02/2023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88849-300C-E8D1-F4F2-80F98E91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C81E2-9FCA-2C06-E983-090F23D0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A0FB-412C-4A70-914A-74BCC6C4803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067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EDC623-3A73-D35A-2849-B3E17103C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0B56-1B57-431B-9EDE-CD1B8A63D856}" type="datetimeFigureOut">
              <a:rPr lang="es-CO" smtClean="0"/>
              <a:t>6/02/2023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20166-3FE3-4048-BB54-47CE35DA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98BC4-04B4-AC79-E94F-AA2C8513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A0FB-412C-4A70-914A-74BCC6C4803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231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FCE6-0641-1AF3-253B-52E197671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8F6D4-CC66-CCB9-2626-B0A926D6B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10973-19BB-9995-A9CB-5E25B581D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C416-F021-945F-8F1D-FE01BB5E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0B56-1B57-431B-9EDE-CD1B8A63D856}" type="datetimeFigureOut">
              <a:rPr lang="es-CO" smtClean="0"/>
              <a:t>6/02/2023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6AE2D-FA83-A151-C6A6-DB3BDC41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E9AC3-9BF1-F122-A743-D0B0E5F1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A0FB-412C-4A70-914A-74BCC6C4803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76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9AC3-1944-0759-981C-50D8516D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375C28-6B7F-6E46-AA2F-D7E3B5634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0E7D8-F934-5C77-9A0D-D4EE83899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BF896-6743-4989-7DB5-3B43B9CD5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0B56-1B57-431B-9EDE-CD1B8A63D856}" type="datetimeFigureOut">
              <a:rPr lang="es-CO" smtClean="0"/>
              <a:t>6/02/2023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51872-3ACF-4D82-958A-5BABBFE8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8A3C5-A06B-2DDE-2209-EDBC0063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A0FB-412C-4A70-914A-74BCC6C4803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202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599CF9-466C-33EE-49BC-79F40CAFC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09595-B112-6726-9F96-D0A822997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2518F-A4D7-9B3E-CE35-C2888BD86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E0B56-1B57-431B-9EDE-CD1B8A63D856}" type="datetimeFigureOut">
              <a:rPr lang="es-CO" smtClean="0"/>
              <a:t>6/02/2023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5CCFA-478E-A4DB-4C12-A43109683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04B62-792E-9D9E-9A08-25F2A1D01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4A0FB-412C-4A70-914A-74BCC6C4803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869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793FD7F5-4E07-26B6-E9A1-097F5C51F0A6}"/>
              </a:ext>
            </a:extLst>
          </p:cNvPr>
          <p:cNvGrpSpPr/>
          <p:nvPr/>
        </p:nvGrpSpPr>
        <p:grpSpPr>
          <a:xfrm>
            <a:off x="206761" y="6790"/>
            <a:ext cx="11341862" cy="6536885"/>
            <a:chOff x="206761" y="6790"/>
            <a:chExt cx="11341862" cy="653688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5307D78-9592-A4B9-47DB-F0974A04D3D8}"/>
                </a:ext>
              </a:extLst>
            </p:cNvPr>
            <p:cNvSpPr/>
            <p:nvPr/>
          </p:nvSpPr>
          <p:spPr>
            <a:xfrm>
              <a:off x="6643688" y="3526888"/>
              <a:ext cx="4474689" cy="2670338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45B5C1A-0DB5-419A-2C8B-F5404121E791}"/>
                </a:ext>
              </a:extLst>
            </p:cNvPr>
            <p:cNvSpPr/>
            <p:nvPr/>
          </p:nvSpPr>
          <p:spPr>
            <a:xfrm>
              <a:off x="6279764" y="3331111"/>
              <a:ext cx="5022377" cy="3055401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3F97A14-1D8F-527C-AE85-4DF9ADC56C9C}"/>
                </a:ext>
              </a:extLst>
            </p:cNvPr>
            <p:cNvSpPr/>
            <p:nvPr/>
          </p:nvSpPr>
          <p:spPr>
            <a:xfrm>
              <a:off x="6096000" y="3114675"/>
              <a:ext cx="5452623" cy="3429000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A5CCF4C-15EB-3C1A-BAD5-129458CB6BEC}"/>
                </a:ext>
              </a:extLst>
            </p:cNvPr>
            <p:cNvSpPr/>
            <p:nvPr/>
          </p:nvSpPr>
          <p:spPr>
            <a:xfrm>
              <a:off x="329135" y="423138"/>
              <a:ext cx="5296076" cy="3757613"/>
            </a:xfrm>
            <a:prstGeom prst="rect">
              <a:avLst/>
            </a:prstGeom>
            <a:solidFill>
              <a:srgbClr val="00B05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DDEC007-EAB4-640C-7EB2-06177AE46A4D}"/>
                </a:ext>
              </a:extLst>
            </p:cNvPr>
            <p:cNvSpPr/>
            <p:nvPr/>
          </p:nvSpPr>
          <p:spPr>
            <a:xfrm>
              <a:off x="643377" y="666027"/>
              <a:ext cx="4529137" cy="3186111"/>
            </a:xfrm>
            <a:prstGeom prst="rect">
              <a:avLst/>
            </a:prstGeom>
            <a:solidFill>
              <a:srgbClr val="00B05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18" name="Graphic 17" descr="Schoolhouse outline">
              <a:extLst>
                <a:ext uri="{FF2B5EF4-FFF2-40B4-BE49-F238E27FC236}">
                  <a16:creationId xmlns:a16="http://schemas.microsoft.com/office/drawing/2014/main" id="{DEFB9743-3AC3-7959-1638-92F552812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93878" y="3606779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Schoolhouse outline">
              <a:extLst>
                <a:ext uri="{FF2B5EF4-FFF2-40B4-BE49-F238E27FC236}">
                  <a16:creationId xmlns:a16="http://schemas.microsoft.com/office/drawing/2014/main" id="{914656CA-D29D-49F2-C982-5E56A2FE0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84111" y="4794134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Schoolhouse outline">
              <a:extLst>
                <a:ext uri="{FF2B5EF4-FFF2-40B4-BE49-F238E27FC236}">
                  <a16:creationId xmlns:a16="http://schemas.microsoft.com/office/drawing/2014/main" id="{0980BF1B-9407-2205-1C3C-A25C1FD96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90878" y="4517767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Schoolhouse outline">
              <a:extLst>
                <a:ext uri="{FF2B5EF4-FFF2-40B4-BE49-F238E27FC236}">
                  <a16:creationId xmlns:a16="http://schemas.microsoft.com/office/drawing/2014/main" id="{A53496BF-A996-15EE-3F9B-E1D77A62B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45078" y="4340346"/>
              <a:ext cx="914400" cy="9144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DEE236B-A2EF-F72A-4380-177DAEFE551F}"/>
                </a:ext>
              </a:extLst>
            </p:cNvPr>
            <p:cNvSpPr txBox="1"/>
            <p:nvPr/>
          </p:nvSpPr>
          <p:spPr>
            <a:xfrm>
              <a:off x="6860071" y="3597979"/>
              <a:ext cx="2798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E&amp;P Contract B in t+7y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283D212-945D-2DA9-826F-8459AF285793}"/>
                </a:ext>
              </a:extLst>
            </p:cNvPr>
            <p:cNvSpPr/>
            <p:nvPr/>
          </p:nvSpPr>
          <p:spPr>
            <a:xfrm>
              <a:off x="974760" y="923200"/>
              <a:ext cx="3826279" cy="2505800"/>
            </a:xfrm>
            <a:prstGeom prst="rect">
              <a:avLst/>
            </a:prstGeom>
            <a:solidFill>
              <a:srgbClr val="00B05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40" name="Graphic 39" descr="Schoolhouse with solid fill">
              <a:extLst>
                <a:ext uri="{FF2B5EF4-FFF2-40B4-BE49-F238E27FC236}">
                  <a16:creationId xmlns:a16="http://schemas.microsoft.com/office/drawing/2014/main" id="{75DD6F91-9909-B44F-6CB9-38D530F53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01039" y="2323375"/>
              <a:ext cx="914400" cy="914400"/>
            </a:xfrm>
            <a:prstGeom prst="rect">
              <a:avLst/>
            </a:prstGeom>
          </p:spPr>
        </p:pic>
        <p:pic>
          <p:nvPicPr>
            <p:cNvPr id="41" name="Graphic 40" descr="Schoolhouse with solid fill">
              <a:extLst>
                <a:ext uri="{FF2B5EF4-FFF2-40B4-BE49-F238E27FC236}">
                  <a16:creationId xmlns:a16="http://schemas.microsoft.com/office/drawing/2014/main" id="{D27F7C1A-F439-16EE-9D7F-F245D3623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84700" y="2514600"/>
              <a:ext cx="914400" cy="914400"/>
            </a:xfrm>
            <a:prstGeom prst="rect">
              <a:avLst/>
            </a:prstGeom>
          </p:spPr>
        </p:pic>
        <p:pic>
          <p:nvPicPr>
            <p:cNvPr id="42" name="Graphic 41" descr="Schoolhouse with solid fill">
              <a:extLst>
                <a:ext uri="{FF2B5EF4-FFF2-40B4-BE49-F238E27FC236}">
                  <a16:creationId xmlns:a16="http://schemas.microsoft.com/office/drawing/2014/main" id="{9089719D-C85B-FA40-BDC9-7B985B812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26702" y="923200"/>
              <a:ext cx="914400" cy="91440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8667A20-8326-5985-E511-120747D286E0}"/>
                </a:ext>
              </a:extLst>
            </p:cNvPr>
            <p:cNvSpPr txBox="1"/>
            <p:nvPr/>
          </p:nvSpPr>
          <p:spPr>
            <a:xfrm>
              <a:off x="1241824" y="980483"/>
              <a:ext cx="2584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E&amp;P Contract A in t+7y</a:t>
              </a:r>
            </a:p>
          </p:txBody>
        </p:sp>
        <p:pic>
          <p:nvPicPr>
            <p:cNvPr id="47" name="Graphic 46" descr="Oil Rig with solid fill">
              <a:extLst>
                <a:ext uri="{FF2B5EF4-FFF2-40B4-BE49-F238E27FC236}">
                  <a16:creationId xmlns:a16="http://schemas.microsoft.com/office/drawing/2014/main" id="{8382D7EE-CE09-EAB7-9CC6-0B0E649CA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25249" y="1718900"/>
              <a:ext cx="914400" cy="914400"/>
            </a:xfrm>
            <a:prstGeom prst="rect">
              <a:avLst/>
            </a:prstGeom>
          </p:spPr>
        </p:pic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320954F-ABB6-585B-7F58-0CB78510075F}"/>
                </a:ext>
              </a:extLst>
            </p:cNvPr>
            <p:cNvCxnSpPr>
              <a:stCxn id="47" idx="3"/>
            </p:cNvCxnSpPr>
            <p:nvPr/>
          </p:nvCxnSpPr>
          <p:spPr>
            <a:xfrm flipV="1">
              <a:off x="3339649" y="1718900"/>
              <a:ext cx="617989" cy="457200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F07FFEE-D817-7026-75E8-8BD21455654E}"/>
                </a:ext>
              </a:extLst>
            </p:cNvPr>
            <p:cNvCxnSpPr>
              <a:cxnSpLocks/>
              <a:stCxn id="47" idx="2"/>
              <a:endCxn id="41" idx="3"/>
            </p:cNvCxnSpPr>
            <p:nvPr/>
          </p:nvCxnSpPr>
          <p:spPr>
            <a:xfrm flipH="1">
              <a:off x="2299100" y="2633300"/>
              <a:ext cx="583349" cy="338500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9227A16-B6AB-FF73-866D-7479E330C170}"/>
                </a:ext>
              </a:extLst>
            </p:cNvPr>
            <p:cNvCxnSpPr>
              <a:cxnSpLocks/>
              <a:stCxn id="47" idx="3"/>
              <a:endCxn id="40" idx="1"/>
            </p:cNvCxnSpPr>
            <p:nvPr/>
          </p:nvCxnSpPr>
          <p:spPr>
            <a:xfrm>
              <a:off x="3339649" y="2176100"/>
              <a:ext cx="1461390" cy="604475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02D29D1-12B0-0766-721C-579106ABF8AE}"/>
                </a:ext>
              </a:extLst>
            </p:cNvPr>
            <p:cNvSpPr txBox="1"/>
            <p:nvPr/>
          </p:nvSpPr>
          <p:spPr>
            <a:xfrm>
              <a:off x="206761" y="6790"/>
              <a:ext cx="15359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/>
                <a:t>Treated</a:t>
              </a:r>
              <a:r>
                <a:rPr lang="es-CO" dirty="0"/>
                <a:t> </a:t>
              </a:r>
              <a:r>
                <a:rPr lang="es-CO" dirty="0" err="1"/>
                <a:t>Group</a:t>
              </a:r>
              <a:endParaRPr lang="es-CO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C920AB7-6FA9-C5AD-36C1-AC6B71EB7742}"/>
                </a:ext>
              </a:extLst>
            </p:cNvPr>
            <p:cNvSpPr txBox="1"/>
            <p:nvPr/>
          </p:nvSpPr>
          <p:spPr>
            <a:xfrm>
              <a:off x="6035151" y="2588180"/>
              <a:ext cx="1571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Control  </a:t>
              </a:r>
              <a:r>
                <a:rPr lang="es-CO" dirty="0" err="1"/>
                <a:t>Group</a:t>
              </a: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79913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13C3405-9D47-2DFD-21BF-43F59CADA513}"/>
              </a:ext>
            </a:extLst>
          </p:cNvPr>
          <p:cNvGrpSpPr/>
          <p:nvPr/>
        </p:nvGrpSpPr>
        <p:grpSpPr>
          <a:xfrm>
            <a:off x="206761" y="-76338"/>
            <a:ext cx="11467679" cy="6766461"/>
            <a:chOff x="206761" y="-76338"/>
            <a:chExt cx="11467679" cy="676646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CB0D2C3-CA10-994E-1DE1-EE3B880B2DF8}"/>
                </a:ext>
              </a:extLst>
            </p:cNvPr>
            <p:cNvSpPr/>
            <p:nvPr/>
          </p:nvSpPr>
          <p:spPr>
            <a:xfrm>
              <a:off x="6335396" y="2903447"/>
              <a:ext cx="5296076" cy="3757613"/>
            </a:xfrm>
            <a:prstGeom prst="rect">
              <a:avLst/>
            </a:prstGeom>
            <a:solidFill>
              <a:srgbClr val="FFFF0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5D24C7E-B81D-5729-163D-5E4289DD1F35}"/>
                </a:ext>
              </a:extLst>
            </p:cNvPr>
            <p:cNvSpPr/>
            <p:nvPr/>
          </p:nvSpPr>
          <p:spPr>
            <a:xfrm>
              <a:off x="6649638" y="3146336"/>
              <a:ext cx="4529137" cy="3186111"/>
            </a:xfrm>
            <a:prstGeom prst="rect">
              <a:avLst/>
            </a:prstGeom>
            <a:solidFill>
              <a:srgbClr val="FFFF0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51BB27A-CB05-2490-00D9-6C1C4C756F67}"/>
                </a:ext>
              </a:extLst>
            </p:cNvPr>
            <p:cNvSpPr/>
            <p:nvPr/>
          </p:nvSpPr>
          <p:spPr>
            <a:xfrm>
              <a:off x="6981021" y="3403509"/>
              <a:ext cx="3826279" cy="2505800"/>
            </a:xfrm>
            <a:prstGeom prst="rect">
              <a:avLst/>
            </a:prstGeom>
            <a:solidFill>
              <a:srgbClr val="FFFF0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27" name="Graphic 26" descr="Oil Rig with solid fill">
              <a:extLst>
                <a:ext uri="{FF2B5EF4-FFF2-40B4-BE49-F238E27FC236}">
                  <a16:creationId xmlns:a16="http://schemas.microsoft.com/office/drawing/2014/main" id="{A75E1EC1-5945-FF03-20F7-7038B9D3F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31510" y="4199209"/>
              <a:ext cx="914400" cy="914400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A5CCF4C-15EB-3C1A-BAD5-129458CB6BEC}"/>
                </a:ext>
              </a:extLst>
            </p:cNvPr>
            <p:cNvSpPr/>
            <p:nvPr/>
          </p:nvSpPr>
          <p:spPr>
            <a:xfrm>
              <a:off x="329135" y="340010"/>
              <a:ext cx="5296076" cy="3757613"/>
            </a:xfrm>
            <a:prstGeom prst="rect">
              <a:avLst/>
            </a:prstGeom>
            <a:solidFill>
              <a:srgbClr val="00B05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DDEC007-EAB4-640C-7EB2-06177AE46A4D}"/>
                </a:ext>
              </a:extLst>
            </p:cNvPr>
            <p:cNvSpPr/>
            <p:nvPr/>
          </p:nvSpPr>
          <p:spPr>
            <a:xfrm>
              <a:off x="643377" y="582899"/>
              <a:ext cx="4529137" cy="3186111"/>
            </a:xfrm>
            <a:prstGeom prst="rect">
              <a:avLst/>
            </a:prstGeom>
            <a:solidFill>
              <a:srgbClr val="00B05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18" name="Graphic 17" descr="Schoolhouse outline">
              <a:extLst>
                <a:ext uri="{FF2B5EF4-FFF2-40B4-BE49-F238E27FC236}">
                  <a16:creationId xmlns:a16="http://schemas.microsoft.com/office/drawing/2014/main" id="{DEFB9743-3AC3-7959-1638-92F552812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60040" y="3154647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Schoolhouse outline">
              <a:extLst>
                <a:ext uri="{FF2B5EF4-FFF2-40B4-BE49-F238E27FC236}">
                  <a16:creationId xmlns:a16="http://schemas.microsoft.com/office/drawing/2014/main" id="{914656CA-D29D-49F2-C982-5E56A2FE0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92691" y="3640423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Schoolhouse outline">
              <a:extLst>
                <a:ext uri="{FF2B5EF4-FFF2-40B4-BE49-F238E27FC236}">
                  <a16:creationId xmlns:a16="http://schemas.microsoft.com/office/drawing/2014/main" id="{0980BF1B-9407-2205-1C3C-A25C1FD96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97955" y="5125154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Schoolhouse outline">
              <a:extLst>
                <a:ext uri="{FF2B5EF4-FFF2-40B4-BE49-F238E27FC236}">
                  <a16:creationId xmlns:a16="http://schemas.microsoft.com/office/drawing/2014/main" id="{A53496BF-A996-15EE-3F9B-E1D77A62B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66700" y="5775723"/>
              <a:ext cx="914400" cy="914400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283D212-945D-2DA9-826F-8459AF285793}"/>
                </a:ext>
              </a:extLst>
            </p:cNvPr>
            <p:cNvSpPr/>
            <p:nvPr/>
          </p:nvSpPr>
          <p:spPr>
            <a:xfrm>
              <a:off x="974760" y="840072"/>
              <a:ext cx="3826279" cy="2505800"/>
            </a:xfrm>
            <a:prstGeom prst="rect">
              <a:avLst/>
            </a:prstGeom>
            <a:solidFill>
              <a:srgbClr val="00B05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40" name="Graphic 39" descr="Schoolhouse with solid fill">
              <a:extLst>
                <a:ext uri="{FF2B5EF4-FFF2-40B4-BE49-F238E27FC236}">
                  <a16:creationId xmlns:a16="http://schemas.microsoft.com/office/drawing/2014/main" id="{75DD6F91-9909-B44F-6CB9-38D530F53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01039" y="2240247"/>
              <a:ext cx="914400" cy="914400"/>
            </a:xfrm>
            <a:prstGeom prst="rect">
              <a:avLst/>
            </a:prstGeom>
          </p:spPr>
        </p:pic>
        <p:pic>
          <p:nvPicPr>
            <p:cNvPr id="41" name="Graphic 40" descr="Schoolhouse with solid fill">
              <a:extLst>
                <a:ext uri="{FF2B5EF4-FFF2-40B4-BE49-F238E27FC236}">
                  <a16:creationId xmlns:a16="http://schemas.microsoft.com/office/drawing/2014/main" id="{D27F7C1A-F439-16EE-9D7F-F245D3623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4700" y="2431472"/>
              <a:ext cx="914400" cy="914400"/>
            </a:xfrm>
            <a:prstGeom prst="rect">
              <a:avLst/>
            </a:prstGeom>
          </p:spPr>
        </p:pic>
        <p:pic>
          <p:nvPicPr>
            <p:cNvPr id="42" name="Graphic 41" descr="Schoolhouse with solid fill">
              <a:extLst>
                <a:ext uri="{FF2B5EF4-FFF2-40B4-BE49-F238E27FC236}">
                  <a16:creationId xmlns:a16="http://schemas.microsoft.com/office/drawing/2014/main" id="{9089719D-C85B-FA40-BDC9-7B985B812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26702" y="840072"/>
              <a:ext cx="914400" cy="914400"/>
            </a:xfrm>
            <a:prstGeom prst="rect">
              <a:avLst/>
            </a:prstGeom>
          </p:spPr>
        </p:pic>
        <p:pic>
          <p:nvPicPr>
            <p:cNvPr id="47" name="Graphic 46" descr="Oil Rig with solid fill">
              <a:extLst>
                <a:ext uri="{FF2B5EF4-FFF2-40B4-BE49-F238E27FC236}">
                  <a16:creationId xmlns:a16="http://schemas.microsoft.com/office/drawing/2014/main" id="{8382D7EE-CE09-EAB7-9CC6-0B0E649CA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5249" y="1635772"/>
              <a:ext cx="914400" cy="914400"/>
            </a:xfrm>
            <a:prstGeom prst="rect">
              <a:avLst/>
            </a:prstGeom>
          </p:spPr>
        </p:pic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320954F-ABB6-585B-7F58-0CB78510075F}"/>
                </a:ext>
              </a:extLst>
            </p:cNvPr>
            <p:cNvCxnSpPr>
              <a:stCxn id="47" idx="3"/>
            </p:cNvCxnSpPr>
            <p:nvPr/>
          </p:nvCxnSpPr>
          <p:spPr>
            <a:xfrm flipV="1">
              <a:off x="3339649" y="1635772"/>
              <a:ext cx="617989" cy="457200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F07FFEE-D817-7026-75E8-8BD21455654E}"/>
                </a:ext>
              </a:extLst>
            </p:cNvPr>
            <p:cNvCxnSpPr>
              <a:cxnSpLocks/>
              <a:stCxn id="47" idx="2"/>
              <a:endCxn id="41" idx="3"/>
            </p:cNvCxnSpPr>
            <p:nvPr/>
          </p:nvCxnSpPr>
          <p:spPr>
            <a:xfrm flipH="1">
              <a:off x="2299100" y="2550172"/>
              <a:ext cx="583349" cy="338500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9227A16-B6AB-FF73-866D-7479E330C170}"/>
                </a:ext>
              </a:extLst>
            </p:cNvPr>
            <p:cNvCxnSpPr>
              <a:cxnSpLocks/>
              <a:stCxn id="47" idx="3"/>
              <a:endCxn id="40" idx="1"/>
            </p:cNvCxnSpPr>
            <p:nvPr/>
          </p:nvCxnSpPr>
          <p:spPr>
            <a:xfrm>
              <a:off x="3339649" y="2092972"/>
              <a:ext cx="1461390" cy="604475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02D29D1-12B0-0766-721C-579106ABF8AE}"/>
                </a:ext>
              </a:extLst>
            </p:cNvPr>
            <p:cNvSpPr txBox="1"/>
            <p:nvPr/>
          </p:nvSpPr>
          <p:spPr>
            <a:xfrm>
              <a:off x="206761" y="-76338"/>
              <a:ext cx="15359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/>
                <a:t>Treated</a:t>
              </a:r>
              <a:r>
                <a:rPr lang="es-CO" dirty="0"/>
                <a:t> </a:t>
              </a:r>
              <a:r>
                <a:rPr lang="es-CO" dirty="0" err="1"/>
                <a:t>Group</a:t>
              </a:r>
              <a:endParaRPr lang="es-CO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C920AB7-6FA9-C5AD-36C1-AC6B71EB7742}"/>
                </a:ext>
              </a:extLst>
            </p:cNvPr>
            <p:cNvSpPr txBox="1"/>
            <p:nvPr/>
          </p:nvSpPr>
          <p:spPr>
            <a:xfrm>
              <a:off x="6251528" y="2497323"/>
              <a:ext cx="1571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Control  </a:t>
              </a:r>
              <a:r>
                <a:rPr lang="es-CO" dirty="0" err="1"/>
                <a:t>Group</a:t>
              </a:r>
              <a:endParaRPr lang="es-CO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553309EF-A05A-1B37-C22A-2EBE97C3AE9F}"/>
                    </a:ext>
                  </a:extLst>
                </p:cNvPr>
                <p:cNvSpPr txBox="1"/>
                <p:nvPr/>
              </p:nvSpPr>
              <p:spPr>
                <a:xfrm>
                  <a:off x="1231193" y="908658"/>
                  <a:ext cx="1818126" cy="3146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𝑂𝑖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𝑃𝑟𝑜𝑑𝑢𝑐𝑡𝑖𝑜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</m:e>
                        </m:acc>
                        <m:r>
                          <a:rPr lang="es-CO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553309EF-A05A-1B37-C22A-2EBE97C3AE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1193" y="908658"/>
                  <a:ext cx="1818126" cy="314638"/>
                </a:xfrm>
                <a:prstGeom prst="rect">
                  <a:avLst/>
                </a:prstGeom>
                <a:blipFill>
                  <a:blip r:embed="rId8"/>
                  <a:stretch>
                    <a:fillRect l="-2685" r="-2685" b="-15385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724CC5D-83ED-0150-682B-F57F7CAF9BBE}"/>
                    </a:ext>
                  </a:extLst>
                </p:cNvPr>
                <p:cNvSpPr txBox="1"/>
                <p:nvPr/>
              </p:nvSpPr>
              <p:spPr>
                <a:xfrm>
                  <a:off x="7066209" y="3429000"/>
                  <a:ext cx="2037161" cy="2830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𝑂𝑖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𝑃𝑟𝑜𝑑𝑢𝑐𝑡𝑖𝑜𝑛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 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724CC5D-83ED-0150-682B-F57F7CAF9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6209" y="3429000"/>
                  <a:ext cx="2037161" cy="283091"/>
                </a:xfrm>
                <a:prstGeom prst="rect">
                  <a:avLst/>
                </a:prstGeom>
                <a:blipFill>
                  <a:blip r:embed="rId9"/>
                  <a:stretch>
                    <a:fillRect l="-2395" r="-2096" b="-17391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56478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Polanco</dc:creator>
  <cp:lastModifiedBy>Jaime Polanco</cp:lastModifiedBy>
  <cp:revision>2</cp:revision>
  <dcterms:created xsi:type="dcterms:W3CDTF">2023-02-06T19:14:34Z</dcterms:created>
  <dcterms:modified xsi:type="dcterms:W3CDTF">2023-02-07T00:49:58Z</dcterms:modified>
</cp:coreProperties>
</file>