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7" r:id="rId4"/>
    <p:sldId id="258" r:id="rId5"/>
    <p:sldId id="278" r:id="rId6"/>
    <p:sldId id="279" r:id="rId7"/>
    <p:sldId id="259" r:id="rId8"/>
    <p:sldId id="260" r:id="rId9"/>
    <p:sldId id="261" r:id="rId10"/>
    <p:sldId id="267" r:id="rId11"/>
    <p:sldId id="280" r:id="rId12"/>
    <p:sldId id="262" r:id="rId13"/>
    <p:sldId id="266" r:id="rId14"/>
    <p:sldId id="281" r:id="rId15"/>
    <p:sldId id="268" r:id="rId16"/>
    <p:sldId id="269" r:id="rId17"/>
    <p:sldId id="270" r:id="rId18"/>
    <p:sldId id="272" r:id="rId19"/>
    <p:sldId id="273" r:id="rId20"/>
    <p:sldId id="274"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ACBEF7-82B5-4D51-88E7-86ECF78FE81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12C3A-FA72-48ED-97AA-D1A5BF135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2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CBEF7-82B5-4D51-88E7-86ECF78FE81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148497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CBEF7-82B5-4D51-88E7-86ECF78FE81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165371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CBEF7-82B5-4D51-88E7-86ECF78FE81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219827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ACBEF7-82B5-4D51-88E7-86ECF78FE81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12C3A-FA72-48ED-97AA-D1A5BF135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CBEF7-82B5-4D51-88E7-86ECF78FE81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324343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CBEF7-82B5-4D51-88E7-86ECF78FE81D}"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337697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CBEF7-82B5-4D51-88E7-86ECF78FE81D}"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209965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ACBEF7-82B5-4D51-88E7-86ECF78FE81D}" type="datetimeFigureOut">
              <a:rPr lang="en-US" smtClean="0"/>
              <a:t>12/20/2018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94263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ACBEF7-82B5-4D51-88E7-86ECF78FE81D}" type="datetimeFigureOut">
              <a:rPr lang="en-US" smtClean="0"/>
              <a:t>12/20/2018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A12C3A-FA72-48ED-97AA-D1A5BF135890}" type="slidenum">
              <a:rPr lang="en-US" smtClean="0"/>
              <a:t>‹#›</a:t>
            </a:fld>
            <a:endParaRPr lang="en-US"/>
          </a:p>
        </p:txBody>
      </p:sp>
    </p:spTree>
    <p:extLst>
      <p:ext uri="{BB962C8B-B14F-4D97-AF65-F5344CB8AC3E}">
        <p14:creationId xmlns:p14="http://schemas.microsoft.com/office/powerpoint/2010/main" val="266983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ACBEF7-82B5-4D51-88E7-86ECF78FE81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12C3A-FA72-48ED-97AA-D1A5BF135890}" type="slidenum">
              <a:rPr lang="en-US" smtClean="0"/>
              <a:t>‹#›</a:t>
            </a:fld>
            <a:endParaRPr lang="en-US"/>
          </a:p>
        </p:txBody>
      </p:sp>
    </p:spTree>
    <p:extLst>
      <p:ext uri="{BB962C8B-B14F-4D97-AF65-F5344CB8AC3E}">
        <p14:creationId xmlns:p14="http://schemas.microsoft.com/office/powerpoint/2010/main" val="22510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ACBEF7-82B5-4D51-88E7-86ECF78FE81D}" type="datetimeFigureOut">
              <a:rPr lang="en-US" smtClean="0"/>
              <a:t>12/20/2018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A12C3A-FA72-48ED-97AA-D1A5BF1358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379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8.jp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jpg"/><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1.jp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3.jpg"/><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4.jp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6.jpg"/><Relationship Id="rId4" Type="http://schemas.openxmlformats.org/officeDocument/2006/relationships/image" Target="../media/image35.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908-7E27-42A3-BC5F-5A19BBCD87E7}"/>
              </a:ext>
            </a:extLst>
          </p:cNvPr>
          <p:cNvSpPr>
            <a:spLocks noGrp="1"/>
          </p:cNvSpPr>
          <p:nvPr>
            <p:ph type="ctrTitle"/>
          </p:nvPr>
        </p:nvSpPr>
        <p:spPr>
          <a:xfrm>
            <a:off x="1089170" y="1899640"/>
            <a:ext cx="10013659" cy="2387600"/>
          </a:xfrm>
        </p:spPr>
        <p:txBody>
          <a:bodyPr>
            <a:noAutofit/>
          </a:bodyPr>
          <a:lstStyle/>
          <a:p>
            <a:r>
              <a:rPr lang="en-US" sz="5400" dirty="0"/>
              <a:t>Bayesian Nonparametric Model Reference Adaptive Control Using Gaussian Process Regression</a:t>
            </a:r>
          </a:p>
        </p:txBody>
      </p:sp>
    </p:spTree>
    <p:extLst>
      <p:ext uri="{BB962C8B-B14F-4D97-AF65-F5344CB8AC3E}">
        <p14:creationId xmlns:p14="http://schemas.microsoft.com/office/powerpoint/2010/main" val="131145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33CE-C182-4164-8725-D9A764D5867B}"/>
              </a:ext>
            </a:extLst>
          </p:cNvPr>
          <p:cNvSpPr>
            <a:spLocks noGrp="1"/>
          </p:cNvSpPr>
          <p:nvPr>
            <p:ph type="title"/>
          </p:nvPr>
        </p:nvSpPr>
        <p:spPr/>
        <p:txBody>
          <a:bodyPr/>
          <a:lstStyle/>
          <a:p>
            <a:r>
              <a:rPr lang="en-US" dirty="0"/>
              <a:t>Gaussian Process Regression (GPR)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A8F9BB-7829-42FE-8866-73297082FD98}"/>
                  </a:ext>
                </a:extLst>
              </p:cNvPr>
              <p:cNvSpPr>
                <a:spLocks noGrp="1"/>
              </p:cNvSpPr>
              <p:nvPr>
                <p:ph idx="1"/>
              </p:nvPr>
            </p:nvSpPr>
            <p:spPr/>
            <p:txBody>
              <a:bodyPr/>
              <a:lstStyle/>
              <a:p>
                <a:r>
                  <a:rPr lang="en-US" dirty="0"/>
                  <a:t>Gaussian Process (GP): Collection of random variables in which every finite subset is jointly Gaussian. Distribution over functions.</a:t>
                </a:r>
              </a:p>
              <a:p>
                <a:r>
                  <a:rPr lang="en-US" dirty="0"/>
                  <a:t>If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 is GP, then:</a:t>
                </a:r>
              </a:p>
              <a:p>
                <a:pPr marL="0" indent="0" algn="just">
                  <a:buNone/>
                </a:pPr>
                <a14:m>
                  <m:oMathPara xmlns:m="http://schemas.openxmlformats.org/officeDocument/2006/math">
                    <m:oMathParaPr>
                      <m:jc m:val="center"/>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Δ</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𝐺𝑃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e>
                          </m:d>
                        </m:e>
                      </m:d>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in which </a:t>
                </a:r>
                <a14:m>
                  <m:oMath xmlns:m="http://schemas.openxmlformats.org/officeDocument/2006/math">
                    <m:r>
                      <a:rPr lang="en-US" i="1">
                        <a:latin typeface="Cambria Math" panose="02040503050406030204" pitchFamily="18" charset="0"/>
                        <a:ea typeface="Cambria Math" panose="02040503050406030204" pitchFamily="18" charset="0"/>
                      </a:rPr>
                      <m:t>𝑚</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r>
                  <a:rPr lang="en-US" dirty="0"/>
                  <a:t> is a mean function and </a:t>
                </a:r>
                <a14:m>
                  <m:oMath xmlns:m="http://schemas.openxmlformats.org/officeDocument/2006/math">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r>
                  <a:rPr lang="en-US" dirty="0"/>
                  <a:t> is a positive definite covariance kernel function.</a:t>
                </a:r>
              </a:p>
              <a:p>
                <a:r>
                  <a:rPr lang="en-US" dirty="0"/>
                  <a:t>Set of state measurements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i="1" smtClean="0">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oMath>
                </a14:m>
                <a:r>
                  <a:rPr lang="en-US" dirty="0"/>
                  <a:t>.</a:t>
                </a:r>
              </a:p>
              <a:p>
                <a:r>
                  <a:rPr lang="en-US" dirty="0"/>
                  <a:t>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there is a measured output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a:t>, such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(0, 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a:t>
                </a:r>
              </a:p>
              <a:p>
                <a:r>
                  <a:rPr lang="en-US" dirty="0"/>
                  <a:t>Defining covariance matrix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and Gaussian RBF kernel for </a:t>
                </a:r>
                <a14:m>
                  <m:oMath xmlns:m="http://schemas.openxmlformats.org/officeDocument/2006/math">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d>
                  </m:oMath>
                </a14:m>
                <a:r>
                  <a:rPr lang="en-US" dirty="0"/>
                  <a:t> such that:</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A8F9BB-7829-42FE-8866-73297082FD98}"/>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17316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33CE-C182-4164-8725-D9A764D5867B}"/>
              </a:ext>
            </a:extLst>
          </p:cNvPr>
          <p:cNvSpPr>
            <a:spLocks noGrp="1"/>
          </p:cNvSpPr>
          <p:nvPr>
            <p:ph type="title"/>
          </p:nvPr>
        </p:nvSpPr>
        <p:spPr/>
        <p:txBody>
          <a:bodyPr/>
          <a:lstStyle/>
          <a:p>
            <a:r>
              <a:rPr lang="en-US" dirty="0"/>
              <a:t>Gaussian Process Regression (GPR)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A8F9BB-7829-42FE-8866-73297082FD98}"/>
                  </a:ext>
                </a:extLst>
              </p:cNvPr>
              <p:cNvSpPr>
                <a:spLocks noGrp="1"/>
              </p:cNvSpPr>
              <p:nvPr>
                <p:ph idx="1"/>
              </p:nvPr>
            </p:nvSpPr>
            <p:spPr/>
            <p:txBody>
              <a:bodyPr>
                <a:normAutofit/>
              </a:bodyPr>
              <a:lstStyle/>
              <a:p>
                <a:r>
                  <a:rPr lang="en-US" dirty="0"/>
                  <a:t>Given a new input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oMath>
                </a14:m>
                <a:r>
                  <a:rPr lang="en-US" dirty="0"/>
                  <a:t> and defining the following variables:</a:t>
                </a:r>
              </a:p>
              <a:p>
                <a:endParaRPr lang="en-US" sz="1100"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𝜏</m:t>
                              </m:r>
                            </m:sub>
                          </m:sSub>
                        </m:e>
                      </m:d>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endParaRPr lang="en-US" sz="11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𝜏</m:t>
                                      </m:r>
                                    </m:sub>
                                  </m:sSub>
                                </m:e>
                              </m:d>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rPr>
                                    <m:t>2</m:t>
                                  </m:r>
                                </m:sup>
                              </m:sSup>
                              <m:r>
                                <a:rPr lang="en-US" b="0" i="1" smtClean="0">
                                  <a:latin typeface="Cambria Math" panose="02040503050406030204" pitchFamily="18" charset="0"/>
                                </a:rPr>
                                <m:t>𝐼</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𝜏</m:t>
                          </m:r>
                        </m:sub>
                      </m:sSub>
                    </m:oMath>
                  </m:oMathPara>
                </a14:m>
                <a:endParaRPr lang="en-US" dirty="0"/>
              </a:p>
              <a:p>
                <a:pPr marL="0" indent="0">
                  <a:buNone/>
                </a:pPr>
                <a:r>
                  <a:rPr lang="en-US" dirty="0"/>
                  <a:t>The posterior distribution obtained by conditioning the joint Gaussian distribution over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oMath>
                </a14:m>
                <a:r>
                  <a:rPr lang="en-US" dirty="0"/>
                  <a:t> is defined by:</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𝑚</m:t>
                              </m:r>
                            </m:e>
                          </m:acc>
                        </m:e>
                        <m:sub>
                          <m:r>
                            <a:rPr lang="en-US" i="1">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m:rPr>
                                  <m:sty m:val="p"/>
                                </m:rPr>
                                <a:rPr lang="el-GR" b="0" i="1" smtClean="0">
                                  <a:latin typeface="Cambria Math" panose="02040503050406030204" pitchFamily="18" charset="0"/>
                                  <a:ea typeface="Cambria Math" panose="02040503050406030204" pitchFamily="18" charset="0"/>
                                </a:rPr>
                                <m:t>Σ</m:t>
                              </m:r>
                            </m:e>
                          </m:acc>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a:p>
                <a:r>
                  <a:rPr lang="en-US" dirty="0"/>
                  <a:t>in which:</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𝑚</m:t>
                              </m:r>
                            </m:e>
                          </m:acc>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𝑘</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Σ</m:t>
                              </m:r>
                            </m:e>
                          </m:acc>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𝑘</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+1</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07A8F9BB-7829-42FE-8866-73297082FD98}"/>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95354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A2B1-29C7-4C65-A07C-F92EFF8CDBFB}"/>
              </a:ext>
            </a:extLst>
          </p:cNvPr>
          <p:cNvSpPr>
            <a:spLocks noGrp="1"/>
          </p:cNvSpPr>
          <p:nvPr>
            <p:ph type="title"/>
          </p:nvPr>
        </p:nvSpPr>
        <p:spPr/>
        <p:txBody>
          <a:bodyPr>
            <a:normAutofit/>
          </a:bodyPr>
          <a:lstStyle/>
          <a:p>
            <a:r>
              <a:rPr lang="en-US" sz="4400" dirty="0"/>
              <a:t>MRAC using Gaussian Processes (GP-MRAC)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B5E345-493F-460D-94EF-1B7E22EBA10E}"/>
                  </a:ext>
                </a:extLst>
              </p:cNvPr>
              <p:cNvSpPr>
                <a:spLocks noGrp="1"/>
              </p:cNvSpPr>
              <p:nvPr>
                <p:ph idx="1"/>
              </p:nvPr>
            </p:nvSpPr>
            <p:spPr>
              <a:xfrm>
                <a:off x="1097280" y="1825625"/>
                <a:ext cx="10256520" cy="4667250"/>
              </a:xfrm>
            </p:spPr>
            <p:txBody>
              <a:bodyPr/>
              <a:lstStyle/>
              <a:p>
                <a:r>
                  <a:rPr lang="en-US" dirty="0"/>
                  <a:t>Assuming:</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r>
                  <a:rPr lang="en-US" dirty="0"/>
                  <a:t>Proposal: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rPr>
                            <m:t>𝑎𝑑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𝑚</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a:p>
                <a:pPr marL="0" indent="0">
                  <a:buNone/>
                </a:pPr>
                <a:endParaRPr lang="en-US" dirty="0"/>
              </a:p>
              <a:p>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𝑚</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r>
                      <m:rPr>
                        <m:sty m:val="p"/>
                      </m:rPr>
                      <a:rPr lang="en-US" b="0" i="0" smtClean="0">
                        <a:latin typeface="Cambria Math" panose="02040503050406030204" pitchFamily="18" charset="0"/>
                      </a:rPr>
                      <m:t>i</m:t>
                    </m:r>
                  </m:oMath>
                </a14:m>
                <a:r>
                  <a:rPr lang="en-US" dirty="0"/>
                  <a:t>s the estimate of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 and will be used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i="1">
                            <a:latin typeface="Cambria Math" panose="02040503050406030204" pitchFamily="18" charset="0"/>
                          </a:rPr>
                          <m:t>𝑎𝑑</m:t>
                        </m:r>
                      </m:sub>
                    </m:sSub>
                  </m:oMath>
                </a14:m>
                <a:r>
                  <a:rPr lang="en-US" dirty="0"/>
                  <a:t>.</a:t>
                </a:r>
              </a:p>
              <a:p>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𝑚</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e>
                    </m:d>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1</m:t>
                        </m:r>
                      </m:sub>
                    </m:sSub>
                  </m:oMath>
                </a14:m>
                <a:r>
                  <a:rPr lang="en-US" dirty="0"/>
                  <a:t>implies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𝑎𝑑</m:t>
                                </m:r>
                              </m:sub>
                            </m:sSub>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e>
                        </m:d>
                      </m:e>
                    </m:d>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2</m:t>
                        </m:r>
                      </m:sub>
                    </m:sSub>
                  </m:oMath>
                </a14:m>
                <a:r>
                  <a:rPr lang="en-US" dirty="0"/>
                  <a:t>.</a:t>
                </a:r>
              </a:p>
              <a:p>
                <a:r>
                  <a:rPr lang="en-US" dirty="0"/>
                  <a:t>Regular GPR not suitable to online learning processes.</a:t>
                </a:r>
              </a:p>
            </p:txBody>
          </p:sp>
        </mc:Choice>
        <mc:Fallback xmlns="">
          <p:sp>
            <p:nvSpPr>
              <p:cNvPr id="3" name="Content Placeholder 2">
                <a:extLst>
                  <a:ext uri="{FF2B5EF4-FFF2-40B4-BE49-F238E27FC236}">
                    <a16:creationId xmlns:a16="http://schemas.microsoft.com/office/drawing/2014/main" id="{00B5E345-493F-460D-94EF-1B7E22EBA10E}"/>
                  </a:ext>
                </a:extLst>
              </p:cNvPr>
              <p:cNvSpPr>
                <a:spLocks noGrp="1" noRot="1" noChangeAspect="1" noMove="1" noResize="1" noEditPoints="1" noAdjustHandles="1" noChangeArrowheads="1" noChangeShapeType="1" noTextEdit="1"/>
              </p:cNvSpPr>
              <p:nvPr>
                <p:ph idx="1"/>
              </p:nvPr>
            </p:nvSpPr>
            <p:spPr>
              <a:xfrm>
                <a:off x="1097280" y="1825625"/>
                <a:ext cx="10256520" cy="4667250"/>
              </a:xfrm>
              <a:blipFill>
                <a:blip r:embed="rId2"/>
                <a:stretch>
                  <a:fillRect l="-594" t="-1305"/>
                </a:stretch>
              </a:blipFill>
            </p:spPr>
            <p:txBody>
              <a:bodyPr/>
              <a:lstStyle/>
              <a:p>
                <a:r>
                  <a:rPr lang="en-US">
                    <a:noFill/>
                  </a:rPr>
                  <a:t> </a:t>
                </a:r>
              </a:p>
            </p:txBody>
          </p:sp>
        </mc:Fallback>
      </mc:AlternateContent>
    </p:spTree>
    <p:extLst>
      <p:ext uri="{BB962C8B-B14F-4D97-AF65-F5344CB8AC3E}">
        <p14:creationId xmlns:p14="http://schemas.microsoft.com/office/powerpoint/2010/main" val="61147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8AAD-E1DF-479E-A8B1-F474FA2305A5}"/>
              </a:ext>
            </a:extLst>
          </p:cNvPr>
          <p:cNvSpPr>
            <a:spLocks noGrp="1"/>
          </p:cNvSpPr>
          <p:nvPr>
            <p:ph type="title"/>
          </p:nvPr>
        </p:nvSpPr>
        <p:spPr/>
        <p:txBody>
          <a:bodyPr/>
          <a:lstStyle/>
          <a:p>
            <a:r>
              <a:rPr lang="en-US" dirty="0"/>
              <a:t>Online Gaussian Process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DE25A5-7EA5-4487-9810-C4D14546C7DE}"/>
                  </a:ext>
                </a:extLst>
              </p:cNvPr>
              <p:cNvSpPr>
                <a:spLocks noGrp="1"/>
              </p:cNvSpPr>
              <p:nvPr>
                <p:ph idx="1"/>
              </p:nvPr>
            </p:nvSpPr>
            <p:spPr>
              <a:xfrm>
                <a:off x="1097280" y="1892736"/>
                <a:ext cx="10058400" cy="4357062"/>
              </a:xfrm>
            </p:spPr>
            <p:txBody>
              <a:bodyPr>
                <a:normAutofit fontScale="92500" lnSpcReduction="10000"/>
              </a:bodyPr>
              <a:lstStyle/>
              <a:p>
                <a:r>
                  <a:rPr lang="en-US" dirty="0"/>
                  <a:t>Only add element to training set if, for a new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oMath>
                </a14:m>
                <a:r>
                  <a:rPr lang="en-US" dirty="0"/>
                  <a:t> at measured state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γ</m:t>
                          </m:r>
                        </m:e>
                        <m:sub>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sub>
                        <m:sup>
                          <m:r>
                            <a:rPr lang="en-US" b="0" i="1" smtClean="0">
                              <a:latin typeface="Cambria Math" panose="02040503050406030204" pitchFamily="18" charset="0"/>
                              <a:ea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𝐾</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𝜏</m:t>
                              </m:r>
                            </m:sub>
                          </m:sSub>
                        </m:sub>
                        <m:sup>
                          <m:r>
                            <a:rPr lang="en-US" b="0" i="1" smtClean="0">
                              <a:latin typeface="Cambria Math" panose="02040503050406030204" pitchFamily="18" charset="0"/>
                            </a:rPr>
                            <m:t>−1</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𝑡𝑜𝑙</m:t>
                          </m:r>
                        </m:sub>
                      </m:sSub>
                    </m:oMath>
                  </m:oMathPara>
                </a14:m>
                <a:endParaRPr lang="en-US" dirty="0"/>
              </a:p>
              <a:p>
                <a:pPr marL="0" indent="0">
                  <a:buNone/>
                </a:pPr>
                <a:endParaRPr lang="en-US" sz="1200" dirty="0"/>
              </a:p>
              <a:p>
                <a:r>
                  <a:rPr lang="en-US" dirty="0"/>
                  <a:t>If maximum number of training data points has been reached, then the deletion procedure can be performed in two ways:</a:t>
                </a:r>
              </a:p>
              <a:p>
                <a:endParaRPr lang="en-US" sz="1200" dirty="0"/>
              </a:p>
              <a:p>
                <a:pPr lvl="1"/>
                <a:r>
                  <a:rPr lang="en-US" dirty="0"/>
                  <a:t>Delete oldest data point (temporal locality) [OL].</a:t>
                </a:r>
              </a:p>
              <a:p>
                <a:pPr marL="201168" lvl="1" indent="0">
                  <a:buNone/>
                </a:pPr>
                <a:endParaRPr lang="en-US" dirty="0"/>
              </a:p>
              <a:p>
                <a:pPr lvl="1"/>
                <a:r>
                  <a:rPr lang="en-US" dirty="0"/>
                  <a:t>Remove data point with largest </a:t>
                </a:r>
                <a:r>
                  <a:rPr lang="en-US" dirty="0" err="1"/>
                  <a:t>Kullback-Leibler</a:t>
                </a:r>
                <a:r>
                  <a:rPr lang="en-US" dirty="0"/>
                  <a:t> (KL) divergence [KL]. For this, remove the data point corresponding to the index </a:t>
                </a:r>
                <a14:m>
                  <m:oMath xmlns:m="http://schemas.openxmlformats.org/officeDocument/2006/math">
                    <m:r>
                      <a:rPr lang="en-US" b="0" i="1" smtClean="0">
                        <a:latin typeface="Cambria Math" panose="02040503050406030204" pitchFamily="18" charset="0"/>
                      </a:rPr>
                      <m:t>𝑖</m:t>
                    </m:r>
                  </m:oMath>
                </a14:m>
                <a:r>
                  <a:rPr lang="en-US" dirty="0"/>
                  <a:t> that obtains the smallest score measure given by:</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𝐾</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𝜏</m:t>
                                      </m:r>
                                    </m:sub>
                                  </m:sSub>
                                </m:sub>
                                <m:sup>
                                  <m:r>
                                    <a:rPr lang="en-US" b="0" i="1" smtClean="0">
                                      <a:latin typeface="Cambria Math" panose="02040503050406030204" pitchFamily="18" charset="0"/>
                                    </a:rPr>
                                    <m:t>−1</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sub>
                              </m:sSub>
                              <m:r>
                                <a:rPr lang="en-US" b="0" i="1" smtClean="0">
                                  <a:latin typeface="Cambria Math" panose="02040503050406030204" pitchFamily="18" charset="0"/>
                                </a:rPr>
                                <m:t>|}</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𝑑𝑖𝑎𝑔</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𝐾</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𝜏</m:t>
                                      </m:r>
                                    </m:sub>
                                  </m:sSub>
                                </m:sub>
                                <m:sup>
                                  <m:r>
                                    <a:rPr lang="en-US" b="0" i="1" smtClean="0">
                                      <a:latin typeface="Cambria Math" panose="02040503050406030204" pitchFamily="18" charset="0"/>
                                    </a:rPr>
                                    <m:t>−1</m:t>
                                  </m:r>
                                </m:sup>
                              </m:sSubSup>
                              <m:r>
                                <a:rPr lang="en-US" b="0" i="1" smtClean="0">
                                  <a:latin typeface="Cambria Math" panose="02040503050406030204" pitchFamily="18" charset="0"/>
                                </a:rPr>
                                <m:t>)}</m:t>
                              </m:r>
                            </m:e>
                            <m:sub>
                              <m:r>
                                <a:rPr lang="en-US" b="0" i="1" smtClean="0">
                                  <a:latin typeface="Cambria Math" panose="02040503050406030204" pitchFamily="18" charset="0"/>
                                </a:rPr>
                                <m:t>𝑖</m:t>
                              </m:r>
                            </m:sub>
                          </m:sSub>
                        </m:den>
                      </m:f>
                    </m:oMath>
                  </m:oMathPara>
                </a14:m>
                <a:endParaRPr lang="en-US" dirty="0"/>
              </a:p>
            </p:txBody>
          </p:sp>
        </mc:Choice>
        <mc:Fallback>
          <p:sp>
            <p:nvSpPr>
              <p:cNvPr id="3" name="Content Placeholder 2">
                <a:extLst>
                  <a:ext uri="{FF2B5EF4-FFF2-40B4-BE49-F238E27FC236}">
                    <a16:creationId xmlns:a16="http://schemas.microsoft.com/office/drawing/2014/main" id="{12DE25A5-7EA5-4487-9810-C4D14546C7DE}"/>
                  </a:ext>
                </a:extLst>
              </p:cNvPr>
              <p:cNvSpPr>
                <a:spLocks noGrp="1" noRot="1" noChangeAspect="1" noMove="1" noResize="1" noEditPoints="1" noAdjustHandles="1" noChangeArrowheads="1" noChangeShapeType="1" noTextEdit="1"/>
              </p:cNvSpPr>
              <p:nvPr>
                <p:ph idx="1"/>
              </p:nvPr>
            </p:nvSpPr>
            <p:spPr>
              <a:xfrm>
                <a:off x="1097280" y="1892736"/>
                <a:ext cx="10058400" cy="4357062"/>
              </a:xfrm>
              <a:blipFill>
                <a:blip r:embed="rId2"/>
                <a:stretch>
                  <a:fillRect l="-545" t="-1818"/>
                </a:stretch>
              </a:blipFill>
            </p:spPr>
            <p:txBody>
              <a:bodyPr/>
              <a:lstStyle/>
              <a:p>
                <a:r>
                  <a:rPr lang="en-US">
                    <a:noFill/>
                  </a:rPr>
                  <a:t> </a:t>
                </a:r>
              </a:p>
            </p:txBody>
          </p:sp>
        </mc:Fallback>
      </mc:AlternateContent>
    </p:spTree>
    <p:extLst>
      <p:ext uri="{BB962C8B-B14F-4D97-AF65-F5344CB8AC3E}">
        <p14:creationId xmlns:p14="http://schemas.microsoft.com/office/powerpoint/2010/main" val="41323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78FF-F897-47C6-91AA-B5C128B9E836}"/>
              </a:ext>
            </a:extLst>
          </p:cNvPr>
          <p:cNvSpPr>
            <a:spLocks noGrp="1"/>
          </p:cNvSpPr>
          <p:nvPr>
            <p:ph type="title"/>
          </p:nvPr>
        </p:nvSpPr>
        <p:spPr/>
        <p:txBody>
          <a:bodyPr/>
          <a:lstStyle/>
          <a:p>
            <a:r>
              <a:rPr lang="en-US" dirty="0"/>
              <a:t>GP-MRAC measured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FEEA2-B46E-43DA-8FE2-3919E3BF27FB}"/>
                  </a:ext>
                </a:extLst>
              </p:cNvPr>
              <p:cNvSpPr>
                <a:spLocks noGrp="1"/>
              </p:cNvSpPr>
              <p:nvPr>
                <p:ph idx="1"/>
              </p:nvPr>
            </p:nvSpPr>
            <p:spPr/>
            <p:txBody>
              <a:bodyPr>
                <a:normAutofit/>
              </a:bodyPr>
              <a:lstStyle/>
              <a:p>
                <a:r>
                  <a:rPr lang="en-US" dirty="0"/>
                  <a:t>Modelling error cannot be directly measured. Therefore, the measured outputs </a:t>
                </a:r>
                <a14:m>
                  <m:oMath xmlns:m="http://schemas.openxmlformats.org/officeDocument/2006/math">
                    <m:r>
                      <a:rPr lang="en-US" b="0" i="1" smtClean="0">
                        <a:latin typeface="Cambria Math" panose="02040503050406030204" pitchFamily="18" charset="0"/>
                      </a:rPr>
                      <m:t>𝑦</m:t>
                    </m:r>
                  </m:oMath>
                </a14:m>
                <a:r>
                  <a:rPr lang="en-US" dirty="0"/>
                  <a:t> linked to each state measurement </a:t>
                </a:r>
                <a14:m>
                  <m:oMath xmlns:m="http://schemas.openxmlformats.org/officeDocument/2006/math">
                    <m:r>
                      <a:rPr lang="en-US" b="0" i="1" smtClean="0">
                        <a:latin typeface="Cambria Math" panose="02040503050406030204" pitchFamily="18" charset="0"/>
                      </a:rPr>
                      <m:t>𝑧</m:t>
                    </m:r>
                  </m:oMath>
                </a14:m>
                <a:r>
                  <a:rPr lang="en-US" dirty="0"/>
                  <a:t> would be approximated by using a Kalman filter to estimate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acc>
                      </m:e>
                      <m:sub>
                        <m:r>
                          <a:rPr lang="en-US" b="0" i="1" smtClean="0">
                            <a:latin typeface="Cambria Math" panose="02040503050406030204" pitchFamily="18" charset="0"/>
                          </a:rPr>
                          <m:t>2</m:t>
                        </m:r>
                      </m:sub>
                    </m:sSub>
                  </m:oMath>
                </a14:m>
                <a:r>
                  <a:rPr lang="en-US" dirty="0"/>
                  <a:t>. Then, the measurement fed to the GPR algorithm will be: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2</m:t>
                              </m:r>
                            </m:e>
                            <m:sub>
                              <m:r>
                                <a:rPr lang="en-US" i="1" smtClean="0">
                                  <a:latin typeface="Cambria Math" panose="02040503050406030204" pitchFamily="18" charset="0"/>
                                  <a:ea typeface="Cambria Math" panose="02040503050406030204" pitchFamily="18" charset="0"/>
                                </a:rPr>
                                <m:t>𝜏</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sub>
                      </m:sSub>
                    </m:oMath>
                  </m:oMathPara>
                </a14:m>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DA1FEEA2-B46E-43DA-8FE2-3919E3BF27FB}"/>
                  </a:ext>
                </a:extLst>
              </p:cNvPr>
              <p:cNvSpPr>
                <a:spLocks noGrp="1" noRot="1" noChangeAspect="1" noMove="1" noResize="1" noEditPoints="1" noAdjustHandles="1" noChangeArrowheads="1" noChangeShapeType="1" noTextEdit="1"/>
              </p:cNvSpPr>
              <p:nvPr>
                <p:ph idx="1"/>
              </p:nvPr>
            </p:nvSpPr>
            <p:spPr>
              <a:blipFill>
                <a:blip r:embed="rId2"/>
                <a:stretch>
                  <a:fillRect l="-606" t="-1667" r="-1212"/>
                </a:stretch>
              </a:blipFill>
            </p:spPr>
            <p:txBody>
              <a:bodyPr/>
              <a:lstStyle/>
              <a:p>
                <a:r>
                  <a:rPr lang="en-US">
                    <a:noFill/>
                  </a:rPr>
                  <a:t> </a:t>
                </a:r>
              </a:p>
            </p:txBody>
          </p:sp>
        </mc:Fallback>
      </mc:AlternateContent>
    </p:spTree>
    <p:extLst>
      <p:ext uri="{BB962C8B-B14F-4D97-AF65-F5344CB8AC3E}">
        <p14:creationId xmlns:p14="http://schemas.microsoft.com/office/powerpoint/2010/main" val="29131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C811-6777-48BF-A11D-B1CE8BAF2514}"/>
              </a:ext>
            </a:extLst>
          </p:cNvPr>
          <p:cNvSpPr>
            <a:spLocks noGrp="1"/>
          </p:cNvSpPr>
          <p:nvPr>
            <p:ph type="title"/>
          </p:nvPr>
        </p:nvSpPr>
        <p:spPr/>
        <p:txBody>
          <a:bodyPr>
            <a:normAutofit/>
          </a:bodyPr>
          <a:lstStyle/>
          <a:p>
            <a:r>
              <a:rPr lang="en-US" sz="3600" dirty="0"/>
              <a:t>Wing-rock dynamics (stochastic differential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6ED3AE-078A-43D9-BFD8-B68841D7E8A7}"/>
                  </a:ext>
                </a:extLst>
              </p:cNvPr>
              <p:cNvSpPr>
                <a:spLocks noGrp="1"/>
              </p:cNvSpPr>
              <p:nvPr>
                <p:ph idx="1"/>
              </p:nvPr>
            </p:nvSpPr>
            <p:spPr/>
            <p:txBody>
              <a:bodyPr>
                <a:normAutofit fontScale="85000" lnSpcReduction="10000"/>
              </a:bodyPr>
              <a:lstStyle/>
              <a:p>
                <a:r>
                  <a:rPr lang="en-US" dirty="0"/>
                  <a:t>The model for the proposed system is the following:</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𝑢</m:t>
                          </m:r>
                        </m:sub>
                      </m:sSub>
                      <m:r>
                        <a:rPr lang="en-US" b="0" i="1" smtClean="0">
                          <a:latin typeface="Cambria Math" panose="02040503050406030204" pitchFamily="18" charset="0"/>
                        </a:rPr>
                        <m:t>𝑢</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sz="1200" dirty="0"/>
              </a:p>
              <a:p>
                <a:r>
                  <a:rPr lang="en-US" dirty="0"/>
                  <a:t>in which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e>
                        </m:d>
                      </m:e>
                      <m:sup>
                        <m:r>
                          <a:rPr lang="en-US" b="0" i="1" smtClean="0">
                            <a:latin typeface="Cambria Math" panose="02040503050406030204" pitchFamily="18" charset="0"/>
                          </a:rPr>
                          <m:t>𝑇</m:t>
                        </m:r>
                      </m:sup>
                    </m:sSup>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𝑢</m:t>
                        </m:r>
                      </m:sub>
                    </m:sSub>
                    <m:r>
                      <a:rPr lang="en-US" b="0" i="1" smtClean="0">
                        <a:latin typeface="Cambria Math" panose="02040503050406030204" pitchFamily="18" charset="0"/>
                      </a:rPr>
                      <m:t>=3</m:t>
                    </m:r>
                  </m:oMath>
                </a14:m>
                <a:r>
                  <a:rPr lang="en-US" dirty="0"/>
                  <a:t> and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dirty="0"/>
                  <a:t> represents the stochastic modelling error, such that:</a:t>
                </a:r>
              </a:p>
              <a:p>
                <a:endParaRPr lang="en-US" sz="1200"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Δ</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m:rPr>
                              <m:sty m:val="p"/>
                            </m:rPr>
                            <a:rPr lang="el-GR" b="0" i="1" smtClean="0">
                              <a:latin typeface="Cambria Math" panose="02040503050406030204" pitchFamily="18" charset="0"/>
                              <a:ea typeface="Cambria Math" panose="02040503050406030204" pitchFamily="18" charset="0"/>
                            </a:rPr>
                            <m:t>Δ</m:t>
                          </m:r>
                        </m:e>
                      </m:ac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𝑛</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Δ</m:t>
                          </m:r>
                        </m:e>
                      </m:acc>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5</m:t>
                          </m:r>
                        </m:sub>
                        <m:sup>
                          <m:r>
                            <a:rPr lang="en-US" i="1">
                              <a:latin typeface="Cambria Math" panose="02040503050406030204" pitchFamily="18" charset="0"/>
                              <a:ea typeface="Cambria Math" panose="02040503050406030204" pitchFamily="18" charset="0"/>
                            </a:rPr>
                            <m:t>∗</m:t>
                          </m:r>
                        </m:sup>
                      </m:sSubSup>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3</m:t>
                          </m:r>
                        </m:sup>
                      </m:sSup>
                    </m:oMath>
                  </m:oMathPara>
                </a14:m>
                <a:endParaRPr lang="en-US" dirty="0"/>
              </a:p>
              <a:p>
                <a:pPr marL="0" indent="0">
                  <a:buNone/>
                </a:pPr>
                <a:endParaRPr lang="en-US" sz="1200" dirty="0"/>
              </a:p>
              <a:p>
                <a:r>
                  <a:rPr lang="en-US" dirty="0"/>
                  <a:t>Simulated using Euler–Maruyama method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𝑝</m:t>
                              </m:r>
                            </m:e>
                          </m:mr>
                          <m:m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𝑢</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r>
                                <a:rPr lang="en-US" b="0" i="1" smtClean="0">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Δ</m:t>
                                  </m:r>
                                </m:e>
                              </m:acc>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d>
                            </m:e>
                          </m:mr>
                        </m:m>
                      </m:e>
                    </m:d>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𝑛</m:t>
                                  </m:r>
                                </m:sub>
                              </m:sSub>
                            </m:e>
                          </m:mr>
                        </m:m>
                      </m:e>
                    </m:d>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rPr>
                      <m:t>𝑊</m:t>
                    </m:r>
                  </m:oMath>
                </a14:m>
                <a:r>
                  <a:rPr lang="en-US" dirty="0"/>
                  <a:t>)</a:t>
                </a:r>
              </a:p>
            </p:txBody>
          </p:sp>
        </mc:Choice>
        <mc:Fallback>
          <p:sp>
            <p:nvSpPr>
              <p:cNvPr id="3" name="Content Placeholder 2">
                <a:extLst>
                  <a:ext uri="{FF2B5EF4-FFF2-40B4-BE49-F238E27FC236}">
                    <a16:creationId xmlns:a16="http://schemas.microsoft.com/office/drawing/2014/main" id="{586ED3AE-078A-43D9-BFD8-B68841D7E8A7}"/>
                  </a:ext>
                </a:extLst>
              </p:cNvPr>
              <p:cNvSpPr>
                <a:spLocks noGrp="1" noRot="1" noChangeAspect="1" noMove="1" noResize="1" noEditPoints="1" noAdjustHandles="1" noChangeArrowheads="1" noChangeShapeType="1" noTextEdit="1"/>
              </p:cNvSpPr>
              <p:nvPr>
                <p:ph idx="1"/>
              </p:nvPr>
            </p:nvSpPr>
            <p:spPr>
              <a:blipFill>
                <a:blip r:embed="rId2"/>
                <a:stretch>
                  <a:fillRect l="-364" t="-1667"/>
                </a:stretch>
              </a:blipFill>
            </p:spPr>
            <p:txBody>
              <a:bodyPr/>
              <a:lstStyle/>
              <a:p>
                <a:r>
                  <a:rPr lang="en-US">
                    <a:noFill/>
                  </a:rPr>
                  <a:t> </a:t>
                </a:r>
              </a:p>
            </p:txBody>
          </p:sp>
        </mc:Fallback>
      </mc:AlternateContent>
    </p:spTree>
    <p:extLst>
      <p:ext uri="{BB962C8B-B14F-4D97-AF65-F5344CB8AC3E}">
        <p14:creationId xmlns:p14="http://schemas.microsoft.com/office/powerpoint/2010/main" val="100243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C811-6777-48BF-A11D-B1CE8BAF2514}"/>
              </a:ext>
            </a:extLst>
          </p:cNvPr>
          <p:cNvSpPr>
            <a:spLocks noGrp="1"/>
          </p:cNvSpPr>
          <p:nvPr>
            <p:ph type="title"/>
          </p:nvPr>
        </p:nvSpPr>
        <p:spPr/>
        <p:txBody>
          <a:bodyPr>
            <a:normAutofit/>
          </a:bodyPr>
          <a:lstStyle/>
          <a:p>
            <a:r>
              <a:rPr lang="en-US" sz="3600" dirty="0"/>
              <a:t>Wing-rock dynamics (simulation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6ED3AE-078A-43D9-BFD8-B68841D7E8A7}"/>
                  </a:ext>
                </a:extLst>
              </p:cNvPr>
              <p:cNvSpPr>
                <a:spLocks noGrp="1"/>
              </p:cNvSpPr>
              <p:nvPr>
                <p:ph idx="1"/>
              </p:nvPr>
            </p:nvSpPr>
            <p:spPr>
              <a:xfrm>
                <a:off x="6338721" y="1912846"/>
                <a:ext cx="4816959" cy="4023360"/>
              </a:xfrm>
            </p:spPr>
            <p:txBody>
              <a:bodyPr>
                <a:norm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𝜐</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𝑢</m:t>
                        </m:r>
                      </m:sub>
                    </m:sSub>
                    <m:r>
                      <a:rPr lang="en-US" i="1">
                        <a:latin typeface="Cambria Math" panose="02040503050406030204" pitchFamily="18" charset="0"/>
                      </a:rPr>
                      <m:t>𝑢</m:t>
                    </m:r>
                  </m:oMath>
                </a14:m>
                <a:endParaRPr lang="en-US" b="0" dirty="0">
                  <a:ea typeface="Cambria Math" panose="02040503050406030204" pitchFamily="18" charset="0"/>
                </a:endParaRP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=0.05 </m:t>
                    </m:r>
                    <m:r>
                      <a:rPr lang="en-US" b="0" i="1" smtClean="0">
                        <a:latin typeface="Cambria Math" panose="02040503050406030204" pitchFamily="18" charset="0"/>
                        <a:ea typeface="Cambria Math" panose="02040503050406030204" pitchFamily="18" charset="0"/>
                      </a:rPr>
                      <m:t>𝑠𝑒𝑐</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r>
                      <a:rPr lang="en-US" b="0" i="1" smtClean="0">
                        <a:latin typeface="Cambria Math" panose="02040503050406030204" pitchFamily="18" charset="0"/>
                      </a:rPr>
                      <m:t>=0.01</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=10</m:t>
                    </m:r>
                  </m:oMath>
                </a14:m>
                <a:endParaRPr lang="en-US" dirty="0"/>
              </a:p>
              <a:p>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rPr>
                          <m:t>𝑊</m:t>
                        </m:r>
                      </m:sub>
                    </m:sSub>
                    <m:r>
                      <a:rPr lang="en-US" b="0" i="1" smtClean="0">
                        <a:latin typeface="Cambria Math" panose="02040503050406030204" pitchFamily="18" charset="0"/>
                      </a:rPr>
                      <m:t>=20</m:t>
                    </m:r>
                  </m:oMath>
                </a14:m>
                <a:endParaRPr lang="en-US" dirty="0"/>
              </a:p>
              <a:p>
                <a:r>
                  <a:rPr lang="en-US" dirty="0"/>
                  <a:t>Number of RBFN centers: 121</a:t>
                </a:r>
              </a:p>
              <a:p>
                <a:r>
                  <a:rPr lang="en-US" dirty="0"/>
                  <a:t>RBFN domain: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−2, 2</m:t>
                        </m:r>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−2, 2</m:t>
                        </m:r>
                      </m:e>
                    </m:d>
                  </m:oMath>
                </a14:m>
                <a:endParaRPr lang="en-US" dirty="0"/>
              </a:p>
              <a:p>
                <a:r>
                  <a:rPr lang="en-US" dirty="0"/>
                  <a:t>Max. number of data points for GPR: 100</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𝑡𝑜𝑙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oMath>
                </a14:m>
                <a:endParaRPr lang="en-US" dirty="0"/>
              </a:p>
            </p:txBody>
          </p:sp>
        </mc:Choice>
        <mc:Fallback xmlns="">
          <p:sp>
            <p:nvSpPr>
              <p:cNvPr id="3" name="Content Placeholder 2">
                <a:extLst>
                  <a:ext uri="{FF2B5EF4-FFF2-40B4-BE49-F238E27FC236}">
                    <a16:creationId xmlns:a16="http://schemas.microsoft.com/office/drawing/2014/main" id="{586ED3AE-078A-43D9-BFD8-B68841D7E8A7}"/>
                  </a:ext>
                </a:extLst>
              </p:cNvPr>
              <p:cNvSpPr>
                <a:spLocks noGrp="1" noRot="1" noChangeAspect="1" noMove="1" noResize="1" noEditPoints="1" noAdjustHandles="1" noChangeArrowheads="1" noChangeShapeType="1" noTextEdit="1"/>
              </p:cNvSpPr>
              <p:nvPr>
                <p:ph idx="1"/>
              </p:nvPr>
            </p:nvSpPr>
            <p:spPr>
              <a:xfrm>
                <a:off x="6338721" y="1912846"/>
                <a:ext cx="4816959" cy="4023360"/>
              </a:xfrm>
              <a:blipFill>
                <a:blip r:embed="rId2"/>
                <a:stretch>
                  <a:fillRect l="-3291" t="-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BAAEE1C-C625-4868-A12A-0E75EBF36CE4}"/>
                  </a:ext>
                </a:extLst>
              </p:cNvPr>
              <p:cNvSpPr txBox="1">
                <a:spLocks/>
              </p:cNvSpPr>
              <p:nvPr/>
            </p:nvSpPr>
            <p:spPr>
              <a:xfrm>
                <a:off x="1309521" y="1912846"/>
                <a:ext cx="481695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Reference Model:</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𝑟𝑚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𝑟𝑚</m:t>
                        </m:r>
                      </m:sub>
                    </m:sSub>
                    <m:r>
                      <a:rPr lang="en-US" b="0" i="1" smtClean="0">
                        <a:latin typeface="Cambria Math" panose="02040503050406030204" pitchFamily="18" charset="0"/>
                      </a:rPr>
                      <m:t>𝑟</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𝑟𝑚</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𝑟𝑚</m:t>
                                  </m:r>
                                </m:sub>
                                <m:sup>
                                  <m:r>
                                    <a:rPr lang="en-US" b="0" i="1" smtClean="0">
                                      <a:latin typeface="Cambria Math" panose="02040503050406030204" pitchFamily="18" charset="0"/>
                                    </a:rPr>
                                    <m:t>2</m:t>
                                  </m:r>
                                </m:sup>
                              </m:sSubSup>
                            </m:e>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𝜁</m:t>
                                  </m:r>
                                </m:e>
                                <m:sub>
                                  <m:r>
                                    <a:rPr lang="en-US" b="0" i="1" smtClean="0">
                                      <a:latin typeface="Cambria Math" panose="02040503050406030204" pitchFamily="18" charset="0"/>
                                    </a:rPr>
                                    <m:t>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𝑟𝑚</m:t>
                                  </m:r>
                                </m:sub>
                              </m:sSub>
                            </m:e>
                          </m:mr>
                        </m:m>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𝑟𝑚</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𝑟𝑚</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𝜁</m:t>
                        </m:r>
                      </m:e>
                      <m:sub>
                        <m:r>
                          <a:rPr lang="en-US" i="1">
                            <a:latin typeface="Cambria Math" panose="02040503050406030204" pitchFamily="18" charset="0"/>
                          </a:rPr>
                          <m:t>𝑟𝑚</m:t>
                        </m:r>
                      </m:sub>
                    </m:sSub>
                    <m:r>
                      <a:rPr lang="en-US" b="0" i="1" smtClean="0">
                        <a:latin typeface="Cambria Math" panose="02040503050406030204" pitchFamily="18" charset="0"/>
                      </a:rPr>
                      <m:t>=0.5</m:t>
                    </m:r>
                  </m:oMath>
                </a14:m>
                <a:endParaRPr lang="en-US" dirty="0"/>
              </a:p>
              <a:p>
                <a14:m>
                  <m:oMath xmlns:m="http://schemas.openxmlformats.org/officeDocument/2006/math">
                    <m:r>
                      <a:rPr lang="en-US" i="1">
                        <a:latin typeface="Cambria Math" panose="02040503050406030204" pitchFamily="18" charset="0"/>
                      </a:rPr>
                      <m:t>𝑟</m:t>
                    </m:r>
                  </m:oMath>
                </a14:m>
                <a:r>
                  <a:rPr lang="en-US" dirty="0"/>
                  <a:t> is chosen to create disturbances in the reference model and make the desired response stray away from the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0, 0</m:t>
                            </m:r>
                          </m:e>
                        </m:d>
                      </m:e>
                      <m:sup>
                        <m:r>
                          <a:rPr lang="en-US" b="0" i="1" smtClean="0">
                            <a:latin typeface="Cambria Math" panose="02040503050406030204" pitchFamily="18" charset="0"/>
                          </a:rPr>
                          <m:t>𝑇</m:t>
                        </m:r>
                      </m:sup>
                    </m:sSup>
                  </m:oMath>
                </a14:m>
                <a:r>
                  <a:rPr lang="en-US" dirty="0"/>
                  <a:t> equilibrium.</a:t>
                </a:r>
              </a:p>
            </p:txBody>
          </p:sp>
        </mc:Choice>
        <mc:Fallback xmlns="">
          <p:sp>
            <p:nvSpPr>
              <p:cNvPr id="4" name="Content Placeholder 2">
                <a:extLst>
                  <a:ext uri="{FF2B5EF4-FFF2-40B4-BE49-F238E27FC236}">
                    <a16:creationId xmlns:a16="http://schemas.microsoft.com/office/drawing/2014/main" id="{5BAAEE1C-C625-4868-A12A-0E75EBF36CE4}"/>
                  </a:ext>
                </a:extLst>
              </p:cNvPr>
              <p:cNvSpPr txBox="1">
                <a:spLocks noRot="1" noChangeAspect="1" noMove="1" noResize="1" noEditPoints="1" noAdjustHandles="1" noChangeArrowheads="1" noChangeShapeType="1" noTextEdit="1"/>
              </p:cNvSpPr>
              <p:nvPr/>
            </p:nvSpPr>
            <p:spPr>
              <a:xfrm>
                <a:off x="1309521" y="1912846"/>
                <a:ext cx="4816959" cy="4023360"/>
              </a:xfrm>
              <a:prstGeom prst="rect">
                <a:avLst/>
              </a:prstGeom>
              <a:blipFill>
                <a:blip r:embed="rId3"/>
                <a:stretch>
                  <a:fillRect l="-3291" t="-1667"/>
                </a:stretch>
              </a:blipFill>
            </p:spPr>
            <p:txBody>
              <a:bodyPr/>
              <a:lstStyle/>
              <a:p>
                <a:r>
                  <a:rPr lang="en-US">
                    <a:noFill/>
                  </a:rPr>
                  <a:t> </a:t>
                </a:r>
              </a:p>
            </p:txBody>
          </p:sp>
        </mc:Fallback>
      </mc:AlternateContent>
    </p:spTree>
    <p:extLst>
      <p:ext uri="{BB962C8B-B14F-4D97-AF65-F5344CB8AC3E}">
        <p14:creationId xmlns:p14="http://schemas.microsoft.com/office/powerpoint/2010/main" val="21657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C8AE4F9-9FD0-4279-B5E4-509F4C02DBBF}"/>
                  </a:ext>
                </a:extLst>
              </p:cNvPr>
              <p:cNvSpPr>
                <a:spLocks noGrp="1"/>
              </p:cNvSpPr>
              <p:nvPr>
                <p:ph type="title"/>
              </p:nvPr>
            </p:nvSpPr>
            <p:spPr/>
            <p:txBody>
              <a:bodyPr/>
              <a:lstStyle/>
              <a:p>
                <a:r>
                  <a:rPr lang="en-US" dirty="0"/>
                  <a:t>Results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a:t>
                </a:r>
              </a:p>
            </p:txBody>
          </p:sp>
        </mc:Choice>
        <mc:Fallback xmlns="">
          <p:sp>
            <p:nvSpPr>
              <p:cNvPr id="2" name="Title 1">
                <a:extLst>
                  <a:ext uri="{FF2B5EF4-FFF2-40B4-BE49-F238E27FC236}">
                    <a16:creationId xmlns:a16="http://schemas.microsoft.com/office/drawing/2014/main" id="{7C8AE4F9-9FD0-4279-B5E4-509F4C02DBBF}"/>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0EF890-1516-4093-AD6E-2D6B9E6D6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1" y="2052793"/>
            <a:ext cx="4139296" cy="3103289"/>
          </a:xfrm>
          <a:prstGeom prst="rect">
            <a:avLst/>
          </a:prstGeom>
        </p:spPr>
      </p:pic>
      <p:pic>
        <p:nvPicPr>
          <p:cNvPr id="7" name="Picture 6">
            <a:extLst>
              <a:ext uri="{FF2B5EF4-FFF2-40B4-BE49-F238E27FC236}">
                <a16:creationId xmlns:a16="http://schemas.microsoft.com/office/drawing/2014/main" id="{8F09E5A2-2BB6-46EB-BEB5-B33F55D7F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4319" y="2052792"/>
            <a:ext cx="4139296" cy="3103289"/>
          </a:xfrm>
          <a:prstGeom prst="rect">
            <a:avLst/>
          </a:prstGeom>
        </p:spPr>
      </p:pic>
      <p:pic>
        <p:nvPicPr>
          <p:cNvPr id="9" name="Picture 8">
            <a:extLst>
              <a:ext uri="{FF2B5EF4-FFF2-40B4-BE49-F238E27FC236}">
                <a16:creationId xmlns:a16="http://schemas.microsoft.com/office/drawing/2014/main" id="{2898EB36-64FF-4D07-8260-92C8F5A12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352" y="2052791"/>
            <a:ext cx="4139296" cy="310328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CA2992-607E-45AA-85F7-547C2359578E}"/>
                  </a:ext>
                </a:extLst>
              </p:cNvPr>
              <p:cNvSpPr txBox="1"/>
              <p:nvPr/>
            </p:nvSpPr>
            <p:spPr>
              <a:xfrm>
                <a:off x="662730" y="5385732"/>
                <a:ext cx="3254929" cy="646331"/>
              </a:xfrm>
              <a:prstGeom prst="rect">
                <a:avLst/>
              </a:prstGeom>
              <a:noFill/>
            </p:spPr>
            <p:txBody>
              <a:bodyPr wrap="square" rtlCol="0">
                <a:spAutoFit/>
              </a:bodyPr>
              <a:lstStyle/>
              <a:p>
                <a:pPr algn="ctr"/>
                <a:r>
                  <a:rPr lang="en-US" b="1" dirty="0"/>
                  <a:t>RBFN-MRAC</a:t>
                </a:r>
              </a:p>
              <a:p>
                <a:pPr algn="ctr"/>
                <a:r>
                  <a:rPr lang="en-US" dirty="0"/>
                  <a:t>MSE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4.575139e-01 </a:t>
                </a:r>
              </a:p>
            </p:txBody>
          </p:sp>
        </mc:Choice>
        <mc:Fallback xmlns="">
          <p:sp>
            <p:nvSpPr>
              <p:cNvPr id="10" name="TextBox 9">
                <a:extLst>
                  <a:ext uri="{FF2B5EF4-FFF2-40B4-BE49-F238E27FC236}">
                    <a16:creationId xmlns:a16="http://schemas.microsoft.com/office/drawing/2014/main" id="{73CA2992-607E-45AA-85F7-547C2359578E}"/>
                  </a:ext>
                </a:extLst>
              </p:cNvPr>
              <p:cNvSpPr txBox="1">
                <a:spLocks noRot="1" noChangeAspect="1" noMove="1" noResize="1" noEditPoints="1" noAdjustHandles="1" noChangeArrowheads="1" noChangeShapeType="1" noTextEdit="1"/>
              </p:cNvSpPr>
              <p:nvPr/>
            </p:nvSpPr>
            <p:spPr>
              <a:xfrm>
                <a:off x="662730" y="5385732"/>
                <a:ext cx="3254929" cy="646331"/>
              </a:xfrm>
              <a:prstGeom prst="rect">
                <a:avLst/>
              </a:prstGeom>
              <a:blipFill>
                <a:blip r:embed="rId6"/>
                <a:stretch>
                  <a:fillRect t="-4673"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3740AD-80D4-4F67-83DF-BC392C251142}"/>
                  </a:ext>
                </a:extLst>
              </p:cNvPr>
              <p:cNvSpPr txBox="1"/>
              <p:nvPr/>
            </p:nvSpPr>
            <p:spPr>
              <a:xfrm>
                <a:off x="4477287" y="5370731"/>
                <a:ext cx="3254929" cy="646331"/>
              </a:xfrm>
              <a:prstGeom prst="rect">
                <a:avLst/>
              </a:prstGeom>
              <a:noFill/>
            </p:spPr>
            <p:txBody>
              <a:bodyPr wrap="square" rtlCol="0">
                <a:spAutoFit/>
              </a:bodyPr>
              <a:lstStyle/>
              <a:p>
                <a:pPr algn="ctr"/>
                <a:r>
                  <a:rPr lang="en-US" b="1" dirty="0"/>
                  <a:t>GP-MRAC (OL)</a:t>
                </a:r>
              </a:p>
              <a:p>
                <a:pPr algn="ctr"/>
                <a:r>
                  <a:rPr lang="en-US" dirty="0"/>
                  <a:t>MSE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8.554340e-02 </a:t>
                </a:r>
              </a:p>
            </p:txBody>
          </p:sp>
        </mc:Choice>
        <mc:Fallback xmlns="">
          <p:sp>
            <p:nvSpPr>
              <p:cNvPr id="11" name="TextBox 10">
                <a:extLst>
                  <a:ext uri="{FF2B5EF4-FFF2-40B4-BE49-F238E27FC236}">
                    <a16:creationId xmlns:a16="http://schemas.microsoft.com/office/drawing/2014/main" id="{653740AD-80D4-4F67-83DF-BC392C251142}"/>
                  </a:ext>
                </a:extLst>
              </p:cNvPr>
              <p:cNvSpPr txBox="1">
                <a:spLocks noRot="1" noChangeAspect="1" noMove="1" noResize="1" noEditPoints="1" noAdjustHandles="1" noChangeArrowheads="1" noChangeShapeType="1" noTextEdit="1"/>
              </p:cNvSpPr>
              <p:nvPr/>
            </p:nvSpPr>
            <p:spPr>
              <a:xfrm>
                <a:off x="4477287" y="5370731"/>
                <a:ext cx="3254929" cy="646331"/>
              </a:xfrm>
              <a:prstGeom prst="rect">
                <a:avLst/>
              </a:prstGeom>
              <a:blipFill>
                <a:blip r:embed="rId7"/>
                <a:stretch>
                  <a:fillRect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E761734-B903-4CEB-ABA6-05567D831244}"/>
                  </a:ext>
                </a:extLst>
              </p:cNvPr>
              <p:cNvSpPr txBox="1"/>
              <p:nvPr/>
            </p:nvSpPr>
            <p:spPr>
              <a:xfrm>
                <a:off x="8416503" y="5385731"/>
                <a:ext cx="3254929" cy="646331"/>
              </a:xfrm>
              <a:prstGeom prst="rect">
                <a:avLst/>
              </a:prstGeom>
              <a:noFill/>
            </p:spPr>
            <p:txBody>
              <a:bodyPr wrap="square" rtlCol="0">
                <a:spAutoFit/>
              </a:bodyPr>
              <a:lstStyle/>
              <a:p>
                <a:pPr algn="ctr"/>
                <a:r>
                  <a:rPr lang="en-US" b="1" dirty="0"/>
                  <a:t>GP-MRAC (KL)</a:t>
                </a:r>
              </a:p>
              <a:p>
                <a:pPr algn="ctr"/>
                <a:r>
                  <a:rPr lang="en-US" dirty="0"/>
                  <a:t>MSE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9.235062e-02 </a:t>
                </a:r>
              </a:p>
            </p:txBody>
          </p:sp>
        </mc:Choice>
        <mc:Fallback xmlns="">
          <p:sp>
            <p:nvSpPr>
              <p:cNvPr id="12" name="TextBox 11">
                <a:extLst>
                  <a:ext uri="{FF2B5EF4-FFF2-40B4-BE49-F238E27FC236}">
                    <a16:creationId xmlns:a16="http://schemas.microsoft.com/office/drawing/2014/main" id="{9E761734-B903-4CEB-ABA6-05567D831244}"/>
                  </a:ext>
                </a:extLst>
              </p:cNvPr>
              <p:cNvSpPr txBox="1">
                <a:spLocks noRot="1" noChangeAspect="1" noMove="1" noResize="1" noEditPoints="1" noAdjustHandles="1" noChangeArrowheads="1" noChangeShapeType="1" noTextEdit="1"/>
              </p:cNvSpPr>
              <p:nvPr/>
            </p:nvSpPr>
            <p:spPr>
              <a:xfrm>
                <a:off x="8416503" y="5385731"/>
                <a:ext cx="3254929" cy="646331"/>
              </a:xfrm>
              <a:prstGeom prst="rect">
                <a:avLst/>
              </a:prstGeom>
              <a:blipFill>
                <a:blip r:embed="rId8"/>
                <a:stretch>
                  <a:fillRect t="-4673" b="-13084"/>
                </a:stretch>
              </a:blipFill>
            </p:spPr>
            <p:txBody>
              <a:bodyPr/>
              <a:lstStyle/>
              <a:p>
                <a:r>
                  <a:rPr lang="en-US">
                    <a:noFill/>
                  </a:rPr>
                  <a:t> </a:t>
                </a:r>
              </a:p>
            </p:txBody>
          </p:sp>
        </mc:Fallback>
      </mc:AlternateContent>
    </p:spTree>
    <p:extLst>
      <p:ext uri="{BB962C8B-B14F-4D97-AF65-F5344CB8AC3E}">
        <p14:creationId xmlns:p14="http://schemas.microsoft.com/office/powerpoint/2010/main" val="102132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C8AE4F9-9FD0-4279-B5E4-509F4C02DBBF}"/>
                  </a:ext>
                </a:extLst>
              </p:cNvPr>
              <p:cNvSpPr>
                <a:spLocks noGrp="1"/>
              </p:cNvSpPr>
              <p:nvPr>
                <p:ph type="title"/>
              </p:nvPr>
            </p:nvSpPr>
            <p:spPr/>
            <p:txBody>
              <a:bodyPr/>
              <a:lstStyle/>
              <a:p>
                <a:r>
                  <a:rPr lang="en-US" dirty="0"/>
                  <a:t>Results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a:t>
                </a:r>
              </a:p>
            </p:txBody>
          </p:sp>
        </mc:Choice>
        <mc:Fallback xmlns="">
          <p:sp>
            <p:nvSpPr>
              <p:cNvPr id="2" name="Title 1">
                <a:extLst>
                  <a:ext uri="{FF2B5EF4-FFF2-40B4-BE49-F238E27FC236}">
                    <a16:creationId xmlns:a16="http://schemas.microsoft.com/office/drawing/2014/main" id="{7C8AE4F9-9FD0-4279-B5E4-509F4C02DBBF}"/>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0EF890-1516-4093-AD6E-2D6B9E6D6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1" y="2052793"/>
            <a:ext cx="4139295" cy="3103289"/>
          </a:xfrm>
          <a:prstGeom prst="rect">
            <a:avLst/>
          </a:prstGeom>
        </p:spPr>
      </p:pic>
      <p:pic>
        <p:nvPicPr>
          <p:cNvPr id="7" name="Picture 6">
            <a:extLst>
              <a:ext uri="{FF2B5EF4-FFF2-40B4-BE49-F238E27FC236}">
                <a16:creationId xmlns:a16="http://schemas.microsoft.com/office/drawing/2014/main" id="{8F09E5A2-2BB6-46EB-BEB5-B33F55D7F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4319" y="2052792"/>
            <a:ext cx="4139295" cy="3103289"/>
          </a:xfrm>
          <a:prstGeom prst="rect">
            <a:avLst/>
          </a:prstGeom>
        </p:spPr>
      </p:pic>
      <p:pic>
        <p:nvPicPr>
          <p:cNvPr id="9" name="Picture 8">
            <a:extLst>
              <a:ext uri="{FF2B5EF4-FFF2-40B4-BE49-F238E27FC236}">
                <a16:creationId xmlns:a16="http://schemas.microsoft.com/office/drawing/2014/main" id="{2898EB36-64FF-4D07-8260-92C8F5A12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352" y="2052791"/>
            <a:ext cx="4139295" cy="310328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CA2992-607E-45AA-85F7-547C2359578E}"/>
                  </a:ext>
                </a:extLst>
              </p:cNvPr>
              <p:cNvSpPr txBox="1"/>
              <p:nvPr/>
            </p:nvSpPr>
            <p:spPr>
              <a:xfrm>
                <a:off x="662730" y="5385732"/>
                <a:ext cx="3254929" cy="680699"/>
              </a:xfrm>
              <a:prstGeom prst="rect">
                <a:avLst/>
              </a:prstGeom>
              <a:noFill/>
            </p:spPr>
            <p:txBody>
              <a:bodyPr wrap="square" rtlCol="0">
                <a:spAutoFit/>
              </a:bodyPr>
              <a:lstStyle/>
              <a:p>
                <a:pPr algn="ctr"/>
                <a:r>
                  <a:rPr lang="en-US" b="1" dirty="0"/>
                  <a:t>RBFN-MRAC</a:t>
                </a:r>
              </a:p>
              <a:p>
                <a:pPr algn="ctr"/>
                <a:r>
                  <a:rPr lang="en-US" dirty="0"/>
                  <a:t>MSE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 2.011176e-01 </a:t>
                </a:r>
              </a:p>
            </p:txBody>
          </p:sp>
        </mc:Choice>
        <mc:Fallback xmlns="">
          <p:sp>
            <p:nvSpPr>
              <p:cNvPr id="10" name="TextBox 9">
                <a:extLst>
                  <a:ext uri="{FF2B5EF4-FFF2-40B4-BE49-F238E27FC236}">
                    <a16:creationId xmlns:a16="http://schemas.microsoft.com/office/drawing/2014/main" id="{73CA2992-607E-45AA-85F7-547C2359578E}"/>
                  </a:ext>
                </a:extLst>
              </p:cNvPr>
              <p:cNvSpPr txBox="1">
                <a:spLocks noRot="1" noChangeAspect="1" noMove="1" noResize="1" noEditPoints="1" noAdjustHandles="1" noChangeArrowheads="1" noChangeShapeType="1" noTextEdit="1"/>
              </p:cNvSpPr>
              <p:nvPr/>
            </p:nvSpPr>
            <p:spPr>
              <a:xfrm>
                <a:off x="662730" y="5385732"/>
                <a:ext cx="3254929" cy="680699"/>
              </a:xfrm>
              <a:prstGeom prst="rect">
                <a:avLst/>
              </a:prstGeom>
              <a:blipFill>
                <a:blip r:embed="rId6"/>
                <a:stretch>
                  <a:fillRect t="-4464"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3740AD-80D4-4F67-83DF-BC392C251142}"/>
                  </a:ext>
                </a:extLst>
              </p:cNvPr>
              <p:cNvSpPr txBox="1"/>
              <p:nvPr/>
            </p:nvSpPr>
            <p:spPr>
              <a:xfrm>
                <a:off x="4477287" y="5370731"/>
                <a:ext cx="3254929" cy="659155"/>
              </a:xfrm>
              <a:prstGeom prst="rect">
                <a:avLst/>
              </a:prstGeom>
              <a:noFill/>
            </p:spPr>
            <p:txBody>
              <a:bodyPr wrap="square" rtlCol="0">
                <a:spAutoFit/>
              </a:bodyPr>
              <a:lstStyle/>
              <a:p>
                <a:pPr algn="ctr"/>
                <a:r>
                  <a:rPr lang="en-US" b="1" dirty="0"/>
                  <a:t>GP-MRAC (OL)</a:t>
                </a:r>
              </a:p>
              <a:p>
                <a:pPr algn="ctr"/>
                <a:r>
                  <a:rPr lang="en-US" dirty="0"/>
                  <a:t>MSE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 1.897944e-02 </a:t>
                </a:r>
              </a:p>
            </p:txBody>
          </p:sp>
        </mc:Choice>
        <mc:Fallback xmlns="">
          <p:sp>
            <p:nvSpPr>
              <p:cNvPr id="11" name="TextBox 10">
                <a:extLst>
                  <a:ext uri="{FF2B5EF4-FFF2-40B4-BE49-F238E27FC236}">
                    <a16:creationId xmlns:a16="http://schemas.microsoft.com/office/drawing/2014/main" id="{653740AD-80D4-4F67-83DF-BC392C251142}"/>
                  </a:ext>
                </a:extLst>
              </p:cNvPr>
              <p:cNvSpPr txBox="1">
                <a:spLocks noRot="1" noChangeAspect="1" noMove="1" noResize="1" noEditPoints="1" noAdjustHandles="1" noChangeArrowheads="1" noChangeShapeType="1" noTextEdit="1"/>
              </p:cNvSpPr>
              <p:nvPr/>
            </p:nvSpPr>
            <p:spPr>
              <a:xfrm>
                <a:off x="4477287" y="5370731"/>
                <a:ext cx="3254929" cy="659155"/>
              </a:xfrm>
              <a:prstGeom prst="rect">
                <a:avLst/>
              </a:prstGeom>
              <a:blipFill>
                <a:blip r:embed="rId7"/>
                <a:stretch>
                  <a:fillRect t="-4630"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E761734-B903-4CEB-ABA6-05567D831244}"/>
                  </a:ext>
                </a:extLst>
              </p:cNvPr>
              <p:cNvSpPr txBox="1"/>
              <p:nvPr/>
            </p:nvSpPr>
            <p:spPr>
              <a:xfrm>
                <a:off x="8416503" y="5385731"/>
                <a:ext cx="3254929" cy="659155"/>
              </a:xfrm>
              <a:prstGeom prst="rect">
                <a:avLst/>
              </a:prstGeom>
              <a:noFill/>
            </p:spPr>
            <p:txBody>
              <a:bodyPr wrap="square" rtlCol="0">
                <a:spAutoFit/>
              </a:bodyPr>
              <a:lstStyle/>
              <a:p>
                <a:pPr algn="ctr"/>
                <a:r>
                  <a:rPr lang="en-US" b="1" dirty="0"/>
                  <a:t>GP-MRAC (KL)</a:t>
                </a:r>
              </a:p>
              <a:p>
                <a:pPr algn="ctr"/>
                <a:r>
                  <a:rPr lang="en-US" dirty="0"/>
                  <a:t>MSE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 2.058229e-02 </a:t>
                </a:r>
              </a:p>
            </p:txBody>
          </p:sp>
        </mc:Choice>
        <mc:Fallback xmlns="">
          <p:sp>
            <p:nvSpPr>
              <p:cNvPr id="12" name="TextBox 11">
                <a:extLst>
                  <a:ext uri="{FF2B5EF4-FFF2-40B4-BE49-F238E27FC236}">
                    <a16:creationId xmlns:a16="http://schemas.microsoft.com/office/drawing/2014/main" id="{9E761734-B903-4CEB-ABA6-05567D831244}"/>
                  </a:ext>
                </a:extLst>
              </p:cNvPr>
              <p:cNvSpPr txBox="1">
                <a:spLocks noRot="1" noChangeAspect="1" noMove="1" noResize="1" noEditPoints="1" noAdjustHandles="1" noChangeArrowheads="1" noChangeShapeType="1" noTextEdit="1"/>
              </p:cNvSpPr>
              <p:nvPr/>
            </p:nvSpPr>
            <p:spPr>
              <a:xfrm>
                <a:off x="8416503" y="5385731"/>
                <a:ext cx="3254929" cy="659155"/>
              </a:xfrm>
              <a:prstGeom prst="rect">
                <a:avLst/>
              </a:prstGeom>
              <a:blipFill>
                <a:blip r:embed="rId8"/>
                <a:stretch>
                  <a:fillRect t="-4587" b="-13761"/>
                </a:stretch>
              </a:blipFill>
            </p:spPr>
            <p:txBody>
              <a:bodyPr/>
              <a:lstStyle/>
              <a:p>
                <a:r>
                  <a:rPr lang="en-US">
                    <a:noFill/>
                  </a:rPr>
                  <a:t> </a:t>
                </a:r>
              </a:p>
            </p:txBody>
          </p:sp>
        </mc:Fallback>
      </mc:AlternateContent>
    </p:spTree>
    <p:extLst>
      <p:ext uri="{BB962C8B-B14F-4D97-AF65-F5344CB8AC3E}">
        <p14:creationId xmlns:p14="http://schemas.microsoft.com/office/powerpoint/2010/main" val="178921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C8AE4F9-9FD0-4279-B5E4-509F4C02DBBF}"/>
                  </a:ext>
                </a:extLst>
              </p:cNvPr>
              <p:cNvSpPr>
                <a:spLocks noGrp="1"/>
              </p:cNvSpPr>
              <p:nvPr>
                <p:ph type="title"/>
              </p:nvPr>
            </p:nvSpPr>
            <p:spPr/>
            <p:txBody>
              <a:bodyPr/>
              <a:lstStyle/>
              <a:p>
                <a:r>
                  <a:rPr lang="en-US" dirty="0"/>
                  <a:t>Results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(x))</a:t>
                </a:r>
              </a:p>
            </p:txBody>
          </p:sp>
        </mc:Choice>
        <mc:Fallback xmlns="">
          <p:sp>
            <p:nvSpPr>
              <p:cNvPr id="2" name="Title 1">
                <a:extLst>
                  <a:ext uri="{FF2B5EF4-FFF2-40B4-BE49-F238E27FC236}">
                    <a16:creationId xmlns:a16="http://schemas.microsoft.com/office/drawing/2014/main" id="{7C8AE4F9-9FD0-4279-B5E4-509F4C02DBBF}"/>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0EF890-1516-4093-AD6E-2D6B9E6D6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1" y="2052793"/>
            <a:ext cx="4139295" cy="3103289"/>
          </a:xfrm>
          <a:prstGeom prst="rect">
            <a:avLst/>
          </a:prstGeom>
        </p:spPr>
      </p:pic>
      <p:pic>
        <p:nvPicPr>
          <p:cNvPr id="7" name="Picture 6">
            <a:extLst>
              <a:ext uri="{FF2B5EF4-FFF2-40B4-BE49-F238E27FC236}">
                <a16:creationId xmlns:a16="http://schemas.microsoft.com/office/drawing/2014/main" id="{8F09E5A2-2BB6-46EB-BEB5-B33F55D7F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4319" y="2052792"/>
            <a:ext cx="4139295" cy="3103289"/>
          </a:xfrm>
          <a:prstGeom prst="rect">
            <a:avLst/>
          </a:prstGeom>
        </p:spPr>
      </p:pic>
      <p:pic>
        <p:nvPicPr>
          <p:cNvPr id="9" name="Picture 8">
            <a:extLst>
              <a:ext uri="{FF2B5EF4-FFF2-40B4-BE49-F238E27FC236}">
                <a16:creationId xmlns:a16="http://schemas.microsoft.com/office/drawing/2014/main" id="{2898EB36-64FF-4D07-8260-92C8F5A12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352" y="2052791"/>
            <a:ext cx="4139295" cy="310328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CA2992-607E-45AA-85F7-547C2359578E}"/>
                  </a:ext>
                </a:extLst>
              </p:cNvPr>
              <p:cNvSpPr txBox="1"/>
              <p:nvPr/>
            </p:nvSpPr>
            <p:spPr>
              <a:xfrm>
                <a:off x="662730" y="5385732"/>
                <a:ext cx="3254929" cy="646331"/>
              </a:xfrm>
              <a:prstGeom prst="rect">
                <a:avLst/>
              </a:prstGeom>
              <a:noFill/>
            </p:spPr>
            <p:txBody>
              <a:bodyPr wrap="square" rtlCol="0">
                <a:spAutoFit/>
              </a:bodyPr>
              <a:lstStyle/>
              <a:p>
                <a:pPr algn="ctr"/>
                <a:r>
                  <a:rPr lang="en-US" b="1" dirty="0"/>
                  <a:t>RBFN-MRAC</a:t>
                </a:r>
              </a:p>
              <a:p>
                <a:pPr algn="ctr"/>
                <a:r>
                  <a:rPr lang="en-US" dirty="0"/>
                  <a:t>MSE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 4.575139e-01 </a:t>
                </a:r>
              </a:p>
            </p:txBody>
          </p:sp>
        </mc:Choice>
        <mc:Fallback xmlns="">
          <p:sp>
            <p:nvSpPr>
              <p:cNvPr id="10" name="TextBox 9">
                <a:extLst>
                  <a:ext uri="{FF2B5EF4-FFF2-40B4-BE49-F238E27FC236}">
                    <a16:creationId xmlns:a16="http://schemas.microsoft.com/office/drawing/2014/main" id="{73CA2992-607E-45AA-85F7-547C2359578E}"/>
                  </a:ext>
                </a:extLst>
              </p:cNvPr>
              <p:cNvSpPr txBox="1">
                <a:spLocks noRot="1" noChangeAspect="1" noMove="1" noResize="1" noEditPoints="1" noAdjustHandles="1" noChangeArrowheads="1" noChangeShapeType="1" noTextEdit="1"/>
              </p:cNvSpPr>
              <p:nvPr/>
            </p:nvSpPr>
            <p:spPr>
              <a:xfrm>
                <a:off x="662730" y="5385732"/>
                <a:ext cx="3254929" cy="646331"/>
              </a:xfrm>
              <a:prstGeom prst="rect">
                <a:avLst/>
              </a:prstGeom>
              <a:blipFill>
                <a:blip r:embed="rId6"/>
                <a:stretch>
                  <a:fillRect t="-4673"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3740AD-80D4-4F67-83DF-BC392C251142}"/>
                  </a:ext>
                </a:extLst>
              </p:cNvPr>
              <p:cNvSpPr txBox="1"/>
              <p:nvPr/>
            </p:nvSpPr>
            <p:spPr>
              <a:xfrm>
                <a:off x="4477287" y="5370731"/>
                <a:ext cx="3254929" cy="646331"/>
              </a:xfrm>
              <a:prstGeom prst="rect">
                <a:avLst/>
              </a:prstGeom>
              <a:noFill/>
            </p:spPr>
            <p:txBody>
              <a:bodyPr wrap="square" rtlCol="0">
                <a:spAutoFit/>
              </a:bodyPr>
              <a:lstStyle/>
              <a:p>
                <a:pPr algn="ctr"/>
                <a:r>
                  <a:rPr lang="en-US" b="1" dirty="0"/>
                  <a:t>GP-MRAC (OL)</a:t>
                </a:r>
              </a:p>
              <a:p>
                <a:pPr algn="ctr"/>
                <a:r>
                  <a:rPr lang="en-US" dirty="0"/>
                  <a:t>MSE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 8.554340e-02 </a:t>
                </a:r>
              </a:p>
            </p:txBody>
          </p:sp>
        </mc:Choice>
        <mc:Fallback xmlns="">
          <p:sp>
            <p:nvSpPr>
              <p:cNvPr id="11" name="TextBox 10">
                <a:extLst>
                  <a:ext uri="{FF2B5EF4-FFF2-40B4-BE49-F238E27FC236}">
                    <a16:creationId xmlns:a16="http://schemas.microsoft.com/office/drawing/2014/main" id="{653740AD-80D4-4F67-83DF-BC392C251142}"/>
                  </a:ext>
                </a:extLst>
              </p:cNvPr>
              <p:cNvSpPr txBox="1">
                <a:spLocks noRot="1" noChangeAspect="1" noMove="1" noResize="1" noEditPoints="1" noAdjustHandles="1" noChangeArrowheads="1" noChangeShapeType="1" noTextEdit="1"/>
              </p:cNvSpPr>
              <p:nvPr/>
            </p:nvSpPr>
            <p:spPr>
              <a:xfrm>
                <a:off x="4477287" y="5370731"/>
                <a:ext cx="3254929" cy="646331"/>
              </a:xfrm>
              <a:prstGeom prst="rect">
                <a:avLst/>
              </a:prstGeom>
              <a:blipFill>
                <a:blip r:embed="rId7"/>
                <a:stretch>
                  <a:fillRect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E761734-B903-4CEB-ABA6-05567D831244}"/>
                  </a:ext>
                </a:extLst>
              </p:cNvPr>
              <p:cNvSpPr txBox="1"/>
              <p:nvPr/>
            </p:nvSpPr>
            <p:spPr>
              <a:xfrm>
                <a:off x="8416503" y="5385731"/>
                <a:ext cx="3254929" cy="646331"/>
              </a:xfrm>
              <a:prstGeom prst="rect">
                <a:avLst/>
              </a:prstGeom>
              <a:noFill/>
            </p:spPr>
            <p:txBody>
              <a:bodyPr wrap="square" rtlCol="0">
                <a:spAutoFit/>
              </a:bodyPr>
              <a:lstStyle/>
              <a:p>
                <a:pPr algn="ctr"/>
                <a:r>
                  <a:rPr lang="en-US" b="1" dirty="0"/>
                  <a:t>GP-MRAC (KL)</a:t>
                </a:r>
              </a:p>
              <a:p>
                <a:pPr algn="ctr"/>
                <a:r>
                  <a:rPr lang="en-US" dirty="0"/>
                  <a:t>MSE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 9.235062e-02 </a:t>
                </a:r>
              </a:p>
            </p:txBody>
          </p:sp>
        </mc:Choice>
        <mc:Fallback xmlns="">
          <p:sp>
            <p:nvSpPr>
              <p:cNvPr id="12" name="TextBox 11">
                <a:extLst>
                  <a:ext uri="{FF2B5EF4-FFF2-40B4-BE49-F238E27FC236}">
                    <a16:creationId xmlns:a16="http://schemas.microsoft.com/office/drawing/2014/main" id="{9E761734-B903-4CEB-ABA6-05567D831244}"/>
                  </a:ext>
                </a:extLst>
              </p:cNvPr>
              <p:cNvSpPr txBox="1">
                <a:spLocks noRot="1" noChangeAspect="1" noMove="1" noResize="1" noEditPoints="1" noAdjustHandles="1" noChangeArrowheads="1" noChangeShapeType="1" noTextEdit="1"/>
              </p:cNvSpPr>
              <p:nvPr/>
            </p:nvSpPr>
            <p:spPr>
              <a:xfrm>
                <a:off x="8416503" y="5385731"/>
                <a:ext cx="3254929" cy="646331"/>
              </a:xfrm>
              <a:prstGeom prst="rect">
                <a:avLst/>
              </a:prstGeom>
              <a:blipFill>
                <a:blip r:embed="rId8"/>
                <a:stretch>
                  <a:fillRect t="-4673" b="-13084"/>
                </a:stretch>
              </a:blipFill>
            </p:spPr>
            <p:txBody>
              <a:bodyPr/>
              <a:lstStyle/>
              <a:p>
                <a:r>
                  <a:rPr lang="en-US">
                    <a:noFill/>
                  </a:rPr>
                  <a:t> </a:t>
                </a:r>
              </a:p>
            </p:txBody>
          </p:sp>
        </mc:Fallback>
      </mc:AlternateContent>
    </p:spTree>
    <p:extLst>
      <p:ext uri="{BB962C8B-B14F-4D97-AF65-F5344CB8AC3E}">
        <p14:creationId xmlns:p14="http://schemas.microsoft.com/office/powerpoint/2010/main" val="368263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5A7F-585F-4ACC-AAC6-A7E203C596B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EA868A-D912-4B57-8043-654F7E170E1D}"/>
              </a:ext>
            </a:extLst>
          </p:cNvPr>
          <p:cNvSpPr>
            <a:spLocks noGrp="1"/>
          </p:cNvSpPr>
          <p:nvPr>
            <p:ph idx="1"/>
          </p:nvPr>
        </p:nvSpPr>
        <p:spPr>
          <a:xfrm>
            <a:off x="1097280" y="2222985"/>
            <a:ext cx="5029200" cy="3442739"/>
          </a:xfrm>
        </p:spPr>
        <p:txBody>
          <a:bodyPr>
            <a:normAutofit/>
          </a:bodyPr>
          <a:lstStyle/>
          <a:p>
            <a:r>
              <a:rPr lang="en-US" dirty="0"/>
              <a:t>The Promise of Adaptive Control: “Control of complex systems with little modelling information”.</a:t>
            </a:r>
          </a:p>
          <a:p>
            <a:endParaRPr lang="en-US" sz="1200" dirty="0"/>
          </a:p>
          <a:p>
            <a:r>
              <a:rPr lang="en-US" dirty="0"/>
              <a:t>Model Reference Adaptive Control (MRAC): Good performance guarantees in presence of uncertainty.</a:t>
            </a:r>
          </a:p>
          <a:p>
            <a:endParaRPr lang="en-US" sz="1200" dirty="0"/>
          </a:p>
          <a:p>
            <a:r>
              <a:rPr lang="en-US" dirty="0"/>
              <a:t>Radial Basis Function Network (RBFN): Universal approximator adaptive model </a:t>
            </a:r>
          </a:p>
        </p:txBody>
      </p:sp>
      <p:pic>
        <p:nvPicPr>
          <p:cNvPr id="2050" name="Picture 2" descr="Related image">
            <a:extLst>
              <a:ext uri="{FF2B5EF4-FFF2-40B4-BE49-F238E27FC236}">
                <a16:creationId xmlns:a16="http://schemas.microsoft.com/office/drawing/2014/main" id="{6B4425E5-DF0F-4654-AF47-D781D61EB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03" y="1934371"/>
            <a:ext cx="3204595" cy="21363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mouflage animals">
            <a:extLst>
              <a:ext uri="{FF2B5EF4-FFF2-40B4-BE49-F238E27FC236}">
                <a16:creationId xmlns:a16="http://schemas.microsoft.com/office/drawing/2014/main" id="{64338095-D238-459A-8B0F-0FB8773AE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740" y="4267779"/>
            <a:ext cx="3382414" cy="190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35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C8AE4F9-9FD0-4279-B5E4-509F4C02DBBF}"/>
                  </a:ext>
                </a:extLst>
              </p:cNvPr>
              <p:cNvSpPr>
                <a:spLocks noGrp="1"/>
              </p:cNvSpPr>
              <p:nvPr>
                <p:ph type="title"/>
              </p:nvPr>
            </p:nvSpPr>
            <p:spPr>
              <a:xfrm>
                <a:off x="1097280" y="286603"/>
                <a:ext cx="10058400" cy="975199"/>
              </a:xfrm>
            </p:spPr>
            <p:txBody>
              <a:bodyPr/>
              <a:lstStyle/>
              <a:p>
                <a:r>
                  <a:rPr lang="en-US" dirty="0"/>
                  <a:t>Results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(x)) – perfect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(x) feedback</a:t>
                </a:r>
              </a:p>
            </p:txBody>
          </p:sp>
        </mc:Choice>
        <mc:Fallback xmlns="">
          <p:sp>
            <p:nvSpPr>
              <p:cNvPr id="2" name="Title 1">
                <a:extLst>
                  <a:ext uri="{FF2B5EF4-FFF2-40B4-BE49-F238E27FC236}">
                    <a16:creationId xmlns:a16="http://schemas.microsoft.com/office/drawing/2014/main" id="{7C8AE4F9-9FD0-4279-B5E4-509F4C02DBBF}"/>
                  </a:ext>
                </a:extLst>
              </p:cNvPr>
              <p:cNvSpPr>
                <a:spLocks noGrp="1" noRot="1" noChangeAspect="1" noMove="1" noResize="1" noEditPoints="1" noAdjustHandles="1" noChangeArrowheads="1" noChangeShapeType="1" noTextEdit="1"/>
              </p:cNvSpPr>
              <p:nvPr>
                <p:ph type="title"/>
              </p:nvPr>
            </p:nvSpPr>
            <p:spPr>
              <a:xfrm>
                <a:off x="1097280" y="286603"/>
                <a:ext cx="10058400" cy="975199"/>
              </a:xfrm>
              <a:blipFill>
                <a:blip r:embed="rId2"/>
                <a:stretch>
                  <a:fillRect l="-2727" b="-3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3740AD-80D4-4F67-83DF-BC392C251142}"/>
                  </a:ext>
                </a:extLst>
              </p:cNvPr>
              <p:cNvSpPr txBox="1"/>
              <p:nvPr/>
            </p:nvSpPr>
            <p:spPr>
              <a:xfrm>
                <a:off x="1604062" y="5313710"/>
                <a:ext cx="3254929" cy="964175"/>
              </a:xfrm>
              <a:prstGeom prst="rect">
                <a:avLst/>
              </a:prstGeom>
              <a:noFill/>
            </p:spPr>
            <p:txBody>
              <a:bodyPr wrap="square" rtlCol="0">
                <a:spAutoFit/>
              </a:bodyPr>
              <a:lstStyle/>
              <a:p>
                <a:pPr algn="ctr"/>
                <a:r>
                  <a:rPr lang="en-US" sz="1400" b="1" dirty="0"/>
                  <a:t>GP-MRAC (OL)</a:t>
                </a:r>
              </a:p>
              <a:p>
                <a:pPr algn="ctr"/>
                <a:r>
                  <a:rPr lang="en-US" sz="1400" dirty="0"/>
                  <a:t>MSE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US" sz="1400" dirty="0"/>
                  <a:t>) = 8.801960e-02 </a:t>
                </a:r>
              </a:p>
              <a:p>
                <a:pPr algn="ctr"/>
                <a:r>
                  <a:rPr lang="en-US" sz="1400" dirty="0"/>
                  <a:t>MSE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𝜃</m:t>
                        </m:r>
                      </m:e>
                    </m:acc>
                  </m:oMath>
                </a14:m>
                <a:r>
                  <a:rPr lang="en-US" sz="1400" dirty="0"/>
                  <a:t>) = 1.882866e-02 </a:t>
                </a:r>
              </a:p>
              <a:p>
                <a:pPr algn="ctr"/>
                <a:r>
                  <a:rPr lang="en-US" sz="1400" dirty="0"/>
                  <a:t> MSE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Δ</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oMath>
                </a14:m>
                <a:r>
                  <a:rPr lang="en-US" sz="1400" dirty="0"/>
                  <a:t>) = 2.504377e+00  </a:t>
                </a:r>
              </a:p>
            </p:txBody>
          </p:sp>
        </mc:Choice>
        <mc:Fallback xmlns="">
          <p:sp>
            <p:nvSpPr>
              <p:cNvPr id="11" name="TextBox 10">
                <a:extLst>
                  <a:ext uri="{FF2B5EF4-FFF2-40B4-BE49-F238E27FC236}">
                    <a16:creationId xmlns:a16="http://schemas.microsoft.com/office/drawing/2014/main" id="{653740AD-80D4-4F67-83DF-BC392C251142}"/>
                  </a:ext>
                </a:extLst>
              </p:cNvPr>
              <p:cNvSpPr txBox="1">
                <a:spLocks noRot="1" noChangeAspect="1" noMove="1" noResize="1" noEditPoints="1" noAdjustHandles="1" noChangeArrowheads="1" noChangeShapeType="1" noTextEdit="1"/>
              </p:cNvSpPr>
              <p:nvPr/>
            </p:nvSpPr>
            <p:spPr>
              <a:xfrm>
                <a:off x="1604062" y="5313710"/>
                <a:ext cx="3254929" cy="964175"/>
              </a:xfrm>
              <a:prstGeom prst="rect">
                <a:avLst/>
              </a:prstGeom>
              <a:blipFill>
                <a:blip r:embed="rId3"/>
                <a:stretch>
                  <a:fillRect t="-1266" b="-5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E761734-B903-4CEB-ABA6-05567D831244}"/>
                  </a:ext>
                </a:extLst>
              </p:cNvPr>
              <p:cNvSpPr txBox="1"/>
              <p:nvPr/>
            </p:nvSpPr>
            <p:spPr>
              <a:xfrm>
                <a:off x="7094552" y="5313709"/>
                <a:ext cx="3254929" cy="964175"/>
              </a:xfrm>
              <a:prstGeom prst="rect">
                <a:avLst/>
              </a:prstGeom>
              <a:noFill/>
            </p:spPr>
            <p:txBody>
              <a:bodyPr wrap="square" rtlCol="0">
                <a:spAutoFit/>
              </a:bodyPr>
              <a:lstStyle/>
              <a:p>
                <a:pPr algn="ctr"/>
                <a:r>
                  <a:rPr lang="en-US" sz="1400" b="1" dirty="0"/>
                  <a:t>GP-MRAC (KL)</a:t>
                </a:r>
              </a:p>
              <a:p>
                <a:pPr algn="ctr"/>
                <a:r>
                  <a:rPr lang="en-US" sz="1400" dirty="0"/>
                  <a:t>MSE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US" sz="1400" dirty="0"/>
                  <a:t>) = 8.799673e-02</a:t>
                </a:r>
              </a:p>
              <a:p>
                <a:pPr algn="ctr"/>
                <a:r>
                  <a:rPr lang="en-US" sz="1400" dirty="0"/>
                  <a:t>MSE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𝜃</m:t>
                        </m:r>
                      </m:e>
                    </m:acc>
                  </m:oMath>
                </a14:m>
                <a:r>
                  <a:rPr lang="en-US" sz="1400" dirty="0"/>
                  <a:t>) = 1.776161e-02 </a:t>
                </a:r>
              </a:p>
              <a:p>
                <a:pPr algn="ctr"/>
                <a:r>
                  <a:rPr lang="en-US" sz="1400" dirty="0"/>
                  <a:t> MSE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Δ</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oMath>
                </a14:m>
                <a:r>
                  <a:rPr lang="en-US" sz="1400" dirty="0"/>
                  <a:t>) = 2.397893e+00 </a:t>
                </a:r>
              </a:p>
            </p:txBody>
          </p:sp>
        </mc:Choice>
        <mc:Fallback xmlns="">
          <p:sp>
            <p:nvSpPr>
              <p:cNvPr id="12" name="TextBox 11">
                <a:extLst>
                  <a:ext uri="{FF2B5EF4-FFF2-40B4-BE49-F238E27FC236}">
                    <a16:creationId xmlns:a16="http://schemas.microsoft.com/office/drawing/2014/main" id="{9E761734-B903-4CEB-ABA6-05567D831244}"/>
                  </a:ext>
                </a:extLst>
              </p:cNvPr>
              <p:cNvSpPr txBox="1">
                <a:spLocks noRot="1" noChangeAspect="1" noMove="1" noResize="1" noEditPoints="1" noAdjustHandles="1" noChangeArrowheads="1" noChangeShapeType="1" noTextEdit="1"/>
              </p:cNvSpPr>
              <p:nvPr/>
            </p:nvSpPr>
            <p:spPr>
              <a:xfrm>
                <a:off x="7094552" y="5313709"/>
                <a:ext cx="3254929" cy="964175"/>
              </a:xfrm>
              <a:prstGeom prst="rect">
                <a:avLst/>
              </a:prstGeom>
              <a:blipFill>
                <a:blip r:embed="rId4"/>
                <a:stretch>
                  <a:fillRect t="-1266" b="-569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501FA4-35BC-487C-B907-72E76D1B5C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234" y="1376185"/>
            <a:ext cx="5320587" cy="3988920"/>
          </a:xfrm>
          <a:prstGeom prst="rect">
            <a:avLst/>
          </a:prstGeom>
        </p:spPr>
      </p:pic>
      <p:pic>
        <p:nvPicPr>
          <p:cNvPr id="14" name="Picture 13">
            <a:extLst>
              <a:ext uri="{FF2B5EF4-FFF2-40B4-BE49-F238E27FC236}">
                <a16:creationId xmlns:a16="http://schemas.microsoft.com/office/drawing/2014/main" id="{B137AFB1-83DF-49CE-9FFE-BFF0CC58DD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376185"/>
            <a:ext cx="5252034" cy="3937525"/>
          </a:xfrm>
          <a:prstGeom prst="rect">
            <a:avLst/>
          </a:prstGeom>
        </p:spPr>
      </p:pic>
    </p:spTree>
    <p:extLst>
      <p:ext uri="{BB962C8B-B14F-4D97-AF65-F5344CB8AC3E}">
        <p14:creationId xmlns:p14="http://schemas.microsoft.com/office/powerpoint/2010/main" val="296657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CF22-35C3-4A22-A868-BDDDFD75FF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BCD6ED0-B3AE-4696-A53E-70DAA485BE88}"/>
              </a:ext>
            </a:extLst>
          </p:cNvPr>
          <p:cNvSpPr>
            <a:spLocks noGrp="1"/>
          </p:cNvSpPr>
          <p:nvPr>
            <p:ph idx="1"/>
          </p:nvPr>
        </p:nvSpPr>
        <p:spPr/>
        <p:txBody>
          <a:bodyPr>
            <a:normAutofit fontScale="92500" lnSpcReduction="20000"/>
          </a:bodyPr>
          <a:lstStyle/>
          <a:p>
            <a:r>
              <a:rPr lang="en-US" dirty="0"/>
              <a:t>Gaussian Process Regression (GPR) is suitable for estimating model uncertainty in MRAC implementations without requiring previous knowledge of the domain of operation or the modeled uncertainty.</a:t>
            </a:r>
          </a:p>
          <a:p>
            <a:endParaRPr lang="en-US" dirty="0"/>
          </a:p>
          <a:p>
            <a:r>
              <a:rPr lang="en-US" dirty="0"/>
              <a:t>For online implementation, GPR requires procedures to determine when to add new data points to the training set and how to delete them when the maximum amount of data points has been reached.</a:t>
            </a:r>
          </a:p>
          <a:p>
            <a:endParaRPr lang="en-US" dirty="0"/>
          </a:p>
          <a:p>
            <a:r>
              <a:rPr lang="en-US" dirty="0"/>
              <a:t>Deleting the oldest data point (OL) results in a uncertainty model that has temporal locality and results in a better performance if data remains near a given set point.</a:t>
            </a:r>
          </a:p>
          <a:p>
            <a:endParaRPr lang="en-US" dirty="0"/>
          </a:p>
          <a:p>
            <a:r>
              <a:rPr lang="en-US" dirty="0"/>
              <a:t>Deleting data points based on KL divergence attempts to retain data with unique features in order to retain global information regarding the model.</a:t>
            </a:r>
          </a:p>
        </p:txBody>
      </p:sp>
    </p:spTree>
    <p:extLst>
      <p:ext uri="{BB962C8B-B14F-4D97-AF65-F5344CB8AC3E}">
        <p14:creationId xmlns:p14="http://schemas.microsoft.com/office/powerpoint/2010/main" val="295562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5A7F-585F-4ACC-AAC6-A7E203C596B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EA868A-D912-4B57-8043-654F7E170E1D}"/>
              </a:ext>
            </a:extLst>
          </p:cNvPr>
          <p:cNvSpPr>
            <a:spLocks noGrp="1"/>
          </p:cNvSpPr>
          <p:nvPr>
            <p:ph idx="1"/>
          </p:nvPr>
        </p:nvSpPr>
        <p:spPr>
          <a:xfrm>
            <a:off x="1097280" y="2222985"/>
            <a:ext cx="5029200" cy="3442739"/>
          </a:xfrm>
        </p:spPr>
        <p:txBody>
          <a:bodyPr>
            <a:normAutofit/>
          </a:bodyPr>
          <a:lstStyle/>
          <a:p>
            <a:r>
              <a:rPr lang="en-US" dirty="0"/>
              <a:t>Issues: Locality near domain of RBFN centers.</a:t>
            </a:r>
          </a:p>
          <a:p>
            <a:pPr lvl="1"/>
            <a:r>
              <a:rPr lang="en-US" dirty="0"/>
              <a:t>Not guaranteed to capture uncertainty if away from domain</a:t>
            </a:r>
          </a:p>
          <a:p>
            <a:endParaRPr lang="en-US" sz="1200" dirty="0"/>
          </a:p>
          <a:p>
            <a:r>
              <a:rPr lang="en-US" dirty="0"/>
              <a:t>Proposal: Employ Gaussian Processes (GPs) as Bayesian nonparametric adaptive elements.</a:t>
            </a:r>
          </a:p>
          <a:p>
            <a:endParaRPr lang="en-US" sz="1200" dirty="0"/>
          </a:p>
          <a:p>
            <a:r>
              <a:rPr lang="en-US" dirty="0"/>
              <a:t>Through Gaussian Process Regression (GPR), the model uncertainty will be approximated.</a:t>
            </a:r>
          </a:p>
        </p:txBody>
      </p:sp>
      <p:pic>
        <p:nvPicPr>
          <p:cNvPr id="2050" name="Picture 2" descr="Related image">
            <a:extLst>
              <a:ext uri="{FF2B5EF4-FFF2-40B4-BE49-F238E27FC236}">
                <a16:creationId xmlns:a16="http://schemas.microsoft.com/office/drawing/2014/main" id="{6B4425E5-DF0F-4654-AF47-D781D61EB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03" y="1934371"/>
            <a:ext cx="3204595" cy="21363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mouflage animals">
            <a:extLst>
              <a:ext uri="{FF2B5EF4-FFF2-40B4-BE49-F238E27FC236}">
                <a16:creationId xmlns:a16="http://schemas.microsoft.com/office/drawing/2014/main" id="{64338095-D238-459A-8B0F-0FB8773AE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740" y="4267779"/>
            <a:ext cx="3382414" cy="190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58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EB43-6FC6-404E-B068-B263734C33BD}"/>
              </a:ext>
            </a:extLst>
          </p:cNvPr>
          <p:cNvSpPr>
            <a:spLocks noGrp="1"/>
          </p:cNvSpPr>
          <p:nvPr>
            <p:ph type="title"/>
          </p:nvPr>
        </p:nvSpPr>
        <p:spPr>
          <a:xfrm>
            <a:off x="1097280" y="697663"/>
            <a:ext cx="10058400" cy="929801"/>
          </a:xfrm>
        </p:spPr>
        <p:txBody>
          <a:bodyPr>
            <a:normAutofit/>
          </a:bodyPr>
          <a:lstStyle/>
          <a:p>
            <a:r>
              <a:rPr lang="en-US" sz="4400" dirty="0"/>
              <a:t>Model Reference Adaptive Control (MRAC)</a:t>
            </a:r>
          </a:p>
        </p:txBody>
      </p:sp>
      <p:grpSp>
        <p:nvGrpSpPr>
          <p:cNvPr id="4" name="Group 3">
            <a:extLst>
              <a:ext uri="{FF2B5EF4-FFF2-40B4-BE49-F238E27FC236}">
                <a16:creationId xmlns:a16="http://schemas.microsoft.com/office/drawing/2014/main" id="{5E425EDC-2AE5-4F86-A500-72C27DAD91C5}"/>
              </a:ext>
            </a:extLst>
          </p:cNvPr>
          <p:cNvGrpSpPr/>
          <p:nvPr/>
        </p:nvGrpSpPr>
        <p:grpSpPr>
          <a:xfrm>
            <a:off x="2035741" y="1904808"/>
            <a:ext cx="8181478" cy="4156236"/>
            <a:chOff x="1257300" y="1787362"/>
            <a:chExt cx="8181478" cy="4156236"/>
          </a:xfrm>
        </p:grpSpPr>
        <p:cxnSp>
          <p:nvCxnSpPr>
            <p:cNvPr id="5" name="Straight Arrow Connector 4">
              <a:extLst>
                <a:ext uri="{FF2B5EF4-FFF2-40B4-BE49-F238E27FC236}">
                  <a16:creationId xmlns:a16="http://schemas.microsoft.com/office/drawing/2014/main" id="{653D7B7C-BE7D-430D-9DF7-5888DB127D17}"/>
                </a:ext>
              </a:extLst>
            </p:cNvPr>
            <p:cNvCxnSpPr>
              <a:cxnSpLocks/>
            </p:cNvCxnSpPr>
            <p:nvPr/>
          </p:nvCxnSpPr>
          <p:spPr>
            <a:xfrm flipH="1" flipV="1">
              <a:off x="5294899" y="3695700"/>
              <a:ext cx="1113923" cy="10815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3F17054E-7731-4950-9053-E5FBE648F8AD}"/>
                </a:ext>
              </a:extLst>
            </p:cNvPr>
            <p:cNvSpPr/>
            <p:nvPr/>
          </p:nvSpPr>
          <p:spPr>
            <a:xfrm>
              <a:off x="2021305" y="2405644"/>
              <a:ext cx="1122947"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Reference Model</a:t>
              </a:r>
            </a:p>
          </p:txBody>
        </p:sp>
        <p:sp>
          <p:nvSpPr>
            <p:cNvPr id="7" name="Rectangle 6">
              <a:extLst>
                <a:ext uri="{FF2B5EF4-FFF2-40B4-BE49-F238E27FC236}">
                  <a16:creationId xmlns:a16="http://schemas.microsoft.com/office/drawing/2014/main" id="{C9AEAE63-0DBA-4C2F-82A5-3C8380AB0137}"/>
                </a:ext>
              </a:extLst>
            </p:cNvPr>
            <p:cNvSpPr/>
            <p:nvPr/>
          </p:nvSpPr>
          <p:spPr>
            <a:xfrm>
              <a:off x="4363454" y="2405644"/>
              <a:ext cx="1122947"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Inversion Model</a:t>
              </a:r>
            </a:p>
          </p:txBody>
        </p:sp>
        <p:sp>
          <p:nvSpPr>
            <p:cNvPr id="8" name="Rectangle 7">
              <a:extLst>
                <a:ext uri="{FF2B5EF4-FFF2-40B4-BE49-F238E27FC236}">
                  <a16:creationId xmlns:a16="http://schemas.microsoft.com/office/drawing/2014/main" id="{CDE27E51-DF61-432F-996A-E5DB9B2298F6}"/>
                </a:ext>
              </a:extLst>
            </p:cNvPr>
            <p:cNvSpPr/>
            <p:nvPr/>
          </p:nvSpPr>
          <p:spPr>
            <a:xfrm>
              <a:off x="6705601" y="2406315"/>
              <a:ext cx="1122947"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System Dynamics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78737AC-B54B-4593-9D7D-6A31DA30B4DD}"/>
                    </a:ext>
                  </a:extLst>
                </p:cNvPr>
                <p:cNvSpPr/>
                <p:nvPr/>
              </p:nvSpPr>
              <p:spPr>
                <a:xfrm>
                  <a:off x="5285874" y="5366083"/>
                  <a:ext cx="1122947"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r>
                          <a:rPr lang="en-US" i="1">
                            <a:latin typeface="Cambria Math" panose="02040503050406030204" pitchFamily="18" charset="0"/>
                          </a:rPr>
                          <m:t>]</m:t>
                        </m:r>
                      </m:oMath>
                    </m:oMathPara>
                  </a14:m>
                  <a:endParaRPr lang="en-US" dirty="0"/>
                </a:p>
              </p:txBody>
            </p:sp>
          </mc:Choice>
          <mc:Fallback xmlns="">
            <p:sp>
              <p:nvSpPr>
                <p:cNvPr id="9" name="Rectangle 8">
                  <a:extLst>
                    <a:ext uri="{FF2B5EF4-FFF2-40B4-BE49-F238E27FC236}">
                      <a16:creationId xmlns:a16="http://schemas.microsoft.com/office/drawing/2014/main" id="{D78737AC-B54B-4593-9D7D-6A31DA30B4DD}"/>
                    </a:ext>
                  </a:extLst>
                </p:cNvPr>
                <p:cNvSpPr>
                  <a:spLocks noRot="1" noChangeAspect="1" noMove="1" noResize="1" noEditPoints="1" noAdjustHandles="1" noChangeArrowheads="1" noChangeShapeType="1" noTextEdit="1"/>
                </p:cNvSpPr>
                <p:nvPr/>
              </p:nvSpPr>
              <p:spPr>
                <a:xfrm>
                  <a:off x="5285874" y="5366083"/>
                  <a:ext cx="1122947" cy="577515"/>
                </a:xfrm>
                <a:prstGeom prst="rect">
                  <a:avLst/>
                </a:prstGeo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055041E-BE6A-45B3-A09C-3A338BD90879}"/>
                </a:ext>
              </a:extLst>
            </p:cNvPr>
            <p:cNvSpPr/>
            <p:nvPr/>
          </p:nvSpPr>
          <p:spPr>
            <a:xfrm>
              <a:off x="5068973" y="3916949"/>
              <a:ext cx="1348873"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latin typeface="Times New Roman" panose="02020603050405020304" pitchFamily="18" charset="0"/>
                  <a:cs typeface="Times New Roman" panose="02020603050405020304" pitchFamily="18" charset="0"/>
                </a:rPr>
                <a:t>Adaptive Element</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1FADA96-9094-4210-9655-A7C9BEBB9BE2}"/>
                </a:ext>
              </a:extLst>
            </p:cNvPr>
            <p:cNvSpPr/>
            <p:nvPr/>
          </p:nvSpPr>
          <p:spPr>
            <a:xfrm>
              <a:off x="7023105" y="4499811"/>
              <a:ext cx="1348873" cy="57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Adaptation Law</a:t>
              </a:r>
            </a:p>
          </p:txBody>
        </p:sp>
        <p:cxnSp>
          <p:nvCxnSpPr>
            <p:cNvPr id="12" name="Straight Arrow Connector 11">
              <a:extLst>
                <a:ext uri="{FF2B5EF4-FFF2-40B4-BE49-F238E27FC236}">
                  <a16:creationId xmlns:a16="http://schemas.microsoft.com/office/drawing/2014/main" id="{12430538-B7BB-466F-92AB-01A518C2EDF0}"/>
                </a:ext>
              </a:extLst>
            </p:cNvPr>
            <p:cNvCxnSpPr/>
            <p:nvPr/>
          </p:nvCxnSpPr>
          <p:spPr>
            <a:xfrm>
              <a:off x="1257300" y="2664317"/>
              <a:ext cx="764005"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02BCFC-792F-425F-A82D-26BE2CA901FE}"/>
                </a:ext>
              </a:extLst>
            </p:cNvPr>
            <p:cNvCxnSpPr>
              <a:cxnSpLocks/>
            </p:cNvCxnSpPr>
            <p:nvPr/>
          </p:nvCxnSpPr>
          <p:spPr>
            <a:xfrm>
              <a:off x="3144252" y="2694402"/>
              <a:ext cx="47524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Oval 13">
              <a:extLst>
                <a:ext uri="{FF2B5EF4-FFF2-40B4-BE49-F238E27FC236}">
                  <a16:creationId xmlns:a16="http://schemas.microsoft.com/office/drawing/2014/main" id="{ABE4DC9D-81CF-4F9B-A3DD-2078F93CA5C5}"/>
                </a:ext>
              </a:extLst>
            </p:cNvPr>
            <p:cNvSpPr/>
            <p:nvPr/>
          </p:nvSpPr>
          <p:spPr>
            <a:xfrm>
              <a:off x="3619501" y="2528140"/>
              <a:ext cx="339551" cy="332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5" name="Straight Arrow Connector 14">
              <a:extLst>
                <a:ext uri="{FF2B5EF4-FFF2-40B4-BE49-F238E27FC236}">
                  <a16:creationId xmlns:a16="http://schemas.microsoft.com/office/drawing/2014/main" id="{6B1E6C70-6057-4C1C-95AA-D64F23443361}"/>
                </a:ext>
              </a:extLst>
            </p:cNvPr>
            <p:cNvCxnSpPr>
              <a:cxnSpLocks/>
              <a:stCxn id="14" idx="6"/>
              <a:endCxn id="7" idx="1"/>
            </p:cNvCxnSpPr>
            <p:nvPr/>
          </p:nvCxnSpPr>
          <p:spPr>
            <a:xfrm>
              <a:off x="3959052" y="2694401"/>
              <a:ext cx="404402"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FC8BA370-94B4-43C3-9420-819027963F3C}"/>
                </a:ext>
              </a:extLst>
            </p:cNvPr>
            <p:cNvCxnSpPr>
              <a:cxnSpLocks/>
              <a:endCxn id="8" idx="1"/>
            </p:cNvCxnSpPr>
            <p:nvPr/>
          </p:nvCxnSpPr>
          <p:spPr>
            <a:xfrm flipV="1">
              <a:off x="5482611" y="2695073"/>
              <a:ext cx="1222990" cy="44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D95AC6CA-E3F4-45E6-B80C-F9C72667394E}"/>
                </a:ext>
              </a:extLst>
            </p:cNvPr>
            <p:cNvCxnSpPr>
              <a:cxnSpLocks/>
            </p:cNvCxnSpPr>
            <p:nvPr/>
          </p:nvCxnSpPr>
          <p:spPr>
            <a:xfrm>
              <a:off x="7824758" y="2698872"/>
              <a:ext cx="72638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Oval 17">
              <a:extLst>
                <a:ext uri="{FF2B5EF4-FFF2-40B4-BE49-F238E27FC236}">
                  <a16:creationId xmlns:a16="http://schemas.microsoft.com/office/drawing/2014/main" id="{DAF92751-2D0C-4CA4-A6FE-1B2A900912D5}"/>
                </a:ext>
              </a:extLst>
            </p:cNvPr>
            <p:cNvSpPr/>
            <p:nvPr/>
          </p:nvSpPr>
          <p:spPr>
            <a:xfrm>
              <a:off x="8538543" y="2528140"/>
              <a:ext cx="339551" cy="332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3A52EB6-60FC-40E1-BFBB-FF4E6ED9B3AF}"/>
                </a:ext>
              </a:extLst>
            </p:cNvPr>
            <p:cNvCxnSpPr>
              <a:cxnSpLocks/>
              <a:stCxn id="18" idx="6"/>
            </p:cNvCxnSpPr>
            <p:nvPr/>
          </p:nvCxnSpPr>
          <p:spPr>
            <a:xfrm flipV="1">
              <a:off x="8878094" y="2694399"/>
              <a:ext cx="560684" cy="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C9C87A3D-183E-4E9F-B83D-0560283E664A}"/>
                </a:ext>
              </a:extLst>
            </p:cNvPr>
            <p:cNvCxnSpPr/>
            <p:nvPr/>
          </p:nvCxnSpPr>
          <p:spPr>
            <a:xfrm>
              <a:off x="9438778" y="2694400"/>
              <a:ext cx="0" cy="296044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661E20D-FB10-465D-BF58-607DFB1A6175}"/>
                </a:ext>
              </a:extLst>
            </p:cNvPr>
            <p:cNvCxnSpPr>
              <a:cxnSpLocks/>
              <a:endCxn id="9" idx="3"/>
            </p:cNvCxnSpPr>
            <p:nvPr/>
          </p:nvCxnSpPr>
          <p:spPr>
            <a:xfrm flipH="1">
              <a:off x="6408821" y="5654841"/>
              <a:ext cx="302995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7C329450-80C8-44A7-A655-B89552FE07A7}"/>
                </a:ext>
              </a:extLst>
            </p:cNvPr>
            <p:cNvCxnSpPr>
              <a:cxnSpLocks/>
            </p:cNvCxnSpPr>
            <p:nvPr/>
          </p:nvCxnSpPr>
          <p:spPr>
            <a:xfrm flipH="1">
              <a:off x="8371978" y="4947164"/>
              <a:ext cx="1066800"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023B650-67E1-4FBF-9732-8C7DBDCB13B6}"/>
                </a:ext>
              </a:extLst>
            </p:cNvPr>
            <p:cNvCxnSpPr>
              <a:cxnSpLocks/>
              <a:stCxn id="11" idx="1"/>
            </p:cNvCxnSpPr>
            <p:nvPr/>
          </p:nvCxnSpPr>
          <p:spPr>
            <a:xfrm flipH="1" flipV="1">
              <a:off x="6402809" y="4783221"/>
              <a:ext cx="620296" cy="534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0D9428BF-94D3-4D2B-AA7A-342EDB3FC8D4}"/>
                </a:ext>
              </a:extLst>
            </p:cNvPr>
            <p:cNvCxnSpPr>
              <a:cxnSpLocks/>
              <a:endCxn id="7" idx="2"/>
            </p:cNvCxnSpPr>
            <p:nvPr/>
          </p:nvCxnSpPr>
          <p:spPr>
            <a:xfrm flipV="1">
              <a:off x="4924928" y="2983159"/>
              <a:ext cx="0" cy="4458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3E52BBD8-BECD-43D0-9F19-45EEF1B9C931}"/>
                </a:ext>
              </a:extLst>
            </p:cNvPr>
            <p:cNvCxnSpPr>
              <a:cxnSpLocks/>
            </p:cNvCxnSpPr>
            <p:nvPr/>
          </p:nvCxnSpPr>
          <p:spPr>
            <a:xfrm>
              <a:off x="4920415" y="3429000"/>
              <a:ext cx="3241089"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0EB99B46-F44E-47B3-A1A4-6206633E9C55}"/>
                </a:ext>
              </a:extLst>
            </p:cNvPr>
            <p:cNvCxnSpPr>
              <a:cxnSpLocks/>
            </p:cNvCxnSpPr>
            <p:nvPr/>
          </p:nvCxnSpPr>
          <p:spPr>
            <a:xfrm>
              <a:off x="8161504" y="2688958"/>
              <a:ext cx="21573" cy="153212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312372E1-8C9B-429C-B2A9-14F43B690B2A}"/>
                </a:ext>
              </a:extLst>
            </p:cNvPr>
            <p:cNvCxnSpPr>
              <a:cxnSpLocks/>
              <a:endCxn id="10" idx="3"/>
            </p:cNvCxnSpPr>
            <p:nvPr/>
          </p:nvCxnSpPr>
          <p:spPr>
            <a:xfrm flipH="1">
              <a:off x="6417846" y="4195510"/>
              <a:ext cx="1761186" cy="1019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8C929A75-A282-4F1A-9526-69F2782E461D}"/>
                </a:ext>
              </a:extLst>
            </p:cNvPr>
            <p:cNvCxnSpPr>
              <a:cxnSpLocks/>
              <a:stCxn id="10" idx="1"/>
            </p:cNvCxnSpPr>
            <p:nvPr/>
          </p:nvCxnSpPr>
          <p:spPr>
            <a:xfrm flipH="1">
              <a:off x="3779302" y="4205707"/>
              <a:ext cx="1289671" cy="1537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EB98CBC0-C491-444E-8E29-45BDBBC79DEC}"/>
                </a:ext>
              </a:extLst>
            </p:cNvPr>
            <p:cNvCxnSpPr>
              <a:endCxn id="14" idx="4"/>
            </p:cNvCxnSpPr>
            <p:nvPr/>
          </p:nvCxnSpPr>
          <p:spPr>
            <a:xfrm flipV="1">
              <a:off x="3789276" y="2860661"/>
              <a:ext cx="1" cy="137579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CA4C60D-6747-495C-8930-1917F6015690}"/>
                </a:ext>
              </a:extLst>
            </p:cNvPr>
            <p:cNvCxnSpPr>
              <a:cxnSpLocks/>
              <a:stCxn id="9" idx="1"/>
            </p:cNvCxnSpPr>
            <p:nvPr/>
          </p:nvCxnSpPr>
          <p:spPr>
            <a:xfrm flipH="1" flipV="1">
              <a:off x="3381876" y="5654840"/>
              <a:ext cx="1903998"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CD453DF5-43B6-46DC-B9D5-A908F336EFC8}"/>
                </a:ext>
              </a:extLst>
            </p:cNvPr>
            <p:cNvCxnSpPr/>
            <p:nvPr/>
          </p:nvCxnSpPr>
          <p:spPr>
            <a:xfrm flipV="1">
              <a:off x="3381876" y="3204409"/>
              <a:ext cx="0" cy="245043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7652ED1F-EC4C-42B2-B16E-AA884400769D}"/>
                </a:ext>
              </a:extLst>
            </p:cNvPr>
            <p:cNvCxnSpPr>
              <a:endCxn id="14" idx="3"/>
            </p:cNvCxnSpPr>
            <p:nvPr/>
          </p:nvCxnSpPr>
          <p:spPr>
            <a:xfrm flipV="1">
              <a:off x="3381876" y="2811964"/>
              <a:ext cx="287351" cy="3941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4B251382-E6A6-4ED0-B320-9ADCE61A4BAB}"/>
                </a:ext>
              </a:extLst>
            </p:cNvPr>
            <p:cNvCxnSpPr>
              <a:stCxn id="6" idx="0"/>
            </p:cNvCxnSpPr>
            <p:nvPr/>
          </p:nvCxnSpPr>
          <p:spPr>
            <a:xfrm flipV="1">
              <a:off x="2582779" y="2184396"/>
              <a:ext cx="2710" cy="22124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0914973-36C7-46CD-A462-5EAF862E5473}"/>
                </a:ext>
              </a:extLst>
            </p:cNvPr>
            <p:cNvCxnSpPr/>
            <p:nvPr/>
          </p:nvCxnSpPr>
          <p:spPr>
            <a:xfrm>
              <a:off x="2582778" y="2171700"/>
              <a:ext cx="612554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5AFA5467-6FEE-4AF6-94E2-7CF80851EE37}"/>
                </a:ext>
              </a:extLst>
            </p:cNvPr>
            <p:cNvCxnSpPr>
              <a:cxnSpLocks/>
              <a:endCxn id="18" idx="0"/>
            </p:cNvCxnSpPr>
            <p:nvPr/>
          </p:nvCxnSpPr>
          <p:spPr>
            <a:xfrm>
              <a:off x="8708318" y="2171700"/>
              <a:ext cx="1" cy="35644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DBA583F3-AED8-45ED-A225-5039A6956C24}"/>
                </a:ext>
              </a:extLst>
            </p:cNvPr>
            <p:cNvSpPr txBox="1"/>
            <p:nvPr/>
          </p:nvSpPr>
          <p:spPr>
            <a:xfrm>
              <a:off x="1485211" y="2324061"/>
              <a:ext cx="286046"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rPr>
                <a:t>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842F566-8413-4B86-8176-E5DF94A7D50E}"/>
                    </a:ext>
                  </a:extLst>
                </p:cNvPr>
                <p:cNvSpPr txBox="1"/>
                <p:nvPr/>
              </p:nvSpPr>
              <p:spPr>
                <a:xfrm>
                  <a:off x="3992521" y="2307166"/>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𝜐</m:t>
                        </m:r>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4842F566-8413-4B86-8176-E5DF94A7D50E}"/>
                    </a:ext>
                  </a:extLst>
                </p:cNvPr>
                <p:cNvSpPr txBox="1">
                  <a:spLocks noRot="1" noChangeAspect="1" noMove="1" noResize="1" noEditPoints="1" noAdjustHandles="1" noChangeArrowheads="1" noChangeShapeType="1" noTextEdit="1"/>
                </p:cNvSpPr>
                <p:nvPr/>
              </p:nvSpPr>
              <p:spPr>
                <a:xfrm>
                  <a:off x="3992521" y="2307166"/>
                  <a:ext cx="28604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5855F68-A5C7-4811-92E9-F743C0F6EA35}"/>
                    </a:ext>
                  </a:extLst>
                </p:cNvPr>
                <p:cNvSpPr txBox="1"/>
                <p:nvPr/>
              </p:nvSpPr>
              <p:spPr>
                <a:xfrm>
                  <a:off x="5828205" y="2330870"/>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𝛿</m:t>
                        </m:r>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p:sp>
              <p:nvSpPr>
                <p:cNvPr id="38" name="TextBox 37">
                  <a:extLst>
                    <a:ext uri="{FF2B5EF4-FFF2-40B4-BE49-F238E27FC236}">
                      <a16:creationId xmlns:a16="http://schemas.microsoft.com/office/drawing/2014/main" id="{A5855F68-A5C7-4811-92E9-F743C0F6EA35}"/>
                    </a:ext>
                  </a:extLst>
                </p:cNvPr>
                <p:cNvSpPr txBox="1">
                  <a:spLocks noRot="1" noChangeAspect="1" noMove="1" noResize="1" noEditPoints="1" noAdjustHandles="1" noChangeArrowheads="1" noChangeShapeType="1" noTextEdit="1"/>
                </p:cNvSpPr>
                <p:nvPr/>
              </p:nvSpPr>
              <p:spPr>
                <a:xfrm>
                  <a:off x="5828205" y="2330870"/>
                  <a:ext cx="286046" cy="369332"/>
                </a:xfrm>
                <a:prstGeom prst="rect">
                  <a:avLst/>
                </a:prstGeom>
                <a:blipFill>
                  <a:blip r:embed="rId4"/>
                  <a:stretch>
                    <a:fillRect r="-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152904C-D98F-47CB-8849-3506D868741B}"/>
                    </a:ext>
                  </a:extLst>
                </p:cNvPr>
                <p:cNvSpPr txBox="1"/>
                <p:nvPr/>
              </p:nvSpPr>
              <p:spPr>
                <a:xfrm>
                  <a:off x="7835866" y="2299818"/>
                  <a:ext cx="4608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𝑥</m:t>
                        </m:r>
                        <m:r>
                          <a:rPr lang="en-US" b="0" i="1" smtClean="0">
                            <a:solidFill>
                              <a:srgbClr val="0070C0"/>
                            </a:solidFill>
                            <a:latin typeface="Cambria Math" panose="02040503050406030204" pitchFamily="18" charset="0"/>
                            <a:cs typeface="Times New Roman" panose="02020603050405020304" pitchFamily="18" charset="0"/>
                          </a:rPr>
                          <m:t>, </m:t>
                        </m:r>
                        <m:acc>
                          <m:accPr>
                            <m:chr m:val="̇"/>
                            <m:ctrlPr>
                              <a:rPr lang="en-US" b="0" i="1" smtClean="0">
                                <a:solidFill>
                                  <a:srgbClr val="0070C0"/>
                                </a:solidFill>
                                <a:latin typeface="Cambria Math" panose="02040503050406030204" pitchFamily="18" charset="0"/>
                                <a:cs typeface="Times New Roman" panose="02020603050405020304" pitchFamily="18" charset="0"/>
                              </a:rPr>
                            </m:ctrlPr>
                          </m:accPr>
                          <m:e>
                            <m:r>
                              <a:rPr lang="en-US" b="0" i="1" smtClean="0">
                                <a:solidFill>
                                  <a:srgbClr val="0070C0"/>
                                </a:solidFill>
                                <a:latin typeface="Cambria Math" panose="02040503050406030204" pitchFamily="18" charset="0"/>
                                <a:cs typeface="Times New Roman" panose="02020603050405020304" pitchFamily="18" charset="0"/>
                              </a:rPr>
                              <m:t>𝑥</m:t>
                            </m:r>
                          </m:e>
                        </m:acc>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A152904C-D98F-47CB-8849-3506D868741B}"/>
                    </a:ext>
                  </a:extLst>
                </p:cNvPr>
                <p:cNvSpPr txBox="1">
                  <a:spLocks noRot="1" noChangeAspect="1" noMove="1" noResize="1" noEditPoints="1" noAdjustHandles="1" noChangeArrowheads="1" noChangeShapeType="1" noTextEdit="1"/>
                </p:cNvSpPr>
                <p:nvPr/>
              </p:nvSpPr>
              <p:spPr>
                <a:xfrm>
                  <a:off x="7835866" y="2299818"/>
                  <a:ext cx="460806" cy="369332"/>
                </a:xfrm>
                <a:prstGeom prst="rect">
                  <a:avLst/>
                </a:prstGeom>
                <a:blipFill>
                  <a:blip r:embed="rId5"/>
                  <a:stretch>
                    <a:fillRect r="-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C13FAE2-43F4-410D-B6FF-8103D02E7784}"/>
                    </a:ext>
                  </a:extLst>
                </p:cNvPr>
                <p:cNvSpPr txBox="1"/>
                <p:nvPr/>
              </p:nvSpPr>
              <p:spPr>
                <a:xfrm>
                  <a:off x="9070805" y="2299147"/>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𝑒</m:t>
                        </m:r>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0C13FAE2-43F4-410D-B6FF-8103D02E7784}"/>
                    </a:ext>
                  </a:extLst>
                </p:cNvPr>
                <p:cNvSpPr txBox="1">
                  <a:spLocks noRot="1" noChangeAspect="1" noMove="1" noResize="1" noEditPoints="1" noAdjustHandles="1" noChangeArrowheads="1" noChangeShapeType="1" noTextEdit="1"/>
                </p:cNvSpPr>
                <p:nvPr/>
              </p:nvSpPr>
              <p:spPr>
                <a:xfrm>
                  <a:off x="9070805" y="2299147"/>
                  <a:ext cx="28604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8E6FBC-D2BF-4D4B-BAA5-6348B7A6E9D2}"/>
                    </a:ext>
                  </a:extLst>
                </p:cNvPr>
                <p:cNvSpPr txBox="1"/>
                <p:nvPr/>
              </p:nvSpPr>
              <p:spPr>
                <a:xfrm>
                  <a:off x="4320691" y="3803775"/>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cs typeface="Times New Roman" panose="02020603050405020304" pitchFamily="18" charset="0"/>
                              </a:rPr>
                            </m:ctrlPr>
                          </m:sSubPr>
                          <m:e>
                            <m:r>
                              <a:rPr lang="en-US" b="0" i="1" smtClean="0">
                                <a:solidFill>
                                  <a:srgbClr val="0070C0"/>
                                </a:solidFill>
                                <a:latin typeface="Cambria Math" panose="02040503050406030204" pitchFamily="18" charset="0"/>
                                <a:cs typeface="Times New Roman" panose="02020603050405020304" pitchFamily="18" charset="0"/>
                              </a:rPr>
                              <m:t>−</m:t>
                            </m:r>
                            <m:r>
                              <a:rPr lang="en-US"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𝜐</m:t>
                            </m:r>
                          </m:e>
                          <m:sub>
                            <m:r>
                              <a:rPr lang="en-US" b="0" i="1" smtClean="0">
                                <a:solidFill>
                                  <a:srgbClr val="0070C0"/>
                                </a:solidFill>
                                <a:latin typeface="Cambria Math" panose="02040503050406030204" pitchFamily="18" charset="0"/>
                                <a:cs typeface="Times New Roman" panose="02020603050405020304" pitchFamily="18" charset="0"/>
                              </a:rPr>
                              <m:t>𝑎𝑑</m:t>
                            </m:r>
                          </m:sub>
                        </m:sSub>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D28E6FBC-D2BF-4D4B-BAA5-6348B7A6E9D2}"/>
                    </a:ext>
                  </a:extLst>
                </p:cNvPr>
                <p:cNvSpPr txBox="1">
                  <a:spLocks noRot="1" noChangeAspect="1" noMove="1" noResize="1" noEditPoints="1" noAdjustHandles="1" noChangeArrowheads="1" noChangeShapeType="1" noTextEdit="1"/>
                </p:cNvSpPr>
                <p:nvPr/>
              </p:nvSpPr>
              <p:spPr>
                <a:xfrm>
                  <a:off x="4320691" y="3803775"/>
                  <a:ext cx="286046" cy="369332"/>
                </a:xfrm>
                <a:prstGeom prst="rect">
                  <a:avLst/>
                </a:prstGeom>
                <a:blipFill>
                  <a:blip r:embed="rId7"/>
                  <a:stretch>
                    <a:fillRect r="-125532"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91465B6-2398-4769-A6A8-4AC73F2B3801}"/>
                    </a:ext>
                  </a:extLst>
                </p:cNvPr>
                <p:cNvSpPr txBox="1"/>
                <p:nvPr/>
              </p:nvSpPr>
              <p:spPr>
                <a:xfrm>
                  <a:off x="4576463" y="5222162"/>
                  <a:ext cx="286046"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cs typeface="Times New Roman" panose="02020603050405020304" pitchFamily="18" charset="0"/>
                              </a:rPr>
                            </m:ctrlPr>
                          </m:sSubPr>
                          <m:e>
                            <m:r>
                              <a:rPr lang="en-US"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𝜐</m:t>
                            </m:r>
                          </m:e>
                          <m:sub>
                            <m:r>
                              <a:rPr lang="en-US" b="0" i="1" smtClean="0">
                                <a:solidFill>
                                  <a:srgbClr val="0070C0"/>
                                </a:solidFill>
                                <a:latin typeface="Cambria Math" panose="02040503050406030204" pitchFamily="18" charset="0"/>
                                <a:cs typeface="Times New Roman" panose="02020603050405020304" pitchFamily="18" charset="0"/>
                              </a:rPr>
                              <m:t>𝑝𝑑</m:t>
                            </m:r>
                          </m:sub>
                        </m:sSub>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B91465B6-2398-4769-A6A8-4AC73F2B3801}"/>
                    </a:ext>
                  </a:extLst>
                </p:cNvPr>
                <p:cNvSpPr txBox="1">
                  <a:spLocks noRot="1" noChangeAspect="1" noMove="1" noResize="1" noEditPoints="1" noAdjustHandles="1" noChangeArrowheads="1" noChangeShapeType="1" noTextEdit="1"/>
                </p:cNvSpPr>
                <p:nvPr/>
              </p:nvSpPr>
              <p:spPr>
                <a:xfrm>
                  <a:off x="4576463" y="5222162"/>
                  <a:ext cx="286046" cy="390748"/>
                </a:xfrm>
                <a:prstGeom prst="rect">
                  <a:avLst/>
                </a:prstGeom>
                <a:blipFill>
                  <a:blip r:embed="rId8"/>
                  <a:stretch>
                    <a:fillRect r="-74468"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625320C-08BC-4289-92EC-D9CF2F4BFD4A}"/>
                    </a:ext>
                  </a:extLst>
                </p:cNvPr>
                <p:cNvSpPr txBox="1"/>
                <p:nvPr/>
              </p:nvSpPr>
              <p:spPr>
                <a:xfrm>
                  <a:off x="3128970" y="2275792"/>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cs typeface="Times New Roman" panose="02020603050405020304" pitchFamily="18" charset="0"/>
                              </a:rPr>
                            </m:ctrlPr>
                          </m:sSubPr>
                          <m:e>
                            <m:r>
                              <a:rPr lang="en-US"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𝜐</m:t>
                            </m:r>
                          </m:e>
                          <m:sub>
                            <m:r>
                              <a:rPr lang="en-US" b="0" i="1" smtClean="0">
                                <a:solidFill>
                                  <a:srgbClr val="0070C0"/>
                                </a:solidFill>
                                <a:latin typeface="Cambria Math" panose="02040503050406030204" pitchFamily="18" charset="0"/>
                                <a:cs typeface="Times New Roman" panose="02020603050405020304" pitchFamily="18" charset="0"/>
                              </a:rPr>
                              <m:t>𝑟𝑚</m:t>
                            </m:r>
                          </m:sub>
                        </m:sSub>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7625320C-08BC-4289-92EC-D9CF2F4BFD4A}"/>
                    </a:ext>
                  </a:extLst>
                </p:cNvPr>
                <p:cNvSpPr txBox="1">
                  <a:spLocks noRot="1" noChangeAspect="1" noMove="1" noResize="1" noEditPoints="1" noAdjustHandles="1" noChangeArrowheads="1" noChangeShapeType="1" noTextEdit="1"/>
                </p:cNvSpPr>
                <p:nvPr/>
              </p:nvSpPr>
              <p:spPr>
                <a:xfrm>
                  <a:off x="3128970" y="2275792"/>
                  <a:ext cx="286046" cy="369332"/>
                </a:xfrm>
                <a:prstGeom prst="rect">
                  <a:avLst/>
                </a:prstGeom>
                <a:blipFill>
                  <a:blip r:embed="rId9"/>
                  <a:stretch>
                    <a:fillRect r="-70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4757055-F91D-484C-A941-F8D8F9EBEDBF}"/>
                    </a:ext>
                  </a:extLst>
                </p:cNvPr>
                <p:cNvSpPr txBox="1"/>
                <p:nvPr/>
              </p:nvSpPr>
              <p:spPr>
                <a:xfrm>
                  <a:off x="8264174" y="2675995"/>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m:t>
                        </m:r>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4" name="TextBox 43">
                  <a:extLst>
                    <a:ext uri="{FF2B5EF4-FFF2-40B4-BE49-F238E27FC236}">
                      <a16:creationId xmlns:a16="http://schemas.microsoft.com/office/drawing/2014/main" id="{24757055-F91D-484C-A941-F8D8F9EBEDBF}"/>
                    </a:ext>
                  </a:extLst>
                </p:cNvPr>
                <p:cNvSpPr txBox="1">
                  <a:spLocks noRot="1" noChangeAspect="1" noMove="1" noResize="1" noEditPoints="1" noAdjustHandles="1" noChangeArrowheads="1" noChangeShapeType="1" noTextEdit="1"/>
                </p:cNvSpPr>
                <p:nvPr/>
              </p:nvSpPr>
              <p:spPr>
                <a:xfrm>
                  <a:off x="8264174" y="2675995"/>
                  <a:ext cx="286046" cy="369332"/>
                </a:xfrm>
                <a:prstGeom prst="rect">
                  <a:avLst/>
                </a:prstGeom>
                <a:blipFill>
                  <a:blip r:embed="rId10"/>
                  <a:stretch>
                    <a:fillRect r="-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92D71EE-10F5-4F12-9672-71B8E46E2650}"/>
                    </a:ext>
                  </a:extLst>
                </p:cNvPr>
                <p:cNvSpPr txBox="1"/>
                <p:nvPr/>
              </p:nvSpPr>
              <p:spPr>
                <a:xfrm>
                  <a:off x="8343542" y="2239182"/>
                  <a:ext cx="2860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m:t>
                        </m:r>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5" name="TextBox 44">
                  <a:extLst>
                    <a:ext uri="{FF2B5EF4-FFF2-40B4-BE49-F238E27FC236}">
                      <a16:creationId xmlns:a16="http://schemas.microsoft.com/office/drawing/2014/main" id="{692D71EE-10F5-4F12-9672-71B8E46E2650}"/>
                    </a:ext>
                  </a:extLst>
                </p:cNvPr>
                <p:cNvSpPr txBox="1">
                  <a:spLocks noRot="1" noChangeAspect="1" noMove="1" noResize="1" noEditPoints="1" noAdjustHandles="1" noChangeArrowheads="1" noChangeShapeType="1" noTextEdit="1"/>
                </p:cNvSpPr>
                <p:nvPr/>
              </p:nvSpPr>
              <p:spPr>
                <a:xfrm>
                  <a:off x="8343542" y="2239182"/>
                  <a:ext cx="286046" cy="369332"/>
                </a:xfrm>
                <a:prstGeom prst="rect">
                  <a:avLst/>
                </a:prstGeom>
                <a:blipFill>
                  <a:blip r:embed="rId11"/>
                  <a:stretch>
                    <a:fillRect r="-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177CCCA-6768-45F5-8516-A58D86CE44A5}"/>
                    </a:ext>
                  </a:extLst>
                </p:cNvPr>
                <p:cNvSpPr txBox="1"/>
                <p:nvPr/>
              </p:nvSpPr>
              <p:spPr>
                <a:xfrm>
                  <a:off x="5367399" y="1787362"/>
                  <a:ext cx="4608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cs typeface="Times New Roman" panose="02020603050405020304" pitchFamily="18" charset="0"/>
                              </a:rPr>
                            </m:ctrlPr>
                          </m:sSubPr>
                          <m:e>
                            <m:r>
                              <a:rPr lang="en-US" b="0" i="1" smtClean="0">
                                <a:solidFill>
                                  <a:srgbClr val="0070C0"/>
                                </a:solidFill>
                                <a:latin typeface="Cambria Math" panose="02040503050406030204" pitchFamily="18" charset="0"/>
                                <a:cs typeface="Times New Roman" panose="02020603050405020304" pitchFamily="18" charset="0"/>
                              </a:rPr>
                              <m:t>𝑥</m:t>
                            </m:r>
                          </m:e>
                          <m:sub>
                            <m:r>
                              <a:rPr lang="en-US" b="0" i="1" smtClean="0">
                                <a:solidFill>
                                  <a:srgbClr val="0070C0"/>
                                </a:solidFill>
                                <a:latin typeface="Cambria Math" panose="02040503050406030204" pitchFamily="18" charset="0"/>
                                <a:cs typeface="Times New Roman" panose="02020603050405020304" pitchFamily="18" charset="0"/>
                              </a:rPr>
                              <m:t>𝑟𝑚</m:t>
                            </m:r>
                          </m:sub>
                        </m:sSub>
                        <m:r>
                          <a:rPr lang="en-US" b="0" i="1" smtClean="0">
                            <a:solidFill>
                              <a:srgbClr val="0070C0"/>
                            </a:solidFill>
                            <a:latin typeface="Cambria Math" panose="02040503050406030204" pitchFamily="18" charset="0"/>
                            <a:cs typeface="Times New Roman" panose="02020603050405020304" pitchFamily="18" charset="0"/>
                          </a:rPr>
                          <m:t>, </m:t>
                        </m:r>
                        <m:sSub>
                          <m:sSubPr>
                            <m:ctrlPr>
                              <a:rPr lang="en-US" b="0" i="1" smtClean="0">
                                <a:solidFill>
                                  <a:srgbClr val="0070C0"/>
                                </a:solidFill>
                                <a:latin typeface="Cambria Math" panose="02040503050406030204" pitchFamily="18" charset="0"/>
                                <a:cs typeface="Times New Roman" panose="02020603050405020304" pitchFamily="18" charset="0"/>
                              </a:rPr>
                            </m:ctrlPr>
                          </m:sSubPr>
                          <m:e>
                            <m:acc>
                              <m:accPr>
                                <m:chr m:val="̇"/>
                                <m:ctrlPr>
                                  <a:rPr lang="en-US" b="0" i="1" smtClean="0">
                                    <a:solidFill>
                                      <a:srgbClr val="0070C0"/>
                                    </a:solidFill>
                                    <a:latin typeface="Cambria Math" panose="02040503050406030204" pitchFamily="18" charset="0"/>
                                    <a:cs typeface="Times New Roman" panose="02020603050405020304" pitchFamily="18" charset="0"/>
                                  </a:rPr>
                                </m:ctrlPr>
                              </m:accPr>
                              <m:e>
                                <m:r>
                                  <a:rPr lang="en-US" b="0" i="1" smtClean="0">
                                    <a:solidFill>
                                      <a:srgbClr val="0070C0"/>
                                    </a:solidFill>
                                    <a:latin typeface="Cambria Math" panose="02040503050406030204" pitchFamily="18" charset="0"/>
                                    <a:cs typeface="Times New Roman" panose="02020603050405020304" pitchFamily="18" charset="0"/>
                                  </a:rPr>
                                  <m:t>𝑥</m:t>
                                </m:r>
                              </m:e>
                            </m:acc>
                          </m:e>
                          <m:sub>
                            <m:r>
                              <a:rPr lang="en-US" b="0" i="1" smtClean="0">
                                <a:solidFill>
                                  <a:srgbClr val="0070C0"/>
                                </a:solidFill>
                                <a:latin typeface="Cambria Math" panose="02040503050406030204" pitchFamily="18" charset="0"/>
                                <a:cs typeface="Times New Roman" panose="02020603050405020304" pitchFamily="18" charset="0"/>
                              </a:rPr>
                              <m:t>𝑟𝑚</m:t>
                            </m:r>
                          </m:sub>
                        </m:sSub>
                      </m:oMath>
                    </m:oMathPara>
                  </a14:m>
                  <a:endParaRPr lang="en-US"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8177CCCA-6768-45F5-8516-A58D86CE44A5}"/>
                    </a:ext>
                  </a:extLst>
                </p:cNvPr>
                <p:cNvSpPr txBox="1">
                  <a:spLocks noRot="1" noChangeAspect="1" noMove="1" noResize="1" noEditPoints="1" noAdjustHandles="1" noChangeArrowheads="1" noChangeShapeType="1" noTextEdit="1"/>
                </p:cNvSpPr>
                <p:nvPr/>
              </p:nvSpPr>
              <p:spPr>
                <a:xfrm>
                  <a:off x="5367399" y="1787362"/>
                  <a:ext cx="460806" cy="369332"/>
                </a:xfrm>
                <a:prstGeom prst="rect">
                  <a:avLst/>
                </a:prstGeom>
                <a:blipFill>
                  <a:blip r:embed="rId12"/>
                  <a:stretch>
                    <a:fillRect r="-110526"/>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577C9FC-2A83-4057-A519-99206BDDE52B}"/>
                </a:ext>
              </a:extLst>
            </p:cNvPr>
            <p:cNvCxnSpPr>
              <a:cxnSpLocks/>
            </p:cNvCxnSpPr>
            <p:nvPr/>
          </p:nvCxnSpPr>
          <p:spPr>
            <a:xfrm flipH="1" flipV="1">
              <a:off x="8371978" y="4705214"/>
              <a:ext cx="506116" cy="131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9E5291FD-CF2D-4CE2-98EC-02EBE5143ED1}"/>
                </a:ext>
              </a:extLst>
            </p:cNvPr>
            <p:cNvCxnSpPr>
              <a:cxnSpLocks/>
            </p:cNvCxnSpPr>
            <p:nvPr/>
          </p:nvCxnSpPr>
          <p:spPr>
            <a:xfrm>
              <a:off x="8161504" y="4195510"/>
              <a:ext cx="71659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1DF592FE-EAD5-4418-A2CE-80113B787A5B}"/>
                </a:ext>
              </a:extLst>
            </p:cNvPr>
            <p:cNvCxnSpPr>
              <a:cxnSpLocks/>
            </p:cNvCxnSpPr>
            <p:nvPr/>
          </p:nvCxnSpPr>
          <p:spPr>
            <a:xfrm>
              <a:off x="8857606" y="4173107"/>
              <a:ext cx="0" cy="545282"/>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9792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0E41-B0EC-42BC-8EBF-EBD5CE0F370D}"/>
              </a:ext>
            </a:extLst>
          </p:cNvPr>
          <p:cNvSpPr>
            <a:spLocks noGrp="1"/>
          </p:cNvSpPr>
          <p:nvPr>
            <p:ph type="title"/>
          </p:nvPr>
        </p:nvSpPr>
        <p:spPr/>
        <p:txBody>
          <a:bodyPr>
            <a:normAutofit/>
          </a:bodyPr>
          <a:lstStyle/>
          <a:p>
            <a:r>
              <a:rPr lang="en-US" sz="4400" dirty="0"/>
              <a:t>Model Reference Adaptive Control (MRAC)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962DFD-500D-44FA-AD19-37CFB63CAA2B}"/>
                  </a:ext>
                </a:extLst>
              </p:cNvPr>
              <p:cNvSpPr>
                <a:spLocks noGrp="1"/>
              </p:cNvSpPr>
              <p:nvPr>
                <p:ph idx="1"/>
              </p:nvPr>
            </p:nvSpPr>
            <p:spPr>
              <a:xfrm>
                <a:off x="1097280" y="1845734"/>
                <a:ext cx="4741458" cy="4387286"/>
              </a:xfrm>
            </p:spPr>
            <p:txBody>
              <a:bodyPr/>
              <a:lstStyle/>
              <a:p>
                <a:r>
                  <a:rPr lang="en-US" b="1" dirty="0"/>
                  <a:t>System Dynamics:</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𝑢</m:t>
                    </m:r>
                  </m:oMath>
                </a14:m>
                <a:endParaRPr lang="en-US" dirty="0"/>
              </a:p>
              <a:p>
                <a:endParaRPr lang="en-US" sz="1200" dirty="0"/>
              </a:p>
              <a:p>
                <a:r>
                  <a:rPr lang="en-US" b="1" dirty="0"/>
                  <a:t>Inversion Model:</a:t>
                </a:r>
              </a:p>
              <a:p>
                <a14:m>
                  <m:oMath xmlns:m="http://schemas.openxmlformats.org/officeDocument/2006/math">
                    <m:r>
                      <a:rPr lang="en-US" i="1">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sz="1200" b="1" dirty="0"/>
              </a:p>
              <a:p>
                <a:r>
                  <a:rPr lang="en-US" b="1" dirty="0"/>
                  <a:t>Modeling Error:</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𝑓</m:t>
                        </m:r>
                      </m:e>
                    </m:acc>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𝑏</m:t>
                            </m:r>
                          </m:e>
                        </m:acc>
                        <m:d>
                          <m:dPr>
                            <m:ctrlPr>
                              <a:rPr lang="en-US" i="1">
                                <a:latin typeface="Cambria Math" panose="02040503050406030204" pitchFamily="18" charset="0"/>
                              </a:rPr>
                            </m:ctrlPr>
                          </m:dPr>
                          <m:e>
                            <m:r>
                              <a:rPr lang="en-US" i="1">
                                <a:latin typeface="Cambria Math" panose="02040503050406030204" pitchFamily="18" charset="0"/>
                              </a:rPr>
                              <m:t>𝑥</m:t>
                            </m:r>
                          </m:e>
                        </m:d>
                      </m:e>
                    </m:d>
                    <m:r>
                      <m:rPr>
                        <m:sty m:val="p"/>
                      </m:rPr>
                      <a:rPr lang="en-US" b="0" i="0" smtClean="0">
                        <a:latin typeface="Cambria Math" panose="02040503050406030204" pitchFamily="18" charset="0"/>
                      </a:rPr>
                      <m:t>u</m:t>
                    </m:r>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𝑢</m:t>
                        </m:r>
                      </m:e>
                    </m:d>
                  </m:oMath>
                </a14:m>
                <a:endParaRPr lang="en-US" dirty="0"/>
              </a:p>
            </p:txBody>
          </p:sp>
        </mc:Choice>
        <mc:Fallback xmlns="">
          <p:sp>
            <p:nvSpPr>
              <p:cNvPr id="3" name="Content Placeholder 2">
                <a:extLst>
                  <a:ext uri="{FF2B5EF4-FFF2-40B4-BE49-F238E27FC236}">
                    <a16:creationId xmlns:a16="http://schemas.microsoft.com/office/drawing/2014/main" id="{46962DFD-500D-44FA-AD19-37CFB63CAA2B}"/>
                  </a:ext>
                </a:extLst>
              </p:cNvPr>
              <p:cNvSpPr>
                <a:spLocks noGrp="1" noRot="1" noChangeAspect="1" noMove="1" noResize="1" noEditPoints="1" noAdjustHandles="1" noChangeArrowheads="1" noChangeShapeType="1" noTextEdit="1"/>
              </p:cNvSpPr>
              <p:nvPr>
                <p:ph idx="1"/>
              </p:nvPr>
            </p:nvSpPr>
            <p:spPr>
              <a:xfrm>
                <a:off x="1097280" y="1845734"/>
                <a:ext cx="4741458" cy="4387286"/>
              </a:xfrm>
              <a:blipFill>
                <a:blip r:embed="rId2"/>
                <a:stretch>
                  <a:fillRect l="-3213" t="-15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1599518-0B0F-4B96-A729-818707CC9431}"/>
                  </a:ext>
                </a:extLst>
              </p:cNvPr>
              <p:cNvSpPr txBox="1">
                <a:spLocks/>
              </p:cNvSpPr>
              <p:nvPr/>
            </p:nvSpPr>
            <p:spPr>
              <a:xfrm>
                <a:off x="6476021" y="1845734"/>
                <a:ext cx="4741458" cy="43872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Reference Model:</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𝑟𝑚</m:t>
                            </m:r>
                          </m:sub>
                        </m:sSub>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𝑟𝑚</m:t>
                            </m:r>
                          </m:sub>
                        </m:sSub>
                      </m:sub>
                    </m:sSub>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𝑟𝑚</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𝑟𝑚</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𝑟𝑚</m:t>
                            </m:r>
                          </m:sub>
                        </m:sSub>
                        <m:r>
                          <a:rPr lang="en-US" b="0" i="1" smtClean="0">
                            <a:latin typeface="Cambria Math" panose="02040503050406030204" pitchFamily="18" charset="0"/>
                          </a:rPr>
                          <m:t>, </m:t>
                        </m:r>
                        <m:r>
                          <a:rPr lang="en-US" b="0" i="1" smtClean="0">
                            <a:latin typeface="Cambria Math" panose="02040503050406030204" pitchFamily="18" charset="0"/>
                          </a:rPr>
                          <m:t>𝑟</m:t>
                        </m:r>
                      </m:e>
                    </m:d>
                  </m:oMath>
                </a14:m>
                <a:endParaRPr lang="en-US" dirty="0"/>
              </a:p>
              <a:p>
                <a:endParaRPr lang="en-US" sz="1200" dirty="0"/>
              </a:p>
              <a:p>
                <a:r>
                  <a:rPr lang="en-US" b="1" dirty="0"/>
                  <a:t>Tracking error:</a:t>
                </a:r>
              </a:p>
              <a:p>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𝑟𝑚</m:t>
                        </m:r>
                      </m:sub>
                    </m:sSub>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a:p>
                <a:r>
                  <a:rPr lang="en-US" b="1" dirty="0"/>
                  <a:t>Pseudo-control input:</a:t>
                </a:r>
                <a:endParaRPr lang="en-US" sz="1200" b="1" dirty="0"/>
              </a:p>
              <a:p>
                <a14:m>
                  <m:oMath xmlns:m="http://schemas.openxmlformats.org/officeDocument/2006/math">
                    <m:r>
                      <a:rPr lang="en-US" b="0" i="1" smtClean="0">
                        <a:latin typeface="Cambria Math" panose="02040503050406030204" pitchFamily="18" charset="0"/>
                        <a:ea typeface="Cambria Math" panose="02040503050406030204" pitchFamily="18" charset="0"/>
                      </a:rPr>
                      <m:t>𝜐</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𝑟𝑚</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𝑝𝑑</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𝑎𝑑</m:t>
                        </m:r>
                      </m:sub>
                    </m:sSub>
                  </m:oMath>
                </a14:m>
                <a:endParaRPr lang="en-US" i="1" dirty="0"/>
              </a:p>
            </p:txBody>
          </p:sp>
        </mc:Choice>
        <mc:Fallback xmlns="">
          <p:sp>
            <p:nvSpPr>
              <p:cNvPr id="4" name="Content Placeholder 2">
                <a:extLst>
                  <a:ext uri="{FF2B5EF4-FFF2-40B4-BE49-F238E27FC236}">
                    <a16:creationId xmlns:a16="http://schemas.microsoft.com/office/drawing/2014/main" id="{41599518-0B0F-4B96-A729-818707CC9431}"/>
                  </a:ext>
                </a:extLst>
              </p:cNvPr>
              <p:cNvSpPr txBox="1">
                <a:spLocks noRot="1" noChangeAspect="1" noMove="1" noResize="1" noEditPoints="1" noAdjustHandles="1" noChangeArrowheads="1" noChangeShapeType="1" noTextEdit="1"/>
              </p:cNvSpPr>
              <p:nvPr/>
            </p:nvSpPr>
            <p:spPr>
              <a:xfrm>
                <a:off x="6476021" y="1845734"/>
                <a:ext cx="4741458" cy="4387286"/>
              </a:xfrm>
              <a:prstGeom prst="rect">
                <a:avLst/>
              </a:prstGeom>
              <a:blipFill>
                <a:blip r:embed="rId3"/>
                <a:stretch>
                  <a:fillRect l="-3213" t="-1530"/>
                </a:stretch>
              </a:blipFill>
            </p:spPr>
            <p:txBody>
              <a:bodyPr/>
              <a:lstStyle/>
              <a:p>
                <a:r>
                  <a:rPr lang="en-US">
                    <a:noFill/>
                  </a:rPr>
                  <a:t> </a:t>
                </a:r>
              </a:p>
            </p:txBody>
          </p:sp>
        </mc:Fallback>
      </mc:AlternateContent>
    </p:spTree>
    <p:extLst>
      <p:ext uri="{BB962C8B-B14F-4D97-AF65-F5344CB8AC3E}">
        <p14:creationId xmlns:p14="http://schemas.microsoft.com/office/powerpoint/2010/main" val="128747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9AD-42CC-4229-A148-E06ED9BC7232}"/>
              </a:ext>
            </a:extLst>
          </p:cNvPr>
          <p:cNvSpPr>
            <a:spLocks noGrp="1"/>
          </p:cNvSpPr>
          <p:nvPr>
            <p:ph type="title"/>
          </p:nvPr>
        </p:nvSpPr>
        <p:spPr/>
        <p:txBody>
          <a:bodyPr>
            <a:normAutofit/>
          </a:bodyPr>
          <a:lstStyle/>
          <a:p>
            <a:r>
              <a:rPr lang="en-US" sz="4400" dirty="0"/>
              <a:t>Model Reference Adaptive Control (MRAC)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0A7F3-39C6-448B-9D6D-2739C5E083DE}"/>
                  </a:ext>
                </a:extLst>
              </p:cNvPr>
              <p:cNvSpPr>
                <a:spLocks noGrp="1"/>
              </p:cNvSpPr>
              <p:nvPr>
                <p:ph idx="1"/>
              </p:nvPr>
            </p:nvSpPr>
            <p:spPr/>
            <p:txBody>
              <a:bodyPr/>
              <a:lstStyle/>
              <a:p>
                <a:r>
                  <a:rPr lang="en-US" dirty="0"/>
                  <a:t>Elements of pseudo-control input </a:t>
                </a:r>
                <a14:m>
                  <m:oMath xmlns:m="http://schemas.openxmlformats.org/officeDocument/2006/math">
                    <m:r>
                      <a:rPr lang="en-US" i="1" smtClean="0">
                        <a:latin typeface="Cambria Math" panose="02040503050406030204" pitchFamily="18" charset="0"/>
                        <a:ea typeface="Cambria Math" panose="02040503050406030204" pitchFamily="18" charset="0"/>
                      </a:rPr>
                      <m:t>𝜐</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endParaRPr lang="en-US" b="0" dirty="0">
                  <a:ea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i="1">
                            <a:latin typeface="Cambria Math" panose="02040503050406030204" pitchFamily="18" charset="0"/>
                            <a:ea typeface="Cambria Math" panose="02040503050406030204" pitchFamily="18" charset="0"/>
                          </a:rPr>
                          <m:t>𝑟𝑚</m:t>
                        </m:r>
                      </m:sub>
                    </m:sSub>
                  </m:oMath>
                </a14:m>
                <a:r>
                  <a:rPr lang="en-US" dirty="0"/>
                  <a:t>: Linear feedforward term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𝑟𝑚</m:t>
                            </m:r>
                          </m:sub>
                        </m:sSub>
                      </m:sub>
                    </m:sSub>
                  </m:oMath>
                </a14:m>
                <a:r>
                  <a:rPr lang="en-US" dirty="0"/>
                  <a:t>)</a:t>
                </a:r>
              </a:p>
              <a:p>
                <a:pPr lvl="1"/>
                <a:endParaRPr lang="en-US" dirty="0"/>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i="1">
                            <a:latin typeface="Cambria Math" panose="02040503050406030204" pitchFamily="18" charset="0"/>
                            <a:ea typeface="Cambria Math" panose="02040503050406030204" pitchFamily="18" charset="0"/>
                          </a:rPr>
                          <m:t>𝑝𝑑</m:t>
                        </m:r>
                      </m:sub>
                    </m:sSub>
                  </m:oMath>
                </a14:m>
                <a:r>
                  <a:rPr lang="en-US" dirty="0"/>
                  <a:t>: Linear feedback term (</a:t>
                </a:r>
                <a14:m>
                  <m:oMath xmlns:m="http://schemas.openxmlformats.org/officeDocument/2006/math">
                    <m:r>
                      <m:rPr>
                        <m:sty m:val="p"/>
                      </m:rPr>
                      <a:rPr lang="en-US" b="0" i="0" smtClean="0">
                        <a:latin typeface="Cambria Math" panose="02040503050406030204" pitchFamily="18" charset="0"/>
                      </a:rPr>
                      <m:t>K</m:t>
                    </m:r>
                    <m:r>
                      <a:rPr lang="en-US" b="0" i="0" smtClean="0">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dirty="0"/>
                  <a:t>)</a:t>
                </a:r>
              </a:p>
              <a:p>
                <a:pPr lvl="1"/>
                <a:endParaRPr lang="en-US" dirty="0"/>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𝑑</m:t>
                        </m:r>
                      </m:sub>
                    </m:sSub>
                  </m:oMath>
                </a14:m>
                <a:r>
                  <a:rPr lang="en-US" dirty="0"/>
                  <a:t>: Adaptive term (several ways of approximating)</a:t>
                </a:r>
              </a:p>
            </p:txBody>
          </p:sp>
        </mc:Choice>
        <mc:Fallback xmlns="">
          <p:sp>
            <p:nvSpPr>
              <p:cNvPr id="3" name="Content Placeholder 2">
                <a:extLst>
                  <a:ext uri="{FF2B5EF4-FFF2-40B4-BE49-F238E27FC236}">
                    <a16:creationId xmlns:a16="http://schemas.microsoft.com/office/drawing/2014/main" id="{64D0A7F3-39C6-448B-9D6D-2739C5E083DE}"/>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07554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B6DE-622A-4338-8B22-382B0230B999}"/>
              </a:ext>
            </a:extLst>
          </p:cNvPr>
          <p:cNvSpPr>
            <a:spLocks noGrp="1"/>
          </p:cNvSpPr>
          <p:nvPr>
            <p:ph type="title"/>
          </p:nvPr>
        </p:nvSpPr>
        <p:spPr/>
        <p:txBody>
          <a:bodyPr/>
          <a:lstStyle/>
          <a:p>
            <a:r>
              <a:rPr lang="en-US" dirty="0"/>
              <a:t>Radial Basis Function Networks (RBFNs)</a:t>
            </a:r>
          </a:p>
        </p:txBody>
      </p:sp>
      <p:pic>
        <p:nvPicPr>
          <p:cNvPr id="1026" name="Picture 2" descr="https://chrisjmccormick.files.wordpress.com/2013/08/architecture_simple2.png">
            <a:extLst>
              <a:ext uri="{FF2B5EF4-FFF2-40B4-BE49-F238E27FC236}">
                <a16:creationId xmlns:a16="http://schemas.microsoft.com/office/drawing/2014/main" id="{59715B44-9EDE-4CFE-AC53-22F270DF3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578" y="1878571"/>
            <a:ext cx="6270844" cy="3939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A4D10F-C9CB-4248-8B9F-4A34D839B39F}"/>
              </a:ext>
            </a:extLst>
          </p:cNvPr>
          <p:cNvSpPr txBox="1"/>
          <p:nvPr/>
        </p:nvSpPr>
        <p:spPr>
          <a:xfrm>
            <a:off x="3025629" y="5812466"/>
            <a:ext cx="6140741" cy="523220"/>
          </a:xfrm>
          <a:prstGeom prst="rect">
            <a:avLst/>
          </a:prstGeom>
          <a:noFill/>
        </p:spPr>
        <p:txBody>
          <a:bodyPr wrap="square" rtlCol="0">
            <a:spAutoFit/>
          </a:bodyPr>
          <a:lstStyle/>
          <a:p>
            <a:r>
              <a:rPr lang="en-US" sz="1400" dirty="0"/>
              <a:t>Image obtained from http://mccormickml.com/2013/08/15/radial-basis-function-network-rbfn-tutorial/</a:t>
            </a:r>
          </a:p>
        </p:txBody>
      </p:sp>
    </p:spTree>
    <p:extLst>
      <p:ext uri="{BB962C8B-B14F-4D97-AF65-F5344CB8AC3E}">
        <p14:creationId xmlns:p14="http://schemas.microsoft.com/office/powerpoint/2010/main" val="29693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B6DE-622A-4338-8B22-382B0230B999}"/>
              </a:ext>
            </a:extLst>
          </p:cNvPr>
          <p:cNvSpPr>
            <a:spLocks noGrp="1"/>
          </p:cNvSpPr>
          <p:nvPr>
            <p:ph type="title"/>
          </p:nvPr>
        </p:nvSpPr>
        <p:spPr/>
        <p:txBody>
          <a:bodyPr/>
          <a:lstStyle/>
          <a:p>
            <a:r>
              <a:rPr lang="en-US" dirty="0"/>
              <a:t>Gaussian Radial Basis Function Networks</a:t>
            </a:r>
          </a:p>
        </p:txBody>
      </p:sp>
      <p:pic>
        <p:nvPicPr>
          <p:cNvPr id="1026" name="Picture 2" descr="https://chrisjmccormick.files.wordpress.com/2013/08/architecture_simple2.png">
            <a:extLst>
              <a:ext uri="{FF2B5EF4-FFF2-40B4-BE49-F238E27FC236}">
                <a16:creationId xmlns:a16="http://schemas.microsoft.com/office/drawing/2014/main" id="{59715B44-9EDE-4CFE-AC53-22F270DF3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43" y="2023214"/>
            <a:ext cx="6371659" cy="40028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344BD4-D96C-4C68-9BB1-E7B5710C9366}"/>
                  </a:ext>
                </a:extLst>
              </p:cNvPr>
              <p:cNvSpPr txBox="1"/>
              <p:nvPr/>
            </p:nvSpPr>
            <p:spPr>
              <a:xfrm>
                <a:off x="7511643" y="2261184"/>
                <a:ext cx="3816990" cy="3526863"/>
              </a:xfrm>
              <a:prstGeom prst="rect">
                <a:avLst/>
              </a:prstGeom>
              <a:noFill/>
            </p:spPr>
            <p:txBody>
              <a:bodyPr wrap="square" rtlCol="0">
                <a:spAutoFit/>
              </a:bodyPr>
              <a:lstStyle/>
              <a:p>
                <a:pPr marL="285750" indent="-285750">
                  <a:buFont typeface="Arial" panose="020B0604020202020204" pitchFamily="34" charset="0"/>
                  <a:buChar char="•"/>
                </a:pPr>
                <a:r>
                  <a:rPr lang="en-US" dirty="0"/>
                  <a:t>Adaptive control term: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rPr>
                            <m:t>𝑎𝑑</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m:rPr>
                          <m:sty m:val="p"/>
                        </m:rPr>
                        <a:rPr lang="el-GR" i="1" smtClean="0">
                          <a:latin typeface="Cambria Math" panose="02040503050406030204" pitchFamily="18" charset="0"/>
                        </a:rPr>
                        <m:t>ϕ</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a:p>
                <a:endParaRPr lang="en-US" dirty="0"/>
              </a:p>
              <a:p>
                <a:pPr marL="285750" indent="-285750">
                  <a:buFont typeface="Arial" panose="020B0604020202020204" pitchFamily="34" charset="0"/>
                  <a:buChar char="•"/>
                </a:pPr>
                <a:r>
                  <a:rPr lang="en-US" dirty="0"/>
                  <a:t>Vector of </a:t>
                </a:r>
                <a:r>
                  <a:rPr lang="en-US" dirty="0" err="1"/>
                  <a:t>RBfs</a:t>
                </a:r>
                <a:r>
                  <a:rPr lang="en-US" dirty="0"/>
                  <a:t>:</a:t>
                </a:r>
              </a:p>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ϕ</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𝑞</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e>
                        <m:sup>
                          <m:r>
                            <a:rPr lang="en-US" b="0" i="1" smtClean="0">
                              <a:latin typeface="Cambria Math" panose="02040503050406030204" pitchFamily="18" charset="0"/>
                            </a:rPr>
                            <m:t>𝑇</m:t>
                          </m:r>
                        </m:sup>
                      </m:sSup>
                    </m:oMath>
                  </m:oMathPara>
                </a14:m>
                <a:endParaRPr lang="en-US" dirty="0"/>
              </a:p>
              <a:p>
                <a:endParaRPr lang="en-US" dirty="0"/>
              </a:p>
              <a:p>
                <a:pPr marL="285750" indent="-285750">
                  <a:buFont typeface="Arial" panose="020B0604020202020204" pitchFamily="34" charset="0"/>
                  <a:buChar char="•"/>
                </a:pPr>
                <a:r>
                  <a:rPr lang="en-US" dirty="0"/>
                  <a:t>Gaussian RBFs: </a:t>
                </a:r>
              </a:p>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e>
                      </m:d>
                    </m:oMath>
                  </m:oMathPara>
                </a14:m>
                <a:endParaRPr lang="en-US" dirty="0"/>
              </a:p>
              <a:p>
                <a:endParaRPr lang="en-US" dirty="0"/>
              </a:p>
              <a:p>
                <a:pPr marL="285750" indent="-285750">
                  <a:buFont typeface="Arial" panose="020B0604020202020204" pitchFamily="34" charset="0"/>
                  <a:buChar char="•"/>
                </a:pPr>
                <a:r>
                  <a:rPr lang="en-US" dirty="0"/>
                  <a:t>Weight Update Law:</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r>
                        <a:rPr lang="en-US" b="0" i="1" smtClean="0">
                          <a:latin typeface="Cambria Math" panose="02040503050406030204" pitchFamily="18" charset="0"/>
                        </a:rPr>
                        <m:t>=</m:t>
                      </m:r>
                      <m:r>
                        <a:rPr lang="en-US" b="0" i="1" smtClean="0">
                          <a:latin typeface="Cambria Math" panose="02040503050406030204" pitchFamily="18" charset="0"/>
                        </a:rPr>
                        <m:t>𝑃𝑟𝑜𝑗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rPr>
                            <m:t>𝑊</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𝑇</m:t>
                          </m:r>
                        </m:sup>
                      </m:sSup>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m:rPr>
                          <m:sty m:val="p"/>
                        </m:rPr>
                        <a:rPr lang="el-GR" i="1" smtClean="0">
                          <a:latin typeface="Cambria Math" panose="02040503050406030204" pitchFamily="18" charset="0"/>
                        </a:rPr>
                        <m:t>ϕ</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91344BD4-D96C-4C68-9BB1-E7B5710C9366}"/>
                  </a:ext>
                </a:extLst>
              </p:cNvPr>
              <p:cNvSpPr txBox="1">
                <a:spLocks noRot="1" noChangeAspect="1" noMove="1" noResize="1" noEditPoints="1" noAdjustHandles="1" noChangeArrowheads="1" noChangeShapeType="1" noTextEdit="1"/>
              </p:cNvSpPr>
              <p:nvPr/>
            </p:nvSpPr>
            <p:spPr>
              <a:xfrm>
                <a:off x="7511643" y="2261184"/>
                <a:ext cx="3816990" cy="3526863"/>
              </a:xfrm>
              <a:prstGeom prst="rect">
                <a:avLst/>
              </a:prstGeom>
              <a:blipFill>
                <a:blip r:embed="rId3"/>
                <a:stretch>
                  <a:fillRect l="-958" t="-1038" b="-51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0D5FA55-78A2-4751-AF08-3170B56A1137}"/>
              </a:ext>
            </a:extLst>
          </p:cNvPr>
          <p:cNvSpPr txBox="1"/>
          <p:nvPr/>
        </p:nvSpPr>
        <p:spPr>
          <a:xfrm>
            <a:off x="844601" y="6026015"/>
            <a:ext cx="6140741" cy="261610"/>
          </a:xfrm>
          <a:prstGeom prst="rect">
            <a:avLst/>
          </a:prstGeom>
          <a:noFill/>
        </p:spPr>
        <p:txBody>
          <a:bodyPr wrap="square" rtlCol="0">
            <a:spAutoFit/>
          </a:bodyPr>
          <a:lstStyle/>
          <a:p>
            <a:r>
              <a:rPr lang="en-US" sz="1100" dirty="0"/>
              <a:t>Image obtained from http://mccormickml.com/2013/08/15/radial-basis-function-network-rbfn-tutorial/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BEC3BF-9A6F-48D8-810C-5F7676504C6E}"/>
                  </a:ext>
                </a:extLst>
              </p:cNvPr>
              <p:cNvSpPr txBox="1"/>
              <p:nvPr/>
            </p:nvSpPr>
            <p:spPr>
              <a:xfrm>
                <a:off x="9993875" y="5918293"/>
                <a:ext cx="12482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 </m:t>
                          </m:r>
                          <m:r>
                            <a:rPr lang="en-US" b="0" i="1" smtClean="0">
                              <a:latin typeface="Cambria Math" panose="02040503050406030204" pitchFamily="18" charset="0"/>
                            </a:rPr>
                            <m:t>𝐼</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m:oMathPara>
                </a14:m>
                <a:endParaRPr lang="en-US" dirty="0"/>
              </a:p>
            </p:txBody>
          </p:sp>
        </mc:Choice>
        <mc:Fallback xmlns="">
          <p:sp>
            <p:nvSpPr>
              <p:cNvPr id="4" name="TextBox 3">
                <a:extLst>
                  <a:ext uri="{FF2B5EF4-FFF2-40B4-BE49-F238E27FC236}">
                    <a16:creationId xmlns:a16="http://schemas.microsoft.com/office/drawing/2014/main" id="{48BEC3BF-9A6F-48D8-810C-5F7676504C6E}"/>
                  </a:ext>
                </a:extLst>
              </p:cNvPr>
              <p:cNvSpPr txBox="1">
                <a:spLocks noRot="1" noChangeAspect="1" noMove="1" noResize="1" noEditPoints="1" noAdjustHandles="1" noChangeArrowheads="1" noChangeShapeType="1" noTextEdit="1"/>
              </p:cNvSpPr>
              <p:nvPr/>
            </p:nvSpPr>
            <p:spPr>
              <a:xfrm>
                <a:off x="9993875" y="5918293"/>
                <a:ext cx="1248282" cy="369332"/>
              </a:xfrm>
              <a:prstGeom prst="rect">
                <a:avLst/>
              </a:prstGeom>
              <a:blipFill>
                <a:blip r:embed="rId4"/>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52988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B6DE-622A-4338-8B22-382B0230B999}"/>
              </a:ext>
            </a:extLst>
          </p:cNvPr>
          <p:cNvSpPr>
            <a:spLocks noGrp="1"/>
          </p:cNvSpPr>
          <p:nvPr>
            <p:ph type="title"/>
          </p:nvPr>
        </p:nvSpPr>
        <p:spPr/>
        <p:txBody>
          <a:bodyPr/>
          <a:lstStyle/>
          <a:p>
            <a:r>
              <a:rPr lang="en-US" dirty="0"/>
              <a:t>Gaussian Radial Basis Function Networks</a:t>
            </a:r>
          </a:p>
        </p:txBody>
      </p:sp>
      <p:pic>
        <p:nvPicPr>
          <p:cNvPr id="1026" name="Picture 2" descr="https://chrisjmccormick.files.wordpress.com/2013/08/architecture_simple2.png">
            <a:extLst>
              <a:ext uri="{FF2B5EF4-FFF2-40B4-BE49-F238E27FC236}">
                <a16:creationId xmlns:a16="http://schemas.microsoft.com/office/drawing/2014/main" id="{59715B44-9EDE-4CFE-AC53-22F270DF3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03536"/>
            <a:ext cx="5654879" cy="35525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344BD4-D96C-4C68-9BB1-E7B5710C9366}"/>
                  </a:ext>
                </a:extLst>
              </p:cNvPr>
              <p:cNvSpPr txBox="1"/>
              <p:nvPr/>
            </p:nvSpPr>
            <p:spPr>
              <a:xfrm>
                <a:off x="7744363" y="1916357"/>
                <a:ext cx="3816990" cy="3526863"/>
              </a:xfrm>
              <a:prstGeom prst="rect">
                <a:avLst/>
              </a:prstGeom>
              <a:noFill/>
            </p:spPr>
            <p:txBody>
              <a:bodyPr wrap="square" rtlCol="0">
                <a:spAutoFit/>
              </a:bodyPr>
              <a:lstStyle/>
              <a:p>
                <a:pPr marL="285750" indent="-285750">
                  <a:buFont typeface="Arial" panose="020B0604020202020204" pitchFamily="34" charset="0"/>
                  <a:buChar char="•"/>
                </a:pPr>
                <a:r>
                  <a:rPr lang="en-US" dirty="0"/>
                  <a:t>Adaptive control term: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𝜐</m:t>
                          </m:r>
                        </m:e>
                        <m:sub>
                          <m:r>
                            <a:rPr lang="en-US" b="0" i="1" smtClean="0">
                              <a:latin typeface="Cambria Math" panose="02040503050406030204" pitchFamily="18" charset="0"/>
                            </a:rPr>
                            <m:t>𝑎𝑑</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m:rPr>
                          <m:sty m:val="p"/>
                        </m:rPr>
                        <a:rPr lang="el-GR" i="1" smtClean="0">
                          <a:latin typeface="Cambria Math" panose="02040503050406030204" pitchFamily="18" charset="0"/>
                        </a:rPr>
                        <m:t>ϕ</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a:p>
                <a:endParaRPr lang="en-US" dirty="0"/>
              </a:p>
              <a:p>
                <a:pPr marL="285750" indent="-285750">
                  <a:buFont typeface="Arial" panose="020B0604020202020204" pitchFamily="34" charset="0"/>
                  <a:buChar char="•"/>
                </a:pPr>
                <a:r>
                  <a:rPr lang="en-US" dirty="0"/>
                  <a:t>Vector of </a:t>
                </a:r>
                <a:r>
                  <a:rPr lang="en-US" dirty="0" err="1"/>
                  <a:t>RBfs</a:t>
                </a:r>
                <a:r>
                  <a:rPr lang="en-US" dirty="0"/>
                  <a:t>:</a:t>
                </a:r>
              </a:p>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ϕ</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𝑞</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e>
                        <m:sup>
                          <m:r>
                            <a:rPr lang="en-US" b="0" i="1" smtClean="0">
                              <a:latin typeface="Cambria Math" panose="02040503050406030204" pitchFamily="18" charset="0"/>
                            </a:rPr>
                            <m:t>𝑇</m:t>
                          </m:r>
                        </m:sup>
                      </m:sSup>
                    </m:oMath>
                  </m:oMathPara>
                </a14:m>
                <a:endParaRPr lang="en-US" dirty="0"/>
              </a:p>
              <a:p>
                <a:endParaRPr lang="en-US" dirty="0"/>
              </a:p>
              <a:p>
                <a:pPr marL="285750" indent="-285750">
                  <a:buFont typeface="Arial" panose="020B0604020202020204" pitchFamily="34" charset="0"/>
                  <a:buChar char="•"/>
                </a:pPr>
                <a:r>
                  <a:rPr lang="en-US" dirty="0"/>
                  <a:t>Gaussian RBFs: </a:t>
                </a:r>
              </a:p>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m:rPr>
                              <m:sty m:val="p"/>
                            </m:rPr>
                            <a:rPr lang="el-GR" i="1" smtClean="0">
                              <a:latin typeface="Cambria Math" panose="02040503050406030204" pitchFamily="18" charset="0"/>
                            </a:rPr>
                            <m:t>ϕ</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e>
                      </m:d>
                    </m:oMath>
                  </m:oMathPara>
                </a14:m>
                <a:endParaRPr lang="en-US" dirty="0"/>
              </a:p>
              <a:p>
                <a:endParaRPr lang="en-US" dirty="0"/>
              </a:p>
              <a:p>
                <a:pPr marL="285750" indent="-285750">
                  <a:buFont typeface="Arial" panose="020B0604020202020204" pitchFamily="34" charset="0"/>
                  <a:buChar char="•"/>
                </a:pPr>
                <a:r>
                  <a:rPr lang="en-US" dirty="0"/>
                  <a:t>Weight Update:</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r>
                        <a:rPr lang="en-US" b="0" i="1" smtClean="0">
                          <a:latin typeface="Cambria Math" panose="02040503050406030204" pitchFamily="18" charset="0"/>
                        </a:rPr>
                        <m:t>=</m:t>
                      </m:r>
                      <m:r>
                        <a:rPr lang="en-US" b="0" i="1" smtClean="0">
                          <a:latin typeface="Cambria Math" panose="02040503050406030204" pitchFamily="18" charset="0"/>
                        </a:rPr>
                        <m:t>𝑃𝑟𝑜𝑗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rPr>
                            <m:t>𝑊</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𝑇</m:t>
                          </m:r>
                        </m:sup>
                      </m:sSup>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m:rPr>
                          <m:sty m:val="p"/>
                        </m:rPr>
                        <a:rPr lang="el-GR" i="1" smtClean="0">
                          <a:latin typeface="Cambria Math" panose="02040503050406030204" pitchFamily="18" charset="0"/>
                        </a:rPr>
                        <m:t>ϕ</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91344BD4-D96C-4C68-9BB1-E7B5710C9366}"/>
                  </a:ext>
                </a:extLst>
              </p:cNvPr>
              <p:cNvSpPr txBox="1">
                <a:spLocks noRot="1" noChangeAspect="1" noMove="1" noResize="1" noEditPoints="1" noAdjustHandles="1" noChangeArrowheads="1" noChangeShapeType="1" noTextEdit="1"/>
              </p:cNvSpPr>
              <p:nvPr/>
            </p:nvSpPr>
            <p:spPr>
              <a:xfrm>
                <a:off x="7744363" y="1916357"/>
                <a:ext cx="3816990" cy="3526863"/>
              </a:xfrm>
              <a:prstGeom prst="rect">
                <a:avLst/>
              </a:prstGeom>
              <a:blipFill>
                <a:blip r:embed="rId3"/>
                <a:stretch>
                  <a:fillRect l="-957" t="-864" b="-5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A13952-99ED-4881-A305-B4E22BF6631D}"/>
                  </a:ext>
                </a:extLst>
              </p:cNvPr>
              <p:cNvSpPr txBox="1"/>
              <p:nvPr/>
            </p:nvSpPr>
            <p:spPr>
              <a:xfrm>
                <a:off x="854348" y="5686068"/>
                <a:ext cx="10515600" cy="646331"/>
              </a:xfrm>
              <a:prstGeom prst="rect">
                <a:avLst/>
              </a:prstGeom>
              <a:noFill/>
            </p:spPr>
            <p:txBody>
              <a:bodyPr wrap="square" rtlCol="0">
                <a:spAutoFit/>
              </a:bodyPr>
              <a:lstStyle/>
              <a:p>
                <a:r>
                  <a:rPr lang="en-US" dirty="0"/>
                  <a:t>Only locally effective. The performance of the adaptive element is bounded by its domain, determined by centers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a:t>
                </a:r>
              </a:p>
            </p:txBody>
          </p:sp>
        </mc:Choice>
        <mc:Fallback xmlns="">
          <p:sp>
            <p:nvSpPr>
              <p:cNvPr id="4" name="TextBox 3">
                <a:extLst>
                  <a:ext uri="{FF2B5EF4-FFF2-40B4-BE49-F238E27FC236}">
                    <a16:creationId xmlns:a16="http://schemas.microsoft.com/office/drawing/2014/main" id="{03A13952-99ED-4881-A305-B4E22BF6631D}"/>
                  </a:ext>
                </a:extLst>
              </p:cNvPr>
              <p:cNvSpPr txBox="1">
                <a:spLocks noRot="1" noChangeAspect="1" noMove="1" noResize="1" noEditPoints="1" noAdjustHandles="1" noChangeArrowheads="1" noChangeShapeType="1" noTextEdit="1"/>
              </p:cNvSpPr>
              <p:nvPr/>
            </p:nvSpPr>
            <p:spPr>
              <a:xfrm>
                <a:off x="854348" y="5686068"/>
                <a:ext cx="10515600" cy="646331"/>
              </a:xfrm>
              <a:prstGeom prst="rect">
                <a:avLst/>
              </a:prstGeom>
              <a:blipFill>
                <a:blip r:embed="rId4"/>
                <a:stretch>
                  <a:fillRect l="-464" t="-5660" b="-1415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DA1C7B7-9122-459A-9229-405A82075CE2}"/>
              </a:ext>
            </a:extLst>
          </p:cNvPr>
          <p:cNvSpPr txBox="1"/>
          <p:nvPr/>
        </p:nvSpPr>
        <p:spPr>
          <a:xfrm>
            <a:off x="854348" y="5424458"/>
            <a:ext cx="6140741" cy="261610"/>
          </a:xfrm>
          <a:prstGeom prst="rect">
            <a:avLst/>
          </a:prstGeom>
          <a:noFill/>
        </p:spPr>
        <p:txBody>
          <a:bodyPr wrap="square" rtlCol="0">
            <a:spAutoFit/>
          </a:bodyPr>
          <a:lstStyle/>
          <a:p>
            <a:r>
              <a:rPr lang="en-US" sz="1100" dirty="0"/>
              <a:t>Image obtained from http://mccormickml.com/2013/08/15/radial-basis-function-network-rbfn-tutorial/</a:t>
            </a:r>
          </a:p>
        </p:txBody>
      </p:sp>
    </p:spTree>
    <p:extLst>
      <p:ext uri="{BB962C8B-B14F-4D97-AF65-F5344CB8AC3E}">
        <p14:creationId xmlns:p14="http://schemas.microsoft.com/office/powerpoint/2010/main" val="39814022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1216</TotalTime>
  <Words>1371</Words>
  <Application>Microsoft Office PowerPoint</Application>
  <PresentationFormat>Widescreen</PresentationFormat>
  <Paragraphs>202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Retrospect</vt:lpstr>
      <vt:lpstr>Bayesian Nonparametric Model Reference Adaptive Control Using Gaussian Process Regression</vt:lpstr>
      <vt:lpstr>Introduction</vt:lpstr>
      <vt:lpstr>Introduction</vt:lpstr>
      <vt:lpstr>Model Reference Adaptive Control (MRAC)</vt:lpstr>
      <vt:lpstr>Model Reference Adaptive Control (MRAC)</vt:lpstr>
      <vt:lpstr>Model Reference Adaptive Control (MRAC)</vt:lpstr>
      <vt:lpstr>Radial Basis Function Networks (RBFNs)</vt:lpstr>
      <vt:lpstr>Gaussian Radial Basis Function Networks</vt:lpstr>
      <vt:lpstr>Gaussian Radial Basis Function Networks</vt:lpstr>
      <vt:lpstr>Gaussian Process Regression (GPR)</vt:lpstr>
      <vt:lpstr>Gaussian Process Regression (GPR)</vt:lpstr>
      <vt:lpstr>MRAC using Gaussian Processes (GP-MRAC)</vt:lpstr>
      <vt:lpstr>Online Gaussian Process Regression</vt:lpstr>
      <vt:lpstr>GP-MRAC measured output</vt:lpstr>
      <vt:lpstr>Wing-rock dynamics (stochastic differential equation)</vt:lpstr>
      <vt:lpstr>Wing-rock dynamics (simulation parameters)</vt:lpstr>
      <vt:lpstr>Results (θ)</vt:lpstr>
      <vt:lpstr>Results (p=θ ̇)</vt:lpstr>
      <vt:lpstr>Results (Δ(x))</vt:lpstr>
      <vt:lpstr>Results (Δ(x)) – perfect Δ(x) feedback</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Nonparametric Model Reference Adaptive Control Using Gaussian Process Regression</dc:title>
  <dc:creator>Juan Augusto Paredes</dc:creator>
  <cp:lastModifiedBy>Juan Augusto Paredes</cp:lastModifiedBy>
  <cp:revision>42</cp:revision>
  <dcterms:created xsi:type="dcterms:W3CDTF">2018-12-20T01:09:44Z</dcterms:created>
  <dcterms:modified xsi:type="dcterms:W3CDTF">2018-12-21T05:40:04Z</dcterms:modified>
</cp:coreProperties>
</file>