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x Quent" initials="AQ" lastIdx="1" clrIdx="6">
    <p:extLst>
      <p:ext uri="{19B8F6BF-5375-455C-9EA6-DF929625EA0E}">
        <p15:presenceInfo xmlns:p15="http://schemas.microsoft.com/office/powerpoint/2012/main" userId="S-1-5-21-1950246571-422974343-453104363-10234" providerId="AD"/>
      </p:ext>
    </p:extLst>
  </p:cmAuthor>
  <p:cmAuthor id="1" name="Mengya Zhang" initials="MZ" lastIdx="1" clrIdx="0">
    <p:extLst/>
  </p:cmAuthor>
  <p:cmAuthor id="2" name="Mengya Zhang" initials="MZ [2]" lastIdx="1" clrIdx="1">
    <p:extLst/>
  </p:cmAuthor>
  <p:cmAuthor id="3" name="Mengya Zhang" initials="MZ [3]" lastIdx="1" clrIdx="2">
    <p:extLst/>
  </p:cmAuthor>
  <p:cmAuthor id="4" name="Mengya Zhang" initials="MZ [4]" lastIdx="0" clrIdx="3">
    <p:extLst/>
  </p:cmAuthor>
  <p:cmAuthor id="5" name="Mengya Zhang" initials="MZ [5]" lastIdx="1" clrIdx="4">
    <p:extLst/>
  </p:cmAuthor>
  <p:cmAuthor id="6" name="Mengya Zhang" initials="MZ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85"/>
    <a:srgbClr val="D58046"/>
    <a:srgbClr val="9D8575"/>
    <a:srgbClr val="AE7F5F"/>
    <a:srgbClr val="ACC0D0"/>
    <a:srgbClr val="EAEFF3"/>
    <a:srgbClr val="CCECFF"/>
    <a:srgbClr val="6E8D82"/>
    <a:srgbClr val="7A6E67"/>
    <a:srgbClr val="8B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 autoAdjust="0"/>
    <p:restoredTop sz="90925"/>
  </p:normalViewPr>
  <p:slideViewPr>
    <p:cSldViewPr>
      <p:cViewPr>
        <p:scale>
          <a:sx n="10" d="100"/>
          <a:sy n="10" d="100"/>
        </p:scale>
        <p:origin x="2429" y="427"/>
      </p:cViewPr>
      <p:guideLst>
        <p:guide orient="horz" pos="13481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1055F-8152-4ADD-8E3E-DCAE390CBDE8}" type="datetimeFigureOut">
              <a:rPr lang="en-GB" smtClean="0"/>
              <a:pPr/>
              <a:t>05/04/2021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BAEE-D496-449C-AFE8-119C27EFB5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BAEE-D496-449C-AFE8-119C27EFB50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7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6611-6281-4E11-ACC2-85FA96A066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01956-8B40-46A1-B63C-7ACD83FEB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BEDB0-F9BA-4179-BEBF-8DBF122176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2F9BE-EEBC-49BD-8E1A-7AE886ED3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A6160-4A93-488B-A9E6-8C2E2E63C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4B941-E056-4AF9-AA8C-9C277416A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3DB79-11A9-41C9-A61C-5E0AA3823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B18EB-E426-44ED-BD9E-4B9D75DA5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 r="32346"/>
          <a:stretch>
            <a:fillRect/>
          </a:stretch>
        </p:blipFill>
        <p:spPr>
          <a:xfrm>
            <a:off x="-511590" y="-316800"/>
            <a:ext cx="29365196" cy="55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32D5B-236E-43FE-958A-93A926CB8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DC239-2C65-44BE-8AF1-96B5E4802A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5238"/>
            <a:ext cx="25734963" cy="713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34963" cy="256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8525"/>
            <a:ext cx="6307138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defTabSz="4175125">
              <a:defRPr sz="6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98525"/>
            <a:ext cx="9586913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defTabSz="4175125">
              <a:defRPr sz="6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98525"/>
            <a:ext cx="6307138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defTabSz="4175125">
              <a:defRPr sz="6400"/>
            </a:lvl1pPr>
          </a:lstStyle>
          <a:p>
            <a:fld id="{97B7DC7E-A1F9-4C29-9F26-BFA0A3B2EA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2pPr>
      <a:lvl3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3pPr>
      <a:lvl4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4pPr>
      <a:lvl5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9pPr>
    </p:titleStyle>
    <p:bodyStyle>
      <a:lvl1pPr marL="1565275" indent="-1565275" algn="l" defTabSz="4175125" rtl="0" eaLnBrk="1" fontAlgn="base" hangingPunct="1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1" fontAlgn="base" hangingPunct="1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4575" algn="l" defTabSz="4175125" rtl="0" eaLnBrk="1" fontAlgn="base" hangingPunct="1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defTabSz="4175125" rtl="0" eaLnBrk="1" fontAlgn="base" hangingPunct="1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vimeo.com/532276947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297" y="4716994"/>
            <a:ext cx="27337406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8000" b="1" dirty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The </a:t>
            </a:r>
            <a:r>
              <a:rPr lang="en-GB" sz="8000" b="1" dirty="0" smtClean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role </a:t>
            </a:r>
            <a:r>
              <a:rPr lang="en-GB" sz="8000" b="1" dirty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of perceptual change and prediction error in the spatial boundary effect on temporal order </a:t>
            </a:r>
            <a:r>
              <a:rPr lang="en-GB" sz="8000" b="1" dirty="0" smtClean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memory</a:t>
            </a:r>
          </a:p>
          <a:p>
            <a:pPr algn="ctr">
              <a:spcAft>
                <a:spcPts val="1200"/>
              </a:spcAft>
            </a:pPr>
            <a:r>
              <a:rPr lang="en-GB" sz="3600" dirty="0" smtClean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Jörn </a:t>
            </a:r>
            <a:r>
              <a:rPr lang="en-GB" sz="3600" dirty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Alexander </a:t>
            </a:r>
            <a:r>
              <a:rPr lang="en-GB" sz="3600" dirty="0" smtClean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Quent, Richard N. Henson &amp; Aya Ben-Yakov,</a:t>
            </a:r>
          </a:p>
          <a:p>
            <a:pPr algn="ctr">
              <a:spcAft>
                <a:spcPts val="1200"/>
              </a:spcAft>
            </a:pPr>
            <a:r>
              <a:rPr lang="en-GB" sz="3600" dirty="0" smtClean="0">
                <a:solidFill>
                  <a:srgbClr val="006685"/>
                </a:solidFill>
                <a:latin typeface="Arial"/>
                <a:ea typeface="Verdana" panose="020B0604030504040204" pitchFamily="34" charset="0"/>
                <a:cs typeface="Arial"/>
              </a:rPr>
              <a:t>MRC Cognition and Brain Sciences Unit, University of Cambridge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386000" y="10486232"/>
            <a:ext cx="9540000" cy="1494000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endParaRPr lang="en-AU" altLang="en-US" sz="4000" dirty="0" smtClean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 smtClean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 smtClean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 smtClean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>
              <a:latin typeface="+mj-lt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10386000" y="8752681"/>
            <a:ext cx="9540000" cy="1779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wrap="none" lIns="342000" tIns="342000" rIns="342000" bIns="342000" anchor="ctr"/>
          <a:lstStyle/>
          <a:p>
            <a:r>
              <a:rPr lang="en-GB" altLang="en-US" sz="5400" b="1" dirty="0" smtClean="0">
                <a:solidFill>
                  <a:srgbClr val="D58046"/>
                </a:solidFill>
                <a:latin typeface="Arial"/>
                <a:ea typeface="Verdana" panose="020B0604030504040204" pitchFamily="34" charset="0"/>
                <a:cs typeface="Arial"/>
              </a:rPr>
              <a:t>Experiment 1 (Pilot)</a:t>
            </a:r>
            <a:endParaRPr lang="en-GB" altLang="en-US" sz="5400" b="1" dirty="0">
              <a:solidFill>
                <a:schemeClr val="accent5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0428820" y="27590285"/>
            <a:ext cx="9540000" cy="1476000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>
                <a:latin typeface="+mj-lt"/>
              </a:rPr>
              <a:t>To replicate the </a:t>
            </a:r>
            <a:r>
              <a:rPr lang="en-GB" sz="4000" dirty="0" smtClean="0">
                <a:latin typeface="+mj-lt"/>
              </a:rPr>
              <a:t>original effect </a:t>
            </a:r>
            <a:r>
              <a:rPr lang="en-GB" sz="4000" dirty="0" smtClean="0">
                <a:latin typeface="+mj-lt"/>
              </a:rPr>
              <a:t>for O-rooms, we </a:t>
            </a:r>
            <a:r>
              <a:rPr lang="en-GB" sz="4000" dirty="0" smtClean="0">
                <a:latin typeface="+mj-lt"/>
              </a:rPr>
              <a:t>used </a:t>
            </a:r>
            <a:r>
              <a:rPr lang="en-GB" sz="4000" dirty="0" smtClean="0">
                <a:latin typeface="+mj-lt"/>
              </a:rPr>
              <a:t>a </a:t>
            </a:r>
            <a:r>
              <a:rPr lang="en-GB" sz="4000" b="1" dirty="0">
                <a:latin typeface="+mj-lt"/>
              </a:rPr>
              <a:t>b</a:t>
            </a:r>
            <a:r>
              <a:rPr lang="en-GB" sz="4000" b="1" dirty="0" smtClean="0">
                <a:latin typeface="+mj-lt"/>
              </a:rPr>
              <a:t>etween </a:t>
            </a:r>
            <a:r>
              <a:rPr lang="en-GB" sz="4000" b="1" dirty="0">
                <a:latin typeface="+mj-lt"/>
              </a:rPr>
              <a:t>subject </a:t>
            </a:r>
            <a:r>
              <a:rPr lang="en-GB" sz="4000" dirty="0">
                <a:latin typeface="+mj-lt"/>
              </a:rPr>
              <a:t>design (M-rooms vs. O-rooms</a:t>
            </a:r>
            <a:r>
              <a:rPr lang="en-GB" sz="4000" dirty="0" smtClean="0">
                <a:latin typeface="+mj-lt"/>
              </a:rPr>
              <a:t>), which did not find.</a:t>
            </a:r>
            <a:endParaRPr lang="en-GB" sz="40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+mj-lt"/>
              </a:rPr>
              <a:t>N = </a:t>
            </a:r>
            <a:r>
              <a:rPr lang="en-GB" sz="4000" dirty="0" smtClean="0">
                <a:latin typeface="+mj-lt"/>
              </a:rPr>
              <a:t>16 (O- rooms only)</a:t>
            </a:r>
            <a:endParaRPr lang="en-GB" sz="4000" dirty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+mj-lt"/>
              </a:rPr>
              <a:t>No </a:t>
            </a:r>
            <a:r>
              <a:rPr lang="en-GB" sz="4000" b="1" dirty="0">
                <a:latin typeface="+mj-lt"/>
              </a:rPr>
              <a:t>boundary </a:t>
            </a:r>
            <a:r>
              <a:rPr lang="en-GB" sz="4000" b="1" dirty="0" smtClean="0">
                <a:latin typeface="+mj-lt"/>
              </a:rPr>
              <a:t>effect</a:t>
            </a:r>
            <a:r>
              <a:rPr lang="en-GB" sz="4000" b="1" dirty="0">
                <a:latin typeface="+mj-lt"/>
              </a:rPr>
              <a:t> </a:t>
            </a:r>
            <a:r>
              <a:rPr lang="en-GB" sz="4000" dirty="0" smtClean="0">
                <a:latin typeface="+mj-lt"/>
              </a:rPr>
              <a:t>in accuracy or RT for O-rooms. </a:t>
            </a:r>
            <a:r>
              <a:rPr lang="en-GB" sz="4000" dirty="0">
                <a:latin typeface="+mn-lt"/>
              </a:rPr>
              <a:t>BF</a:t>
            </a:r>
            <a:r>
              <a:rPr lang="en-GB" sz="4000" baseline="-25000" dirty="0">
                <a:latin typeface="+mn-lt"/>
              </a:rPr>
              <a:t>01</a:t>
            </a:r>
            <a:r>
              <a:rPr lang="en-GB" sz="4000" dirty="0">
                <a:latin typeface="+mn-lt"/>
              </a:rPr>
              <a:t> </a:t>
            </a:r>
            <a:r>
              <a:rPr lang="en-GB" sz="4000" dirty="0" smtClean="0">
                <a:latin typeface="+mn-lt"/>
              </a:rPr>
              <a:t>= 7.14 </a:t>
            </a:r>
            <a:endParaRPr lang="en-GB" sz="40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>
                <a:latin typeface="+mn-lt"/>
              </a:rPr>
              <a:t>Since </a:t>
            </a:r>
            <a:r>
              <a:rPr lang="en-GB" sz="4000" b="1" dirty="0" smtClean="0">
                <a:latin typeface="+mn-lt"/>
              </a:rPr>
              <a:t>memory performance </a:t>
            </a:r>
            <a:r>
              <a:rPr lang="en-GB" sz="4000" dirty="0" smtClean="0">
                <a:latin typeface="+mn-lt"/>
              </a:rPr>
              <a:t>was </a:t>
            </a:r>
            <a:r>
              <a:rPr lang="en-GB" sz="4000" b="1" dirty="0" smtClean="0">
                <a:latin typeface="+mn-lt"/>
              </a:rPr>
              <a:t>still quite bad</a:t>
            </a:r>
            <a:r>
              <a:rPr lang="en-GB" sz="4000" dirty="0" smtClean="0">
                <a:latin typeface="+mn-lt"/>
              </a:rPr>
              <a:t>, </a:t>
            </a:r>
            <a:r>
              <a:rPr lang="en-GB" sz="4000" dirty="0" smtClean="0">
                <a:latin typeface="+mn-lt"/>
              </a:rPr>
              <a:t>we </a:t>
            </a:r>
            <a:r>
              <a:rPr lang="en-GB" sz="4000" dirty="0">
                <a:latin typeface="+mn-lt"/>
              </a:rPr>
              <a:t>ran a new experiment to see whether we could improve performance, in case the </a:t>
            </a:r>
            <a:r>
              <a:rPr lang="en-GB" sz="4000" b="1" dirty="0">
                <a:latin typeface="+mn-lt"/>
              </a:rPr>
              <a:t>poor performance </a:t>
            </a:r>
            <a:r>
              <a:rPr lang="en-GB" sz="4000" dirty="0">
                <a:latin typeface="+mn-lt"/>
              </a:rPr>
              <a:t>was the </a:t>
            </a:r>
            <a:r>
              <a:rPr lang="en-GB" sz="4000" b="1" dirty="0">
                <a:latin typeface="+mn-lt"/>
              </a:rPr>
              <a:t>reason</a:t>
            </a:r>
            <a:r>
              <a:rPr lang="en-GB" sz="4000" dirty="0">
                <a:latin typeface="+mn-lt"/>
              </a:rPr>
              <a:t> for the </a:t>
            </a:r>
            <a:r>
              <a:rPr lang="en-GB" sz="4000" b="1" dirty="0">
                <a:latin typeface="+mn-lt"/>
              </a:rPr>
              <a:t>lack of an </a:t>
            </a:r>
            <a:r>
              <a:rPr lang="en-GB" sz="4000" b="1" dirty="0" smtClean="0">
                <a:latin typeface="+mn-lt"/>
              </a:rPr>
              <a:t>effect</a:t>
            </a:r>
            <a:r>
              <a:rPr lang="en-GB" sz="4000" dirty="0" smtClean="0">
                <a:latin typeface="+mn-lt"/>
              </a:rPr>
              <a:t>. </a:t>
            </a:r>
            <a:endParaRPr lang="en-GB" sz="4000" dirty="0" smtClean="0">
              <a:latin typeface="+mn-lt"/>
            </a:endParaRPr>
          </a:p>
          <a:p>
            <a:endParaRPr lang="en-GB" sz="4000" b="1" dirty="0" smtClean="0">
              <a:latin typeface="+mj-lt"/>
            </a:endParaRPr>
          </a:p>
          <a:p>
            <a:pPr>
              <a:spcBef>
                <a:spcPct val="40000"/>
              </a:spcBef>
            </a:pPr>
            <a:endParaRPr lang="en-AU" altLang="en-US" sz="4000" dirty="0">
              <a:latin typeface="+mj-lt"/>
            </a:endParaRP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10437124" y="25829496"/>
            <a:ext cx="9540000" cy="177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chemeClr val="accent4"/>
                </a:solidFill>
                <a:latin typeface="Arial"/>
                <a:ea typeface="MS PGothic" pitchFamily="34" charset="-128"/>
                <a:cs typeface="Arial"/>
              </a:rPr>
              <a:t>Experiment 2 </a:t>
            </a:r>
            <a:endParaRPr lang="en-GB" altLang="en-US" sz="5400" b="1" dirty="0">
              <a:solidFill>
                <a:schemeClr val="accent4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340000" y="10486231"/>
            <a:ext cx="9540000" cy="11070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+mj-lt"/>
              </a:rPr>
              <a:t>N = 46 (O-rooms only)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+mj-lt"/>
              </a:rPr>
              <a:t>Rooms that are more </a:t>
            </a:r>
            <a:r>
              <a:rPr lang="en-GB" sz="4000" b="1" dirty="0">
                <a:latin typeface="+mj-lt"/>
              </a:rPr>
              <a:t>unique</a:t>
            </a:r>
            <a:r>
              <a:rPr lang="en-GB" sz="40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+mj-lt"/>
              </a:rPr>
              <a:t>Intentional</a:t>
            </a:r>
            <a:r>
              <a:rPr lang="en-GB" sz="4000" dirty="0">
                <a:latin typeface="+mj-lt"/>
              </a:rPr>
              <a:t> memory </a:t>
            </a:r>
            <a:r>
              <a:rPr lang="en-GB" sz="4000" dirty="0" smtClean="0">
                <a:latin typeface="+mj-lt"/>
              </a:rPr>
              <a:t>task with 2 study-test </a:t>
            </a:r>
            <a:r>
              <a:rPr lang="en-GB" sz="4000" dirty="0">
                <a:latin typeface="+mj-lt"/>
              </a:rPr>
              <a:t>cycles.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 smtClean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 smtClean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 smtClean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 smtClean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b="1" dirty="0">
              <a:latin typeface="+mj-lt"/>
            </a:endParaRPr>
          </a:p>
          <a:p>
            <a:endParaRPr lang="en-GB" sz="4000" b="1" dirty="0" smtClean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+mj-lt"/>
              </a:rPr>
              <a:t>No </a:t>
            </a:r>
            <a:r>
              <a:rPr lang="en-GB" sz="4000" b="1" dirty="0">
                <a:latin typeface="+mj-lt"/>
              </a:rPr>
              <a:t>boundary </a:t>
            </a:r>
            <a:r>
              <a:rPr lang="en-GB" sz="4000" b="1" dirty="0" smtClean="0">
                <a:latin typeface="+mj-lt"/>
              </a:rPr>
              <a:t>effect</a:t>
            </a:r>
            <a:r>
              <a:rPr lang="en-GB" sz="4000" dirty="0" smtClean="0">
                <a:latin typeface="+mj-lt"/>
              </a:rPr>
              <a:t> in memory performance or RT</a:t>
            </a:r>
            <a:r>
              <a:rPr lang="en-GB" sz="4000" dirty="0">
                <a:latin typeface="+mj-lt"/>
              </a:rPr>
              <a:t>. BF</a:t>
            </a:r>
            <a:r>
              <a:rPr lang="en-GB" sz="4000" baseline="-25000" dirty="0">
                <a:latin typeface="+mj-lt"/>
              </a:rPr>
              <a:t>01</a:t>
            </a:r>
            <a:r>
              <a:rPr lang="en-GB" sz="4000" dirty="0">
                <a:latin typeface="+mj-lt"/>
              </a:rPr>
              <a:t>= 4.72   </a:t>
            </a:r>
            <a:endParaRPr lang="en-GB" sz="4000" b="1" dirty="0">
              <a:latin typeface="+mj-lt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20340000" y="8752681"/>
            <a:ext cx="9540000" cy="17795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chemeClr val="accent2"/>
                </a:solidFill>
                <a:latin typeface="Arial"/>
                <a:ea typeface="MS PGothic" pitchFamily="34" charset="-128"/>
                <a:cs typeface="Arial"/>
              </a:rPr>
              <a:t>Experiment 3</a:t>
            </a:r>
            <a:endParaRPr lang="en-GB" altLang="en-US" sz="5400" b="1" dirty="0">
              <a:solidFill>
                <a:schemeClr val="accent2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0348742" y="23787439"/>
            <a:ext cx="9540000" cy="1296000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4000" dirty="0">
                <a:latin typeface="+mj-lt"/>
              </a:rPr>
              <a:t>We collected a total N = 97.</a:t>
            </a: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4000" dirty="0">
                <a:latin typeface="+mj-lt"/>
              </a:rPr>
              <a:t>Largely, </a:t>
            </a:r>
            <a:r>
              <a:rPr lang="en-GB" altLang="en-US" sz="4000" b="1" dirty="0">
                <a:latin typeface="+mj-lt"/>
              </a:rPr>
              <a:t>unable to replicate the boundary effect </a:t>
            </a:r>
            <a:r>
              <a:rPr lang="en-GB" altLang="en-US" sz="4000" dirty="0">
                <a:latin typeface="+mj-lt"/>
              </a:rPr>
              <a:t>(within &gt; across).</a:t>
            </a: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4000" b="1" dirty="0">
                <a:latin typeface="+mj-lt"/>
              </a:rPr>
              <a:t>Possible reasons </a:t>
            </a:r>
            <a:r>
              <a:rPr lang="en-GB" altLang="en-US" sz="4000" dirty="0">
                <a:latin typeface="+mj-lt"/>
              </a:rPr>
              <a:t>for null effect: </a:t>
            </a:r>
          </a:p>
          <a:p>
            <a:pPr marL="1200150" lvl="1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4000" dirty="0" smtClean="0">
                <a:latin typeface="+mj-lt"/>
              </a:rPr>
              <a:t>Rooms </a:t>
            </a:r>
            <a:r>
              <a:rPr lang="en-GB" altLang="en-US" sz="4000" dirty="0">
                <a:latin typeface="+mj-lt"/>
              </a:rPr>
              <a:t>too similar (always same layout).</a:t>
            </a:r>
          </a:p>
          <a:p>
            <a:pPr marL="1200150" lvl="1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4000" dirty="0">
                <a:latin typeface="+mj-lt"/>
              </a:rPr>
              <a:t>Rooms are </a:t>
            </a:r>
            <a:r>
              <a:rPr lang="en-GB" altLang="en-US" sz="4000" dirty="0" smtClean="0">
                <a:latin typeface="+mj-lt"/>
              </a:rPr>
              <a:t>on a </a:t>
            </a:r>
            <a:r>
              <a:rPr lang="en-GB" altLang="en-US" sz="4000" dirty="0">
                <a:latin typeface="+mj-lt"/>
              </a:rPr>
              <a:t>linear track. </a:t>
            </a:r>
          </a:p>
          <a:p>
            <a:pPr marL="1200150" lvl="1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4000" dirty="0">
                <a:latin typeface="+mj-lt"/>
              </a:rPr>
              <a:t>Passive watching vs. active </a:t>
            </a:r>
            <a:r>
              <a:rPr lang="en-GB" altLang="en-US" sz="4000" dirty="0" smtClean="0">
                <a:latin typeface="+mj-lt"/>
              </a:rPr>
              <a:t>navigation.</a:t>
            </a:r>
            <a:endParaRPr lang="en-GB" altLang="en-US" sz="4000" dirty="0">
              <a:latin typeface="+mj-lt"/>
            </a:endParaRPr>
          </a:p>
          <a:p>
            <a:pPr>
              <a:spcBef>
                <a:spcPct val="40000"/>
              </a:spcBef>
            </a:pPr>
            <a:endParaRPr lang="en-AU" altLang="en-US" sz="4000" dirty="0" smtClean="0">
              <a:latin typeface="+mj-lt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AU" altLang="en-US" sz="4000" dirty="0">
              <a:latin typeface="+mj-lt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0340000" y="21821412"/>
            <a:ext cx="9540000" cy="177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rPr>
              <a:t>Discussion</a:t>
            </a:r>
            <a:endParaRPr lang="en-GB" altLang="en-US" sz="5400" b="1" dirty="0">
              <a:solidFill>
                <a:schemeClr val="accent1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340000" y="38725085"/>
            <a:ext cx="9540000" cy="361496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GB" altLang="en-US" dirty="0" smtClean="0">
                <a:latin typeface="+mn-lt"/>
              </a:rPr>
              <a:t>1 Horner</a:t>
            </a:r>
            <a:r>
              <a:rPr lang="en-GB" altLang="en-US" dirty="0">
                <a:latin typeface="+mn-lt"/>
              </a:rPr>
              <a:t>, A. J., </a:t>
            </a:r>
            <a:r>
              <a:rPr lang="en-GB" altLang="en-US" dirty="0" err="1">
                <a:latin typeface="+mn-lt"/>
              </a:rPr>
              <a:t>Bisby</a:t>
            </a:r>
            <a:r>
              <a:rPr lang="en-GB" altLang="en-US" dirty="0">
                <a:latin typeface="+mn-lt"/>
              </a:rPr>
              <a:t>, J. A., Wang, A., Bogus, K., &amp; Burgess, N. (2016).</a:t>
            </a:r>
            <a:r>
              <a:rPr lang="en-GB" altLang="en-US" i="1" dirty="0">
                <a:latin typeface="+mn-lt"/>
              </a:rPr>
              <a:t> The role of spatial boundaries in shaping long-term event representations</a:t>
            </a:r>
            <a:r>
              <a:rPr lang="en-GB" altLang="en-US" dirty="0">
                <a:latin typeface="+mn-lt"/>
              </a:rPr>
              <a:t>. Cognition, 154, 151–164. https://doi.org/10.1016/j.cognition.2016.05.013</a:t>
            </a:r>
            <a:endParaRPr lang="en-AU" altLang="en-US" dirty="0">
              <a:latin typeface="+mn-lt"/>
            </a:endParaRPr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20340000" y="36946681"/>
            <a:ext cx="9540000" cy="177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006685"/>
                </a:solidFill>
                <a:latin typeface="Arial"/>
                <a:ea typeface="MS PGothic" pitchFamily="34" charset="-128"/>
                <a:cs typeface="Arial"/>
              </a:rPr>
              <a:t>References</a:t>
            </a:r>
            <a:endParaRPr lang="en-GB" altLang="en-US" sz="5400" b="1" dirty="0">
              <a:solidFill>
                <a:srgbClr val="006685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52949" y="10486231"/>
            <a:ext cx="9540000" cy="1494000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GB" altLang="en-US" sz="4200" b="1" dirty="0" smtClean="0">
                <a:latin typeface="+mj-lt"/>
                <a:cs typeface="Arial"/>
              </a:rPr>
              <a:t>Event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+mj-lt"/>
              </a:rPr>
              <a:t>As we experience the world through </a:t>
            </a:r>
            <a:r>
              <a:rPr lang="en-GB" sz="4000" b="1" dirty="0">
                <a:latin typeface="+mj-lt"/>
              </a:rPr>
              <a:t>a continuous stream </a:t>
            </a:r>
            <a:r>
              <a:rPr lang="en-GB" sz="4000" dirty="0">
                <a:latin typeface="+mj-lt"/>
              </a:rPr>
              <a:t>of sensory input, our brains are constantly trying to </a:t>
            </a:r>
            <a:r>
              <a:rPr lang="en-GB" sz="4000" b="1" dirty="0">
                <a:latin typeface="+mj-lt"/>
              </a:rPr>
              <a:t>predict what comes next</a:t>
            </a:r>
            <a:r>
              <a:rPr lang="en-GB" sz="4000" dirty="0">
                <a:latin typeface="+mj-lt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>
                <a:latin typeface="+mj-lt"/>
              </a:rPr>
              <a:t>Prediction errors </a:t>
            </a:r>
            <a:r>
              <a:rPr lang="en-GB" sz="4000" dirty="0">
                <a:latin typeface="+mj-lt"/>
              </a:rPr>
              <a:t>(PE) can result in </a:t>
            </a:r>
            <a:r>
              <a:rPr lang="en-GB" sz="4000" b="1" dirty="0">
                <a:latin typeface="+mj-lt"/>
              </a:rPr>
              <a:t>“event boundaries”</a:t>
            </a:r>
            <a:r>
              <a:rPr lang="en-GB" sz="4000" dirty="0">
                <a:latin typeface="+mj-lt"/>
              </a:rPr>
              <a:t>, which segment our memories for our experiences.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+mj-lt"/>
              </a:rPr>
              <a:t>Walking into a new room is </a:t>
            </a:r>
            <a:r>
              <a:rPr lang="en-GB" sz="4000" dirty="0">
                <a:latin typeface="+mj-lt"/>
              </a:rPr>
              <a:t>maybe the classic example of a boundary, and the </a:t>
            </a:r>
            <a:r>
              <a:rPr lang="en-GB" sz="4000" b="1" dirty="0">
                <a:latin typeface="+mj-lt"/>
              </a:rPr>
              <a:t>temporal order effect </a:t>
            </a:r>
            <a:r>
              <a:rPr lang="en-GB" sz="4000" dirty="0">
                <a:latin typeface="+mj-lt"/>
              </a:rPr>
              <a:t>demonstrates different temporal order memory across </a:t>
            </a:r>
            <a:r>
              <a:rPr lang="en-GB" sz="4000" dirty="0" smtClean="0">
                <a:latin typeface="+mj-lt"/>
              </a:rPr>
              <a:t>boundaries</a:t>
            </a:r>
            <a:r>
              <a:rPr lang="en-GB" sz="4000" dirty="0" smtClean="0">
                <a:latin typeface="+mj-lt"/>
              </a:rPr>
              <a:t> (</a:t>
            </a:r>
            <a:r>
              <a:rPr lang="en-GB" sz="4000" dirty="0">
                <a:latin typeface="+mj-lt"/>
              </a:rPr>
              <a:t>Horner et al., </a:t>
            </a:r>
            <a:r>
              <a:rPr lang="en-GB" sz="4000" dirty="0" smtClean="0">
                <a:latin typeface="+mj-lt"/>
              </a:rPr>
              <a:t>2016)</a:t>
            </a:r>
            <a:r>
              <a:rPr lang="en-GB" sz="4000" baseline="30000" dirty="0" smtClean="0">
                <a:latin typeface="+mj-lt"/>
              </a:rPr>
              <a:t>1</a:t>
            </a:r>
            <a:r>
              <a:rPr lang="en-GB" sz="4000" dirty="0" smtClean="0">
                <a:latin typeface="+mj-lt"/>
              </a:rPr>
              <a:t>. </a:t>
            </a:r>
            <a:endParaRPr lang="en-GB" sz="4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+mj-lt"/>
              </a:rPr>
              <a:t>However, walking between rooms also typically results in large </a:t>
            </a:r>
            <a:r>
              <a:rPr lang="en-GB" sz="4000" b="1" dirty="0">
                <a:latin typeface="+mj-lt"/>
              </a:rPr>
              <a:t>perceptual changes </a:t>
            </a:r>
            <a:r>
              <a:rPr lang="en-GB" sz="4000" dirty="0">
                <a:latin typeface="+mj-lt"/>
              </a:rPr>
              <a:t>(PC). We proposed an experiment to tease apart the contributions of </a:t>
            </a:r>
            <a:r>
              <a:rPr lang="en-GB" sz="4000" b="1" dirty="0">
                <a:latin typeface="+mj-lt"/>
              </a:rPr>
              <a:t>PE</a:t>
            </a:r>
            <a:r>
              <a:rPr lang="en-GB" sz="4000" dirty="0">
                <a:latin typeface="+mj-lt"/>
              </a:rPr>
              <a:t> and </a:t>
            </a:r>
            <a:r>
              <a:rPr lang="en-GB" sz="4000" b="1" dirty="0">
                <a:latin typeface="+mj-lt"/>
              </a:rPr>
              <a:t>PC</a:t>
            </a:r>
            <a:r>
              <a:rPr lang="en-GB" sz="4000" dirty="0">
                <a:latin typeface="+mj-lt"/>
              </a:rPr>
              <a:t> to the formation of event boundaries.</a:t>
            </a:r>
          </a:p>
          <a:p>
            <a:pPr>
              <a:spcBef>
                <a:spcPct val="40000"/>
              </a:spcBef>
            </a:pPr>
            <a:endParaRPr lang="en-GB" altLang="en-US" sz="3200" dirty="0" smtClean="0">
              <a:latin typeface="+mj-lt"/>
              <a:cs typeface="Arial"/>
            </a:endParaRPr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452949" y="8752681"/>
            <a:ext cx="9540000" cy="1779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wrap="none" lIns="342000" tIns="342000" rIns="342000" bIns="342000" anchor="ctr"/>
          <a:lstStyle/>
          <a:p>
            <a:r>
              <a:rPr lang="en-GB" altLang="en-US" sz="5400" b="1" dirty="0" smtClean="0">
                <a:solidFill>
                  <a:schemeClr val="tx2"/>
                </a:solidFill>
                <a:latin typeface="Arial"/>
                <a:ea typeface="Verdana" panose="020B0604030504040204" pitchFamily="34" charset="0"/>
                <a:cs typeface="Arial"/>
              </a:rPr>
              <a:t>Introduction</a:t>
            </a:r>
            <a:endParaRPr lang="en-GB" altLang="en-US" sz="5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2949" y="27590285"/>
            <a:ext cx="9540000" cy="1476000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GB" altLang="en-US" sz="3200" b="1" dirty="0" smtClean="0">
                <a:latin typeface="Arial"/>
                <a:cs typeface="Arial"/>
              </a:rPr>
              <a:t>Environment:</a:t>
            </a:r>
          </a:p>
          <a:p>
            <a:pPr>
              <a:spcBef>
                <a:spcPct val="40000"/>
              </a:spcBef>
            </a:pPr>
            <a:endParaRPr lang="en-GB" altLang="en-US" sz="3200" b="1" dirty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 smtClean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 smtClean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 smtClean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 smtClean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endParaRPr lang="en-GB" altLang="en-US" sz="3200" b="1" dirty="0" smtClean="0">
              <a:latin typeface="Arial"/>
              <a:cs typeface="Arial"/>
            </a:endParaRPr>
          </a:p>
          <a:p>
            <a:pPr>
              <a:spcBef>
                <a:spcPct val="40000"/>
              </a:spcBef>
            </a:pPr>
            <a:r>
              <a:rPr lang="en-GB" altLang="en-US" sz="2000" dirty="0">
                <a:latin typeface="Arial"/>
                <a:cs typeface="Arial"/>
              </a:rPr>
              <a:t>A video showing the rooms can be found here</a:t>
            </a:r>
            <a:r>
              <a:rPr lang="en-GB" altLang="en-US" sz="2000" b="1" dirty="0">
                <a:latin typeface="Arial"/>
                <a:cs typeface="Arial"/>
              </a:rPr>
              <a:t>: </a:t>
            </a:r>
            <a:r>
              <a:rPr lang="en-GB" altLang="en-US" sz="2000" dirty="0">
                <a:latin typeface="Arial"/>
                <a:cs typeface="Arial"/>
                <a:hlinkClick r:id="rId3"/>
              </a:rPr>
              <a:t>https://</a:t>
            </a:r>
            <a:r>
              <a:rPr lang="en-GB" altLang="en-US" sz="2000" dirty="0" smtClean="0">
                <a:latin typeface="Arial"/>
                <a:cs typeface="Arial"/>
                <a:hlinkClick r:id="rId3"/>
              </a:rPr>
              <a:t>vimeo.com/532276947</a:t>
            </a:r>
            <a:endParaRPr lang="en-GB" altLang="en-US" sz="2000" dirty="0" smtClean="0">
              <a:latin typeface="Arial"/>
              <a:cs typeface="Arial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latin typeface="Arial"/>
                <a:cs typeface="Arial"/>
              </a:rPr>
              <a:t>We  designed the M-shape room allowing us manipulate PE &amp; PC independently.</a:t>
            </a: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latin typeface="Arial"/>
                <a:cs typeface="Arial"/>
              </a:rPr>
              <a:t>In the first step, </a:t>
            </a:r>
            <a:r>
              <a:rPr lang="en-GB" altLang="en-US" sz="2800" dirty="0" smtClean="0">
                <a:latin typeface="Arial"/>
                <a:cs typeface="Arial"/>
              </a:rPr>
              <a:t>we tried to replicate the memory boundary effect (within &gt; across) that Horner et al. (2016)</a:t>
            </a:r>
            <a:r>
              <a:rPr lang="en-GB" altLang="en-US" sz="2800" baseline="30000" dirty="0" smtClean="0">
                <a:latin typeface="Arial"/>
                <a:cs typeface="Arial"/>
              </a:rPr>
              <a:t>1 </a:t>
            </a:r>
            <a:r>
              <a:rPr lang="en-GB" altLang="en-US" sz="2800" dirty="0" smtClean="0">
                <a:latin typeface="Arial"/>
                <a:cs typeface="Arial"/>
              </a:rPr>
              <a:t>found for M-room as we thought that O-rooms are similar to the rooms in Horner et al.</a:t>
            </a: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latin typeface="Arial"/>
                <a:cs typeface="Arial"/>
              </a:rPr>
              <a:t>We </a:t>
            </a:r>
            <a:r>
              <a:rPr lang="en-GB" altLang="en-US" sz="2800" dirty="0" smtClean="0">
                <a:latin typeface="Arial"/>
                <a:cs typeface="Arial"/>
              </a:rPr>
              <a:t>ran three </a:t>
            </a:r>
            <a:r>
              <a:rPr lang="en-GB" altLang="en-US" sz="2800" dirty="0" smtClean="0">
                <a:latin typeface="Arial"/>
                <a:cs typeface="Arial"/>
              </a:rPr>
              <a:t>variants </a:t>
            </a:r>
            <a:r>
              <a:rPr lang="en-GB" altLang="en-US" sz="2800" dirty="0" smtClean="0">
                <a:latin typeface="Arial"/>
                <a:cs typeface="Arial"/>
              </a:rPr>
              <a:t>of the </a:t>
            </a:r>
            <a:r>
              <a:rPr lang="en-GB" altLang="en-US" sz="2800" dirty="0">
                <a:latin typeface="Arial"/>
                <a:cs typeface="Arial"/>
              </a:rPr>
              <a:t>experiment using a similar </a:t>
            </a:r>
            <a:r>
              <a:rPr lang="en-GB" altLang="en-US" sz="2800" dirty="0" smtClean="0">
                <a:latin typeface="Arial"/>
                <a:cs typeface="Arial"/>
              </a:rPr>
              <a:t>design.</a:t>
            </a:r>
            <a:endParaRPr lang="en-GB" altLang="en-US" sz="2800" baseline="30000" dirty="0" smtClean="0">
              <a:latin typeface="Arial"/>
              <a:cs typeface="Arial"/>
            </a:endParaRPr>
          </a:p>
          <a:p>
            <a:pPr marL="457200" indent="-4572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latin typeface="Arial"/>
              <a:cs typeface="Arial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452949" y="25807638"/>
            <a:ext cx="9540000" cy="177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srgbClr val="ACC0D0">
                <a:alpha val="40000"/>
              </a:srgbClr>
            </a:outerShdw>
          </a:effectLst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chemeClr val="accent3"/>
                </a:solidFill>
                <a:latin typeface="Arial"/>
                <a:ea typeface="MS PGothic" pitchFamily="34" charset="-128"/>
                <a:cs typeface="Arial"/>
              </a:rPr>
              <a:t>General design</a:t>
            </a:r>
            <a:endParaRPr lang="en-GB" altLang="en-US" sz="5400" b="1" dirty="0">
              <a:solidFill>
                <a:schemeClr val="accent3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17752" y="7567360"/>
            <a:ext cx="656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+mj-lt"/>
              </a:rPr>
              <a:t>Follow me on twitter @</a:t>
            </a:r>
            <a:r>
              <a:rPr lang="en-GB" sz="3200" b="1" dirty="0" smtClean="0">
                <a:latin typeface="+mj-lt"/>
              </a:rPr>
              <a:t>J_A_Quent</a:t>
            </a:r>
          </a:p>
          <a:p>
            <a:pPr algn="r"/>
            <a:r>
              <a:rPr lang="en-GB" sz="3200" dirty="0" smtClean="0">
                <a:latin typeface="+mj-lt"/>
              </a:rPr>
              <a:t>Website: https</a:t>
            </a:r>
            <a:r>
              <a:rPr lang="en-GB" sz="3200" dirty="0">
                <a:latin typeface="+mj-lt"/>
              </a:rPr>
              <a:t>://jaquent.me/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>
            <a:off x="13216011" y="41053786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/>
          <p:nvPr/>
        </p:nvCxnSpPr>
        <p:spPr bwMode="auto">
          <a:xfrm>
            <a:off x="13215789" y="41053786"/>
            <a:ext cx="1216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 bwMode="auto">
          <a:xfrm>
            <a:off x="21906358" y="15750845"/>
            <a:ext cx="2294833" cy="27359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362460" y="15006679"/>
            <a:ext cx="2294833" cy="19751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513" y="538462"/>
            <a:ext cx="6486858" cy="326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3" y="28636781"/>
            <a:ext cx="9074594" cy="5104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382" y="7239239"/>
            <a:ext cx="2580000" cy="1293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958" y="1194497"/>
            <a:ext cx="2592288" cy="25922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7"/>
          <a:stretch/>
        </p:blipFill>
        <p:spPr>
          <a:xfrm>
            <a:off x="861168" y="38539785"/>
            <a:ext cx="8723562" cy="38105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3" y="10929797"/>
            <a:ext cx="8358520" cy="4399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765922" y="24369085"/>
            <a:ext cx="878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+mj-lt"/>
              </a:rPr>
              <a:t>No boundary effect </a:t>
            </a:r>
            <a:r>
              <a:rPr lang="en-GB" dirty="0" smtClean="0">
                <a:latin typeface="+mj-lt"/>
              </a:rPr>
              <a:t>for Experiment 1 except for M-room in the last batch. </a:t>
            </a:r>
            <a:r>
              <a:rPr lang="en-GB" dirty="0" smtClean="0">
                <a:latin typeface="+mj-lt"/>
              </a:rPr>
              <a:t>In </a:t>
            </a:r>
            <a:r>
              <a:rPr lang="en-GB" dirty="0">
                <a:latin typeface="+mj-lt"/>
              </a:rPr>
              <a:t>this experiment </a:t>
            </a:r>
            <a:r>
              <a:rPr lang="en-GB" dirty="0" smtClean="0">
                <a:latin typeface="+mj-lt"/>
              </a:rPr>
              <a:t>subjects </a:t>
            </a:r>
            <a:r>
              <a:rPr lang="en-GB" dirty="0">
                <a:latin typeface="+mj-lt"/>
              </a:rPr>
              <a:t>saw both types of rooms</a:t>
            </a:r>
            <a:endParaRPr lang="en-GB" dirty="0"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3" y="15399147"/>
            <a:ext cx="8358520" cy="43990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941" y="19857891"/>
            <a:ext cx="8358520" cy="43990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08" y="31541856"/>
            <a:ext cx="8358518" cy="43990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246" y="13856654"/>
            <a:ext cx="8358518" cy="4399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546318" y="31275120"/>
            <a:ext cx="66046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0" dirty="0" smtClean="0">
                <a:solidFill>
                  <a:srgbClr val="9D8575"/>
                </a:solidFill>
                <a:latin typeface="+mj-lt"/>
              </a:rPr>
              <a:t>?</a:t>
            </a:r>
            <a:r>
              <a:rPr lang="en-GB" sz="30000" dirty="0" smtClean="0">
                <a:solidFill>
                  <a:srgbClr val="D58046"/>
                </a:solidFill>
                <a:latin typeface="+mj-lt"/>
              </a:rPr>
              <a:t>?</a:t>
            </a:r>
            <a:r>
              <a:rPr lang="en-GB" sz="30000" dirty="0" smtClean="0">
                <a:solidFill>
                  <a:srgbClr val="006685"/>
                </a:solidFill>
                <a:latin typeface="+mj-lt"/>
              </a:rPr>
              <a:t>?</a:t>
            </a:r>
            <a:endParaRPr lang="en-GB" sz="30000" dirty="0">
              <a:solidFill>
                <a:srgbClr val="006685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DED9D3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PosterTemplate_CBU</Template>
  <TotalTime>1046</TotalTime>
  <Words>500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Times</vt:lpstr>
      <vt:lpstr>Verdana</vt:lpstr>
      <vt:lpstr>Blank Presentation</vt:lpstr>
      <vt:lpstr>PowerPoint Presentation</vt:lpstr>
    </vt:vector>
  </TitlesOfParts>
  <Company>Medical Research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Quent</dc:creator>
  <cp:lastModifiedBy>Alex Quent</cp:lastModifiedBy>
  <cp:revision>68</cp:revision>
  <dcterms:created xsi:type="dcterms:W3CDTF">2019-04-05T08:06:08Z</dcterms:created>
  <dcterms:modified xsi:type="dcterms:W3CDTF">2021-04-05T11:03:23Z</dcterms:modified>
</cp:coreProperties>
</file>