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41" autoAdjust="0"/>
  </p:normalViewPr>
  <p:slideViewPr>
    <p:cSldViewPr snapToGrid="0" showGuides="1">
      <p:cViewPr varScale="1">
        <p:scale>
          <a:sx n="75" d="100"/>
          <a:sy n="75" d="100"/>
        </p:scale>
        <p:origin x="94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1AD60-141F-458B-8939-300B7373677F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F992F-0495-4B05-884D-A593A06E9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5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designed an “M-room” (Panel B) for virtual environments. When traversing such a room, the viewer can only see one half of the room until they reach the middle section. This enables independent manipulation of PE and PC (Panel C): PC can be induced by changing the wall colours between the two halves of the room, and PE can be induced by presenting a cue indicating the colour of the second half, which is then violated.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8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2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can be inferred from above, there is considerable evidence that memory performance is not above change (BF01 = 6.75). The same is true for remembering in which room type a cue object was presented in (BF01 = 5.07). However, there is weak evidence that participants remembered on which table the object was presented (BF10 = 1.29).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1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2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BF01</a:t>
            </a:r>
            <a:r>
              <a:rPr lang="en-GB" baseline="0" dirty="0" smtClean="0"/>
              <a:t> =7.14 for memory boundary effect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7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analyse the data (N = 43) above with a paired and directed t-test. For accuracy the result is (BF_{01}) = 4.72 and for RT the result is (BF_{01}) = 1.09. So there is small evidence against an effect.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4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01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2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52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9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5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61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1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EB32-6595-40D8-BBFE-7F8B6417A34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5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53227694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69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</a:t>
            </a:r>
            <a:r>
              <a:rPr lang="en-GB" dirty="0" smtClean="0"/>
              <a:t>role </a:t>
            </a:r>
            <a:r>
              <a:rPr lang="en-GB" dirty="0"/>
              <a:t>of perceptual change and prediction error in the spatial boundary effect on temporal order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6598"/>
            <a:ext cx="9144000" cy="1655762"/>
          </a:xfrm>
        </p:spPr>
        <p:txBody>
          <a:bodyPr/>
          <a:lstStyle/>
          <a:p>
            <a:r>
              <a:rPr lang="en-GB" dirty="0" smtClean="0"/>
              <a:t>Jörn Alexander Quent, Rik N. Henson &amp; Aya Ben-Yakov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0" y="-282897"/>
            <a:ext cx="10058400" cy="1522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20" y="5354479"/>
            <a:ext cx="2275840" cy="1145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20" y="5527199"/>
            <a:ext cx="1071880" cy="1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collected a total </a:t>
            </a:r>
            <a:r>
              <a:rPr lang="en-GB" b="1" dirty="0" smtClean="0"/>
              <a:t>N = 97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Largely, </a:t>
            </a:r>
            <a:r>
              <a:rPr lang="en-GB" b="1" dirty="0" smtClean="0"/>
              <a:t>unable to replicate </a:t>
            </a:r>
            <a:r>
              <a:rPr lang="en-GB" dirty="0" smtClean="0"/>
              <a:t>the </a:t>
            </a:r>
            <a:r>
              <a:rPr lang="en-GB" b="1" dirty="0" smtClean="0"/>
              <a:t>boundary effect </a:t>
            </a:r>
            <a:r>
              <a:rPr lang="en-GB" dirty="0" smtClean="0"/>
              <a:t>(within &gt; across).</a:t>
            </a:r>
          </a:p>
          <a:p>
            <a:r>
              <a:rPr lang="en-GB" dirty="0" smtClean="0"/>
              <a:t>Possible reasons for </a:t>
            </a:r>
            <a:r>
              <a:rPr lang="en-GB" b="1" dirty="0" smtClean="0"/>
              <a:t>null effect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Rooms too similar (always same layout).</a:t>
            </a:r>
          </a:p>
          <a:p>
            <a:pPr lvl="1"/>
            <a:r>
              <a:rPr lang="en-GB" dirty="0" smtClean="0"/>
              <a:t>Rooms are on linear track. </a:t>
            </a:r>
          </a:p>
          <a:p>
            <a:pPr lvl="1"/>
            <a:r>
              <a:rPr lang="en-GB" dirty="0" smtClean="0"/>
              <a:t>Passive watching vs. </a:t>
            </a:r>
            <a:r>
              <a:rPr lang="en-GB" smtClean="0"/>
              <a:t>active </a:t>
            </a:r>
            <a:r>
              <a:rPr lang="en-GB" smtClean="0"/>
              <a:t>navigation.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204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 we experience the world through </a:t>
            </a:r>
            <a:r>
              <a:rPr lang="en-GB" b="1" dirty="0"/>
              <a:t>a continuous stream </a:t>
            </a:r>
            <a:r>
              <a:rPr lang="en-GB" dirty="0"/>
              <a:t>of sensory input, our brains are constantly trying to </a:t>
            </a:r>
            <a:r>
              <a:rPr lang="en-GB" b="1" dirty="0"/>
              <a:t>predict what comes next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b="1" dirty="0" smtClean="0"/>
              <a:t>Prediction </a:t>
            </a:r>
            <a:r>
              <a:rPr lang="en-GB" b="1" dirty="0"/>
              <a:t>errors </a:t>
            </a:r>
            <a:r>
              <a:rPr lang="en-GB" dirty="0"/>
              <a:t>(PE) can result in </a:t>
            </a:r>
            <a:r>
              <a:rPr lang="en-GB" b="1" dirty="0"/>
              <a:t>“event boundaries”</a:t>
            </a:r>
            <a:r>
              <a:rPr lang="en-GB" dirty="0"/>
              <a:t>, which segment our memories for our experiences. </a:t>
            </a:r>
            <a:endParaRPr lang="en-GB" dirty="0" smtClean="0"/>
          </a:p>
          <a:p>
            <a:r>
              <a:rPr lang="en-GB" dirty="0" smtClean="0"/>
              <a:t>Walking </a:t>
            </a:r>
            <a:r>
              <a:rPr lang="en-GB" dirty="0"/>
              <a:t>into a new room is thought to trigger such a boundary, as evidenced by </a:t>
            </a:r>
            <a:r>
              <a:rPr lang="en-GB" b="1" dirty="0"/>
              <a:t>better temporal order </a:t>
            </a:r>
            <a:r>
              <a:rPr lang="en-GB" dirty="0"/>
              <a:t>memory </a:t>
            </a:r>
            <a:r>
              <a:rPr lang="en-GB" b="1" dirty="0"/>
              <a:t>for objects within the same room </a:t>
            </a:r>
            <a:r>
              <a:rPr lang="en-GB" dirty="0"/>
              <a:t>than for objects in different rooms, e.g. in a virtual environment (Horner et al., 2016). </a:t>
            </a:r>
            <a:endParaRPr lang="en-GB" dirty="0" smtClean="0"/>
          </a:p>
          <a:p>
            <a:r>
              <a:rPr lang="en-GB" dirty="0" smtClean="0"/>
              <a:t>However</a:t>
            </a:r>
            <a:r>
              <a:rPr lang="en-GB" dirty="0"/>
              <a:t>, walking between rooms also typically results in large </a:t>
            </a:r>
            <a:r>
              <a:rPr lang="en-GB" b="1" dirty="0"/>
              <a:t>perceptual changes </a:t>
            </a:r>
            <a:r>
              <a:rPr lang="en-GB" dirty="0"/>
              <a:t>(PC). We </a:t>
            </a:r>
            <a:r>
              <a:rPr lang="en-GB" dirty="0" smtClean="0"/>
              <a:t>proposed </a:t>
            </a:r>
            <a:r>
              <a:rPr lang="en-GB" dirty="0"/>
              <a:t>an experiment to tease apart the contributions of </a:t>
            </a:r>
            <a:r>
              <a:rPr lang="en-GB" b="1" dirty="0"/>
              <a:t>PE</a:t>
            </a:r>
            <a:r>
              <a:rPr lang="en-GB" dirty="0"/>
              <a:t> and </a:t>
            </a:r>
            <a:r>
              <a:rPr lang="en-GB" b="1" dirty="0"/>
              <a:t>PC</a:t>
            </a:r>
            <a:r>
              <a:rPr lang="en-GB" dirty="0"/>
              <a:t> to the formation of event boundaries.</a:t>
            </a:r>
          </a:p>
        </p:txBody>
      </p:sp>
    </p:spTree>
    <p:extLst>
      <p:ext uri="{BB962C8B-B14F-4D97-AF65-F5344CB8AC3E}">
        <p14:creationId xmlns:p14="http://schemas.microsoft.com/office/powerpoint/2010/main" val="10048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41" y="1805305"/>
            <a:ext cx="7735518" cy="4351338"/>
          </a:xfrm>
        </p:spPr>
      </p:pic>
      <p:sp>
        <p:nvSpPr>
          <p:cNvPr id="3" name="TextBox 2"/>
          <p:cNvSpPr txBox="1"/>
          <p:nvPr/>
        </p:nvSpPr>
        <p:spPr>
          <a:xfrm>
            <a:off x="2338625" y="6271260"/>
            <a:ext cx="751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 video showing the rooms can be found here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vimeo.com/532276947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2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951" y="1656151"/>
            <a:ext cx="2698723" cy="2404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32552" y="1664412"/>
            <a:ext cx="2698722" cy="2404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46638" y="1664412"/>
            <a:ext cx="2698723" cy="240447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90535" y="4553552"/>
            <a:ext cx="10861040" cy="20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51575" y="29622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…</a:t>
            </a:r>
            <a:endParaRPr lang="en-GB" sz="3200" dirty="0"/>
          </a:p>
        </p:txBody>
      </p:sp>
      <p:sp>
        <p:nvSpPr>
          <p:cNvPr id="32" name="5-Point Star 31"/>
          <p:cNvSpPr/>
          <p:nvPr/>
        </p:nvSpPr>
        <p:spPr>
          <a:xfrm>
            <a:off x="7988513" y="2120410"/>
            <a:ext cx="237490" cy="195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5-Point Star 32"/>
          <p:cNvSpPr/>
          <p:nvPr/>
        </p:nvSpPr>
        <p:spPr>
          <a:xfrm>
            <a:off x="5990363" y="3600625"/>
            <a:ext cx="237490" cy="195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53271" y="1650882"/>
            <a:ext cx="2698722" cy="24044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68372" y="1640334"/>
            <a:ext cx="2698723" cy="2404479"/>
          </a:xfrm>
          <a:prstGeom prst="rect">
            <a:avLst/>
          </a:prstGeom>
        </p:spPr>
      </p:pic>
      <p:sp>
        <p:nvSpPr>
          <p:cNvPr id="36" name="5-Point Star 35"/>
          <p:cNvSpPr/>
          <p:nvPr/>
        </p:nvSpPr>
        <p:spPr>
          <a:xfrm>
            <a:off x="6700493" y="2120410"/>
            <a:ext cx="237490" cy="19526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5-Point Star 36"/>
          <p:cNvSpPr/>
          <p:nvPr/>
        </p:nvSpPr>
        <p:spPr>
          <a:xfrm>
            <a:off x="11321110" y="2095017"/>
            <a:ext cx="237490" cy="19526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5-Point Star 37"/>
          <p:cNvSpPr/>
          <p:nvPr/>
        </p:nvSpPr>
        <p:spPr>
          <a:xfrm>
            <a:off x="2079774" y="2115274"/>
            <a:ext cx="237490" cy="19526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5-Point Star 38"/>
          <p:cNvSpPr/>
          <p:nvPr/>
        </p:nvSpPr>
        <p:spPr>
          <a:xfrm>
            <a:off x="3398032" y="5328342"/>
            <a:ext cx="701181" cy="65447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5-Point Star 40"/>
          <p:cNvSpPr/>
          <p:nvPr/>
        </p:nvSpPr>
        <p:spPr>
          <a:xfrm>
            <a:off x="5289182" y="5297403"/>
            <a:ext cx="701181" cy="65447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5-Point Star 41"/>
          <p:cNvSpPr/>
          <p:nvPr/>
        </p:nvSpPr>
        <p:spPr>
          <a:xfrm>
            <a:off x="7677487" y="5297402"/>
            <a:ext cx="701181" cy="65447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257907" y="5502174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Foil 1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592287" y="5506809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Probe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8779001" y="5489023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Foil 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3149455" y="4826719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Task: Which object immediately followed the cue  (   ) object?</a:t>
            </a:r>
            <a:endParaRPr lang="en-GB" dirty="0"/>
          </a:p>
        </p:txBody>
      </p:sp>
      <p:sp>
        <p:nvSpPr>
          <p:cNvPr id="48" name="5-Point Star 47"/>
          <p:cNvSpPr/>
          <p:nvPr/>
        </p:nvSpPr>
        <p:spPr>
          <a:xfrm>
            <a:off x="7944557" y="4913754"/>
            <a:ext cx="237490" cy="195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973263" y="3864698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O-room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3250246" y="3846681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M-room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5583508" y="3830785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O-room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7880922" y="3803088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M-room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0148297" y="3795887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O-room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988600" y="1692667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5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3265583" y="1674650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6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5542566" y="1656633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7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7819549" y="1638616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8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10096532" y="1620599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9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5250" y="26574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11693611" y="26819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8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1: Batch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0825"/>
            <a:ext cx="3500120" cy="4351338"/>
          </a:xfrm>
        </p:spPr>
        <p:txBody>
          <a:bodyPr/>
          <a:lstStyle/>
          <a:p>
            <a:r>
              <a:rPr lang="en-GB" dirty="0" smtClean="0"/>
              <a:t>N = 10</a:t>
            </a:r>
          </a:p>
          <a:p>
            <a:r>
              <a:rPr lang="en-GB" dirty="0" smtClean="0"/>
              <a:t>No boundary effect</a:t>
            </a:r>
          </a:p>
          <a:p>
            <a:r>
              <a:rPr lang="en-GB" dirty="0" smtClean="0"/>
              <a:t>Memory performance </a:t>
            </a:r>
            <a:r>
              <a:rPr lang="en-GB" b="1" dirty="0" smtClean="0"/>
              <a:t>not above chance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08" y="1645950"/>
            <a:ext cx="7792415" cy="41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1: Batch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40" y="1543194"/>
            <a:ext cx="3232208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More data with </a:t>
            </a:r>
            <a:r>
              <a:rPr lang="en-GB" b="1" dirty="0" smtClean="0"/>
              <a:t>improved instructions </a:t>
            </a:r>
          </a:p>
          <a:p>
            <a:r>
              <a:rPr lang="en-GB" dirty="0" smtClean="0"/>
              <a:t>(N = 12)</a:t>
            </a:r>
          </a:p>
          <a:p>
            <a:r>
              <a:rPr lang="en-GB" dirty="0" smtClean="0"/>
              <a:t>No boundary effect</a:t>
            </a:r>
          </a:p>
          <a:p>
            <a:r>
              <a:rPr lang="en-GB" dirty="0"/>
              <a:t>Memory performance </a:t>
            </a:r>
            <a:r>
              <a:rPr lang="en-GB" b="1" dirty="0"/>
              <a:t>not above </a:t>
            </a:r>
            <a:r>
              <a:rPr lang="en-GB" b="1" dirty="0" smtClean="0"/>
              <a:t>chance</a:t>
            </a:r>
            <a:endParaRPr lang="en-GB" dirty="0" smtClean="0"/>
          </a:p>
          <a:p>
            <a:r>
              <a:rPr lang="en-GB" dirty="0" smtClean="0"/>
              <a:t>Above chance </a:t>
            </a:r>
            <a:r>
              <a:rPr lang="en-GB" b="1" dirty="0" smtClean="0"/>
              <a:t>only for table</a:t>
            </a:r>
            <a:r>
              <a:rPr lang="en-GB" dirty="0" smtClean="0"/>
              <a:t> question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09" y="1645950"/>
            <a:ext cx="7792413" cy="41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1: Batch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7" y="1543194"/>
            <a:ext cx="362204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ame foil </a:t>
            </a:r>
            <a:r>
              <a:rPr lang="en-GB" b="1" dirty="0" smtClean="0"/>
              <a:t>(random) selection </a:t>
            </a:r>
            <a:r>
              <a:rPr lang="en-GB" dirty="0" smtClean="0"/>
              <a:t>as in Horner et al. (2016; N = 13)</a:t>
            </a:r>
          </a:p>
          <a:p>
            <a:r>
              <a:rPr lang="en-GB" b="1" dirty="0" smtClean="0"/>
              <a:t>Memory above chance </a:t>
            </a:r>
            <a:r>
              <a:rPr lang="en-GB" dirty="0" smtClean="0"/>
              <a:t>for temporal order and table question.</a:t>
            </a:r>
          </a:p>
          <a:p>
            <a:r>
              <a:rPr lang="en-GB" b="1" dirty="0" smtClean="0"/>
              <a:t>No boundary effect </a:t>
            </a:r>
            <a:r>
              <a:rPr lang="en-GB" dirty="0" smtClean="0"/>
              <a:t>for O-rooms.</a:t>
            </a:r>
          </a:p>
          <a:p>
            <a:r>
              <a:rPr lang="en-GB" b="1" dirty="0" smtClean="0"/>
              <a:t>Boundary effect </a:t>
            </a:r>
            <a:r>
              <a:rPr lang="en-GB" dirty="0" smtClean="0"/>
              <a:t>for </a:t>
            </a:r>
            <a:r>
              <a:rPr lang="en-GB" dirty="0" smtClean="0"/>
              <a:t>M-rooms.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09" y="1645950"/>
            <a:ext cx="7792413" cy="41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38" y="1779326"/>
            <a:ext cx="3502306" cy="4351338"/>
          </a:xfrm>
        </p:spPr>
        <p:txBody>
          <a:bodyPr>
            <a:normAutofit/>
          </a:bodyPr>
          <a:lstStyle/>
          <a:p>
            <a:r>
              <a:rPr lang="en-GB" b="1" dirty="0" smtClean="0"/>
              <a:t>Between subject </a:t>
            </a:r>
            <a:r>
              <a:rPr lang="en-GB" dirty="0" smtClean="0"/>
              <a:t>design (M-rooms vs. O-rooms).</a:t>
            </a:r>
          </a:p>
          <a:p>
            <a:r>
              <a:rPr lang="en-GB" dirty="0" smtClean="0"/>
              <a:t>N = 16 (O-rooms only).</a:t>
            </a:r>
          </a:p>
          <a:p>
            <a:r>
              <a:rPr lang="en-GB" b="1" dirty="0" smtClean="0"/>
              <a:t>No boundary effect.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10" y="1645950"/>
            <a:ext cx="7792411" cy="41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21" y="1930113"/>
            <a:ext cx="3770690" cy="306860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N = 46 (O-rooms only)</a:t>
            </a:r>
          </a:p>
          <a:p>
            <a:r>
              <a:rPr lang="en-GB" dirty="0" smtClean="0"/>
              <a:t>Rooms that are more </a:t>
            </a:r>
            <a:r>
              <a:rPr lang="en-GB" b="1" dirty="0" smtClean="0"/>
              <a:t>unique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Intentional</a:t>
            </a:r>
            <a:r>
              <a:rPr lang="en-GB" dirty="0" smtClean="0"/>
              <a:t> memory task</a:t>
            </a:r>
            <a:endParaRPr lang="en-GB" dirty="0"/>
          </a:p>
          <a:p>
            <a:r>
              <a:rPr lang="en-GB" dirty="0" smtClean="0"/>
              <a:t>2 study test cycles.</a:t>
            </a:r>
          </a:p>
          <a:p>
            <a:r>
              <a:rPr lang="en-GB" b="1" dirty="0" smtClean="0"/>
              <a:t>No boundary effect.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10" y="1645950"/>
            <a:ext cx="7792411" cy="41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613</Words>
  <Application>Microsoft Office PowerPoint</Application>
  <PresentationFormat>Widescreen</PresentationFormat>
  <Paragraphs>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role of perceptual change and prediction error in the spatial boundary effect on temporal order memory</vt:lpstr>
      <vt:lpstr>Background</vt:lpstr>
      <vt:lpstr>General design</vt:lpstr>
      <vt:lpstr>Experiment 1</vt:lpstr>
      <vt:lpstr>Experiment 1: Batch 1</vt:lpstr>
      <vt:lpstr>Experiment 1: Batch 2</vt:lpstr>
      <vt:lpstr>Experiment 1: Batch 3</vt:lpstr>
      <vt:lpstr>Experiment 2</vt:lpstr>
      <vt:lpstr>Experiment 3</vt:lpstr>
      <vt:lpstr>Discussion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perceptual change and prediction error in the spatial boundary effect on temporal order memory</dc:title>
  <dc:creator>Alex Quent</dc:creator>
  <cp:lastModifiedBy>Alex Quent</cp:lastModifiedBy>
  <cp:revision>41</cp:revision>
  <dcterms:created xsi:type="dcterms:W3CDTF">2021-03-30T11:05:05Z</dcterms:created>
  <dcterms:modified xsi:type="dcterms:W3CDTF">2021-04-15T07:03:28Z</dcterms:modified>
</cp:coreProperties>
</file>