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9F115-CA09-4BF0-915B-28C251B99C21}" type="datetimeFigureOut">
              <a:rPr lang="pt-PT" smtClean="0"/>
              <a:t>02/11/2016</a:t>
            </a:fld>
            <a:endParaRPr lang="pt-PT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PT" smtClean="0"/>
              <a:t>Clique para editar os estilos</a:t>
            </a:r>
          </a:p>
          <a:p>
            <a:pPr lvl="1"/>
            <a:r>
              <a:rPr lang="pt-PT" smtClean="0"/>
              <a:t>Segundo nível</a:t>
            </a:r>
          </a:p>
          <a:p>
            <a:pPr lvl="2"/>
            <a:r>
              <a:rPr lang="pt-PT" smtClean="0"/>
              <a:t>Terceiro nível</a:t>
            </a:r>
          </a:p>
          <a:p>
            <a:pPr lvl="3"/>
            <a:r>
              <a:rPr lang="pt-PT" smtClean="0"/>
              <a:t>Quarto nível</a:t>
            </a:r>
          </a:p>
          <a:p>
            <a:pPr lvl="4"/>
            <a:r>
              <a:rPr lang="pt-PT" smtClean="0"/>
              <a:t>Quinto nível</a:t>
            </a:r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F746C3-2E9C-4FEB-8707-850ECA5349B0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14436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o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Forma livre 7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ítulo 8"/>
          <p:cNvSpPr>
            <a:spLocks noGrp="1"/>
          </p:cNvSpPr>
          <p:nvPr>
            <p:ph type="ctrTitle"/>
          </p:nvPr>
        </p:nvSpPr>
        <p:spPr>
          <a:xfrm>
            <a:off x="429064" y="3337560"/>
            <a:ext cx="6480048" cy="2301240"/>
          </a:xfrm>
        </p:spPr>
        <p:txBody>
          <a:bodyPr rIns="45720" anchor="t"/>
          <a:lstStyle>
            <a:lvl1pPr algn="r">
              <a:defRPr lang="en-US" b="1" cap="all" baseline="0" dirty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17" name="Subtítulo 16"/>
          <p:cNvSpPr>
            <a:spLocks noGrp="1"/>
          </p:cNvSpPr>
          <p:nvPr>
            <p:ph type="subTitle" idx="1"/>
          </p:nvPr>
        </p:nvSpPr>
        <p:spPr>
          <a:xfrm>
            <a:off x="433050" y="1544812"/>
            <a:ext cx="6480048" cy="1752600"/>
          </a:xfrm>
        </p:spPr>
        <p:txBody>
          <a:bodyPr tIns="0" rIns="45720" bIns="0"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PT" smtClean="0"/>
              <a:t>Faça clique para editar o estilo</a:t>
            </a:r>
            <a:endParaRPr kumimoji="0" lang="en-US"/>
          </a:p>
        </p:txBody>
      </p:sp>
      <p:sp>
        <p:nvSpPr>
          <p:cNvPr id="30" name="Marcador de Posição da Data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A5941-0D8F-4C55-8FA9-EEC2DE366B8B}" type="datetime1">
              <a:rPr lang="pt-PT" smtClean="0"/>
              <a:t>02/11/2016</a:t>
            </a:fld>
            <a:endParaRPr lang="pt-PT"/>
          </a:p>
        </p:txBody>
      </p:sp>
      <p:sp>
        <p:nvSpPr>
          <p:cNvPr id="19" name="Marcador de Posição do Rodapé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27" name="Marcador de Posição do Número do Diapositivo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BFFA42-1F1A-4934-93DD-FA33818A5ED7}" type="datetime1">
              <a:rPr lang="pt-PT" smtClean="0"/>
              <a:t>02/11/2016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B0137-6491-4753-A325-3DCB022384F8}" type="datetime1">
              <a:rPr lang="pt-PT" smtClean="0"/>
              <a:t>02/11/2016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AD983-264D-4B97-9C1F-D2874853C664}" type="datetime1">
              <a:rPr lang="pt-PT" smtClean="0"/>
              <a:t>02/11/2016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cçã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 6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orma livre 8"/>
          <p:cNvSpPr>
            <a:spLocks/>
          </p:cNvSpPr>
          <p:nvPr/>
        </p:nvSpPr>
        <p:spPr bwMode="auto">
          <a:xfrm>
            <a:off x="6105525" y="0"/>
            <a:ext cx="3038475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1608" y="1590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85800" y="3583837"/>
            <a:ext cx="6629400" cy="1826363"/>
          </a:xfrm>
        </p:spPr>
        <p:txBody>
          <a:bodyPr tIns="0" bIns="0" anchor="t"/>
          <a:lstStyle>
            <a:lvl1pPr algn="l">
              <a:buNone/>
              <a:defRPr sz="4200" b="1" cap="none" baseline="0">
                <a:ln w="5000" cmpd="sng">
                  <a:solidFill>
                    <a:schemeClr val="accent1">
                      <a:tint val="80000"/>
                      <a:shade val="99000"/>
                      <a:satMod val="50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63000"/>
                        <a:satMod val="255000"/>
                      </a:schemeClr>
                    </a:gs>
                    <a:gs pos="9000">
                      <a:schemeClr val="accent1">
                        <a:tint val="63000"/>
                        <a:satMod val="255000"/>
                      </a:schemeClr>
                    </a:gs>
                    <a:gs pos="53000">
                      <a:schemeClr val="accent1">
                        <a:shade val="60000"/>
                        <a:satMod val="100000"/>
                      </a:schemeClr>
                    </a:gs>
                    <a:gs pos="90000">
                      <a:schemeClr val="accent1">
                        <a:tint val="63000"/>
                        <a:satMod val="255000"/>
                      </a:schemeClr>
                    </a:gs>
                    <a:gs pos="100000">
                      <a:schemeClr val="accent1">
                        <a:tint val="63000"/>
                        <a:satMod val="255000"/>
                      </a:schemeClr>
                    </a:gs>
                  </a:gsLst>
                  <a:lin ang="5400000"/>
                </a:gradFill>
                <a:effectLst>
                  <a:outerShdw blurRad="50800" dist="38100" dir="5400000" algn="t" rotWithShape="0">
                    <a:prstClr val="black">
                      <a:alpha val="50000"/>
                    </a:prstClr>
                  </a:outerShdw>
                </a:effectLst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685800" y="2485800"/>
            <a:ext cx="6629400" cy="1066688"/>
          </a:xfrm>
        </p:spPr>
        <p:txBody>
          <a:bodyPr lIns="45720" tIns="0" rIns="45720" bIns="0" anchor="b"/>
          <a:lstStyle>
            <a:lvl1pPr marL="0" indent="0" algn="l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F8E87-39F6-46CE-9242-BC0640A00D16}" type="datetime1">
              <a:rPr lang="pt-PT" smtClean="0"/>
              <a:t>02/11/2016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</p:spPr>
        <p:txBody>
          <a:bodyPr/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4267200" y="1600200"/>
            <a:ext cx="3657600" cy="4525963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04F64-3E45-4808-A1E6-F0F1F51281E4}" type="datetime1">
              <a:rPr lang="pt-PT" smtClean="0"/>
              <a:t>02/11/2016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457200" y="5486400"/>
            <a:ext cx="4040188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3"/>
          </p:nvPr>
        </p:nvSpPr>
        <p:spPr>
          <a:xfrm>
            <a:off x="4645025" y="5486400"/>
            <a:ext cx="4041775" cy="838200"/>
          </a:xfrm>
        </p:spPr>
        <p:txBody>
          <a:bodyPr anchor="t"/>
          <a:lstStyle>
            <a:lvl1pPr marL="0" indent="0">
              <a:buNone/>
              <a:defRPr sz="2400" b="1">
                <a:solidFill>
                  <a:schemeClr val="accent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e Conteúdo 4"/>
          <p:cNvSpPr>
            <a:spLocks noGrp="1"/>
          </p:cNvSpPr>
          <p:nvPr>
            <p:ph sz="quarter" idx="2"/>
          </p:nvPr>
        </p:nvSpPr>
        <p:spPr>
          <a:xfrm>
            <a:off x="457200" y="1516912"/>
            <a:ext cx="4040188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4645025" y="1516912"/>
            <a:ext cx="4041775" cy="3941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0EBB55-8774-450C-BB4A-1F6411EF795D}" type="datetime1">
              <a:rPr lang="pt-PT" smtClean="0"/>
              <a:t>02/11/2016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7470648" cy="1143000"/>
          </a:xfrm>
        </p:spPr>
        <p:txBody>
          <a:bodyPr anchor="ctr"/>
          <a:lstStyle>
            <a:lvl1pPr algn="l">
              <a:defRPr sz="4600"/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06471-0AEE-483B-8DD9-CDC6DA6D15C8}" type="datetime1">
              <a:rPr lang="pt-PT" smtClean="0"/>
              <a:t>02/11/2016</a:t>
            </a:fld>
            <a:endParaRPr lang="pt-PT"/>
          </a:p>
        </p:txBody>
      </p:sp>
      <p:sp>
        <p:nvSpPr>
          <p:cNvPr id="8" name="Marcador de Posição do Número do Diapositivo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  <p:sp>
        <p:nvSpPr>
          <p:cNvPr id="9" name="Marcador de Posição do Rodapé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60777-6B72-4BCF-9517-29ACAFCD3935}" type="datetime1">
              <a:rPr lang="pt-PT" smtClean="0"/>
              <a:t>02/11/2016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1185528"/>
            <a:ext cx="3200400" cy="730250"/>
          </a:xfrm>
        </p:spPr>
        <p:txBody>
          <a:bodyPr tIns="0" bIns="0" anchor="t"/>
          <a:lstStyle>
            <a:lvl1pPr algn="l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2"/>
          </p:nvPr>
        </p:nvSpPr>
        <p:spPr>
          <a:xfrm>
            <a:off x="457200" y="214424"/>
            <a:ext cx="2743200" cy="914400"/>
          </a:xfrm>
        </p:spPr>
        <p:txBody>
          <a:bodyPr lIns="45720" tIns="0" rIns="45720" bIns="0" anchor="b"/>
          <a:lstStyle>
            <a:lvl1pPr marL="0" indent="0" algn="l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7086600" cy="3810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2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pt-PT" smtClean="0"/>
              <a:t>Clique para editar os estilos</a:t>
            </a:r>
          </a:p>
          <a:p>
            <a:pPr lvl="1" eaLnBrk="1" latinLnBrk="0" hangingPunct="1"/>
            <a:r>
              <a:rPr lang="pt-PT" smtClean="0"/>
              <a:t>Segundo nível</a:t>
            </a:r>
          </a:p>
          <a:p>
            <a:pPr lvl="2" eaLnBrk="1" latinLnBrk="0" hangingPunct="1"/>
            <a:r>
              <a:rPr lang="pt-PT" smtClean="0"/>
              <a:t>Terceiro nível</a:t>
            </a:r>
          </a:p>
          <a:p>
            <a:pPr lvl="3" eaLnBrk="1" latinLnBrk="0" hangingPunct="1"/>
            <a:r>
              <a:rPr lang="pt-PT" smtClean="0"/>
              <a:t>Quarto nível</a:t>
            </a:r>
          </a:p>
          <a:p>
            <a:pPr lvl="4" eaLnBrk="1" latinLnBrk="0" hangingPunct="1"/>
            <a:r>
              <a:rPr lang="pt-PT" smtClean="0"/>
              <a:t>Quinto nível</a:t>
            </a:r>
            <a:endParaRPr kumimoji="0" lang="en-US"/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099F6-0903-4705-927F-5F18ACF9EFE8}" type="datetime1">
              <a:rPr lang="pt-PT" smtClean="0"/>
              <a:t>02/11/2016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>
          <a:xfrm>
            <a:off x="8156448" y="6422064"/>
            <a:ext cx="762000" cy="365125"/>
          </a:xfrm>
        </p:spPr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5556732" y="1705709"/>
            <a:ext cx="3053868" cy="1253808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</a:lstStyle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1065628" y="1019907"/>
            <a:ext cx="4114800" cy="4114800"/>
          </a:xfrm>
          <a:prstGeom prst="ellipse">
            <a:avLst/>
          </a:prstGeom>
          <a:solidFill>
            <a:schemeClr val="bg2">
              <a:shade val="50000"/>
            </a:schemeClr>
          </a:solidFill>
          <a:ln w="50800" cap="flat">
            <a:solidFill>
              <a:schemeClr val="bg2"/>
            </a:solidFill>
            <a:miter lim="800000"/>
          </a:ln>
          <a:effectLst>
            <a:outerShdw blurRad="152000" dist="345000" dir="5400000" sx="-80000" sy="-18000" rotWithShape="0">
              <a:srgbClr val="000000">
                <a:alpha val="25000"/>
              </a:srgbClr>
            </a:outerShdw>
          </a:effectLst>
          <a:scene3d>
            <a:camera prst="orthographicFront"/>
            <a:lightRig rig="contrasting" dir="t">
              <a:rot lat="0" lon="0" rev="2400000"/>
            </a:lightRig>
          </a:scene3d>
          <a:sp3d contourW="7620">
            <a:bevelT w="63500" h="63500"/>
            <a:contourClr>
              <a:schemeClr val="bg2">
                <a:shade val="50000"/>
              </a:schemeClr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pt-PT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5556734" y="2998765"/>
            <a:ext cx="3053866" cy="2663482"/>
          </a:xfrm>
        </p:spPr>
        <p:txBody>
          <a:bodyPr lIns="45720" rIns="45720"/>
          <a:lstStyle>
            <a:lvl1pPr marL="0" indent="0">
              <a:buFontTx/>
              <a:buNone/>
              <a:defRPr sz="12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pt-PT" smtClean="0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>
          <a:xfrm>
            <a:off x="457200" y="6422064"/>
            <a:ext cx="2133600" cy="365125"/>
          </a:xfrm>
        </p:spPr>
        <p:txBody>
          <a:bodyPr/>
          <a:lstStyle/>
          <a:p>
            <a:fld id="{F242CF4A-B8C5-41BA-A1C4-8ECD20F10722}" type="datetime1">
              <a:rPr lang="pt-PT" smtClean="0"/>
              <a:t>02/11/2016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/>
          <p:cNvSpPr>
            <a:spLocks/>
          </p:cNvSpPr>
          <p:nvPr/>
        </p:nvSpPr>
        <p:spPr bwMode="auto">
          <a:xfrm>
            <a:off x="0" y="4752126"/>
            <a:ext cx="9144000" cy="2112962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1066"/>
              </a:cxn>
              <a:cxn ang="0">
                <a:pos x="0" y="1331"/>
              </a:cxn>
              <a:cxn ang="0">
                <a:pos x="5760" y="1331"/>
              </a:cxn>
              <a:cxn ang="0">
                <a:pos x="5760" y="0"/>
              </a:cxn>
              <a:cxn ang="0">
                <a:pos x="0" y="1066"/>
              </a:cxn>
            </a:cxnLst>
            <a:rect l="0" t="0" r="0" b="0"/>
            <a:pathLst>
              <a:path w="5760" h="1331">
                <a:moveTo>
                  <a:pt x="0" y="1066"/>
                </a:moveTo>
                <a:lnTo>
                  <a:pt x="0" y="1331"/>
                </a:lnTo>
                <a:lnTo>
                  <a:pt x="5760" y="1331"/>
                </a:lnTo>
                <a:lnTo>
                  <a:pt x="5760" y="0"/>
                </a:lnTo>
                <a:cubicBezTo>
                  <a:pt x="3220" y="1206"/>
                  <a:pt x="2250" y="1146"/>
                  <a:pt x="0" y="1066"/>
                </a:cubicBezTo>
                <a:close/>
              </a:path>
            </a:pathLst>
          </a:custGeom>
          <a:solidFill>
            <a:schemeClr val="bg1">
              <a:tint val="80000"/>
              <a:satMod val="200000"/>
              <a:alpha val="45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44450" dir="16200000" algn="ctr" rotWithShape="0">
              <a:prstClr val="black">
                <a:alpha val="3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Forma livre 15"/>
          <p:cNvSpPr>
            <a:spLocks/>
          </p:cNvSpPr>
          <p:nvPr/>
        </p:nvSpPr>
        <p:spPr bwMode="auto">
          <a:xfrm>
            <a:off x="7315200" y="0"/>
            <a:ext cx="1828800" cy="6858000"/>
          </a:xfrm>
          <a:custGeom>
            <a:avLst/>
            <a:gdLst>
              <a:gd name="connsiteX0" fmla="*/ 1914 w 1914"/>
              <a:gd name="connsiteY0" fmla="*/ 9 h 4329"/>
              <a:gd name="connsiteX1" fmla="*/ 1914 w 1914"/>
              <a:gd name="connsiteY1" fmla="*/ 4329 h 4329"/>
              <a:gd name="connsiteX2" fmla="*/ 204 w 1914"/>
              <a:gd name="connsiteY2" fmla="*/ 4327 h 4329"/>
              <a:gd name="connsiteX3" fmla="*/ 0 w 1914"/>
              <a:gd name="connsiteY3" fmla="*/ 0 h 4329"/>
              <a:gd name="connsiteX4" fmla="*/ 1914 w 1914"/>
              <a:gd name="connsiteY4" fmla="*/ 9 h 43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14" h="4329">
                <a:moveTo>
                  <a:pt x="1914" y="9"/>
                </a:moveTo>
                <a:lnTo>
                  <a:pt x="1914" y="4329"/>
                </a:lnTo>
                <a:lnTo>
                  <a:pt x="204" y="4327"/>
                </a:lnTo>
                <a:cubicBezTo>
                  <a:pt x="1288" y="3574"/>
                  <a:pt x="2082" y="1734"/>
                  <a:pt x="0" y="0"/>
                </a:cubicBezTo>
                <a:lnTo>
                  <a:pt x="1914" y="9"/>
                </a:lnTo>
                <a:close/>
              </a:path>
            </a:pathLst>
          </a:custGeom>
          <a:solidFill>
            <a:schemeClr val="bg1">
              <a:tint val="90000"/>
              <a:satMod val="350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50800" dir="10800000" algn="ctr" rotWithShape="0">
              <a:prstClr val="black">
                <a:alpha val="45000"/>
              </a:prstClr>
            </a:outerShdw>
          </a:effectLst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Marcador de Posição do Título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/>
          <a:p>
            <a:r>
              <a:rPr kumimoji="0" lang="pt-PT" smtClean="0"/>
              <a:t>Clique para editar o estilo</a:t>
            </a:r>
            <a:endParaRPr kumimoji="0" lang="en-US"/>
          </a:p>
        </p:txBody>
      </p:sp>
      <p:sp>
        <p:nvSpPr>
          <p:cNvPr id="30" name="Marcador de Posição do Texto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PT" smtClean="0"/>
              <a:t>Clique para editar os estilos</a:t>
            </a:r>
          </a:p>
          <a:p>
            <a:pPr lvl="1" eaLnBrk="1" latinLnBrk="0" hangingPunct="1"/>
            <a:r>
              <a:rPr kumimoji="0" lang="pt-PT" smtClean="0"/>
              <a:t>Segundo nível</a:t>
            </a:r>
          </a:p>
          <a:p>
            <a:pPr lvl="2" eaLnBrk="1" latinLnBrk="0" hangingPunct="1"/>
            <a:r>
              <a:rPr kumimoji="0" lang="pt-PT" smtClean="0"/>
              <a:t>Terceiro nível</a:t>
            </a:r>
          </a:p>
          <a:p>
            <a:pPr lvl="3" eaLnBrk="1" latinLnBrk="0" hangingPunct="1"/>
            <a:r>
              <a:rPr kumimoji="0" lang="pt-PT" smtClean="0"/>
              <a:t>Quarto nível</a:t>
            </a:r>
          </a:p>
          <a:p>
            <a:pPr lvl="4" eaLnBrk="1" latinLnBrk="0" hangingPunct="1"/>
            <a:r>
              <a:rPr kumimoji="0" lang="pt-PT" smtClean="0"/>
              <a:t>Quinto nível</a:t>
            </a:r>
            <a:endParaRPr kumimoji="0" lang="en-US"/>
          </a:p>
        </p:txBody>
      </p:sp>
      <p:sp>
        <p:nvSpPr>
          <p:cNvPr id="10" name="Marcador de Posição da Data 9"/>
          <p:cNvSpPr>
            <a:spLocks noGrp="1"/>
          </p:cNvSpPr>
          <p:nvPr>
            <p:ph type="dt" sz="half" idx="2"/>
          </p:nvPr>
        </p:nvSpPr>
        <p:spPr>
          <a:xfrm>
            <a:off x="457200" y="6422064"/>
            <a:ext cx="2133600" cy="365125"/>
          </a:xfrm>
          <a:prstGeom prst="rect">
            <a:avLst/>
          </a:prstGeom>
        </p:spPr>
        <p:txBody>
          <a:bodyPr vert="horz" bIns="0" anchor="b"/>
          <a:lstStyle>
            <a:lvl1pPr algn="l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6B7C1D40-E999-4C3F-8229-45BA8705BD92}" type="datetime1">
              <a:rPr lang="pt-PT" smtClean="0"/>
              <a:t>02/11/2016</a:t>
            </a:fld>
            <a:endParaRPr lang="pt-PT"/>
          </a:p>
        </p:txBody>
      </p:sp>
      <p:sp>
        <p:nvSpPr>
          <p:cNvPr id="22" name="Marcador de Posição do Rodapé 21"/>
          <p:cNvSpPr>
            <a:spLocks noGrp="1"/>
          </p:cNvSpPr>
          <p:nvPr>
            <p:ph type="ftr" sz="quarter" idx="3"/>
          </p:nvPr>
        </p:nvSpPr>
        <p:spPr>
          <a:xfrm>
            <a:off x="3124200" y="6422064"/>
            <a:ext cx="2895600" cy="365125"/>
          </a:xfrm>
          <a:prstGeom prst="rect">
            <a:avLst/>
          </a:prstGeom>
        </p:spPr>
        <p:txBody>
          <a:bodyPr vert="horz" lIns="0" rIns="0" bIns="0" anchor="b"/>
          <a:lstStyle>
            <a:lvl1pPr algn="ct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r>
              <a:rPr lang="pt-PT" smtClean="0"/>
              <a:t>IEI 2016/2017 Grupo 7 PT Telecom</a:t>
            </a:r>
            <a:endParaRPr lang="pt-PT"/>
          </a:p>
        </p:txBody>
      </p:sp>
      <p:sp>
        <p:nvSpPr>
          <p:cNvPr id="18" name="Marcador de Posição do Número do Diapositivo 17"/>
          <p:cNvSpPr>
            <a:spLocks noGrp="1"/>
          </p:cNvSpPr>
          <p:nvPr>
            <p:ph type="sldNum" sz="quarter" idx="4"/>
          </p:nvPr>
        </p:nvSpPr>
        <p:spPr>
          <a:xfrm>
            <a:off x="8153400" y="6422064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0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230B802A-463B-4C59-A9F5-F65FE0FAFE49}" type="slidenum">
              <a:rPr lang="pt-PT" smtClean="0"/>
              <a:t>‹nº›</a:t>
            </a:fld>
            <a:endParaRPr lang="pt-PT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hf hdr="0" dt="0"/>
  <p:txStyles>
    <p:titleStyle>
      <a:lvl1pPr algn="l" rtl="0" eaLnBrk="1" latinLnBrk="0" hangingPunct="1">
        <a:spcBef>
          <a:spcPct val="0"/>
        </a:spcBef>
        <a:buNone/>
        <a:defRPr kumimoji="0" sz="4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20624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722376" indent="-274320" algn="l" rtl="0" eaLnBrk="1" latinLnBrk="0" hangingPunct="1">
        <a:spcBef>
          <a:spcPct val="20000"/>
        </a:spcBef>
        <a:buClr>
          <a:schemeClr val="accent1"/>
        </a:buClr>
        <a:buSzPct val="90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005840" indent="-256032" algn="l" rtl="0" eaLnBrk="1" latinLnBrk="0" hangingPunct="1">
        <a:spcBef>
          <a:spcPct val="20000"/>
        </a:spcBef>
        <a:buClr>
          <a:schemeClr val="accent2"/>
        </a:buClr>
        <a:buSzPct val="85000"/>
        <a:buFont typeface="Arial"/>
        <a:buChar char="○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37744" algn="l" rtl="0" eaLnBrk="1" latinLnBrk="0" hangingPunct="1">
        <a:spcBef>
          <a:spcPct val="20000"/>
        </a:spcBef>
        <a:buClr>
          <a:schemeClr val="accent3"/>
        </a:buClr>
        <a:buSzPct val="90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90472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Arial"/>
        <a:buChar char="-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00784" indent="-182880" algn="l" rtl="0" eaLnBrk="1" latinLnBrk="0" hangingPunct="1">
        <a:spcBef>
          <a:spcPct val="20000"/>
        </a:spcBef>
        <a:buClr>
          <a:schemeClr val="accent5"/>
        </a:buClr>
        <a:buFont typeface="Arial"/>
        <a:buChar char="-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Arial"/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39696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▪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82880" algn="l" rtl="0" eaLnBrk="1" latinLnBrk="0" hangingPunct="1">
        <a:spcBef>
          <a:spcPct val="20000"/>
        </a:spcBef>
        <a:buClr>
          <a:schemeClr val="accent6"/>
        </a:buClr>
        <a:buFont typeface="Arial"/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s://www.telecom.pt/pt-pt/a-pt/premios/Paginas/premios-corporate-2015.aspx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hyperlink" Target="http://sol.sapo.pt/artigo/86957/portugal-telecom-e-oi-ja-comunicaram-fusa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71600" y="3356992"/>
            <a:ext cx="6480048" cy="2301240"/>
          </a:xfrm>
        </p:spPr>
        <p:txBody>
          <a:bodyPr>
            <a:normAutofit/>
          </a:bodyPr>
          <a:lstStyle/>
          <a:p>
            <a:r>
              <a:rPr lang="pt-PT" sz="6600" dirty="0" smtClean="0"/>
              <a:t>PT Telecom</a:t>
            </a:r>
            <a:endParaRPr lang="pt-PT" sz="66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971600" y="1556792"/>
            <a:ext cx="6480048" cy="1752600"/>
          </a:xfrm>
        </p:spPr>
        <p:txBody>
          <a:bodyPr>
            <a:normAutofit/>
          </a:bodyPr>
          <a:lstStyle/>
          <a:p>
            <a:r>
              <a:rPr lang="pt-PT" sz="2800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Grupo 7</a:t>
            </a:r>
            <a:endParaRPr lang="pt-PT" sz="2800" dirty="0">
              <a:solidFill>
                <a:schemeClr val="tx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026" name="Picture 2" descr="Resultado de imagem para ist 2016/2017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03" y="0"/>
            <a:ext cx="2546129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/>
          <p:cNvSpPr txBox="1"/>
          <p:nvPr/>
        </p:nvSpPr>
        <p:spPr>
          <a:xfrm>
            <a:off x="1403648" y="5517232"/>
            <a:ext cx="63367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dirty="0" smtClean="0"/>
              <a:t>Introdução à Engenharia Informática</a:t>
            </a:r>
          </a:p>
          <a:p>
            <a:pPr algn="ctr"/>
            <a:r>
              <a:rPr lang="pt-PT" dirty="0" smtClean="0"/>
              <a:t>2016/2017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9832510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Índice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34380" y="2118556"/>
            <a:ext cx="8075240" cy="2620888"/>
          </a:xfrm>
        </p:spPr>
        <p:txBody>
          <a:bodyPr>
            <a:normAutofit/>
          </a:bodyPr>
          <a:lstStyle/>
          <a:p>
            <a:r>
              <a:rPr lang="pt-PT" dirty="0" smtClean="0"/>
              <a:t>A empresa – PT Telecom</a:t>
            </a:r>
            <a:r>
              <a:rPr lang="pt-PT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……………………………….3</a:t>
            </a:r>
          </a:p>
          <a:p>
            <a:r>
              <a:rPr lang="pt-PT" dirty="0" smtClean="0"/>
              <a:t>O que diferencia a PT Telecom</a:t>
            </a:r>
            <a:r>
              <a:rPr lang="pt-PT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…………...............4</a:t>
            </a:r>
            <a:endParaRPr lang="pt-PT" dirty="0" smtClean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48056" lvl="1" indent="0">
              <a:buNone/>
            </a:pPr>
            <a:r>
              <a:rPr lang="pt-PT" dirty="0" smtClean="0"/>
              <a:t>Ao nível:</a:t>
            </a:r>
          </a:p>
          <a:p>
            <a:pPr marL="1207008" lvl="2" indent="-457200">
              <a:buFont typeface="+mj-lt"/>
              <a:buAutoNum type="alphaLcParenR"/>
            </a:pPr>
            <a:r>
              <a:rPr lang="pt-PT" dirty="0" smtClean="0"/>
              <a:t>Do empreendedorismo.</a:t>
            </a:r>
            <a:r>
              <a:rPr lang="pt-P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</a:t>
            </a:r>
            <a:r>
              <a:rPr lang="pt-PT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……………….........................4</a:t>
            </a:r>
            <a:endParaRPr lang="pt-PT" sz="1800" dirty="0" smtClean="0"/>
          </a:p>
          <a:p>
            <a:pPr marL="1207008" lvl="2" indent="-457200">
              <a:buFont typeface="+mj-lt"/>
              <a:buAutoNum type="alphaLcParenR"/>
            </a:pPr>
            <a:r>
              <a:rPr lang="pt-PT" dirty="0" smtClean="0"/>
              <a:t>Da inovação. </a:t>
            </a:r>
            <a:r>
              <a:rPr lang="pt-PT" sz="1800" dirty="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………………...............................................</a:t>
            </a:r>
            <a:r>
              <a:rPr lang="pt-PT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5</a:t>
            </a:r>
            <a:endParaRPr lang="pt-PT" sz="1800" dirty="0" smtClean="0"/>
          </a:p>
          <a:p>
            <a:pPr marL="36576" indent="0">
              <a:buNone/>
            </a:pPr>
            <a:endParaRPr lang="pt-PT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 smtClean="0"/>
              <a:t>IEI 2016/2017 </a:t>
            </a:r>
          </a:p>
          <a:p>
            <a:r>
              <a:rPr lang="pt-PT" dirty="0" smtClean="0"/>
              <a:t>Grupo 7 PT Telecom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658010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smtClean="0"/>
              <a:t>A Empresa – PT Telecom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 algn="just"/>
            <a:r>
              <a:rPr lang="pt-PT" sz="2400" dirty="0" smtClean="0"/>
              <a:t>O </a:t>
            </a:r>
            <a:r>
              <a:rPr lang="pt-PT" sz="2400" dirty="0"/>
              <a:t>projecto MEO distingue-se ao nível do empreendedorismo e da inovação.</a:t>
            </a:r>
          </a:p>
          <a:p>
            <a:pPr algn="just"/>
            <a:endParaRPr lang="pt-PT" sz="2400" dirty="0" smtClean="0"/>
          </a:p>
          <a:p>
            <a:pPr algn="just"/>
            <a:r>
              <a:rPr lang="pt-PT" sz="2200" dirty="0" smtClean="0">
                <a:solidFill>
                  <a:schemeClr val="tx2">
                    <a:lumMod val="90000"/>
                  </a:schemeClr>
                </a:solidFill>
              </a:rPr>
              <a:t>«</a:t>
            </a:r>
            <a:r>
              <a:rPr lang="pt-PT" sz="2200" i="1" dirty="0" smtClean="0">
                <a:solidFill>
                  <a:schemeClr val="tx2">
                    <a:lumMod val="90000"/>
                  </a:schemeClr>
                </a:solidFill>
              </a:rPr>
              <a:t>Os </a:t>
            </a:r>
            <a:r>
              <a:rPr lang="pt-PT" sz="2200" i="1" dirty="0">
                <a:solidFill>
                  <a:schemeClr val="tx2">
                    <a:lumMod val="90000"/>
                  </a:schemeClr>
                </a:solidFill>
              </a:rPr>
              <a:t>prémios e distinções atribuídos às empresas PT por entidades internacionais e nacionais são o reconhecimento máximo da excelência da PT em várias áreas </a:t>
            </a:r>
            <a:r>
              <a:rPr lang="pt-PT" sz="2200" i="1" dirty="0" smtClean="0">
                <a:solidFill>
                  <a:schemeClr val="tx2">
                    <a:lumMod val="90000"/>
                  </a:schemeClr>
                </a:solidFill>
              </a:rPr>
              <a:t>de </a:t>
            </a:r>
            <a:r>
              <a:rPr lang="pt-PT" sz="2200" i="1" dirty="0">
                <a:solidFill>
                  <a:schemeClr val="tx2">
                    <a:lumMod val="90000"/>
                  </a:schemeClr>
                </a:solidFill>
              </a:rPr>
              <a:t>atuação</a:t>
            </a:r>
            <a:r>
              <a:rPr lang="pt-PT" sz="2200" i="1" dirty="0" smtClean="0">
                <a:solidFill>
                  <a:schemeClr val="tx2">
                    <a:lumMod val="90000"/>
                  </a:schemeClr>
                </a:solidFill>
              </a:rPr>
              <a:t>.»</a:t>
            </a:r>
          </a:p>
          <a:p>
            <a:pPr marL="36576" indent="0" algn="r">
              <a:buNone/>
            </a:pPr>
            <a:r>
              <a:rPr lang="pt-PT" sz="1400" i="1" dirty="0" smtClean="0">
                <a:solidFill>
                  <a:schemeClr val="tx2">
                    <a:lumMod val="75000"/>
                  </a:schemeClr>
                </a:solidFill>
              </a:rPr>
              <a:t>In </a:t>
            </a:r>
            <a:r>
              <a:rPr lang="pt-PT" sz="1400" i="1" dirty="0">
                <a:hlinkClick r:id="rId2"/>
              </a:rPr>
              <a:t>https://</a:t>
            </a:r>
            <a:r>
              <a:rPr lang="pt-PT" sz="1400" i="1" dirty="0" smtClean="0">
                <a:hlinkClick r:id="rId2"/>
              </a:rPr>
              <a:t>www.telecom.pt/pt-pt/a-pt/premios/Paginas/premios-corporate-2015.aspx</a:t>
            </a:r>
            <a:r>
              <a:rPr lang="pt-PT" sz="1400" i="1" dirty="0" smtClean="0"/>
              <a:t> </a:t>
            </a:r>
            <a:endParaRPr lang="pt-PT" sz="1400" i="1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IEI 2016/2017 </a:t>
            </a:r>
          </a:p>
          <a:p>
            <a:r>
              <a:rPr lang="pt-PT" dirty="0"/>
              <a:t>Grupo 7 PT Telecom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3</a:t>
            </a:fld>
            <a:endParaRPr lang="pt-PT"/>
          </a:p>
        </p:txBody>
      </p:sp>
      <p:pic>
        <p:nvPicPr>
          <p:cNvPr id="2054" name="Picture 6" descr="Resultado de imagem para pt telecom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74" t="29510" r="17574" b="29510"/>
          <a:stretch/>
        </p:blipFill>
        <p:spPr bwMode="auto">
          <a:xfrm>
            <a:off x="4881380" y="5006281"/>
            <a:ext cx="1944216" cy="739835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ttp://sol.sapo.pt/fotosNG/2013/10/2/big/ng1403635_435x200.jpg">
            <a:hlinkClick r:id="rId4"/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4631289"/>
            <a:ext cx="3240360" cy="1489821"/>
          </a:xfrm>
          <a:prstGeom prst="rect">
            <a:avLst/>
          </a:prstGeom>
          <a:ln>
            <a:noFill/>
          </a:ln>
          <a:effectLst>
            <a:softEdge rad="3175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4354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pt-PT" dirty="0" smtClean="0"/>
              <a:t>O que diferencia a PT Telecom</a:t>
            </a:r>
            <a:endParaRPr lang="pt-PT" dirty="0"/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714400" y="2024844"/>
            <a:ext cx="7715200" cy="2808312"/>
          </a:xfrm>
        </p:spPr>
        <p:txBody>
          <a:bodyPr>
            <a:noAutofit/>
          </a:bodyPr>
          <a:lstStyle/>
          <a:p>
            <a:pPr marL="36576" indent="0" algn="just">
              <a:buNone/>
            </a:pPr>
            <a:r>
              <a:rPr lang="pt-PT" sz="2400" dirty="0" smtClean="0"/>
              <a:t>Ao nível :</a:t>
            </a:r>
          </a:p>
          <a:p>
            <a:pPr algn="just"/>
            <a:r>
              <a:rPr lang="pt-PT" sz="2400" dirty="0" smtClean="0"/>
              <a:t>Do </a:t>
            </a:r>
            <a:r>
              <a:rPr lang="pt-PT" sz="2400" u="sng" dirty="0" smtClean="0"/>
              <a:t>empreendedorismo</a:t>
            </a:r>
            <a:r>
              <a:rPr lang="pt-PT" sz="2400" dirty="0" smtClean="0"/>
              <a:t>:</a:t>
            </a:r>
          </a:p>
          <a:p>
            <a:pPr lvl="1" algn="just"/>
            <a:r>
              <a:rPr lang="pt-PT" sz="2400" dirty="0"/>
              <a:t>Procura implementar novos negócios e/ou soluções no mercado.</a:t>
            </a:r>
          </a:p>
          <a:p>
            <a:pPr lvl="2" algn="just"/>
            <a:r>
              <a:rPr lang="pt-PT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Consequência</a:t>
            </a:r>
            <a:r>
              <a:rPr lang="pt-PT" dirty="0"/>
              <a:t>: vasto histórico de produtos inovadores</a:t>
            </a:r>
            <a:r>
              <a:rPr lang="pt-PT" dirty="0" smtClean="0"/>
              <a:t>.</a:t>
            </a:r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IEI 2016/2017 </a:t>
            </a:r>
          </a:p>
          <a:p>
            <a:r>
              <a:rPr lang="pt-PT" dirty="0"/>
              <a:t>Grupo 7 PT Telecom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4</a:t>
            </a:fld>
            <a:endParaRPr lang="pt-PT"/>
          </a:p>
        </p:txBody>
      </p:sp>
      <p:pic>
        <p:nvPicPr>
          <p:cNvPr id="9" name="Picture 4" descr="Resultado de imagem para altice lab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4437112"/>
            <a:ext cx="2067657" cy="964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Resultado de imagem para pt teleco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402019"/>
            <a:ext cx="1800000" cy="64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766028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PT" sz="4000" dirty="0"/>
              <a:t>O que diferencia a PT Telecom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457200" y="1600200"/>
            <a:ext cx="7643192" cy="4525963"/>
          </a:xfrm>
        </p:spPr>
        <p:txBody>
          <a:bodyPr>
            <a:normAutofit/>
          </a:bodyPr>
          <a:lstStyle/>
          <a:p>
            <a:pPr marL="36576" indent="0" algn="just">
              <a:buNone/>
            </a:pPr>
            <a:r>
              <a:rPr lang="pt-PT" sz="2400" dirty="0" smtClean="0"/>
              <a:t>Ao nível:</a:t>
            </a:r>
            <a:endParaRPr lang="pt-PT" sz="2400" dirty="0"/>
          </a:p>
          <a:p>
            <a:pPr algn="just"/>
            <a:r>
              <a:rPr lang="pt-PT" sz="2400" dirty="0" smtClean="0"/>
              <a:t>Da </a:t>
            </a:r>
            <a:r>
              <a:rPr lang="pt-PT" sz="2400" u="sng" dirty="0"/>
              <a:t>inovação</a:t>
            </a:r>
            <a:r>
              <a:rPr lang="pt-PT" sz="2400" dirty="0"/>
              <a:t>:</a:t>
            </a:r>
          </a:p>
          <a:p>
            <a:pPr lvl="1" algn="just"/>
            <a:r>
              <a:rPr lang="pt-PT" sz="2400" dirty="0"/>
              <a:t>Procura em lançar os produtos no mercado, em 1.º lugar.</a:t>
            </a:r>
          </a:p>
          <a:p>
            <a:pPr lvl="1" algn="just"/>
            <a:r>
              <a:rPr lang="pt-PT" sz="2400" dirty="0"/>
              <a:t>Estudo constante do mercado, para otimização dos produtos.</a:t>
            </a:r>
          </a:p>
          <a:p>
            <a:pPr lvl="1" algn="just"/>
            <a:r>
              <a:rPr lang="pt-PT" sz="2400" dirty="0" err="1"/>
              <a:t>Projeto</a:t>
            </a:r>
            <a:r>
              <a:rPr lang="pt-PT" sz="2400" dirty="0"/>
              <a:t> MEO, considerado o mais </a:t>
            </a:r>
            <a:r>
              <a:rPr lang="pt-PT" sz="2400" dirty="0" smtClean="0"/>
              <a:t>inovador.</a:t>
            </a:r>
            <a:endParaRPr lang="pt-PT" sz="2400" dirty="0"/>
          </a:p>
          <a:p>
            <a:pPr marL="36576" indent="0" algn="just">
              <a:buNone/>
            </a:pPr>
            <a:endParaRPr lang="pt-PT" sz="3200" dirty="0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PT" dirty="0"/>
              <a:t>IEI 2016/2017 </a:t>
            </a:r>
          </a:p>
          <a:p>
            <a:r>
              <a:rPr lang="pt-PT" dirty="0"/>
              <a:t>Grupo 7 PT Telecom</a:t>
            </a:r>
            <a:endParaRPr lang="pt-PT" dirty="0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0B802A-463B-4C59-A9F5-F65FE0FAFE49}" type="slidenum">
              <a:rPr lang="pt-PT" smtClean="0"/>
              <a:t>5</a:t>
            </a:fld>
            <a:endParaRPr lang="pt-PT"/>
          </a:p>
        </p:txBody>
      </p:sp>
      <p:pic>
        <p:nvPicPr>
          <p:cNvPr id="6" name="Picture 6" descr="Resultado de imagem para pt telecom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4915991"/>
            <a:ext cx="1915485" cy="6309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Resultado de imagem para cloud pt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4" y="4417711"/>
            <a:ext cx="1428750" cy="985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Resultado de imagem para m4o"/>
          <p:cNvPicPr>
            <a:picLocks noChangeAspect="1" noChangeArrowheads="1"/>
          </p:cNvPicPr>
          <p:nvPr/>
        </p:nvPicPr>
        <p:blipFill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3109" y="5543535"/>
            <a:ext cx="1464038" cy="77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55417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dir="u" isContent="1"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écnica">
  <a:themeElements>
    <a:clrScheme name="Técnica">
      <a:dk1>
        <a:sysClr val="windowText" lastClr="000000"/>
      </a:dk1>
      <a:lt1>
        <a:sysClr val="window" lastClr="FFFFFF"/>
      </a:lt1>
      <a:dk2>
        <a:srgbClr val="3B3B3B"/>
      </a:dk2>
      <a:lt2>
        <a:srgbClr val="D4D2D0"/>
      </a:lt2>
      <a:accent1>
        <a:srgbClr val="6EA0B0"/>
      </a:accent1>
      <a:accent2>
        <a:srgbClr val="CCAF0A"/>
      </a:accent2>
      <a:accent3>
        <a:srgbClr val="8D89A4"/>
      </a:accent3>
      <a:accent4>
        <a:srgbClr val="748560"/>
      </a:accent4>
      <a:accent5>
        <a:srgbClr val="9E9273"/>
      </a:accent5>
      <a:accent6>
        <a:srgbClr val="7E848D"/>
      </a:accent6>
      <a:hlink>
        <a:srgbClr val="00C8C3"/>
      </a:hlink>
      <a:folHlink>
        <a:srgbClr val="A116E0"/>
      </a:folHlink>
    </a:clrScheme>
    <a:fontScheme name="Técnica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HGｺﾞｼｯｸM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écnica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</a:schemeClr>
            </a:gs>
            <a:gs pos="68000">
              <a:schemeClr val="phClr">
                <a:tint val="77000"/>
              </a:schemeClr>
            </a:gs>
            <a:gs pos="81000">
              <a:schemeClr val="phClr">
                <a:tint val="79000"/>
              </a:schemeClr>
            </a:gs>
            <a:gs pos="86000">
              <a:schemeClr val="phClr">
                <a:tint val="73000"/>
              </a:schemeClr>
            </a:gs>
            <a:gs pos="100000">
              <a:schemeClr val="phClr">
                <a:tint val="3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3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shade val="57000"/>
                <a:satMod val="120000"/>
              </a:schemeClr>
            </a:gs>
            <a:gs pos="80000">
              <a:schemeClr val="phClr">
                <a:shade val="56000"/>
                <a:satMod val="145000"/>
              </a:schemeClr>
            </a:gs>
            <a:gs pos="88000">
              <a:schemeClr val="phClr">
                <a:shade val="63000"/>
                <a:satMod val="160000"/>
              </a:schemeClr>
            </a:gs>
            <a:gs pos="100000">
              <a:schemeClr val="phClr">
                <a:tint val="99555"/>
                <a:satMod val="155000"/>
              </a:schemeClr>
            </a:gs>
          </a:gsLst>
          <a:lin ang="5400000" scaled="1"/>
        </a:gradFill>
      </a:fillStyleLst>
      <a:lnStyleLst>
        <a:ln w="9525" cap="flat" cmpd="sng" algn="ctr">
          <a:solidFill>
            <a:schemeClr val="phClr">
              <a:shade val="60000"/>
              <a:satMod val="30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 rad="635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00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</a:effectStyle>
        <a:effectStyle>
          <a:effectLst>
            <a:glow rad="76200">
              <a:schemeClr val="phClr">
                <a:tint val="30000"/>
                <a:shade val="95000"/>
                <a:satMod val="300000"/>
                <a:alpha val="50000"/>
              </a:schemeClr>
            </a:glow>
          </a:effectLst>
          <a:scene3d>
            <a:camera prst="orthographicFront" fov="0">
              <a:rot lat="0" lon="0" rev="0"/>
            </a:camera>
            <a:lightRig rig="harsh" dir="t">
              <a:rot lat="6000000" lon="6000000" rev="0"/>
            </a:lightRig>
          </a:scene3d>
          <a:sp3d contourW="10000" prstMaterial="metal">
            <a:bevelT w="20000" h="9000" prst="softRound"/>
            <a:contourClr>
              <a:schemeClr val="phClr">
                <a:shade val="30000"/>
                <a:satMod val="2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50000"/>
              </a:schemeClr>
            </a:gs>
            <a:gs pos="30000">
              <a:schemeClr val="phClr">
                <a:shade val="60000"/>
                <a:satMod val="150000"/>
              </a:schemeClr>
            </a:gs>
            <a:gs pos="100000">
              <a:schemeClr val="phClr">
                <a:tint val="83000"/>
                <a:satMod val="200000"/>
              </a:schemeClr>
            </a:gs>
          </a:gsLst>
          <a:lin ang="13000000" scaled="0"/>
        </a:gra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60000" t="50000" r="4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Technic</Template>
  <TotalTime>225</TotalTime>
  <Words>186</Words>
  <Application>Microsoft Office PowerPoint</Application>
  <PresentationFormat>Apresentação no Ecrã (4:3)</PresentationFormat>
  <Paragraphs>38</Paragraphs>
  <Slides>5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6" baseType="lpstr">
      <vt:lpstr>Técnica</vt:lpstr>
      <vt:lpstr>PT Telecom</vt:lpstr>
      <vt:lpstr>Índice</vt:lpstr>
      <vt:lpstr>A Empresa – PT Telecom</vt:lpstr>
      <vt:lpstr>O que diferencia a PT Telecom</vt:lpstr>
      <vt:lpstr>O que diferencia a PT Telecom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 Telecom</dc:title>
  <dc:creator>Inês</dc:creator>
  <cp:lastModifiedBy>Inês</cp:lastModifiedBy>
  <cp:revision>14</cp:revision>
  <dcterms:created xsi:type="dcterms:W3CDTF">2016-11-02T19:47:25Z</dcterms:created>
  <dcterms:modified xsi:type="dcterms:W3CDTF">2016-11-02T23:33:11Z</dcterms:modified>
</cp:coreProperties>
</file>