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D3A77-6FF5-FC12-00AB-94C4057E8A1B}" v="61" dt="2024-05-26T14:38:17.785"/>
    <p1510:client id="{6986CBEF-A1C3-409D-9AD8-407D6971D104}" v="42" dt="2024-05-26T22:09:14.556"/>
    <p1510:client id="{E3E74F59-D8CB-4940-6F24-2ED78556229E}" v="17" dt="2024-05-26T22:07:40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d62a0b161c7803cac287d0a54e749b484f130bcf0266eee03dc4853710c9911::" providerId="AD" clId="Web-{04A88CA8-9F88-ECCA-538B-5200031A93C0}"/>
    <pc:docChg chg="modSld">
      <pc:chgData name="Guest User" userId="S::urn:spo:anon#6d62a0b161c7803cac287d0a54e749b484f130bcf0266eee03dc4853710c9911::" providerId="AD" clId="Web-{04A88CA8-9F88-ECCA-538B-5200031A93C0}" dt="2024-05-24T19:10:06.615" v="30" actId="20577"/>
      <pc:docMkLst>
        <pc:docMk/>
      </pc:docMkLst>
      <pc:sldChg chg="modSp">
        <pc:chgData name="Guest User" userId="S::urn:spo:anon#6d62a0b161c7803cac287d0a54e749b484f130bcf0266eee03dc4853710c9911::" providerId="AD" clId="Web-{04A88CA8-9F88-ECCA-538B-5200031A93C0}" dt="2024-05-24T19:10:06.615" v="30" actId="20577"/>
        <pc:sldMkLst>
          <pc:docMk/>
          <pc:sldMk cId="2603624715" sldId="257"/>
        </pc:sldMkLst>
        <pc:spChg chg="mod">
          <ac:chgData name="Guest User" userId="S::urn:spo:anon#6d62a0b161c7803cac287d0a54e749b484f130bcf0266eee03dc4853710c9911::" providerId="AD" clId="Web-{04A88CA8-9F88-ECCA-538B-5200031A93C0}" dt="2024-05-24T19:10:06.615" v="30" actId="20577"/>
          <ac:spMkLst>
            <pc:docMk/>
            <pc:sldMk cId="2603624715" sldId="257"/>
            <ac:spMk id="10" creationId="{FF82D99A-9EFE-B843-9C45-3295E17ADE58}"/>
          </ac:spMkLst>
        </pc:spChg>
      </pc:sldChg>
    </pc:docChg>
  </pc:docChgLst>
  <pc:docChgLst>
    <pc:chgData name="João André Roque Costa" userId="4e9dbcc0-692b-4fcb-a619-d669e129646c" providerId="ADAL" clId="{6986CBEF-A1C3-409D-9AD8-407D6971D104}"/>
    <pc:docChg chg="undo redo custSel addSld delSld modSld">
      <pc:chgData name="João André Roque Costa" userId="4e9dbcc0-692b-4fcb-a619-d669e129646c" providerId="ADAL" clId="{6986CBEF-A1C3-409D-9AD8-407D6971D104}" dt="2024-05-26T22:09:14.556" v="1101"/>
      <pc:docMkLst>
        <pc:docMk/>
      </pc:docMkLst>
      <pc:sldChg chg="delSp modSp mod">
        <pc:chgData name="João André Roque Costa" userId="4e9dbcc0-692b-4fcb-a619-d669e129646c" providerId="ADAL" clId="{6986CBEF-A1C3-409D-9AD8-407D6971D104}" dt="2024-05-24T19:08:25.968" v="1000" actId="478"/>
        <pc:sldMkLst>
          <pc:docMk/>
          <pc:sldMk cId="2603624715" sldId="257"/>
        </pc:sldMkLst>
        <pc:spChg chg="del">
          <ac:chgData name="João André Roque Costa" userId="4e9dbcc0-692b-4fcb-a619-d669e129646c" providerId="ADAL" clId="{6986CBEF-A1C3-409D-9AD8-407D6971D104}" dt="2024-05-24T19:08:25.968" v="1000" actId="478"/>
          <ac:spMkLst>
            <pc:docMk/>
            <pc:sldMk cId="2603624715" sldId="257"/>
            <ac:spMk id="4" creationId="{735372E8-CF5C-86CE-AD56-A78067F4090D}"/>
          </ac:spMkLst>
        </pc:spChg>
        <pc:spChg chg="mod">
          <ac:chgData name="João André Roque Costa" userId="4e9dbcc0-692b-4fcb-a619-d669e129646c" providerId="ADAL" clId="{6986CBEF-A1C3-409D-9AD8-407D6971D104}" dt="2024-05-24T18:14:23.109" v="31" actId="20577"/>
          <ac:spMkLst>
            <pc:docMk/>
            <pc:sldMk cId="2603624715" sldId="257"/>
            <ac:spMk id="10" creationId="{FF82D99A-9EFE-B843-9C45-3295E17ADE58}"/>
          </ac:spMkLst>
        </pc:spChg>
      </pc:sldChg>
      <pc:sldChg chg="modSp mod">
        <pc:chgData name="João André Roque Costa" userId="4e9dbcc0-692b-4fcb-a619-d669e129646c" providerId="ADAL" clId="{6986CBEF-A1C3-409D-9AD8-407D6971D104}" dt="2024-05-26T22:09:14.556" v="1101"/>
        <pc:sldMkLst>
          <pc:docMk/>
          <pc:sldMk cId="3442005922" sldId="280"/>
        </pc:sldMkLst>
        <pc:spChg chg="mod">
          <ac:chgData name="João André Roque Costa" userId="4e9dbcc0-692b-4fcb-a619-d669e129646c" providerId="ADAL" clId="{6986CBEF-A1C3-409D-9AD8-407D6971D104}" dt="2024-05-26T22:09:14.556" v="1101"/>
          <ac:spMkLst>
            <pc:docMk/>
            <pc:sldMk cId="3442005922" sldId="280"/>
            <ac:spMk id="5" creationId="{3569A32E-1719-C8E3-1EE7-5EFD3B94C640}"/>
          </ac:spMkLst>
        </pc:spChg>
      </pc:sldChg>
      <pc:sldChg chg="addSp delSp modSp mod">
        <pc:chgData name="João André Roque Costa" userId="4e9dbcc0-692b-4fcb-a619-d669e129646c" providerId="ADAL" clId="{6986CBEF-A1C3-409D-9AD8-407D6971D104}" dt="2024-05-24T19:08:12.949" v="999" actId="108"/>
        <pc:sldMkLst>
          <pc:docMk/>
          <pc:sldMk cId="100237869" sldId="283"/>
        </pc:sldMkLst>
        <pc:spChg chg="mod">
          <ac:chgData name="João André Roque Costa" userId="4e9dbcc0-692b-4fcb-a619-d669e129646c" providerId="ADAL" clId="{6986CBEF-A1C3-409D-9AD8-407D6971D104}" dt="2024-05-24T18:17:13.328" v="163" actId="20577"/>
          <ac:spMkLst>
            <pc:docMk/>
            <pc:sldMk cId="100237869" sldId="283"/>
            <ac:spMk id="2" creationId="{A9A266DB-E2F2-4EFF-B540-4DE5B8584F81}"/>
          </ac:spMkLst>
        </pc:spChg>
        <pc:spChg chg="mod">
          <ac:chgData name="João André Roque Costa" userId="4e9dbcc0-692b-4fcb-a619-d669e129646c" providerId="ADAL" clId="{6986CBEF-A1C3-409D-9AD8-407D6971D104}" dt="2024-05-24T19:08:12.949" v="999" actId="108"/>
          <ac:spMkLst>
            <pc:docMk/>
            <pc:sldMk cId="100237869" sldId="283"/>
            <ac:spMk id="5" creationId="{3569A32E-1719-C8E3-1EE7-5EFD3B94C640}"/>
          </ac:spMkLst>
        </pc:spChg>
        <pc:spChg chg="mod">
          <ac:chgData name="João André Roque Costa" userId="4e9dbcc0-692b-4fcb-a619-d669e129646c" providerId="ADAL" clId="{6986CBEF-A1C3-409D-9AD8-407D6971D104}" dt="2024-05-24T18:47:58.279" v="636" actId="20577"/>
          <ac:spMkLst>
            <pc:docMk/>
            <pc:sldMk cId="100237869" sldId="283"/>
            <ac:spMk id="6" creationId="{25BA3E7D-B57F-F4A8-0BDF-0E8C1445DE57}"/>
          </ac:spMkLst>
        </pc:spChg>
        <pc:spChg chg="add del">
          <ac:chgData name="João André Roque Costa" userId="4e9dbcc0-692b-4fcb-a619-d669e129646c" providerId="ADAL" clId="{6986CBEF-A1C3-409D-9AD8-407D6971D104}" dt="2024-05-24T18:16:30.580" v="63" actId="22"/>
          <ac:spMkLst>
            <pc:docMk/>
            <pc:sldMk cId="100237869" sldId="283"/>
            <ac:spMk id="7" creationId="{69A3BC14-5147-03E1-633D-70ED4E053E7D}"/>
          </ac:spMkLst>
        </pc:spChg>
        <pc:spChg chg="add mod">
          <ac:chgData name="João André Roque Costa" userId="4e9dbcc0-692b-4fcb-a619-d669e129646c" providerId="ADAL" clId="{6986CBEF-A1C3-409D-9AD8-407D6971D104}" dt="2024-05-24T18:16:39.236" v="65"/>
          <ac:spMkLst>
            <pc:docMk/>
            <pc:sldMk cId="100237869" sldId="283"/>
            <ac:spMk id="9" creationId="{9CB67677-A40F-3384-D3BD-47E34A9BA798}"/>
          </ac:spMkLst>
        </pc:spChg>
        <pc:spChg chg="add mod">
          <ac:chgData name="João André Roque Costa" userId="4e9dbcc0-692b-4fcb-a619-d669e129646c" providerId="ADAL" clId="{6986CBEF-A1C3-409D-9AD8-407D6971D104}" dt="2024-05-24T18:16:36.989" v="64"/>
          <ac:spMkLst>
            <pc:docMk/>
            <pc:sldMk cId="100237869" sldId="283"/>
            <ac:spMk id="10" creationId="{9E29D583-A121-1DBB-49F0-4DC3E286070F}"/>
          </ac:spMkLst>
        </pc:spChg>
        <pc:spChg chg="add mod">
          <ac:chgData name="João André Roque Costa" userId="4e9dbcc0-692b-4fcb-a619-d669e129646c" providerId="ADAL" clId="{6986CBEF-A1C3-409D-9AD8-407D6971D104}" dt="2024-05-24T18:17:22.148" v="181" actId="20577"/>
          <ac:spMkLst>
            <pc:docMk/>
            <pc:sldMk cId="100237869" sldId="283"/>
            <ac:spMk id="11" creationId="{C6692E70-DCBB-FB59-5610-8991E4DFEBA2}"/>
          </ac:spMkLst>
        </pc:spChg>
      </pc:sldChg>
      <pc:sldChg chg="modSp mod">
        <pc:chgData name="João André Roque Costa" userId="4e9dbcc0-692b-4fcb-a619-d669e129646c" providerId="ADAL" clId="{6986CBEF-A1C3-409D-9AD8-407D6971D104}" dt="2024-05-24T19:31:22.211" v="1059" actId="20577"/>
        <pc:sldMkLst>
          <pc:docMk/>
          <pc:sldMk cId="1061805682" sldId="284"/>
        </pc:sldMkLst>
        <pc:spChg chg="mod">
          <ac:chgData name="João André Roque Costa" userId="4e9dbcc0-692b-4fcb-a619-d669e129646c" providerId="ADAL" clId="{6986CBEF-A1C3-409D-9AD8-407D6971D104}" dt="2024-05-24T18:17:50.879" v="210" actId="313"/>
          <ac:spMkLst>
            <pc:docMk/>
            <pc:sldMk cId="1061805682" sldId="284"/>
            <ac:spMk id="2" creationId="{A9A266DB-E2F2-4EFF-B540-4DE5B8584F81}"/>
          </ac:spMkLst>
        </pc:spChg>
        <pc:spChg chg="mod">
          <ac:chgData name="João André Roque Costa" userId="4e9dbcc0-692b-4fcb-a619-d669e129646c" providerId="ADAL" clId="{6986CBEF-A1C3-409D-9AD8-407D6971D104}" dt="2024-05-24T19:31:22.211" v="1059" actId="20577"/>
          <ac:spMkLst>
            <pc:docMk/>
            <pc:sldMk cId="1061805682" sldId="284"/>
            <ac:spMk id="5" creationId="{3569A32E-1719-C8E3-1EE7-5EFD3B94C640}"/>
          </ac:spMkLst>
        </pc:spChg>
      </pc:sldChg>
      <pc:sldChg chg="modSp add del mod">
        <pc:chgData name="João André Roque Costa" userId="4e9dbcc0-692b-4fcb-a619-d669e129646c" providerId="ADAL" clId="{6986CBEF-A1C3-409D-9AD8-407D6971D104}" dt="2024-05-24T18:17:25.647" v="182" actId="47"/>
        <pc:sldMkLst>
          <pc:docMk/>
          <pc:sldMk cId="2844946778" sldId="285"/>
        </pc:sldMkLst>
        <pc:spChg chg="mod">
          <ac:chgData name="João André Roque Costa" userId="4e9dbcc0-692b-4fcb-a619-d669e129646c" providerId="ADAL" clId="{6986CBEF-A1C3-409D-9AD8-407D6971D104}" dt="2024-05-24T18:16:11.339" v="61" actId="20577"/>
          <ac:spMkLst>
            <pc:docMk/>
            <pc:sldMk cId="2844946778" sldId="285"/>
            <ac:spMk id="2" creationId="{A9A266DB-E2F2-4EFF-B540-4DE5B8584F81}"/>
          </ac:spMkLst>
        </pc:spChg>
        <pc:spChg chg="mod">
          <ac:chgData name="João André Roque Costa" userId="4e9dbcc0-692b-4fcb-a619-d669e129646c" providerId="ADAL" clId="{6986CBEF-A1C3-409D-9AD8-407D6971D104}" dt="2024-05-24T18:16:07.408" v="50" actId="20577"/>
          <ac:spMkLst>
            <pc:docMk/>
            <pc:sldMk cId="2844946778" sldId="285"/>
            <ac:spMk id="3" creationId="{45C204E6-33B9-06C5-79C2-57D407B58BDB}"/>
          </ac:spMkLst>
        </pc:spChg>
      </pc:sldChg>
    </pc:docChg>
  </pc:docChgLst>
  <pc:docChgLst>
    <pc:chgData name="Guest User" userId="S::urn:spo:anon#6d62a0b161c7803cac287d0a54e749b484f130bcf0266eee03dc4853710c9911::" providerId="AD" clId="Web-{5ABD3A77-6FF5-FC12-00AB-94C4057E8A1B}"/>
    <pc:docChg chg="modSld">
      <pc:chgData name="Guest User" userId="S::urn:spo:anon#6d62a0b161c7803cac287d0a54e749b484f130bcf0266eee03dc4853710c9911::" providerId="AD" clId="Web-{5ABD3A77-6FF5-FC12-00AB-94C4057E8A1B}" dt="2024-05-26T14:38:17.785" v="58"/>
      <pc:docMkLst>
        <pc:docMk/>
      </pc:docMkLst>
      <pc:sldChg chg="addSp delSp modSp">
        <pc:chgData name="Guest User" userId="S::urn:spo:anon#6d62a0b161c7803cac287d0a54e749b484f130bcf0266eee03dc4853710c9911::" providerId="AD" clId="Web-{5ABD3A77-6FF5-FC12-00AB-94C4057E8A1B}" dt="2024-05-26T14:38:17.785" v="58"/>
        <pc:sldMkLst>
          <pc:docMk/>
          <pc:sldMk cId="100237869" sldId="283"/>
        </pc:sldMkLst>
        <pc:spChg chg="mod">
          <ac:chgData name="Guest User" userId="S::urn:spo:anon#6d62a0b161c7803cac287d0a54e749b484f130bcf0266eee03dc4853710c9911::" providerId="AD" clId="Web-{5ABD3A77-6FF5-FC12-00AB-94C4057E8A1B}" dt="2024-05-26T14:37:39.956" v="47" actId="20577"/>
          <ac:spMkLst>
            <pc:docMk/>
            <pc:sldMk cId="100237869" sldId="283"/>
            <ac:spMk id="5" creationId="{3569A32E-1719-C8E3-1EE7-5EFD3B94C640}"/>
          </ac:spMkLst>
        </pc:spChg>
        <pc:spChg chg="del mod">
          <ac:chgData name="Guest User" userId="S::urn:spo:anon#6d62a0b161c7803cac287d0a54e749b484f130bcf0266eee03dc4853710c9911::" providerId="AD" clId="Web-{5ABD3A77-6FF5-FC12-00AB-94C4057E8A1B}" dt="2024-05-26T14:38:14.473" v="57"/>
          <ac:spMkLst>
            <pc:docMk/>
            <pc:sldMk cId="100237869" sldId="283"/>
            <ac:spMk id="6" creationId="{25BA3E7D-B57F-F4A8-0BDF-0E8C1445DE57}"/>
          </ac:spMkLst>
        </pc:spChg>
        <pc:spChg chg="add">
          <ac:chgData name="Guest User" userId="S::urn:spo:anon#6d62a0b161c7803cac287d0a54e749b484f130bcf0266eee03dc4853710c9911::" providerId="AD" clId="Web-{5ABD3A77-6FF5-FC12-00AB-94C4057E8A1B}" dt="2024-05-26T14:38:09.910" v="55"/>
          <ac:spMkLst>
            <pc:docMk/>
            <pc:sldMk cId="100237869" sldId="283"/>
            <ac:spMk id="7" creationId="{1A389B05-AA64-FDFB-B843-BCD0846F523B}"/>
          </ac:spMkLst>
        </pc:spChg>
        <pc:spChg chg="add del mod">
          <ac:chgData name="Guest User" userId="S::urn:spo:anon#6d62a0b161c7803cac287d0a54e749b484f130bcf0266eee03dc4853710c9911::" providerId="AD" clId="Web-{5ABD3A77-6FF5-FC12-00AB-94C4057E8A1B}" dt="2024-05-26T14:38:17.785" v="58"/>
          <ac:spMkLst>
            <pc:docMk/>
            <pc:sldMk cId="100237869" sldId="283"/>
            <ac:spMk id="10" creationId="{54602177-7E96-C4D8-D715-53C015F59BB0}"/>
          </ac:spMkLst>
        </pc:spChg>
      </pc:sldChg>
    </pc:docChg>
  </pc:docChgLst>
  <pc:docChgLst>
    <pc:chgData name="João André Roque Costa" userId="S::ist199088@tecnico.ulisboa.pt::4e9dbcc0-692b-4fcb-a619-d669e129646c" providerId="AD" clId="Web-{E3E74F59-D8CB-4940-6F24-2ED78556229E}"/>
    <pc:docChg chg="modSld">
      <pc:chgData name="João André Roque Costa" userId="S::ist199088@tecnico.ulisboa.pt::4e9dbcc0-692b-4fcb-a619-d669e129646c" providerId="AD" clId="Web-{E3E74F59-D8CB-4940-6F24-2ED78556229E}" dt="2024-05-26T22:07:40.713" v="24" actId="20577"/>
      <pc:docMkLst>
        <pc:docMk/>
      </pc:docMkLst>
      <pc:sldChg chg="modSp">
        <pc:chgData name="João André Roque Costa" userId="S::ist199088@tecnico.ulisboa.pt::4e9dbcc0-692b-4fcb-a619-d669e129646c" providerId="AD" clId="Web-{E3E74F59-D8CB-4940-6F24-2ED78556229E}" dt="2024-05-26T22:07:40.713" v="24" actId="20577"/>
        <pc:sldMkLst>
          <pc:docMk/>
          <pc:sldMk cId="3442005922" sldId="280"/>
        </pc:sldMkLst>
        <pc:spChg chg="mod">
          <ac:chgData name="João André Roque Costa" userId="S::ist199088@tecnico.ulisboa.pt::4e9dbcc0-692b-4fcb-a619-d669e129646c" providerId="AD" clId="Web-{E3E74F59-D8CB-4940-6F24-2ED78556229E}" dt="2024-05-26T22:07:40.713" v="24" actId="20577"/>
          <ac:spMkLst>
            <pc:docMk/>
            <pc:sldMk cId="3442005922" sldId="280"/>
            <ac:spMk id="5" creationId="{3569A32E-1719-C8E3-1EE7-5EFD3B94C6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5415E-226F-4DFD-A813-25A2A9872F8D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304EB-56B2-42FE-9C60-5836331F6B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46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304EB-56B2-42FE-9C60-5836331F6B2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75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9401E-6493-4E2E-BF83-D85D1C7E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23590-1542-446F-8C9C-3AF92773B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FE9FDC-99B7-41E8-B008-E7D8E627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F379-70BD-44D3-922E-6E5FFA969B30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F1BB5E-D48A-4517-8A72-563EC5F9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236B0F-DFF9-4AA5-9BEA-1D181F29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12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FDF6C-5BEC-44FF-A715-48747EA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DF7E70D-DBE5-4431-A0C0-FF508652E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C73E3D-F7FD-49B5-AD8F-265D097C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0650-FCDB-4BD1-8F13-36C333BC4548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3A57D1-85D8-40AB-857D-0EB4B377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FAAAF6-F4A2-45E8-90C2-F1654565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4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FC07B-1506-4E97-A89C-4C0159498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B5C31AC-8FC5-4AD8-876D-88EDBBED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A9F835-92A6-444D-AAE0-93EA4ECB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CD4-DAB1-4A36-B6CF-19E4684BF633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BB28CF-4E1F-432C-8910-0F5F8E2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BB7D28-2CB8-4701-B7B9-D4723F34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35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2986-B75F-4E19-82C9-9A22CF3C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B6B36-732F-483B-B711-10128DC9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7BE596-6378-4353-991A-2BB9BD82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D62-1E0E-480D-8841-819DAC56F7F1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38A91A-DD12-4DE9-8805-EF2AAD8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2F61CB-D3FC-43CE-BC25-9800A3CA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14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FFED2-523D-43E0-A930-F91FB575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F78845-021C-4D35-A03D-C67CF4CD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F2A84A-F4E5-48B8-A80A-71E7C50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487-06B8-47B1-A729-D8EA10130FB1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BD487B-D29A-447B-9D9F-D893FAD4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69BDD9-CD9E-4689-A937-B3EC058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2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8F624-8E21-454A-A0C7-A6AA5B66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995AE6-DB7E-433E-AD21-000067ED0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697D5E-1288-4EF7-AD6B-97988FB8C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875D6BC-FF60-4D16-9248-29E7D65D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666B-C559-4C3C-99D8-2D7B2D25AA1B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49F17C-44B2-4D86-B1E5-351D6591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BAF369-AE29-47B3-BEA7-40BF182E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7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1F9B-C5B8-4155-9032-CEE51FC3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00E34F-BD9C-4B32-B40E-0C0DECF8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4EF5DE-EB84-41AB-9A39-C76D73FF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89F5F89-6A34-4E20-9963-22CBE2043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F89B80-6D3D-41F3-B821-8D13FF0D3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CB24FFF-7A77-4005-86E3-3C8CFC4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F72-6D7B-40C4-8EDB-D22473049C8B}" type="datetime1">
              <a:rPr lang="pt-PT" smtClean="0"/>
              <a:t>26/05/2024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415061-781E-431F-8AEA-A365ED50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B80732E-FD21-4AFB-ADC8-794A54E4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32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2B18-889E-4EBC-9E30-8036F21F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9B40FDA-AD59-40FB-A9B9-36BB836B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CF50-64DB-4778-B86A-270C4FBC5F89}" type="datetime1">
              <a:rPr lang="pt-PT" smtClean="0"/>
              <a:t>26/05/2024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DF841B-5054-4047-BC97-9AAE02F2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E1C346-22E7-4C07-8241-31843059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13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B618A6E-854F-409F-A359-11D744FA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9F30-75F6-4BDC-B986-F1D1FB1531F5}" type="datetime1">
              <a:rPr lang="pt-PT" smtClean="0"/>
              <a:t>26/05/2024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ADE5185-1AC7-4364-AB07-26425FF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CF0192-CCAD-427C-9475-7809113B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55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2CEC1-FDCF-412C-8B7C-5AED657C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ADEC34-507A-4B2D-A114-A63FA675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57428C-A4B6-408D-BC01-41CC2727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4E9C3C-AB4B-4552-AE77-3A75B1AC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98A-D3FB-47DF-8A5D-F18C9739CC01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2C5DF12-19F0-4E2C-9A79-46A1EFEA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64420A-DF85-4F13-B6A6-F8B49C4F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2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88459-EE51-4E1E-85F7-FAEEA07B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01F247-F0AE-483E-A8A8-6C3F863B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D6B102-44AF-49B3-93F5-10A26830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EE8581-C941-482D-A32D-A3EE8851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065-F2C8-43F4-903B-396F1A8CE613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27AA1C-97AF-4DF9-B865-2F680843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562AE4-FC5D-40C3-AADA-420D08FF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6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F9FD97F-85ED-482D-A643-FA856134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342B6F-6A9C-458C-851F-FA510081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F5EAA9-9F8C-4EA1-92D3-51636EC4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0CB0-9854-4CCF-9E3A-0F123CE637B1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AAD64C-B29F-4020-AAAF-4F4CD571C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CABDC3-31D8-45A4-A067-E99ACC394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70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6963D-6743-41B3-AF19-6BBA8D80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1998"/>
            <a:ext cx="9144000" cy="3313159"/>
          </a:xfrm>
        </p:spPr>
        <p:txBody>
          <a:bodyPr anchor="t">
            <a:normAutofit/>
          </a:bodyPr>
          <a:lstStyle/>
          <a:p>
            <a:br>
              <a:rPr lang="en-US" sz="4800" b="1"/>
            </a:br>
            <a:r>
              <a:rPr lang="en-US" sz="4800" b="1"/>
              <a:t>Consolidation Group P2T02</a:t>
            </a:r>
            <a:br>
              <a:rPr lang="en-US" sz="4800" b="1"/>
            </a:br>
            <a:br>
              <a:rPr lang="en-US" sz="4800" b="1"/>
            </a:br>
            <a:endParaRPr lang="pt-PT" sz="2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660C3-3D17-49DC-89B9-CD0172B7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7534"/>
            <a:ext cx="9144000" cy="1767132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Security and Management of Information Systems</a:t>
            </a:r>
          </a:p>
          <a:p>
            <a:r>
              <a:rPr lang="en-US"/>
              <a:t>2023/2024</a:t>
            </a:r>
          </a:p>
        </p:txBody>
      </p:sp>
      <p:pic>
        <p:nvPicPr>
          <p:cNvPr id="5" name="Imagem 4" descr="Uma imagem com faca&#10;&#10;Descrição gerada automaticamente">
            <a:extLst>
              <a:ext uri="{FF2B5EF4-FFF2-40B4-BE49-F238E27FC236}">
                <a16:creationId xmlns:a16="http://schemas.microsoft.com/office/drawing/2014/main" id="{63164062-416D-7847-AAA8-5DBBE9CC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17"/>
          <a:stretch/>
        </p:blipFill>
        <p:spPr>
          <a:xfrm>
            <a:off x="226483" y="182563"/>
            <a:ext cx="490024" cy="599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D294DE-4D14-0928-41A1-B9550ABF35EF}"/>
              </a:ext>
            </a:extLst>
          </p:cNvPr>
          <p:cNvSpPr txBox="1"/>
          <p:nvPr/>
        </p:nvSpPr>
        <p:spPr>
          <a:xfrm>
            <a:off x="4892485" y="2909747"/>
            <a:ext cx="2635724" cy="20005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/>
              <a:t>Group P1A12</a:t>
            </a:r>
          </a:p>
          <a:p>
            <a:pPr algn="ctr"/>
            <a:r>
              <a:rPr lang="en-US" sz="2000" b="1" err="1"/>
              <a:t>Agro&amp;Fish</a:t>
            </a:r>
            <a:r>
              <a:rPr lang="en-US" sz="2000" b="1"/>
              <a:t> + Digital Twins </a:t>
            </a:r>
            <a:br>
              <a:rPr lang="en-US" sz="4000" b="1"/>
            </a:br>
            <a:r>
              <a:rPr lang="en-US" sz="1600" b="1"/>
              <a:t> </a:t>
            </a:r>
            <a:br>
              <a:rPr lang="en-US" sz="1600" b="1"/>
            </a:br>
            <a:r>
              <a:rPr lang="en-US" sz="1600" b="1"/>
              <a:t>Jonas Jalal </a:t>
            </a:r>
            <a:r>
              <a:rPr lang="en-US" sz="1600" b="1" err="1"/>
              <a:t>Korkosh</a:t>
            </a:r>
            <a:r>
              <a:rPr lang="en-US" sz="1600" b="1"/>
              <a:t> (108463)</a:t>
            </a:r>
            <a:br>
              <a:rPr lang="en-US" sz="1600" b="1"/>
            </a:br>
            <a:r>
              <a:rPr lang="en-US" sz="1600" b="1"/>
              <a:t>Marius Vårdal (</a:t>
            </a:r>
            <a:r>
              <a:rPr lang="en-US" sz="1600" b="1">
                <a:latin typeface="Calibri"/>
                <a:cs typeface="Calibri"/>
              </a:rPr>
              <a:t>111458</a:t>
            </a:r>
            <a:r>
              <a:rPr lang="en-US" sz="1600" b="1"/>
              <a:t>)</a:t>
            </a:r>
            <a:br>
              <a:rPr lang="en-US" sz="1600" b="1"/>
            </a:br>
            <a:r>
              <a:rPr lang="en-US" sz="1600" b="1"/>
              <a:t>Mads </a:t>
            </a:r>
            <a:r>
              <a:rPr lang="en-US" sz="1600" b="1" err="1"/>
              <a:t>Harsem</a:t>
            </a:r>
            <a:r>
              <a:rPr lang="en-US" sz="1600" b="1"/>
              <a:t> (108377)</a:t>
            </a:r>
            <a:endParaRPr lang="en-US" sz="1600" b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FB87C-0E8D-B038-C1C9-D3335CA5058B}"/>
              </a:ext>
            </a:extLst>
          </p:cNvPr>
          <p:cNvSpPr txBox="1"/>
          <p:nvPr/>
        </p:nvSpPr>
        <p:spPr>
          <a:xfrm>
            <a:off x="1404730" y="2909747"/>
            <a:ext cx="305718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Group P1T02</a:t>
            </a:r>
          </a:p>
          <a:p>
            <a:pPr algn="ctr"/>
            <a:r>
              <a:rPr lang="en-US" sz="2000" b="1"/>
              <a:t>Research Topic Insurance</a:t>
            </a:r>
            <a:br>
              <a:rPr lang="en-US" sz="4000" b="1"/>
            </a:br>
            <a:r>
              <a:rPr lang="en-US" sz="1600" b="1"/>
              <a:t> </a:t>
            </a:r>
            <a:br>
              <a:rPr lang="en-US" sz="1600" b="1"/>
            </a:br>
            <a:r>
              <a:rPr lang="en-US" sz="1600" b="1"/>
              <a:t>João Andrade Oliveira (98950)</a:t>
            </a:r>
            <a:br>
              <a:rPr lang="en-US" sz="1600" b="1"/>
            </a:br>
            <a:r>
              <a:rPr lang="en-US" sz="1600" b="1" err="1"/>
              <a:t>Inês</a:t>
            </a:r>
            <a:r>
              <a:rPr lang="en-US" sz="1600" b="1"/>
              <a:t> Alves (99084)</a:t>
            </a:r>
            <a:endParaRPr lang="pt-PT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82D99A-9EFE-B843-9C45-3295E17ADE58}"/>
              </a:ext>
            </a:extLst>
          </p:cNvPr>
          <p:cNvSpPr txBox="1"/>
          <p:nvPr/>
        </p:nvSpPr>
        <p:spPr>
          <a:xfrm>
            <a:off x="7683222" y="2909747"/>
            <a:ext cx="2635724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/>
              <a:t>Group P1T12</a:t>
            </a:r>
          </a:p>
          <a:p>
            <a:pPr algn="ctr"/>
            <a:r>
              <a:rPr lang="en-US" sz="2000" b="1"/>
              <a:t>Construction + Digital Twins</a:t>
            </a:r>
            <a:br>
              <a:rPr lang="en-US" sz="4000" b="1"/>
            </a:br>
            <a:r>
              <a:rPr lang="en-US" sz="1600" b="1"/>
              <a:t> </a:t>
            </a:r>
            <a:br>
              <a:rPr lang="en-US" sz="1600" b="1"/>
            </a:br>
            <a:r>
              <a:rPr lang="en-US" sz="1600" b="1"/>
              <a:t>João Costa (99088)</a:t>
            </a:r>
            <a:br>
              <a:rPr lang="en-US" sz="1600" b="1"/>
            </a:br>
            <a:r>
              <a:rPr lang="en-US" sz="1600" b="1"/>
              <a:t>João Marques (99092)</a:t>
            </a:r>
            <a:endParaRPr lang="en-US" sz="16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6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domain Insurance and Driver Sensors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569A32E-1719-C8E3-1EE7-5EFD3B94C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PT" err="1"/>
              <a:t>Traditionally</a:t>
            </a:r>
            <a:r>
              <a:rPr lang="pt-PT"/>
              <a:t>, </a:t>
            </a:r>
            <a:r>
              <a:rPr lang="pt-PT" err="1"/>
              <a:t>insurance</a:t>
            </a:r>
            <a:r>
              <a:rPr lang="pt-PT"/>
              <a:t> </a:t>
            </a:r>
            <a:r>
              <a:rPr lang="pt-PT" err="1"/>
              <a:t>premiums</a:t>
            </a:r>
            <a:r>
              <a:rPr lang="pt-PT"/>
              <a:t> are </a:t>
            </a:r>
            <a:r>
              <a:rPr lang="pt-PT" err="1"/>
              <a:t>based</a:t>
            </a:r>
            <a:r>
              <a:rPr lang="pt-PT"/>
              <a:t> </a:t>
            </a:r>
            <a:r>
              <a:rPr lang="pt-PT" err="1"/>
              <a:t>on</a:t>
            </a:r>
            <a:r>
              <a:rPr lang="pt-PT"/>
              <a:t> </a:t>
            </a:r>
            <a:r>
              <a:rPr lang="pt-PT" err="1"/>
              <a:t>broad</a:t>
            </a:r>
            <a:r>
              <a:rPr lang="pt-PT"/>
              <a:t> </a:t>
            </a:r>
            <a:r>
              <a:rPr lang="pt-PT" err="1"/>
              <a:t>categories</a:t>
            </a:r>
            <a:r>
              <a:rPr lang="pt-PT"/>
              <a:t> </a:t>
            </a:r>
            <a:r>
              <a:rPr lang="pt-PT" err="1"/>
              <a:t>like</a:t>
            </a:r>
            <a:r>
              <a:rPr lang="pt-PT"/>
              <a:t> age, </a:t>
            </a:r>
            <a:r>
              <a:rPr lang="pt-PT" err="1"/>
              <a:t>location</a:t>
            </a:r>
            <a:r>
              <a:rPr lang="pt-PT"/>
              <a:t>,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past</a:t>
            </a:r>
            <a:r>
              <a:rPr lang="pt-PT"/>
              <a:t> </a:t>
            </a:r>
            <a:r>
              <a:rPr lang="pt-PT" err="1"/>
              <a:t>incidents</a:t>
            </a:r>
            <a:r>
              <a:rPr lang="pt-PT"/>
              <a:t>. </a:t>
            </a:r>
            <a:r>
              <a:rPr lang="pt-PT" err="1"/>
              <a:t>This</a:t>
            </a:r>
            <a:r>
              <a:rPr lang="pt-PT"/>
              <a:t> </a:t>
            </a:r>
            <a:r>
              <a:rPr lang="pt-PT" err="1"/>
              <a:t>limited</a:t>
            </a:r>
            <a:r>
              <a:rPr lang="pt-PT"/>
              <a:t> data can lead to </a:t>
            </a:r>
            <a:r>
              <a:rPr lang="pt-PT" err="1"/>
              <a:t>situations</a:t>
            </a:r>
            <a:r>
              <a:rPr lang="pt-PT"/>
              <a:t> </a:t>
            </a:r>
            <a:r>
              <a:rPr lang="pt-PT" err="1"/>
              <a:t>where</a:t>
            </a:r>
            <a:r>
              <a:rPr lang="pt-PT"/>
              <a:t> safe drivers </a:t>
            </a:r>
            <a:r>
              <a:rPr lang="pt-PT" err="1"/>
              <a:t>end</a:t>
            </a:r>
            <a:r>
              <a:rPr lang="pt-PT"/>
              <a:t> </a:t>
            </a:r>
            <a:r>
              <a:rPr lang="pt-PT" err="1"/>
              <a:t>up</a:t>
            </a:r>
            <a:r>
              <a:rPr lang="pt-PT"/>
              <a:t> </a:t>
            </a:r>
            <a:r>
              <a:rPr lang="pt-PT" err="1"/>
              <a:t>paying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same</a:t>
            </a:r>
            <a:r>
              <a:rPr lang="pt-PT"/>
              <a:t> as </a:t>
            </a:r>
            <a:r>
              <a:rPr lang="pt-PT" err="1"/>
              <a:t>riskier</a:t>
            </a:r>
            <a:r>
              <a:rPr lang="pt-PT"/>
              <a:t> drivers.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5BA3E7D-B57F-F4A8-0BDF-0E8C1445DE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0" i="0" u="none" strike="noStrike">
                <a:solidFill>
                  <a:srgbClr val="000000"/>
                </a:solidFill>
                <a:effectLst/>
              </a:rPr>
              <a:t>Small devices installed in vehicles, called sensors, are changing the insurance game. These sensors collect real-time data on: </a:t>
            </a:r>
          </a:p>
          <a:p>
            <a:r>
              <a:rPr lang="en-GB" b="0" i="0" u="none" strike="noStrike">
                <a:solidFill>
                  <a:srgbClr val="000000"/>
                </a:solidFill>
                <a:effectLst/>
              </a:rPr>
              <a:t>Driving </a:t>
            </a:r>
            <a:r>
              <a:rPr lang="en-GB" b="0" i="0" u="none" strike="noStrike" err="1">
                <a:solidFill>
                  <a:srgbClr val="000000"/>
                </a:solidFill>
                <a:effectLst/>
              </a:rPr>
              <a:t>behavior</a:t>
            </a:r>
            <a:r>
              <a:rPr lang="en-GB" b="0" i="0" u="none" strike="noStrike">
                <a:solidFill>
                  <a:srgbClr val="000000"/>
                </a:solidFill>
                <a:effectLst/>
              </a:rPr>
              <a:t> (braking, acceleration, cornering)</a:t>
            </a:r>
          </a:p>
          <a:p>
            <a:r>
              <a:rPr lang="en-GB" b="0" i="0" u="none" strike="noStrike">
                <a:solidFill>
                  <a:srgbClr val="000000"/>
                </a:solidFill>
                <a:effectLst/>
              </a:rPr>
              <a:t>Vehicle performance (mileage, engine diagnostics)</a:t>
            </a:r>
          </a:p>
          <a:p>
            <a:r>
              <a:rPr lang="en-GB" b="0" i="0" u="none" strike="noStrike">
                <a:solidFill>
                  <a:srgbClr val="000000"/>
                </a:solidFill>
                <a:effectLst/>
              </a:rPr>
              <a:t>Environmental conditions (weather, traffic)</a:t>
            </a:r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2</a:t>
            </a:fld>
            <a:endParaRPr lang="en-US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9212561-1F8A-F814-ABE9-F5EAD87E357C}"/>
              </a:ext>
            </a:extLst>
          </p:cNvPr>
          <p:cNvCxnSpPr>
            <a:cxnSpLocks/>
          </p:cNvCxnSpPr>
          <p:nvPr/>
        </p:nvCxnSpPr>
        <p:spPr>
          <a:xfrm>
            <a:off x="6096580" y="1619395"/>
            <a:ext cx="0" cy="48861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7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Business domain Insurance and Driver Sensors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569A32E-1719-C8E3-1EE7-5EFD3B94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75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1600" b="1" err="1"/>
              <a:t>Traditional</a:t>
            </a:r>
            <a:r>
              <a:rPr lang="pt-PT" sz="1600" b="1"/>
              <a:t> </a:t>
            </a:r>
            <a:r>
              <a:rPr lang="pt-PT" sz="1600" b="1" err="1"/>
              <a:t>Insurance</a:t>
            </a:r>
            <a:r>
              <a:rPr lang="pt-PT" sz="1600" b="1"/>
              <a:t>:</a:t>
            </a:r>
            <a:r>
              <a:rPr lang="pt-PT" sz="1600"/>
              <a:t> </a:t>
            </a:r>
            <a:r>
              <a:rPr lang="pt-PT" sz="1600" err="1"/>
              <a:t>Relied</a:t>
            </a:r>
            <a:r>
              <a:rPr lang="pt-PT" sz="1600"/>
              <a:t> </a:t>
            </a:r>
            <a:r>
              <a:rPr lang="pt-PT" sz="1600" err="1"/>
              <a:t>on</a:t>
            </a:r>
            <a:r>
              <a:rPr lang="pt-PT" sz="1600"/>
              <a:t> </a:t>
            </a:r>
            <a:r>
              <a:rPr lang="pt-PT" sz="1600" err="1"/>
              <a:t>limited</a:t>
            </a:r>
            <a:r>
              <a:rPr lang="pt-PT" sz="1600"/>
              <a:t> data (age, </a:t>
            </a:r>
            <a:r>
              <a:rPr lang="pt-PT" sz="1600" err="1"/>
              <a:t>location</a:t>
            </a:r>
            <a:r>
              <a:rPr lang="pt-PT" sz="1600"/>
              <a:t>, </a:t>
            </a:r>
            <a:r>
              <a:rPr lang="pt-PT" sz="1600" err="1"/>
              <a:t>accidents</a:t>
            </a:r>
            <a:r>
              <a:rPr lang="pt-PT" sz="1600"/>
              <a:t>) </a:t>
            </a:r>
            <a:r>
              <a:rPr lang="pt-PT" sz="1600" err="1"/>
              <a:t>leading</a:t>
            </a:r>
            <a:r>
              <a:rPr lang="pt-PT" sz="1600"/>
              <a:t> to:</a:t>
            </a:r>
          </a:p>
          <a:p>
            <a:r>
              <a:rPr lang="pt-PT" sz="1600" err="1"/>
              <a:t>One-size-fits-all</a:t>
            </a:r>
            <a:r>
              <a:rPr lang="pt-PT" sz="1600"/>
              <a:t> </a:t>
            </a:r>
            <a:r>
              <a:rPr lang="pt-PT" sz="1600" err="1"/>
              <a:t>premiums</a:t>
            </a:r>
            <a:r>
              <a:rPr lang="pt-PT" sz="1600"/>
              <a:t> (</a:t>
            </a:r>
            <a:r>
              <a:rPr lang="pt-PT" sz="1600" err="1"/>
              <a:t>may</a:t>
            </a:r>
            <a:r>
              <a:rPr lang="pt-PT" sz="1600"/>
              <a:t> </a:t>
            </a:r>
            <a:r>
              <a:rPr lang="pt-PT" sz="1600" err="1"/>
              <a:t>be</a:t>
            </a:r>
            <a:r>
              <a:rPr lang="pt-PT" sz="1600"/>
              <a:t> </a:t>
            </a:r>
            <a:r>
              <a:rPr lang="pt-PT" sz="1600" err="1"/>
              <a:t>unfair</a:t>
            </a:r>
            <a:r>
              <a:rPr lang="pt-PT" sz="1600"/>
              <a:t> to safe drivers)</a:t>
            </a:r>
            <a:endParaRPr lang="pt-PT" sz="1600">
              <a:ea typeface="Calibri"/>
              <a:cs typeface="Calibri"/>
            </a:endParaRPr>
          </a:p>
          <a:p>
            <a:r>
              <a:rPr lang="pt-PT" sz="1600" err="1"/>
              <a:t>Limited</a:t>
            </a:r>
            <a:r>
              <a:rPr lang="pt-PT" sz="1600"/>
              <a:t> </a:t>
            </a:r>
            <a:r>
              <a:rPr lang="pt-PT" sz="1600" err="1"/>
              <a:t>risk</a:t>
            </a:r>
            <a:r>
              <a:rPr lang="pt-PT" sz="1600"/>
              <a:t> </a:t>
            </a:r>
            <a:r>
              <a:rPr lang="pt-PT" sz="1600" err="1"/>
              <a:t>assessment</a:t>
            </a:r>
            <a:r>
              <a:rPr lang="pt-PT" sz="1600"/>
              <a:t> </a:t>
            </a:r>
            <a:r>
              <a:rPr lang="pt-PT" sz="1600" err="1"/>
              <a:t>capabilities</a:t>
            </a:r>
            <a:endParaRPr lang="pt-PT" sz="1600"/>
          </a:p>
          <a:p>
            <a:pPr marL="0" indent="0">
              <a:buNone/>
            </a:pPr>
            <a:r>
              <a:rPr lang="pt-PT" sz="1600" b="1" err="1"/>
              <a:t>Sensors</a:t>
            </a:r>
            <a:r>
              <a:rPr lang="pt-PT" sz="1600" b="1"/>
              <a:t>:</a:t>
            </a:r>
            <a:r>
              <a:rPr lang="pt-PT" sz="1600"/>
              <a:t> </a:t>
            </a:r>
            <a:r>
              <a:rPr lang="pt-PT" sz="1600" err="1"/>
              <a:t>Tiny</a:t>
            </a:r>
            <a:r>
              <a:rPr lang="pt-PT" sz="1600"/>
              <a:t> </a:t>
            </a:r>
            <a:r>
              <a:rPr lang="pt-PT" sz="1600" err="1"/>
              <a:t>devices</a:t>
            </a:r>
            <a:r>
              <a:rPr lang="pt-PT" sz="1600"/>
              <a:t> in </a:t>
            </a:r>
            <a:r>
              <a:rPr lang="pt-PT" sz="1600" err="1"/>
              <a:t>vehicles</a:t>
            </a:r>
            <a:r>
              <a:rPr lang="pt-PT" sz="1600"/>
              <a:t> </a:t>
            </a:r>
            <a:r>
              <a:rPr lang="pt-PT" sz="1600" err="1"/>
              <a:t>collect</a:t>
            </a:r>
            <a:r>
              <a:rPr lang="pt-PT" sz="1600"/>
              <a:t> real-time data </a:t>
            </a:r>
            <a:r>
              <a:rPr lang="pt-PT" sz="1600" err="1"/>
              <a:t>on</a:t>
            </a:r>
            <a:r>
              <a:rPr lang="pt-PT" sz="1600"/>
              <a:t>:</a:t>
            </a:r>
            <a:endParaRPr lang="pt-PT" sz="1600">
              <a:ea typeface="Calibri"/>
              <a:cs typeface="Calibri"/>
            </a:endParaRPr>
          </a:p>
          <a:p>
            <a:r>
              <a:rPr lang="pt-PT" sz="1600" err="1"/>
              <a:t>Driving</a:t>
            </a:r>
            <a:r>
              <a:rPr lang="pt-PT" sz="1600"/>
              <a:t> </a:t>
            </a:r>
            <a:r>
              <a:rPr lang="pt-PT" sz="1600" err="1"/>
              <a:t>behavior</a:t>
            </a:r>
            <a:r>
              <a:rPr lang="pt-PT" sz="1600"/>
              <a:t> (</a:t>
            </a:r>
            <a:r>
              <a:rPr lang="pt-PT" sz="1600" err="1"/>
              <a:t>braking</a:t>
            </a:r>
            <a:r>
              <a:rPr lang="pt-PT" sz="1600"/>
              <a:t>, </a:t>
            </a:r>
            <a:r>
              <a:rPr lang="pt-PT" sz="1600" err="1"/>
              <a:t>acceleration</a:t>
            </a:r>
            <a:r>
              <a:rPr lang="pt-PT" sz="1600"/>
              <a:t>, </a:t>
            </a:r>
            <a:r>
              <a:rPr lang="pt-PT" sz="1600" err="1"/>
              <a:t>cornering</a:t>
            </a:r>
            <a:r>
              <a:rPr lang="pt-PT" sz="1600"/>
              <a:t>)</a:t>
            </a:r>
            <a:endParaRPr lang="pt-PT" sz="1600">
              <a:ea typeface="Calibri"/>
              <a:cs typeface="Calibri"/>
            </a:endParaRPr>
          </a:p>
          <a:p>
            <a:r>
              <a:rPr lang="pt-PT" sz="1600" err="1"/>
              <a:t>Vehicle</a:t>
            </a:r>
            <a:r>
              <a:rPr lang="pt-PT" sz="1600"/>
              <a:t> performance (</a:t>
            </a:r>
            <a:r>
              <a:rPr lang="pt-PT" sz="1600" err="1"/>
              <a:t>mileage</a:t>
            </a:r>
            <a:r>
              <a:rPr lang="pt-PT" sz="1600"/>
              <a:t>, </a:t>
            </a:r>
            <a:r>
              <a:rPr lang="pt-PT" sz="1600" err="1"/>
              <a:t>engine</a:t>
            </a:r>
            <a:r>
              <a:rPr lang="pt-PT" sz="1600"/>
              <a:t> </a:t>
            </a:r>
            <a:r>
              <a:rPr lang="pt-PT" sz="1600" err="1"/>
              <a:t>diagnostics</a:t>
            </a:r>
            <a:r>
              <a:rPr lang="pt-PT" sz="1600"/>
              <a:t>)</a:t>
            </a:r>
            <a:endParaRPr lang="pt-PT" sz="1600">
              <a:ea typeface="Calibri"/>
              <a:cs typeface="Calibri"/>
            </a:endParaRPr>
          </a:p>
          <a:p>
            <a:r>
              <a:rPr lang="pt-PT" sz="1600" err="1">
                <a:ea typeface="Calibri"/>
                <a:cs typeface="Calibri"/>
              </a:rPr>
              <a:t>Environmental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conditions</a:t>
            </a:r>
            <a:r>
              <a:rPr lang="pt-PT" sz="1600">
                <a:ea typeface="Calibri"/>
                <a:cs typeface="Calibri"/>
              </a:rPr>
              <a:t> (</a:t>
            </a:r>
            <a:r>
              <a:rPr lang="pt-PT" sz="1600" err="1">
                <a:ea typeface="Calibri"/>
                <a:cs typeface="Calibri"/>
              </a:rPr>
              <a:t>weather</a:t>
            </a:r>
            <a:r>
              <a:rPr lang="pt-PT" sz="1600">
                <a:ea typeface="Calibri"/>
                <a:cs typeface="Calibri"/>
              </a:rPr>
              <a:t>, </a:t>
            </a:r>
            <a:r>
              <a:rPr lang="pt-PT" sz="1600" err="1">
                <a:ea typeface="Calibri"/>
                <a:cs typeface="Calibri"/>
              </a:rPr>
              <a:t>traffic</a:t>
            </a:r>
            <a:r>
              <a:rPr lang="pt-PT" sz="1600">
                <a:ea typeface="Calibri"/>
                <a:cs typeface="Calibri"/>
              </a:rPr>
              <a:t>)​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3</a:t>
            </a:fld>
            <a:endParaRPr lang="en-US"/>
          </a:p>
        </p:txBody>
      </p:sp>
      <p:sp>
        <p:nvSpPr>
          <p:cNvPr id="3" name="Marcador de Posição de Conteúdo 4">
            <a:extLst>
              <a:ext uri="{FF2B5EF4-FFF2-40B4-BE49-F238E27FC236}">
                <a16:creationId xmlns:a16="http://schemas.microsoft.com/office/drawing/2014/main" id="{183F9CBC-F7D9-752E-82ED-8CE82423BED5}"/>
              </a:ext>
            </a:extLst>
          </p:cNvPr>
          <p:cNvSpPr txBox="1">
            <a:spLocks/>
          </p:cNvSpPr>
          <p:nvPr/>
        </p:nvSpPr>
        <p:spPr>
          <a:xfrm>
            <a:off x="6384560" y="1825625"/>
            <a:ext cx="538271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600" b="1" err="1"/>
              <a:t>Benefits</a:t>
            </a:r>
            <a:r>
              <a:rPr lang="pt-PT" sz="1600" b="1"/>
              <a:t> </a:t>
            </a:r>
            <a:r>
              <a:rPr lang="pt-PT" sz="1600" b="1" err="1"/>
              <a:t>of</a:t>
            </a:r>
            <a:r>
              <a:rPr lang="pt-PT" sz="1600" b="1"/>
              <a:t> </a:t>
            </a:r>
            <a:r>
              <a:rPr lang="pt-PT" sz="1600" b="1" err="1"/>
              <a:t>Sensors</a:t>
            </a:r>
            <a:r>
              <a:rPr lang="pt-PT" sz="1600" b="1"/>
              <a:t>:</a:t>
            </a:r>
          </a:p>
          <a:p>
            <a:r>
              <a:rPr lang="pt-PT" sz="1600" b="1" err="1"/>
              <a:t>Personalized</a:t>
            </a:r>
            <a:r>
              <a:rPr lang="pt-PT" sz="1600" b="1"/>
              <a:t> </a:t>
            </a:r>
            <a:r>
              <a:rPr lang="pt-PT" sz="1600" b="1" err="1"/>
              <a:t>Premiums</a:t>
            </a:r>
            <a:r>
              <a:rPr lang="pt-PT" sz="1600" b="1"/>
              <a:t>: </a:t>
            </a:r>
            <a:r>
              <a:rPr lang="pt-PT" sz="1600" err="1"/>
              <a:t>Safer</a:t>
            </a:r>
            <a:r>
              <a:rPr lang="pt-PT" sz="1600"/>
              <a:t> drivers pay </a:t>
            </a:r>
            <a:r>
              <a:rPr lang="pt-PT" sz="1600" err="1"/>
              <a:t>less</a:t>
            </a:r>
            <a:r>
              <a:rPr lang="pt-PT" sz="1600"/>
              <a:t> </a:t>
            </a:r>
            <a:r>
              <a:rPr lang="pt-PT" sz="1600" err="1"/>
              <a:t>based</a:t>
            </a:r>
            <a:r>
              <a:rPr lang="pt-PT" sz="1600"/>
              <a:t> </a:t>
            </a:r>
            <a:r>
              <a:rPr lang="pt-PT" sz="1600" err="1"/>
              <a:t>on</a:t>
            </a:r>
            <a:r>
              <a:rPr lang="pt-PT" sz="1600"/>
              <a:t> </a:t>
            </a:r>
            <a:r>
              <a:rPr lang="pt-PT" sz="1600" err="1"/>
              <a:t>actual</a:t>
            </a:r>
            <a:r>
              <a:rPr lang="pt-PT" sz="1600"/>
              <a:t> </a:t>
            </a:r>
            <a:r>
              <a:rPr lang="pt-PT" sz="1600" err="1"/>
              <a:t>risk</a:t>
            </a:r>
            <a:r>
              <a:rPr lang="pt-PT" sz="1600"/>
              <a:t>.</a:t>
            </a:r>
          </a:p>
          <a:p>
            <a:r>
              <a:rPr lang="pt-PT" sz="1600" b="1" err="1"/>
              <a:t>Proactive</a:t>
            </a:r>
            <a:r>
              <a:rPr lang="pt-PT" sz="1600" b="1"/>
              <a:t> </a:t>
            </a:r>
            <a:r>
              <a:rPr lang="pt-PT" sz="1600" b="1" err="1"/>
              <a:t>Risk</a:t>
            </a:r>
            <a:r>
              <a:rPr lang="pt-PT" sz="1600" b="1"/>
              <a:t> Management: </a:t>
            </a:r>
            <a:r>
              <a:rPr lang="pt-PT" sz="1600"/>
              <a:t>Data </a:t>
            </a:r>
            <a:r>
              <a:rPr lang="pt-PT" sz="1600" err="1"/>
              <a:t>helps</a:t>
            </a:r>
            <a:r>
              <a:rPr lang="pt-PT" sz="1600"/>
              <a:t> </a:t>
            </a:r>
            <a:r>
              <a:rPr lang="pt-PT" sz="1600" err="1"/>
              <a:t>identify</a:t>
            </a:r>
            <a:r>
              <a:rPr lang="pt-PT" sz="1600"/>
              <a:t> </a:t>
            </a:r>
            <a:r>
              <a:rPr lang="pt-PT" sz="1600" err="1"/>
              <a:t>potential</a:t>
            </a:r>
            <a:r>
              <a:rPr lang="pt-PT" sz="1600"/>
              <a:t> </a:t>
            </a:r>
            <a:r>
              <a:rPr lang="pt-PT" sz="1600" err="1"/>
              <a:t>problems</a:t>
            </a:r>
            <a:r>
              <a:rPr lang="pt-PT" sz="1600"/>
              <a:t> </a:t>
            </a:r>
            <a:r>
              <a:rPr lang="pt-PT" sz="1600" err="1"/>
              <a:t>early</a:t>
            </a:r>
            <a:r>
              <a:rPr lang="pt-PT" sz="1600"/>
              <a:t> (</a:t>
            </a:r>
            <a:r>
              <a:rPr lang="pt-PT" sz="1600" err="1"/>
              <a:t>preventative</a:t>
            </a:r>
            <a:r>
              <a:rPr lang="pt-PT" sz="1600"/>
              <a:t> </a:t>
            </a:r>
            <a:r>
              <a:rPr lang="pt-PT" sz="1600" err="1"/>
              <a:t>maintenance</a:t>
            </a:r>
            <a:r>
              <a:rPr lang="pt-PT" sz="1600"/>
              <a:t>, </a:t>
            </a:r>
            <a:r>
              <a:rPr lang="pt-PT" sz="1600" err="1"/>
              <a:t>fewer</a:t>
            </a:r>
            <a:r>
              <a:rPr lang="pt-PT" sz="1600"/>
              <a:t> </a:t>
            </a:r>
            <a:r>
              <a:rPr lang="pt-PT" sz="1600" err="1"/>
              <a:t>accidents</a:t>
            </a:r>
            <a:r>
              <a:rPr lang="pt-PT" sz="1600"/>
              <a:t>).</a:t>
            </a:r>
            <a:endParaRPr lang="pt-PT" sz="1600" b="1"/>
          </a:p>
          <a:p>
            <a:r>
              <a:rPr lang="pt-PT" sz="1600" b="1" err="1"/>
              <a:t>Incentivizes</a:t>
            </a:r>
            <a:r>
              <a:rPr lang="pt-PT" sz="1600" b="1"/>
              <a:t> </a:t>
            </a:r>
            <a:r>
              <a:rPr lang="pt-PT" sz="1600" b="1" err="1"/>
              <a:t>Safer</a:t>
            </a:r>
            <a:r>
              <a:rPr lang="pt-PT" sz="1600" b="1"/>
              <a:t> </a:t>
            </a:r>
            <a:r>
              <a:rPr lang="pt-PT" sz="1600" b="1" err="1"/>
              <a:t>Driving</a:t>
            </a:r>
            <a:r>
              <a:rPr lang="pt-PT" sz="1600" b="1"/>
              <a:t>: </a:t>
            </a:r>
            <a:r>
              <a:rPr lang="pt-PT" sz="1600" err="1"/>
              <a:t>Rewards</a:t>
            </a:r>
            <a:r>
              <a:rPr lang="pt-PT" sz="1600"/>
              <a:t> </a:t>
            </a:r>
            <a:r>
              <a:rPr lang="pt-PT" sz="1600" err="1"/>
              <a:t>programs</a:t>
            </a:r>
            <a:r>
              <a:rPr lang="pt-PT" sz="1600"/>
              <a:t> </a:t>
            </a:r>
            <a:r>
              <a:rPr lang="pt-PT" sz="1600" err="1"/>
              <a:t>based</a:t>
            </a:r>
            <a:r>
              <a:rPr lang="pt-PT" sz="1600"/>
              <a:t> </a:t>
            </a:r>
            <a:r>
              <a:rPr lang="pt-PT" sz="1600" err="1"/>
              <a:t>on</a:t>
            </a:r>
            <a:r>
              <a:rPr lang="pt-PT" sz="1600"/>
              <a:t> sensor data </a:t>
            </a:r>
            <a:r>
              <a:rPr lang="pt-PT" sz="1600" err="1"/>
              <a:t>encourage</a:t>
            </a:r>
            <a:r>
              <a:rPr lang="pt-PT" sz="1600"/>
              <a:t> safe </a:t>
            </a:r>
            <a:r>
              <a:rPr lang="pt-PT" sz="1600" err="1"/>
              <a:t>habits</a:t>
            </a:r>
            <a:r>
              <a:rPr lang="pt-PT" sz="16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600" b="1" err="1"/>
              <a:t>Challenges</a:t>
            </a:r>
            <a:r>
              <a:rPr lang="pt-PT" sz="1600" b="1"/>
              <a:t>:</a:t>
            </a:r>
          </a:p>
          <a:p>
            <a:r>
              <a:rPr lang="pt-PT" sz="1600" b="1"/>
              <a:t>Data </a:t>
            </a:r>
            <a:r>
              <a:rPr lang="pt-PT" sz="1600" b="1" err="1"/>
              <a:t>Privacy</a:t>
            </a:r>
            <a:r>
              <a:rPr lang="pt-PT" sz="1600" b="1"/>
              <a:t>: </a:t>
            </a:r>
            <a:r>
              <a:rPr lang="pt-PT" sz="1600" err="1"/>
              <a:t>Concerns</a:t>
            </a:r>
            <a:r>
              <a:rPr lang="pt-PT" sz="1600"/>
              <a:t> </a:t>
            </a:r>
            <a:r>
              <a:rPr lang="pt-PT" sz="1600" err="1"/>
              <a:t>exist</a:t>
            </a:r>
            <a:r>
              <a:rPr lang="pt-PT" sz="1600"/>
              <a:t> </a:t>
            </a:r>
            <a:r>
              <a:rPr lang="pt-PT" sz="1600" err="1"/>
              <a:t>around</a:t>
            </a:r>
            <a:r>
              <a:rPr lang="pt-PT" sz="1600"/>
              <a:t> data </a:t>
            </a:r>
            <a:r>
              <a:rPr lang="pt-PT" sz="1600" err="1"/>
              <a:t>collection</a:t>
            </a:r>
            <a:r>
              <a:rPr lang="pt-PT" sz="1600"/>
              <a:t>, </a:t>
            </a:r>
            <a:r>
              <a:rPr lang="pt-PT" sz="1600" err="1"/>
              <a:t>storage</a:t>
            </a:r>
            <a:r>
              <a:rPr lang="pt-PT" sz="1600"/>
              <a:t>, </a:t>
            </a:r>
            <a:r>
              <a:rPr lang="pt-PT" sz="1600" err="1"/>
              <a:t>and</a:t>
            </a:r>
            <a:r>
              <a:rPr lang="pt-PT" sz="1600"/>
              <a:t> use. (</a:t>
            </a:r>
            <a:r>
              <a:rPr lang="pt-PT" sz="1600" err="1"/>
              <a:t>Transparency</a:t>
            </a:r>
            <a:r>
              <a:rPr lang="pt-PT" sz="1600"/>
              <a:t> </a:t>
            </a:r>
            <a:r>
              <a:rPr lang="pt-PT" sz="1600" err="1"/>
              <a:t>and</a:t>
            </a:r>
            <a:r>
              <a:rPr lang="pt-PT" sz="1600"/>
              <a:t> </a:t>
            </a:r>
            <a:r>
              <a:rPr lang="pt-PT" sz="1600" err="1"/>
              <a:t>user</a:t>
            </a:r>
            <a:r>
              <a:rPr lang="pt-PT" sz="1600"/>
              <a:t> </a:t>
            </a:r>
            <a:r>
              <a:rPr lang="pt-PT" sz="1600" err="1"/>
              <a:t>control</a:t>
            </a:r>
            <a:r>
              <a:rPr lang="pt-PT" sz="1600"/>
              <a:t> are crucial)</a:t>
            </a:r>
            <a:endParaRPr lang="pt-PT" sz="1600" b="1"/>
          </a:p>
          <a:p>
            <a:r>
              <a:rPr lang="pt-PT" sz="1600" b="1" err="1"/>
              <a:t>Cybersecurity</a:t>
            </a:r>
            <a:r>
              <a:rPr lang="pt-PT" sz="1600" b="1"/>
              <a:t>: </a:t>
            </a:r>
            <a:r>
              <a:rPr lang="pt-PT" sz="1600" err="1"/>
              <a:t>Robust</a:t>
            </a:r>
            <a:r>
              <a:rPr lang="pt-PT" sz="1600"/>
              <a:t> </a:t>
            </a:r>
            <a:r>
              <a:rPr lang="pt-PT" sz="1600" err="1"/>
              <a:t>measures</a:t>
            </a:r>
            <a:r>
              <a:rPr lang="pt-PT" sz="1600"/>
              <a:t> are </a:t>
            </a:r>
            <a:r>
              <a:rPr lang="pt-PT" sz="1600" err="1"/>
              <a:t>essential</a:t>
            </a:r>
            <a:r>
              <a:rPr lang="pt-PT" sz="1600"/>
              <a:t> to </a:t>
            </a:r>
            <a:r>
              <a:rPr lang="pt-PT" sz="1600" err="1"/>
              <a:t>protect</a:t>
            </a:r>
            <a:r>
              <a:rPr lang="pt-PT" sz="1600"/>
              <a:t> </a:t>
            </a:r>
            <a:r>
              <a:rPr lang="pt-PT" sz="1600" err="1"/>
              <a:t>sensitive</a:t>
            </a:r>
            <a:r>
              <a:rPr lang="pt-PT" sz="1600"/>
              <a:t> data </a:t>
            </a:r>
            <a:r>
              <a:rPr lang="pt-PT" sz="1600" err="1"/>
              <a:t>from</a:t>
            </a:r>
            <a:r>
              <a:rPr lang="pt-PT" sz="1600"/>
              <a:t> </a:t>
            </a:r>
            <a:r>
              <a:rPr lang="pt-PT" sz="1600" err="1"/>
              <a:t>cyberattacks</a:t>
            </a:r>
            <a:r>
              <a:rPr lang="pt-PT" sz="1600"/>
              <a:t>.</a:t>
            </a:r>
          </a:p>
          <a:p>
            <a:r>
              <a:rPr lang="pt-PT" sz="1600" b="1" err="1"/>
              <a:t>Regulations</a:t>
            </a:r>
            <a:r>
              <a:rPr lang="pt-PT" sz="1600"/>
              <a:t>: Data </a:t>
            </a:r>
            <a:r>
              <a:rPr lang="pt-PT" sz="1600" err="1"/>
              <a:t>collection</a:t>
            </a:r>
            <a:r>
              <a:rPr lang="pt-PT" sz="1600"/>
              <a:t> </a:t>
            </a:r>
            <a:r>
              <a:rPr lang="pt-PT" sz="1600" err="1"/>
              <a:t>and</a:t>
            </a:r>
            <a:r>
              <a:rPr lang="pt-PT" sz="1600"/>
              <a:t> </a:t>
            </a:r>
            <a:r>
              <a:rPr lang="pt-PT" sz="1600" err="1"/>
              <a:t>usage</a:t>
            </a:r>
            <a:r>
              <a:rPr lang="pt-PT" sz="1600"/>
              <a:t> </a:t>
            </a:r>
            <a:r>
              <a:rPr lang="pt-PT" sz="1600" err="1"/>
              <a:t>regulations</a:t>
            </a:r>
            <a:r>
              <a:rPr lang="pt-PT" sz="1600"/>
              <a:t> </a:t>
            </a:r>
            <a:r>
              <a:rPr lang="pt-PT" sz="1600" err="1"/>
              <a:t>vary</a:t>
            </a:r>
            <a:r>
              <a:rPr lang="pt-PT" sz="1600"/>
              <a:t> </a:t>
            </a:r>
            <a:r>
              <a:rPr lang="pt-PT" sz="1600" err="1"/>
              <a:t>across</a:t>
            </a:r>
            <a:r>
              <a:rPr lang="pt-PT" sz="1600"/>
              <a:t> </a:t>
            </a:r>
            <a:r>
              <a:rPr lang="pt-PT" sz="1600" err="1"/>
              <a:t>regions</a:t>
            </a:r>
            <a:r>
              <a:rPr lang="pt-PT" sz="1600"/>
              <a:t>. (</a:t>
            </a:r>
            <a:r>
              <a:rPr lang="pt-PT" sz="1600" err="1"/>
              <a:t>Collaboration</a:t>
            </a:r>
            <a:r>
              <a:rPr lang="pt-PT" sz="1600"/>
              <a:t> </a:t>
            </a:r>
            <a:r>
              <a:rPr lang="pt-PT" sz="1600" err="1"/>
              <a:t>needed</a:t>
            </a:r>
            <a:r>
              <a:rPr lang="pt-PT" sz="1600"/>
              <a:t> for </a:t>
            </a:r>
            <a:r>
              <a:rPr lang="pt-PT" sz="1600" err="1"/>
              <a:t>responsible</a:t>
            </a:r>
            <a:r>
              <a:rPr lang="pt-PT" sz="1600"/>
              <a:t> </a:t>
            </a:r>
            <a:r>
              <a:rPr lang="pt-PT" sz="1600" err="1"/>
              <a:t>practices</a:t>
            </a:r>
            <a:r>
              <a:rPr lang="pt-PT" sz="160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sz="1600" b="1" err="1"/>
          </a:p>
        </p:txBody>
      </p:sp>
    </p:spTree>
    <p:extLst>
      <p:ext uri="{BB962C8B-B14F-4D97-AF65-F5344CB8AC3E}">
        <p14:creationId xmlns:p14="http://schemas.microsoft.com/office/powerpoint/2010/main" val="344200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15"/>
            <a:ext cx="5200973" cy="1338478"/>
          </a:xfrm>
        </p:spPr>
        <p:txBody>
          <a:bodyPr/>
          <a:lstStyle/>
          <a:p>
            <a:r>
              <a:rPr lang="en-US">
                <a:cs typeface="Calibri Light"/>
              </a:rPr>
              <a:t>Business Domain </a:t>
            </a:r>
            <a:br>
              <a:rPr lang="en-US">
                <a:cs typeface="Calibri Light"/>
              </a:rPr>
            </a:br>
            <a:r>
              <a:rPr lang="en-US" err="1">
                <a:cs typeface="Calibri Light"/>
              </a:rPr>
              <a:t>Agro&amp;Fish</a:t>
            </a:r>
            <a:r>
              <a:rPr lang="en-US">
                <a:cs typeface="Calibri Light"/>
              </a:rPr>
              <a:t>  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569A32E-1719-C8E3-1EE7-5EFD3B94C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pt-PT" sz="2000" err="1">
                <a:cs typeface="Calibri" panose="020F0502020204030204"/>
              </a:rPr>
              <a:t>Climate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change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and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pollution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requires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sustainable</a:t>
            </a:r>
            <a:r>
              <a:rPr lang="pt-PT" sz="2000">
                <a:cs typeface="Calibri" panose="020F0502020204030204"/>
              </a:rPr>
              <a:t> management</a:t>
            </a:r>
            <a:endParaRPr lang="en-US" sz="200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 err="1">
                <a:cs typeface="Calibri" panose="020F0502020204030204"/>
              </a:rPr>
              <a:t>Demand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is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growing</a:t>
            </a:r>
            <a:r>
              <a:rPr lang="pt-PT" sz="2000">
                <a:cs typeface="Calibri" panose="020F0502020204030204"/>
              </a:rPr>
              <a:t>, hard to </a:t>
            </a:r>
            <a:r>
              <a:rPr lang="pt-PT" sz="2000" err="1">
                <a:cs typeface="Calibri" panose="020F0502020204030204"/>
              </a:rPr>
              <a:t>keep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up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production</a:t>
            </a:r>
            <a:r>
              <a:rPr lang="pt-PT" sz="2000">
                <a:cs typeface="Calibri" panose="020F0502020204030204"/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PT" sz="2000" err="1">
                <a:cs typeface="Calibri" panose="020F0502020204030204"/>
              </a:rPr>
              <a:t>Challenges</a:t>
            </a:r>
            <a:r>
              <a:rPr lang="pt-PT" sz="2000">
                <a:cs typeface="Calibri" panose="020F0502020204030204"/>
              </a:rPr>
              <a:t> are </a:t>
            </a:r>
            <a:r>
              <a:rPr lang="pt-PT" sz="2000" err="1">
                <a:cs typeface="Calibri" panose="020F0502020204030204"/>
              </a:rPr>
              <a:t>pests</a:t>
            </a:r>
            <a:r>
              <a:rPr lang="pt-PT" sz="2000">
                <a:cs typeface="Calibri" panose="020F0502020204030204"/>
              </a:rPr>
              <a:t>, </a:t>
            </a:r>
            <a:r>
              <a:rPr lang="pt-PT" sz="2000" err="1">
                <a:cs typeface="Calibri" panose="020F0502020204030204"/>
              </a:rPr>
              <a:t>pollution</a:t>
            </a:r>
            <a:r>
              <a:rPr lang="pt-PT" sz="2000">
                <a:cs typeface="Calibri" panose="020F0502020204030204"/>
              </a:rPr>
              <a:t>, </a:t>
            </a:r>
            <a:r>
              <a:rPr lang="pt-PT" sz="2000" err="1">
                <a:cs typeface="Calibri" panose="020F0502020204030204"/>
              </a:rPr>
              <a:t>irrigation</a:t>
            </a:r>
            <a:r>
              <a:rPr lang="pt-PT" sz="2000">
                <a:cs typeface="Calibri" panose="020F0502020204030204"/>
              </a:rPr>
              <a:t>, </a:t>
            </a:r>
            <a:r>
              <a:rPr lang="pt-PT" sz="2000" err="1">
                <a:cs typeface="Calibri" panose="020F0502020204030204"/>
              </a:rPr>
              <a:t>soil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quality</a:t>
            </a:r>
            <a:r>
              <a:rPr lang="pt-PT" sz="2000">
                <a:cs typeface="Calibri" panose="020F0502020204030204"/>
              </a:rPr>
              <a:t>, </a:t>
            </a:r>
            <a:r>
              <a:rPr lang="pt-PT" sz="2000" err="1">
                <a:cs typeface="Calibri" panose="020F0502020204030204"/>
              </a:rPr>
              <a:t>weeds</a:t>
            </a:r>
            <a:endParaRPr lang="pt-PT" sz="200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>
                <a:cs typeface="Calibri" panose="020F0502020204030204"/>
              </a:rPr>
              <a:t>AI </a:t>
            </a:r>
            <a:r>
              <a:rPr lang="pt-PT" sz="2000" err="1">
                <a:cs typeface="Calibri" panose="020F0502020204030204"/>
              </a:rPr>
              <a:t>and</a:t>
            </a:r>
            <a:r>
              <a:rPr lang="pt-PT" sz="2000">
                <a:cs typeface="Calibri" panose="020F0502020204030204"/>
              </a:rPr>
              <a:t> IT </a:t>
            </a:r>
            <a:r>
              <a:rPr lang="pt-PT" sz="2000" err="1">
                <a:cs typeface="Calibri" panose="020F0502020204030204"/>
              </a:rPr>
              <a:t>might</a:t>
            </a:r>
            <a:r>
              <a:rPr lang="pt-PT" sz="2000">
                <a:cs typeface="Calibri" panose="020F0502020204030204"/>
              </a:rPr>
              <a:t> </a:t>
            </a:r>
            <a:r>
              <a:rPr lang="pt-PT" sz="2000" err="1">
                <a:cs typeface="Calibri" panose="020F0502020204030204"/>
              </a:rPr>
              <a:t>help</a:t>
            </a:r>
            <a:r>
              <a:rPr lang="pt-PT" sz="2000">
                <a:cs typeface="Calibri" panose="020F0502020204030204"/>
              </a:rPr>
              <a:t> </a:t>
            </a:r>
            <a:r>
              <a:rPr lang="pt-PT" sz="2000" err="1">
                <a:cs typeface="Calibri" panose="020F0502020204030204"/>
              </a:rPr>
              <a:t>optimize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farming</a:t>
            </a:r>
            <a:r>
              <a:rPr lang="pt-PT" sz="2000">
                <a:cs typeface="Calibri" panose="020F0502020204030204"/>
              </a:rPr>
              <a:t>, </a:t>
            </a:r>
            <a:r>
              <a:rPr lang="pt-PT" sz="2000" err="1">
                <a:cs typeface="Calibri" panose="020F0502020204030204"/>
              </a:rPr>
              <a:t>but</a:t>
            </a:r>
            <a:r>
              <a:rPr lang="pt-PT" sz="2000">
                <a:cs typeface="Calibri" panose="020F0502020204030204"/>
              </a:rPr>
              <a:t> comes </a:t>
            </a:r>
            <a:r>
              <a:rPr lang="pt-PT" sz="2000" err="1">
                <a:cs typeface="Calibri" panose="020F0502020204030204"/>
              </a:rPr>
              <a:t>with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its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own</a:t>
            </a:r>
            <a:r>
              <a:rPr lang="pt-PT" sz="2000">
                <a:cs typeface="Calibri" panose="020F0502020204030204"/>
              </a:rPr>
              <a:t> set </a:t>
            </a:r>
            <a:r>
              <a:rPr lang="pt-PT" sz="2000" err="1">
                <a:cs typeface="Calibri" panose="020F0502020204030204"/>
              </a:rPr>
              <a:t>of</a:t>
            </a:r>
            <a:r>
              <a:rPr lang="pt-PT" sz="2000">
                <a:cs typeface="Calibri" panose="020F0502020204030204"/>
              </a:rPr>
              <a:t> </a:t>
            </a:r>
            <a:r>
              <a:rPr lang="pt-PT" sz="2000" err="1">
                <a:cs typeface="Calibri" panose="020F0502020204030204"/>
              </a:rPr>
              <a:t>challenges</a:t>
            </a:r>
            <a:endParaRPr lang="pt-PT" sz="2000"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>
                <a:cs typeface="Calibri" panose="020F0502020204030204"/>
              </a:rPr>
              <a:t>AI/IT </a:t>
            </a:r>
            <a:r>
              <a:rPr lang="pt-PT" sz="2000" err="1">
                <a:cs typeface="Calibri" panose="020F0502020204030204"/>
              </a:rPr>
              <a:t>challenges</a:t>
            </a:r>
            <a:r>
              <a:rPr lang="pt-PT" sz="2000">
                <a:cs typeface="Calibri" panose="020F0502020204030204"/>
              </a:rPr>
              <a:t> are data </a:t>
            </a:r>
            <a:r>
              <a:rPr lang="pt-PT" sz="2000" err="1">
                <a:cs typeface="Calibri" panose="020F0502020204030204"/>
              </a:rPr>
              <a:t>protection</a:t>
            </a:r>
            <a:r>
              <a:rPr lang="pt-PT" sz="2000">
                <a:cs typeface="Calibri" panose="020F0502020204030204"/>
              </a:rPr>
              <a:t>/</a:t>
            </a:r>
            <a:r>
              <a:rPr lang="pt-PT" sz="2000" err="1">
                <a:cs typeface="Calibri" panose="020F0502020204030204"/>
              </a:rPr>
              <a:t>security</a:t>
            </a:r>
            <a:r>
              <a:rPr lang="pt-PT" sz="2000">
                <a:cs typeface="Calibri" panose="020F0502020204030204"/>
              </a:rPr>
              <a:t>, data </a:t>
            </a:r>
            <a:r>
              <a:rPr lang="pt-PT" sz="2000" err="1">
                <a:cs typeface="Calibri" panose="020F0502020204030204"/>
              </a:rPr>
              <a:t>ownership</a:t>
            </a:r>
            <a:r>
              <a:rPr lang="pt-PT" sz="2000">
                <a:cs typeface="Calibri" panose="020F0502020204030204"/>
              </a:rPr>
              <a:t>, </a:t>
            </a:r>
            <a:r>
              <a:rPr lang="pt-PT" sz="2000" err="1">
                <a:cs typeface="Calibri" panose="020F0502020204030204"/>
              </a:rPr>
              <a:t>responsibility</a:t>
            </a:r>
            <a:r>
              <a:rPr lang="pt-PT" sz="2000">
                <a:cs typeface="Calibri" panose="020F0502020204030204"/>
              </a:rPr>
              <a:t>, </a:t>
            </a:r>
            <a:r>
              <a:rPr lang="pt-PT" sz="2000" err="1">
                <a:cs typeface="Calibri" panose="020F0502020204030204"/>
              </a:rPr>
              <a:t>regulation</a:t>
            </a:r>
            <a:r>
              <a:rPr lang="pt-PT" sz="2000">
                <a:cs typeface="Calibri" panose="020F0502020204030204"/>
              </a:rPr>
              <a:t>, </a:t>
            </a:r>
            <a:r>
              <a:rPr lang="pt-PT" sz="2000" err="1">
                <a:cs typeface="Calibri" panose="020F0502020204030204"/>
              </a:rPr>
              <a:t>explainability</a:t>
            </a:r>
            <a:r>
              <a:rPr lang="pt-PT" sz="2000">
                <a:cs typeface="Calibri" panose="020F0502020204030204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>
              <a:cs typeface="Calibri" panose="020F0502020204030204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5BA3E7D-B57F-F4A8-0BDF-0E8C1445D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9286" y="1244439"/>
            <a:ext cx="5200972" cy="45644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PT" sz="1800">
              <a:latin typeface="ArialMT"/>
              <a:cs typeface="Calibri" panose="020F0502020204030204"/>
            </a:endParaRPr>
          </a:p>
          <a:p>
            <a:pPr>
              <a:buFont typeface="Calibri"/>
              <a:buChar char="-"/>
            </a:pPr>
            <a:r>
              <a:rPr lang="pt-PT" sz="2000">
                <a:latin typeface="Calibri"/>
                <a:cs typeface="Calibri" panose="020F0502020204030204"/>
              </a:rPr>
              <a:t>Digital </a:t>
            </a:r>
            <a:r>
              <a:rPr lang="pt-PT" sz="2000" err="1">
                <a:latin typeface="Calibri"/>
                <a:cs typeface="Calibri" panose="020F0502020204030204"/>
              </a:rPr>
              <a:t>representation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of</a:t>
            </a:r>
            <a:r>
              <a:rPr lang="pt-PT" sz="2000">
                <a:latin typeface="Calibri"/>
                <a:cs typeface="Calibri" panose="020F0502020204030204"/>
              </a:rPr>
              <a:t> a </a:t>
            </a:r>
            <a:r>
              <a:rPr lang="pt-PT" sz="2000" err="1">
                <a:latin typeface="Calibri"/>
                <a:cs typeface="Calibri" panose="020F0502020204030204"/>
              </a:rPr>
              <a:t>physical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object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or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process</a:t>
            </a:r>
            <a:endParaRPr lang="pt-PT" sz="20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>
                <a:latin typeface="Calibri"/>
                <a:cs typeface="Calibri" panose="020F0502020204030204"/>
              </a:rPr>
              <a:t>Can </a:t>
            </a:r>
            <a:r>
              <a:rPr lang="pt-PT" sz="2000" err="1">
                <a:latin typeface="Calibri"/>
                <a:cs typeface="Calibri" panose="020F0502020204030204"/>
              </a:rPr>
              <a:t>help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optimize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production</a:t>
            </a:r>
            <a:endParaRPr lang="pt-PT" sz="20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>
                <a:latin typeface="Calibri"/>
                <a:cs typeface="Calibri" panose="020F0502020204030204"/>
              </a:rPr>
              <a:t>Can </a:t>
            </a:r>
            <a:r>
              <a:rPr lang="pt-PT" sz="2000" err="1">
                <a:latin typeface="Calibri"/>
                <a:cs typeface="Calibri" panose="020F0502020204030204"/>
              </a:rPr>
              <a:t>predictively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verify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safety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and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regulatory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compliance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without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running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the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risks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associated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with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the</a:t>
            </a:r>
            <a:r>
              <a:rPr lang="pt-PT" sz="2000">
                <a:latin typeface="Calibri"/>
                <a:cs typeface="Calibri" panose="020F0502020204030204"/>
              </a:rPr>
              <a:t> real </a:t>
            </a:r>
            <a:r>
              <a:rPr lang="pt-PT" sz="2000" err="1">
                <a:latin typeface="Calibri"/>
                <a:cs typeface="Calibri" panose="020F0502020204030204"/>
              </a:rPr>
              <a:t>system</a:t>
            </a:r>
            <a:r>
              <a:rPr lang="pt-PT" sz="2000">
                <a:latin typeface="Calibri"/>
                <a:cs typeface="Calibri" panose="020F0502020204030204"/>
              </a:rPr>
              <a:t>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PT" sz="2000" err="1">
                <a:latin typeface="Calibri"/>
                <a:cs typeface="Calibri" panose="020F0502020204030204"/>
              </a:rPr>
              <a:t>Vulnerabilities</a:t>
            </a:r>
            <a:r>
              <a:rPr lang="pt-PT" sz="2000">
                <a:latin typeface="Calibri"/>
                <a:cs typeface="Calibri" panose="020F0502020204030204"/>
              </a:rPr>
              <a:t> can lead to </a:t>
            </a:r>
            <a:r>
              <a:rPr lang="pt-PT" sz="2000" err="1">
                <a:latin typeface="Calibri"/>
                <a:cs typeface="Calibri" panose="020F0502020204030204"/>
              </a:rPr>
              <a:t>loss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of</a:t>
            </a:r>
            <a:r>
              <a:rPr lang="pt-PT" sz="2000">
                <a:latin typeface="Calibri"/>
                <a:cs typeface="Calibri" panose="020F0502020204030204"/>
              </a:rPr>
              <a:t> data </a:t>
            </a:r>
            <a:r>
              <a:rPr lang="pt-PT" sz="2000" err="1">
                <a:latin typeface="Calibri"/>
                <a:cs typeface="Calibri" panose="020F0502020204030204"/>
              </a:rPr>
              <a:t>integrity</a:t>
            </a:r>
            <a:endParaRPr lang="pt-PT" sz="20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>
                <a:latin typeface="Calibri"/>
                <a:cs typeface="Calibri" panose="020F0502020204030204"/>
              </a:rPr>
              <a:t>Can </a:t>
            </a:r>
            <a:r>
              <a:rPr lang="pt-PT" sz="2000" err="1">
                <a:latin typeface="Calibri"/>
                <a:cs typeface="Calibri" panose="020F0502020204030204"/>
              </a:rPr>
              <a:t>provide</a:t>
            </a:r>
            <a:r>
              <a:rPr lang="pt-PT" sz="2000">
                <a:latin typeface="Calibri"/>
                <a:cs typeface="Calibri" panose="020F0502020204030204"/>
              </a:rPr>
              <a:t> false </a:t>
            </a:r>
            <a:r>
              <a:rPr lang="pt-PT" sz="2000" err="1">
                <a:latin typeface="Calibri"/>
                <a:cs typeface="Calibri" panose="020F0502020204030204"/>
              </a:rPr>
              <a:t>results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leading</a:t>
            </a:r>
            <a:r>
              <a:rPr lang="pt-PT" sz="2000">
                <a:latin typeface="Calibri"/>
                <a:cs typeface="Calibri" panose="020F0502020204030204"/>
              </a:rPr>
              <a:t> to false </a:t>
            </a:r>
            <a:r>
              <a:rPr lang="pt-PT" sz="2000" err="1">
                <a:latin typeface="Calibri"/>
                <a:cs typeface="Calibri" panose="020F0502020204030204"/>
              </a:rPr>
              <a:t>assumptions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about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the</a:t>
            </a:r>
            <a:r>
              <a:rPr lang="pt-PT" sz="2000">
                <a:latin typeface="Calibri"/>
                <a:cs typeface="Calibri" panose="020F0502020204030204"/>
              </a:rPr>
              <a:t> real </a:t>
            </a:r>
            <a:r>
              <a:rPr lang="pt-PT" sz="2000" err="1">
                <a:latin typeface="Calibri"/>
                <a:cs typeface="Calibri" panose="020F0502020204030204"/>
              </a:rPr>
              <a:t>system</a:t>
            </a:r>
            <a:endParaRPr lang="pt-PT" sz="20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pt-PT" sz="24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pt-PT" sz="2400">
              <a:latin typeface="Calibri"/>
              <a:cs typeface="Calibri" panose="020F0502020204030204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4</a:t>
            </a:fld>
            <a:endParaRPr lang="en-US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9212561-1F8A-F814-ABE9-F5EAD87E357C}"/>
              </a:ext>
            </a:extLst>
          </p:cNvPr>
          <p:cNvCxnSpPr>
            <a:cxnSpLocks/>
          </p:cNvCxnSpPr>
          <p:nvPr/>
        </p:nvCxnSpPr>
        <p:spPr>
          <a:xfrm>
            <a:off x="6096580" y="1619395"/>
            <a:ext cx="0" cy="48861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C204E6-33B9-06C5-79C2-57D407B58BDB}"/>
              </a:ext>
            </a:extLst>
          </p:cNvPr>
          <p:cNvSpPr txBox="1"/>
          <p:nvPr/>
        </p:nvSpPr>
        <p:spPr>
          <a:xfrm>
            <a:off x="6093417" y="171773"/>
            <a:ext cx="608179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alibri Light"/>
              </a:rPr>
              <a:t>Driver</a:t>
            </a:r>
          </a:p>
          <a:p>
            <a:r>
              <a:rPr lang="en-US" sz="4400">
                <a:latin typeface="Calibri Light"/>
                <a:cs typeface="Calibri Light"/>
              </a:rPr>
              <a:t>Digital Twins</a:t>
            </a:r>
          </a:p>
        </p:txBody>
      </p:sp>
    </p:spTree>
    <p:extLst>
      <p:ext uri="{BB962C8B-B14F-4D97-AF65-F5344CB8AC3E}">
        <p14:creationId xmlns:p14="http://schemas.microsoft.com/office/powerpoint/2010/main" val="209564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Business domain </a:t>
            </a:r>
            <a:r>
              <a:rPr lang="en-US" err="1"/>
              <a:t>Agro&amp;Fish</a:t>
            </a:r>
            <a:r>
              <a:rPr lang="en-US"/>
              <a:t> and Driver Digital Twins</a:t>
            </a:r>
            <a:endParaRPr lang="en-US">
              <a:cs typeface="Calibri Light"/>
            </a:endParaRP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569A32E-1719-C8E3-1EE7-5EFD3B94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/>
              <a:buChar char="-"/>
            </a:pPr>
            <a:r>
              <a:rPr lang="pt-PT" sz="2400">
                <a:cs typeface="Calibri"/>
              </a:rPr>
              <a:t>IT spread in </a:t>
            </a:r>
            <a:r>
              <a:rPr lang="pt-PT" sz="2400" err="1">
                <a:cs typeface="Calibri"/>
              </a:rPr>
              <a:t>Agro&amp;Fish</a:t>
            </a:r>
            <a:r>
              <a:rPr lang="pt-PT" sz="2400">
                <a:cs typeface="Calibri"/>
              </a:rPr>
              <a:t> - &gt; more data -&gt; </a:t>
            </a:r>
            <a:r>
              <a:rPr lang="pt-PT" sz="2400" err="1">
                <a:cs typeface="Calibri"/>
              </a:rPr>
              <a:t>better</a:t>
            </a:r>
            <a:r>
              <a:rPr lang="pt-PT" sz="2400">
                <a:cs typeface="Calibri"/>
              </a:rPr>
              <a:t> Digital </a:t>
            </a:r>
            <a:r>
              <a:rPr lang="pt-PT" sz="2400" err="1">
                <a:cs typeface="Calibri"/>
              </a:rPr>
              <a:t>Twins</a:t>
            </a:r>
            <a:endParaRPr lang="pt-PT" sz="2400">
              <a:cs typeface="Calibri"/>
            </a:endParaRPr>
          </a:p>
          <a:p>
            <a:pPr>
              <a:buFont typeface="Calibri"/>
              <a:buChar char="-"/>
            </a:pPr>
            <a:r>
              <a:rPr lang="pt-PT" sz="2400">
                <a:cs typeface="Calibri"/>
              </a:rPr>
              <a:t>Digital </a:t>
            </a:r>
            <a:r>
              <a:rPr lang="pt-PT" sz="2400" err="1">
                <a:cs typeface="Calibri"/>
              </a:rPr>
              <a:t>Twins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predict</a:t>
            </a:r>
            <a:r>
              <a:rPr lang="pt-PT" sz="2400">
                <a:cs typeface="Calibri"/>
              </a:rPr>
              <a:t> yield </a:t>
            </a:r>
            <a:r>
              <a:rPr lang="pt-PT" sz="2400" err="1">
                <a:cs typeface="Calibri"/>
              </a:rPr>
              <a:t>of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crops</a:t>
            </a:r>
            <a:r>
              <a:rPr lang="pt-PT" sz="2400">
                <a:cs typeface="Calibri"/>
              </a:rPr>
              <a:t>/</a:t>
            </a:r>
            <a:r>
              <a:rPr lang="pt-PT" sz="2400" err="1">
                <a:cs typeface="Calibri"/>
              </a:rPr>
              <a:t>fish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allowing</a:t>
            </a:r>
            <a:r>
              <a:rPr lang="pt-PT" sz="2400">
                <a:cs typeface="Calibri"/>
              </a:rPr>
              <a:t> to </a:t>
            </a:r>
            <a:r>
              <a:rPr lang="pt-PT" sz="2400" err="1">
                <a:cs typeface="Calibri"/>
              </a:rPr>
              <a:t>plan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harvest</a:t>
            </a:r>
            <a:endParaRPr lang="pt-PT" sz="2400">
              <a:cs typeface="Calibri"/>
            </a:endParaRPr>
          </a:p>
          <a:p>
            <a:pPr>
              <a:buFont typeface="Calibri"/>
              <a:buChar char="-"/>
            </a:pPr>
            <a:r>
              <a:rPr lang="pt-PT" sz="2400">
                <a:cs typeface="Calibri"/>
              </a:rPr>
              <a:t>Digital </a:t>
            </a:r>
            <a:r>
              <a:rPr lang="pt-PT" sz="2400" err="1">
                <a:cs typeface="Calibri"/>
              </a:rPr>
              <a:t>Twins</a:t>
            </a:r>
            <a:r>
              <a:rPr lang="pt-PT" sz="2400">
                <a:cs typeface="Calibri"/>
              </a:rPr>
              <a:t> can </a:t>
            </a:r>
            <a:r>
              <a:rPr lang="pt-PT" sz="2400" err="1">
                <a:cs typeface="Calibri"/>
              </a:rPr>
              <a:t>enable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testing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of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new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strategies</a:t>
            </a:r>
            <a:r>
              <a:rPr lang="pt-PT" sz="2400">
                <a:cs typeface="Calibri"/>
              </a:rPr>
              <a:t> </a:t>
            </a:r>
            <a:r>
              <a:rPr lang="pt-PT" sz="2400" err="1">
                <a:cs typeface="Calibri"/>
              </a:rPr>
              <a:t>regarding</a:t>
            </a:r>
            <a:r>
              <a:rPr lang="pt-PT" sz="2400">
                <a:cs typeface="Calibri"/>
              </a:rPr>
              <a:t> </a:t>
            </a:r>
            <a:r>
              <a:rPr lang="pt-PT" sz="2400" err="1">
                <a:cs typeface="Calibri"/>
              </a:rPr>
              <a:t>dosage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of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pesticide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and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fertilizer</a:t>
            </a:r>
            <a:r>
              <a:rPr lang="pt-PT" sz="2400">
                <a:cs typeface="Calibri"/>
              </a:rPr>
              <a:t> etc.</a:t>
            </a:r>
          </a:p>
          <a:p>
            <a:pPr>
              <a:buFont typeface="Calibri"/>
              <a:buChar char="-"/>
            </a:pPr>
            <a:r>
              <a:rPr lang="pt-PT" sz="2400">
                <a:cs typeface="Calibri"/>
              </a:rPr>
              <a:t>As indoor/vertical </a:t>
            </a:r>
            <a:r>
              <a:rPr lang="pt-PT" sz="2400" err="1">
                <a:cs typeface="Calibri"/>
              </a:rPr>
              <a:t>farming</a:t>
            </a:r>
            <a:r>
              <a:rPr lang="pt-PT" sz="2400">
                <a:cs typeface="Calibri"/>
              </a:rPr>
              <a:t> emerges, </a:t>
            </a:r>
            <a:r>
              <a:rPr lang="pt-PT" sz="2400" err="1">
                <a:cs typeface="Calibri"/>
              </a:rPr>
              <a:t>it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might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make</a:t>
            </a:r>
            <a:r>
              <a:rPr lang="pt-PT" sz="2400">
                <a:cs typeface="Calibri"/>
              </a:rPr>
              <a:t> digital </a:t>
            </a:r>
            <a:r>
              <a:rPr lang="pt-PT" sz="2400" err="1">
                <a:cs typeface="Calibri"/>
              </a:rPr>
              <a:t>twins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even</a:t>
            </a:r>
            <a:r>
              <a:rPr lang="pt-PT" sz="2400">
                <a:cs typeface="Calibri"/>
              </a:rPr>
              <a:t> more </a:t>
            </a:r>
            <a:r>
              <a:rPr lang="pt-PT" sz="2400" err="1">
                <a:cs typeface="Calibri"/>
              </a:rPr>
              <a:t>useful</a:t>
            </a:r>
            <a:r>
              <a:rPr lang="pt-PT" sz="2400">
                <a:cs typeface="Calibri"/>
              </a:rPr>
              <a:t> as indoor </a:t>
            </a:r>
            <a:r>
              <a:rPr lang="pt-PT" sz="2400" err="1">
                <a:cs typeface="Calibri"/>
              </a:rPr>
              <a:t>farms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have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access</a:t>
            </a:r>
            <a:r>
              <a:rPr lang="pt-PT" sz="2400">
                <a:cs typeface="Calibri"/>
              </a:rPr>
              <a:t> to </a:t>
            </a:r>
            <a:r>
              <a:rPr lang="pt-PT" sz="2400" err="1">
                <a:cs typeface="Calibri"/>
              </a:rPr>
              <a:t>sensors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and</a:t>
            </a:r>
            <a:r>
              <a:rPr lang="pt-PT" sz="2400">
                <a:cs typeface="Calibri"/>
              </a:rPr>
              <a:t> </a:t>
            </a:r>
            <a:r>
              <a:rPr lang="pt-PT" sz="2400" err="1">
                <a:cs typeface="Calibri"/>
              </a:rPr>
              <a:t>infrastructure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and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also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requires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close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monitoring</a:t>
            </a:r>
            <a:r>
              <a:rPr lang="pt-PT" sz="2400">
                <a:cs typeface="Calibri"/>
              </a:rPr>
              <a:t>.</a:t>
            </a:r>
          </a:p>
          <a:p>
            <a:pPr>
              <a:buFont typeface="Calibri"/>
              <a:buChar char="-"/>
            </a:pPr>
            <a:r>
              <a:rPr lang="pt-PT" sz="2400" err="1">
                <a:cs typeface="Calibri"/>
              </a:rPr>
              <a:t>Many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of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the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same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problems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regarding</a:t>
            </a:r>
            <a:r>
              <a:rPr lang="pt-PT" sz="2400">
                <a:cs typeface="Calibri"/>
              </a:rPr>
              <a:t> AI/IT </a:t>
            </a:r>
            <a:r>
              <a:rPr lang="pt-PT" sz="2400" err="1">
                <a:cs typeface="Calibri"/>
              </a:rPr>
              <a:t>arises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with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the</a:t>
            </a:r>
            <a:r>
              <a:rPr lang="pt-PT" sz="2400">
                <a:cs typeface="Calibri"/>
              </a:rPr>
              <a:t> use </a:t>
            </a:r>
            <a:r>
              <a:rPr lang="pt-PT" sz="2400" err="1">
                <a:cs typeface="Calibri"/>
              </a:rPr>
              <a:t>of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DIgital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Twins</a:t>
            </a:r>
            <a:r>
              <a:rPr lang="pt-PT" sz="2400">
                <a:cs typeface="Calibri"/>
              </a:rPr>
              <a:t>, </a:t>
            </a:r>
            <a:r>
              <a:rPr lang="pt-PT" sz="2400" err="1">
                <a:cs typeface="Calibri"/>
              </a:rPr>
              <a:t>but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they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might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be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alleviated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by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the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ability</a:t>
            </a:r>
            <a:r>
              <a:rPr lang="pt-PT" sz="2400">
                <a:cs typeface="Calibri"/>
              </a:rPr>
              <a:t> to </a:t>
            </a:r>
            <a:r>
              <a:rPr lang="pt-PT" sz="2400" err="1">
                <a:cs typeface="Calibri"/>
              </a:rPr>
              <a:t>predictively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test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on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the</a:t>
            </a:r>
            <a:r>
              <a:rPr lang="pt-PT" sz="2400">
                <a:cs typeface="Calibri"/>
              </a:rPr>
              <a:t> Digital </a:t>
            </a:r>
            <a:r>
              <a:rPr lang="pt-PT" sz="2400" err="1">
                <a:cs typeface="Calibri"/>
              </a:rPr>
              <a:t>Twin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instead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of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the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farm</a:t>
            </a:r>
            <a:r>
              <a:rPr lang="pt-PT" sz="2400">
                <a:cs typeface="Calibri"/>
              </a:rPr>
              <a:t> </a:t>
            </a:r>
            <a:r>
              <a:rPr lang="pt-PT" sz="2400" err="1">
                <a:cs typeface="Calibri"/>
              </a:rPr>
              <a:t>directly</a:t>
            </a:r>
            <a:r>
              <a:rPr lang="pt-PT" sz="2400">
                <a:cs typeface="Calibri"/>
              </a:rPr>
              <a:t>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596" cy="1325563"/>
          </a:xfrm>
        </p:spPr>
        <p:txBody>
          <a:bodyPr/>
          <a:lstStyle/>
          <a:p>
            <a:r>
              <a:rPr lang="en-US"/>
              <a:t>Business domain Construction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569A32E-1719-C8E3-1EE7-5EFD3B94C6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400">
                <a:cs typeface="Calibri" panose="020F0502020204030204"/>
              </a:rPr>
              <a:t>The construction field persists in the society for a long time, but still presents some issues: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Calibri"/>
                <a:cs typeface="Calibri" panose="020F0502020204030204"/>
              </a:rPr>
              <a:t>Expensive workarounds on unexpected mistakes,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Calibri"/>
                <a:cs typeface="Calibri" panose="020F0502020204030204"/>
              </a:rPr>
              <a:t>Long project durations,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latin typeface="Calibri"/>
                <a:cs typeface="Calibri" panose="020F0502020204030204"/>
              </a:rPr>
              <a:t>Slow implementation of the new IT technologies.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6</a:t>
            </a:fld>
            <a:endParaRPr lang="en-US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49212561-1F8A-F814-ABE9-F5EAD87E357C}"/>
              </a:ext>
            </a:extLst>
          </p:cNvPr>
          <p:cNvCxnSpPr>
            <a:cxnSpLocks/>
          </p:cNvCxnSpPr>
          <p:nvPr/>
        </p:nvCxnSpPr>
        <p:spPr>
          <a:xfrm>
            <a:off x="6096580" y="1619395"/>
            <a:ext cx="0" cy="48861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C6692E70-DCBB-FB59-5610-8991E4DFEBA2}"/>
              </a:ext>
            </a:extLst>
          </p:cNvPr>
          <p:cNvSpPr txBox="1">
            <a:spLocks/>
          </p:cNvSpPr>
          <p:nvPr/>
        </p:nvSpPr>
        <p:spPr>
          <a:xfrm>
            <a:off x="6172204" y="365125"/>
            <a:ext cx="5181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Driver Digital Twins</a:t>
            </a:r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1A389B05-AA64-FDFB-B843-BCD0846F523B}"/>
              </a:ext>
            </a:extLst>
          </p:cNvPr>
          <p:cNvSpPr txBox="1">
            <a:spLocks/>
          </p:cNvSpPr>
          <p:nvPr/>
        </p:nvSpPr>
        <p:spPr>
          <a:xfrm>
            <a:off x="6159286" y="1244439"/>
            <a:ext cx="5200972" cy="45644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PT" sz="1800">
              <a:latin typeface="ArialMT"/>
              <a:cs typeface="Calibri" panose="020F0502020204030204"/>
            </a:endParaRPr>
          </a:p>
          <a:p>
            <a:pPr>
              <a:buFont typeface="Calibri"/>
              <a:buChar char="-"/>
            </a:pPr>
            <a:r>
              <a:rPr lang="pt-PT" sz="2000">
                <a:latin typeface="Calibri"/>
                <a:cs typeface="Calibri" panose="020F0502020204030204"/>
              </a:rPr>
              <a:t>Digital </a:t>
            </a:r>
            <a:r>
              <a:rPr lang="pt-PT" sz="2000" err="1">
                <a:latin typeface="Calibri"/>
                <a:cs typeface="Calibri" panose="020F0502020204030204"/>
              </a:rPr>
              <a:t>representation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of</a:t>
            </a:r>
            <a:r>
              <a:rPr lang="pt-PT" sz="2000">
                <a:latin typeface="Calibri"/>
                <a:cs typeface="Calibri" panose="020F0502020204030204"/>
              </a:rPr>
              <a:t> a </a:t>
            </a:r>
            <a:r>
              <a:rPr lang="pt-PT" sz="2000" err="1">
                <a:latin typeface="Calibri"/>
                <a:cs typeface="Calibri" panose="020F0502020204030204"/>
              </a:rPr>
              <a:t>physical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object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or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process</a:t>
            </a:r>
            <a:endParaRPr lang="pt-PT" sz="20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>
                <a:latin typeface="Calibri"/>
                <a:cs typeface="Calibri" panose="020F0502020204030204"/>
              </a:rPr>
              <a:t>Can </a:t>
            </a:r>
            <a:r>
              <a:rPr lang="pt-PT" sz="2000" err="1">
                <a:latin typeface="Calibri"/>
                <a:cs typeface="Calibri" panose="020F0502020204030204"/>
              </a:rPr>
              <a:t>help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optimize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production</a:t>
            </a:r>
            <a:endParaRPr lang="pt-PT" sz="20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>
                <a:latin typeface="Calibri"/>
                <a:cs typeface="Calibri" panose="020F0502020204030204"/>
              </a:rPr>
              <a:t>Can </a:t>
            </a:r>
            <a:r>
              <a:rPr lang="pt-PT" sz="2000" err="1">
                <a:latin typeface="Calibri"/>
                <a:cs typeface="Calibri" panose="020F0502020204030204"/>
              </a:rPr>
              <a:t>predictively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verify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safety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and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regulatory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compliance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without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running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the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risks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associated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with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the</a:t>
            </a:r>
            <a:r>
              <a:rPr lang="pt-PT" sz="2000">
                <a:latin typeface="Calibri"/>
                <a:cs typeface="Calibri" panose="020F0502020204030204"/>
              </a:rPr>
              <a:t> real </a:t>
            </a:r>
            <a:r>
              <a:rPr lang="pt-PT" sz="2000" err="1">
                <a:latin typeface="Calibri"/>
                <a:cs typeface="Calibri" panose="020F0502020204030204"/>
              </a:rPr>
              <a:t>system</a:t>
            </a:r>
            <a:r>
              <a:rPr lang="pt-PT" sz="2000">
                <a:latin typeface="Calibri"/>
                <a:cs typeface="Calibri" panose="020F0502020204030204"/>
              </a:rPr>
              <a:t>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t-PT" sz="2000" err="1">
                <a:latin typeface="Calibri"/>
                <a:cs typeface="Calibri" panose="020F0502020204030204"/>
              </a:rPr>
              <a:t>Vulnerabilities</a:t>
            </a:r>
            <a:r>
              <a:rPr lang="pt-PT" sz="2000">
                <a:latin typeface="Calibri"/>
                <a:cs typeface="Calibri" panose="020F0502020204030204"/>
              </a:rPr>
              <a:t> can lead to </a:t>
            </a:r>
            <a:r>
              <a:rPr lang="pt-PT" sz="2000" err="1">
                <a:latin typeface="Calibri"/>
                <a:cs typeface="Calibri" panose="020F0502020204030204"/>
              </a:rPr>
              <a:t>loss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of</a:t>
            </a:r>
            <a:r>
              <a:rPr lang="pt-PT" sz="2000">
                <a:latin typeface="Calibri"/>
                <a:cs typeface="Calibri" panose="020F0502020204030204"/>
              </a:rPr>
              <a:t> data </a:t>
            </a:r>
            <a:r>
              <a:rPr lang="pt-PT" sz="2000" err="1">
                <a:latin typeface="Calibri"/>
                <a:cs typeface="Calibri" panose="020F0502020204030204"/>
              </a:rPr>
              <a:t>integrity</a:t>
            </a:r>
            <a:endParaRPr lang="pt-PT" sz="20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t-PT" sz="2000">
                <a:latin typeface="Calibri"/>
                <a:cs typeface="Calibri" panose="020F0502020204030204"/>
              </a:rPr>
              <a:t>Can </a:t>
            </a:r>
            <a:r>
              <a:rPr lang="pt-PT" sz="2000" err="1">
                <a:latin typeface="Calibri"/>
                <a:cs typeface="Calibri" panose="020F0502020204030204"/>
              </a:rPr>
              <a:t>provide</a:t>
            </a:r>
            <a:r>
              <a:rPr lang="pt-PT" sz="2000">
                <a:latin typeface="Calibri"/>
                <a:cs typeface="Calibri" panose="020F0502020204030204"/>
              </a:rPr>
              <a:t> false </a:t>
            </a:r>
            <a:r>
              <a:rPr lang="pt-PT" sz="2000" err="1">
                <a:latin typeface="Calibri"/>
                <a:cs typeface="Calibri" panose="020F0502020204030204"/>
              </a:rPr>
              <a:t>results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leading</a:t>
            </a:r>
            <a:r>
              <a:rPr lang="pt-PT" sz="2000">
                <a:latin typeface="Calibri"/>
                <a:cs typeface="Calibri" panose="020F0502020204030204"/>
              </a:rPr>
              <a:t> to false </a:t>
            </a:r>
            <a:r>
              <a:rPr lang="pt-PT" sz="2000" err="1">
                <a:latin typeface="Calibri"/>
                <a:cs typeface="Calibri" panose="020F0502020204030204"/>
              </a:rPr>
              <a:t>assumptions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about</a:t>
            </a:r>
            <a:r>
              <a:rPr lang="pt-PT" sz="2000">
                <a:latin typeface="Calibri"/>
                <a:cs typeface="Calibri" panose="020F0502020204030204"/>
              </a:rPr>
              <a:t> </a:t>
            </a:r>
            <a:r>
              <a:rPr lang="pt-PT" sz="2000" err="1">
                <a:latin typeface="Calibri"/>
                <a:cs typeface="Calibri" panose="020F0502020204030204"/>
              </a:rPr>
              <a:t>the</a:t>
            </a:r>
            <a:r>
              <a:rPr lang="pt-PT" sz="2000">
                <a:latin typeface="Calibri"/>
                <a:cs typeface="Calibri" panose="020F0502020204030204"/>
              </a:rPr>
              <a:t> real </a:t>
            </a:r>
            <a:r>
              <a:rPr lang="pt-PT" sz="2000" err="1">
                <a:latin typeface="Calibri"/>
                <a:cs typeface="Calibri" panose="020F0502020204030204"/>
              </a:rPr>
              <a:t>system</a:t>
            </a:r>
            <a:endParaRPr lang="pt-PT" sz="20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pt-PT" sz="2400">
              <a:latin typeface="Calibri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pt-PT" sz="2400">
              <a:latin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023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Business domain Construction and Driver Digital Twins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569A32E-1719-C8E3-1EE7-5EFD3B94C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/>
              <a:buChar char="-"/>
            </a:pPr>
            <a:r>
              <a:rPr lang="en-US" sz="2800">
                <a:cs typeface="Calibri"/>
              </a:rPr>
              <a:t>Digital Twins provide a dynamic and interactive model of construction projects, allowing for better planning, scheduling, and coordination among stakeholders.</a:t>
            </a:r>
          </a:p>
          <a:p>
            <a:pPr>
              <a:buFont typeface="Calibri"/>
              <a:buChar char="-"/>
            </a:pPr>
            <a:r>
              <a:rPr lang="en-US" sz="2800">
                <a:cs typeface="Calibri"/>
              </a:rPr>
              <a:t>Digital Twins play a crucial role in the operation and maintenance of buildings, ensuring they perform efficiently throughout their lifecycle.</a:t>
            </a:r>
          </a:p>
          <a:p>
            <a:pPr>
              <a:buFont typeface="Calibri"/>
              <a:buChar char="-"/>
            </a:pPr>
            <a:r>
              <a:rPr lang="en-US"/>
              <a:t>This duet represents a transformative shift towards smarter, more efficient construction practices.</a:t>
            </a:r>
          </a:p>
          <a:p>
            <a:pPr>
              <a:buFont typeface="Calibri"/>
              <a:buChar char="-"/>
            </a:pPr>
            <a:r>
              <a:rPr lang="en-US" sz="2800">
                <a:cs typeface="Calibri"/>
              </a:rPr>
              <a:t>By leveraging the driver’s technology, the construction industry can reduce its environmental footprint and move towards a more sustainable future.</a:t>
            </a:r>
            <a:endParaRPr lang="pt-PT" sz="2800">
              <a:cs typeface="Calibri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568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1_Tema do Office</vt:lpstr>
      <vt:lpstr> Consolidation Group P2T02  </vt:lpstr>
      <vt:lpstr>Business domain Insurance and Driver Sensors</vt:lpstr>
      <vt:lpstr>Relation between Business domain Insurance and Driver Sensors</vt:lpstr>
      <vt:lpstr>Business Domain  Agro&amp;Fish  </vt:lpstr>
      <vt:lpstr>Relation between Business domain Agro&amp;Fish and Driver Digital Twins</vt:lpstr>
      <vt:lpstr>Business domain Construction</vt:lpstr>
      <vt:lpstr>Relation between Business domain Construction and Driver Digital Twins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Modeling Tool</dc:title>
  <dc:creator>Diogo Alexandre Breites de Campos Proença</dc:creator>
  <cp:revision>1</cp:revision>
  <dcterms:created xsi:type="dcterms:W3CDTF">2020-09-27T13:55:54Z</dcterms:created>
  <dcterms:modified xsi:type="dcterms:W3CDTF">2024-05-26T22:09:29Z</dcterms:modified>
</cp:coreProperties>
</file>