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hia jarray" initials="fj" lastIdx="1" clrIdx="0">
    <p:extLst>
      <p:ext uri="{19B8F6BF-5375-455C-9EA6-DF929625EA0E}">
        <p15:presenceInfo xmlns:p15="http://schemas.microsoft.com/office/powerpoint/2012/main" userId="d1437396efca9e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64A15E5-665A-40D6-91A7-05E22EE1090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318695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4A15E5-665A-40D6-91A7-05E22EE1090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396357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4A15E5-665A-40D6-91A7-05E22EE1090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61017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4A15E5-665A-40D6-91A7-05E22EE1090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29BE7-7F43-4623-83DB-495DA9485E66}" type="slidenum">
              <a:rPr lang="en-US" smtClean="0"/>
              <a:t>‹N°›</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4327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4A15E5-665A-40D6-91A7-05E22EE1090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635457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64A15E5-665A-40D6-91A7-05E22EE10906}"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670063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64A15E5-665A-40D6-91A7-05E22EE10906}"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1422525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4A15E5-665A-40D6-91A7-05E22EE1090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3802535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4A15E5-665A-40D6-91A7-05E22EE1090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12235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4A15E5-665A-40D6-91A7-05E22EE1090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10501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64A15E5-665A-40D6-91A7-05E22EE10906}"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04401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64A15E5-665A-40D6-91A7-05E22EE1090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79045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64A15E5-665A-40D6-91A7-05E22EE10906}" type="datetimeFigureOut">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351644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64A15E5-665A-40D6-91A7-05E22EE10906}"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50120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64A15E5-665A-40D6-91A7-05E22EE10906}" type="datetimeFigureOut">
              <a:rPr lang="en-US" smtClean="0"/>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91267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4A15E5-665A-40D6-91A7-05E22EE1090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86493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4A15E5-665A-40D6-91A7-05E22EE10906}"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29BE7-7F43-4623-83DB-495DA9485E66}" type="slidenum">
              <a:rPr lang="en-US" smtClean="0"/>
              <a:t>‹N°›</a:t>
            </a:fld>
            <a:endParaRPr lang="en-US"/>
          </a:p>
        </p:txBody>
      </p:sp>
    </p:spTree>
    <p:extLst>
      <p:ext uri="{BB962C8B-B14F-4D97-AF65-F5344CB8AC3E}">
        <p14:creationId xmlns:p14="http://schemas.microsoft.com/office/powerpoint/2010/main" val="291123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64A15E5-665A-40D6-91A7-05E22EE10906}" type="datetimeFigureOut">
              <a:rPr lang="en-US" smtClean="0"/>
              <a:t>7/2/2021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F229BE7-7F43-4623-83DB-495DA9485E66}" type="slidenum">
              <a:rPr lang="en-US" smtClean="0"/>
              <a:t>‹N°›</a:t>
            </a:fld>
            <a:endParaRPr lang="en-US"/>
          </a:p>
        </p:txBody>
      </p:sp>
    </p:spTree>
    <p:extLst>
      <p:ext uri="{BB962C8B-B14F-4D97-AF65-F5344CB8AC3E}">
        <p14:creationId xmlns:p14="http://schemas.microsoft.com/office/powerpoint/2010/main" val="321693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id="{D274F0C5-A627-4306-B1FA-49A10FDBE022}"/>
              </a:ext>
            </a:extLst>
          </p:cNvPr>
          <p:cNvSpPr txBox="1"/>
          <p:nvPr/>
        </p:nvSpPr>
        <p:spPr>
          <a:xfrm>
            <a:off x="1706880" y="1720334"/>
            <a:ext cx="9540240" cy="1323439"/>
          </a:xfrm>
          <a:prstGeom prst="rect">
            <a:avLst/>
          </a:prstGeom>
          <a:noFill/>
        </p:spPr>
        <p:txBody>
          <a:bodyPr wrap="square">
            <a:spAutoFit/>
          </a:bodyPr>
          <a:lstStyle/>
          <a:p>
            <a:pPr algn="ctr"/>
            <a:r>
              <a:rPr lang="en-US" sz="4000" b="0" i="0" dirty="0">
                <a:effectLst/>
                <a:latin typeface="Rockwell Extra Bold" panose="02060903040505020403" pitchFamily="18" charset="0"/>
              </a:rPr>
              <a:t>Entity–relationship model Checkpoint</a:t>
            </a:r>
            <a:endParaRPr lang="en-US" sz="4000" dirty="0">
              <a:latin typeface="Rockwell Extra Bold" panose="02060903040505020403" pitchFamily="18" charset="0"/>
            </a:endParaRPr>
          </a:p>
        </p:txBody>
      </p:sp>
      <p:sp>
        <p:nvSpPr>
          <p:cNvPr id="25" name="ZoneTexte 24">
            <a:extLst>
              <a:ext uri="{FF2B5EF4-FFF2-40B4-BE49-F238E27FC236}">
                <a16:creationId xmlns:a16="http://schemas.microsoft.com/office/drawing/2014/main" id="{860307C6-F757-49CC-84D1-3865158BB2DB}"/>
              </a:ext>
            </a:extLst>
          </p:cNvPr>
          <p:cNvSpPr txBox="1"/>
          <p:nvPr/>
        </p:nvSpPr>
        <p:spPr>
          <a:xfrm>
            <a:off x="381000" y="4663440"/>
            <a:ext cx="3550920" cy="769441"/>
          </a:xfrm>
          <a:prstGeom prst="rect">
            <a:avLst/>
          </a:prstGeom>
          <a:noFill/>
        </p:spPr>
        <p:txBody>
          <a:bodyPr wrap="square" rtlCol="0">
            <a:spAutoFit/>
          </a:bodyPr>
          <a:lstStyle/>
          <a:p>
            <a:r>
              <a:rPr lang="en-US" sz="4400" u="sng" dirty="0">
                <a:solidFill>
                  <a:srgbClr val="C00000"/>
                </a:solidFill>
                <a:latin typeface="Bernard MT Condensed" panose="02050806060905020404" pitchFamily="18" charset="0"/>
              </a:rPr>
              <a:t>JARRAY Fathia </a:t>
            </a:r>
          </a:p>
        </p:txBody>
      </p:sp>
    </p:spTree>
    <p:extLst>
      <p:ext uri="{BB962C8B-B14F-4D97-AF65-F5344CB8AC3E}">
        <p14:creationId xmlns:p14="http://schemas.microsoft.com/office/powerpoint/2010/main" val="182424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ZoneTexte 21">
            <a:extLst>
              <a:ext uri="{FF2B5EF4-FFF2-40B4-BE49-F238E27FC236}">
                <a16:creationId xmlns:a16="http://schemas.microsoft.com/office/drawing/2014/main" id="{E998D471-4271-41AC-B296-970418AB0D76}"/>
              </a:ext>
            </a:extLst>
          </p:cNvPr>
          <p:cNvSpPr txBox="1"/>
          <p:nvPr/>
        </p:nvSpPr>
        <p:spPr>
          <a:xfrm>
            <a:off x="274320" y="543848"/>
            <a:ext cx="11658600" cy="6063198"/>
          </a:xfrm>
          <a:prstGeom prst="rect">
            <a:avLst/>
          </a:prstGeom>
          <a:noFill/>
        </p:spPr>
        <p:txBody>
          <a:bodyPr wrap="square">
            <a:spAutoFit/>
          </a:bodyPr>
          <a:lstStyle/>
          <a:p>
            <a:pPr algn="just"/>
            <a:r>
              <a:rPr lang="en-US" sz="2400" b="1" i="0" dirty="0">
                <a:solidFill>
                  <a:srgbClr val="C00000"/>
                </a:solidFill>
                <a:effectLst/>
                <a:latin typeface="Times New Roman" panose="02020603050405020304" pitchFamily="18" charset="0"/>
                <a:cs typeface="Times New Roman" panose="02020603050405020304" pitchFamily="18" charset="0"/>
              </a:rPr>
              <a:t>Objective</a:t>
            </a:r>
          </a:p>
          <a:p>
            <a:pPr algn="just"/>
            <a:endParaRPr lang="en-US" sz="2000" b="1" i="0" dirty="0">
              <a:solidFill>
                <a:srgbClr val="0F0F19"/>
              </a:solidFill>
              <a:effectLst/>
              <a:latin typeface="Times New Roman" panose="02020603050405020304" pitchFamily="18" charset="0"/>
              <a:cs typeface="Times New Roman" panose="02020603050405020304" pitchFamily="18" charset="0"/>
            </a:endParaRPr>
          </a:p>
          <a:p>
            <a:pPr algn="just"/>
            <a:r>
              <a:rPr lang="en-US" sz="2000" b="0" i="0" dirty="0">
                <a:solidFill>
                  <a:srgbClr val="0F0F19"/>
                </a:solidFill>
                <a:effectLst/>
                <a:latin typeface="Times New Roman" panose="02020603050405020304" pitchFamily="18" charset="0"/>
                <a:cs typeface="Times New Roman" panose="02020603050405020304" pitchFamily="18" charset="0"/>
              </a:rPr>
              <a:t>You decide to join a very large known gym chain. When you arrive, you go to the reception. You find the owner arguing with a member who wants to attend a session he has not registered for. Your turn finally arrives, the owner apologizes for letting you wait so long. He explains that his employee, in charge of registrations, made a mistake in choosing the member's session.</a:t>
            </a:r>
          </a:p>
          <a:p>
            <a:pPr algn="just"/>
            <a:r>
              <a:rPr lang="en-US" sz="2000" b="0" i="0" dirty="0">
                <a:solidFill>
                  <a:srgbClr val="0F0F19"/>
                </a:solidFill>
                <a:effectLst/>
                <a:latin typeface="Times New Roman" panose="02020603050405020304" pitchFamily="18" charset="0"/>
                <a:cs typeface="Times New Roman" panose="02020603050405020304" pitchFamily="18" charset="0"/>
              </a:rPr>
              <a:t>You are surprised that such a recognized gymnasium still uses the cards to manage its large number of clients. So you're talking to the owner to  fix this problem. Interested in your knowledge, he asks you to find him a solution, in return he will offer you a free 3-months inscription.  </a:t>
            </a:r>
          </a:p>
          <a:p>
            <a:pPr algn="just"/>
            <a:r>
              <a:rPr lang="en-US" sz="2000" b="0" i="0" dirty="0">
                <a:solidFill>
                  <a:srgbClr val="0F0F19"/>
                </a:solidFill>
                <a:effectLst/>
                <a:latin typeface="Times New Roman" panose="02020603050405020304" pitchFamily="18" charset="0"/>
                <a:cs typeface="Times New Roman" panose="02020603050405020304" pitchFamily="18" charset="0"/>
              </a:rPr>
              <a:t>The owner informs you that:</a:t>
            </a:r>
          </a:p>
          <a:p>
            <a:pPr algn="just">
              <a:buFont typeface="Arial" panose="020B0604020202020204" pitchFamily="34" charset="0"/>
              <a:buChar char="•"/>
            </a:pPr>
            <a:r>
              <a:rPr lang="en-US" sz="2000" b="0" i="0" dirty="0">
                <a:solidFill>
                  <a:srgbClr val="0F0F19"/>
                </a:solidFill>
                <a:effectLst/>
                <a:latin typeface="Times New Roman" panose="02020603050405020304" pitchFamily="18" charset="0"/>
                <a:cs typeface="Times New Roman" panose="02020603050405020304" pitchFamily="18" charset="0"/>
              </a:rPr>
              <a:t> he has several gymnasiums which are distinguished by their names, addresses and telephone number. </a:t>
            </a:r>
          </a:p>
          <a:p>
            <a:pPr algn="just">
              <a:buFont typeface="Arial" panose="020B0604020202020204" pitchFamily="34" charset="0"/>
              <a:buChar char="•"/>
            </a:pPr>
            <a:r>
              <a:rPr lang="en-US" sz="2000" b="0" i="0" dirty="0">
                <a:solidFill>
                  <a:srgbClr val="0F0F19"/>
                </a:solidFill>
                <a:effectLst/>
                <a:latin typeface="Times New Roman" panose="02020603050405020304" pitchFamily="18" charset="0"/>
                <a:cs typeface="Times New Roman" panose="02020603050405020304" pitchFamily="18" charset="0"/>
              </a:rPr>
              <a:t>Members can register at one of these gymnasiums, so they must provide the following information: unique identifier, last name, first name, address, date of birth and gender. </a:t>
            </a:r>
          </a:p>
          <a:p>
            <a:pPr algn="just">
              <a:buFont typeface="Arial" panose="020B0604020202020204" pitchFamily="34" charset="0"/>
              <a:buChar char="•"/>
            </a:pPr>
            <a:r>
              <a:rPr lang="en-US" sz="2000" b="0" i="0" dirty="0">
                <a:solidFill>
                  <a:srgbClr val="0F0F19"/>
                </a:solidFill>
                <a:effectLst/>
                <a:latin typeface="Times New Roman" panose="02020603050405020304" pitchFamily="18" charset="0"/>
                <a:cs typeface="Times New Roman" panose="02020603050405020304" pitchFamily="18" charset="0"/>
              </a:rPr>
              <a:t>Each session is characterized by a type of sport and a schedule and can accommodate a maximum of 20 members. </a:t>
            </a:r>
          </a:p>
          <a:p>
            <a:pPr algn="just">
              <a:buFont typeface="Arial" panose="020B0604020202020204" pitchFamily="34" charset="0"/>
              <a:buChar char="•"/>
            </a:pPr>
            <a:r>
              <a:rPr lang="en-US" sz="2000" b="0" i="0" dirty="0">
                <a:solidFill>
                  <a:srgbClr val="0F0F19"/>
                </a:solidFill>
                <a:effectLst/>
                <a:latin typeface="Times New Roman" panose="02020603050405020304" pitchFamily="18" charset="0"/>
                <a:cs typeface="Times New Roman" panose="02020603050405020304" pitchFamily="18" charset="0"/>
              </a:rPr>
              <a:t>The sessions are led by a maximum of two coaches who have a last name, first name, age and specialty.</a:t>
            </a:r>
          </a:p>
          <a:p>
            <a:pPr algn="just"/>
            <a:endParaRPr lang="en-US" sz="2000" b="1" i="0" dirty="0">
              <a:solidFill>
                <a:srgbClr val="0F0F19"/>
              </a:solidFill>
              <a:effectLst/>
              <a:latin typeface="Times New Roman" panose="02020603050405020304" pitchFamily="18" charset="0"/>
              <a:cs typeface="Times New Roman" panose="02020603050405020304" pitchFamily="18" charset="0"/>
            </a:endParaRPr>
          </a:p>
          <a:p>
            <a:pPr algn="just"/>
            <a:r>
              <a:rPr lang="en-US" sz="2400" b="1" i="0" dirty="0">
                <a:solidFill>
                  <a:srgbClr val="C00000"/>
                </a:solidFill>
                <a:effectLst/>
                <a:latin typeface="Times New Roman" panose="02020603050405020304" pitchFamily="18" charset="0"/>
                <a:cs typeface="Times New Roman" panose="02020603050405020304" pitchFamily="18" charset="0"/>
              </a:rPr>
              <a:t>Instructions</a:t>
            </a:r>
          </a:p>
          <a:p>
            <a:pPr algn="just"/>
            <a:r>
              <a:rPr lang="en-US" sz="2000" b="0" i="0" dirty="0">
                <a:solidFill>
                  <a:srgbClr val="0F0F19"/>
                </a:solidFill>
                <a:effectLst/>
                <a:latin typeface="Times New Roman" panose="02020603050405020304" pitchFamily="18" charset="0"/>
                <a:cs typeface="Times New Roman" panose="02020603050405020304" pitchFamily="18" charset="0"/>
              </a:rPr>
              <a:t>Given the above mentioned text, try to create the according Entity relationship model.</a:t>
            </a:r>
          </a:p>
        </p:txBody>
      </p:sp>
    </p:spTree>
    <p:extLst>
      <p:ext uri="{BB962C8B-B14F-4D97-AF65-F5344CB8AC3E}">
        <p14:creationId xmlns:p14="http://schemas.microsoft.com/office/powerpoint/2010/main" val="37462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883A9B1-134D-4D3C-A6E2-CF2C1444F78F}"/>
              </a:ext>
            </a:extLst>
          </p:cNvPr>
          <p:cNvGrpSpPr>
            <a:grpSpLocks/>
          </p:cNvGrpSpPr>
          <p:nvPr/>
        </p:nvGrpSpPr>
        <p:grpSpPr bwMode="auto">
          <a:xfrm>
            <a:off x="883466" y="4543910"/>
            <a:ext cx="2515054" cy="2237890"/>
            <a:chOff x="1228" y="-480"/>
            <a:chExt cx="1733" cy="864"/>
          </a:xfrm>
        </p:grpSpPr>
        <p:sp>
          <p:nvSpPr>
            <p:cNvPr id="5" name="Text Box 3">
              <a:extLst>
                <a:ext uri="{FF2B5EF4-FFF2-40B4-BE49-F238E27FC236}">
                  <a16:creationId xmlns:a16="http://schemas.microsoft.com/office/drawing/2014/main" id="{23AF63CB-F8BE-4078-82DD-908D4C19AD87}"/>
                </a:ext>
              </a:extLst>
            </p:cNvPr>
            <p:cNvSpPr txBox="1">
              <a:spLocks noChangeArrowheads="1"/>
            </p:cNvSpPr>
            <p:nvPr/>
          </p:nvSpPr>
          <p:spPr bwMode="auto">
            <a:xfrm>
              <a:off x="1228" y="-243"/>
              <a:ext cx="1733" cy="627"/>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Coach_lasttName</a:t>
              </a:r>
              <a:endParaRPr lang="en-US" dirty="0">
                <a:latin typeface="Times New Roman" panose="02020603050405020304" pitchFamily="18" charset="0"/>
                <a:cs typeface="Times New Roman" panose="02020603050405020304" pitchFamily="18" charset="0"/>
              </a:endParaRPr>
            </a:p>
            <a:p>
              <a:pPr algn="just" defTabSz="914400" eaLnBrk="0" fontAlgn="base" hangingPunct="0">
                <a:spcBef>
                  <a:spcPts val="260"/>
                </a:spcBef>
                <a:spcAft>
                  <a:spcPts val="800"/>
                </a:spcAft>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Coach_firstName</a:t>
              </a:r>
              <a:r>
                <a:rPr lang="en-US" dirty="0">
                  <a:latin typeface="Times New Roman" panose="02020603050405020304" pitchFamily="18" charset="0"/>
                  <a:cs typeface="Times New Roman" panose="02020603050405020304" pitchFamily="18" charset="0"/>
                </a:rPr>
                <a:t> </a:t>
              </a:r>
            </a:p>
            <a:p>
              <a:pPr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Coach_age</a:t>
              </a:r>
              <a:endParaRPr lang="en-US" dirty="0">
                <a:latin typeface="Times New Roman" panose="02020603050405020304" pitchFamily="18" charset="0"/>
                <a:cs typeface="Times New Roman" panose="02020603050405020304" pitchFamily="18" charset="0"/>
              </a:endParaRPr>
            </a:p>
            <a:p>
              <a:pPr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Coach_speciality</a:t>
              </a:r>
              <a:endParaRPr lang="en-US" dirty="0">
                <a:latin typeface="Times New Roman" panose="02020603050405020304" pitchFamily="18" charset="0"/>
                <a:cs typeface="Times New Roman" panose="02020603050405020304" pitchFamily="18" charset="0"/>
              </a:endParaRPr>
            </a:p>
            <a:p>
              <a:pPr marL="0" marR="881063" lvl="0" indent="0" algn="l" defTabSz="914400" rtl="0" eaLnBrk="0" fontAlgn="base" latinLnBrk="0" hangingPunct="0">
                <a:lnSpc>
                  <a:spcPct val="100000"/>
                </a:lnSpc>
                <a:spcBef>
                  <a:spcPts val="250"/>
                </a:spcBef>
                <a:spcAft>
                  <a:spcPts val="80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 Box 4">
              <a:extLst>
                <a:ext uri="{FF2B5EF4-FFF2-40B4-BE49-F238E27FC236}">
                  <a16:creationId xmlns:a16="http://schemas.microsoft.com/office/drawing/2014/main" id="{1905CCBC-8063-465A-B891-1E870F30CF7C}"/>
                </a:ext>
              </a:extLst>
            </p:cNvPr>
            <p:cNvSpPr txBox="1">
              <a:spLocks noChangeArrowheads="1"/>
            </p:cNvSpPr>
            <p:nvPr/>
          </p:nvSpPr>
          <p:spPr bwMode="auto">
            <a:xfrm>
              <a:off x="1228" y="-480"/>
              <a:ext cx="1733" cy="238"/>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ts val="25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Coach</a:t>
              </a:r>
            </a:p>
          </p:txBody>
        </p:sp>
      </p:grpSp>
      <p:grpSp>
        <p:nvGrpSpPr>
          <p:cNvPr id="15" name="Group 2">
            <a:extLst>
              <a:ext uri="{FF2B5EF4-FFF2-40B4-BE49-F238E27FC236}">
                <a16:creationId xmlns:a16="http://schemas.microsoft.com/office/drawing/2014/main" id="{4F71990D-B876-43E7-BDD6-53E93E06983D}"/>
              </a:ext>
            </a:extLst>
          </p:cNvPr>
          <p:cNvGrpSpPr>
            <a:grpSpLocks/>
          </p:cNvGrpSpPr>
          <p:nvPr/>
        </p:nvGrpSpPr>
        <p:grpSpPr bwMode="auto">
          <a:xfrm>
            <a:off x="8198666" y="246230"/>
            <a:ext cx="2438854" cy="2679850"/>
            <a:chOff x="1228" y="-480"/>
            <a:chExt cx="1733" cy="864"/>
          </a:xfrm>
        </p:grpSpPr>
        <p:sp>
          <p:nvSpPr>
            <p:cNvPr id="16" name="Text Box 3">
              <a:extLst>
                <a:ext uri="{FF2B5EF4-FFF2-40B4-BE49-F238E27FC236}">
                  <a16:creationId xmlns:a16="http://schemas.microsoft.com/office/drawing/2014/main" id="{9C76DFC0-A308-4D17-9C92-C7CE5A88B03D}"/>
                </a:ext>
              </a:extLst>
            </p:cNvPr>
            <p:cNvSpPr txBox="1">
              <a:spLocks noChangeArrowheads="1"/>
            </p:cNvSpPr>
            <p:nvPr/>
          </p:nvSpPr>
          <p:spPr bwMode="auto">
            <a:xfrm>
              <a:off x="1228" y="-243"/>
              <a:ext cx="1733" cy="627"/>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R="0"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Mem_ID</a:t>
              </a:r>
              <a:endParaRPr lang="en-US" dirty="0">
                <a:latin typeface="Times New Roman" panose="02020603050405020304" pitchFamily="18" charset="0"/>
                <a:cs typeface="Times New Roman" panose="02020603050405020304" pitchFamily="18" charset="0"/>
              </a:endParaRPr>
            </a:p>
            <a:p>
              <a:pPr marR="0"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Mem_firstName</a:t>
              </a:r>
              <a:endParaRPr lang="en-US" dirty="0">
                <a:latin typeface="Times New Roman" panose="02020603050405020304" pitchFamily="18" charset="0"/>
                <a:cs typeface="Times New Roman" panose="02020603050405020304" pitchFamily="18" charset="0"/>
              </a:endParaRPr>
            </a:p>
            <a:p>
              <a:pPr marR="0"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Mem_lastName</a:t>
              </a:r>
              <a:endParaRPr lang="en-US" dirty="0">
                <a:latin typeface="Times New Roman" panose="02020603050405020304" pitchFamily="18" charset="0"/>
                <a:cs typeface="Times New Roman" panose="02020603050405020304" pitchFamily="18" charset="0"/>
              </a:endParaRPr>
            </a:p>
            <a:p>
              <a:pPr marR="0"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Mem_birth</a:t>
              </a:r>
              <a:endParaRPr lang="en-US" dirty="0">
                <a:latin typeface="Times New Roman" panose="02020603050405020304" pitchFamily="18" charset="0"/>
                <a:cs typeface="Times New Roman" panose="02020603050405020304" pitchFamily="18" charset="0"/>
              </a:endParaRPr>
            </a:p>
            <a:p>
              <a:pPr marR="0" algn="just" defTabSz="914400" eaLnBrk="0" fontAlgn="base" hangingPunct="0">
                <a:spcBef>
                  <a:spcPts val="5"/>
                </a:spcBef>
                <a:spcAft>
                  <a:spcPts val="800"/>
                </a:spcAft>
              </a:pPr>
              <a:r>
                <a:rPr lang="en-US" dirty="0" err="1">
                  <a:latin typeface="Times New Roman" panose="02020603050405020304" pitchFamily="18" charset="0"/>
                  <a:cs typeface="Times New Roman" panose="02020603050405020304" pitchFamily="18" charset="0"/>
                </a:rPr>
                <a:t>Mem_gender</a:t>
              </a:r>
              <a:endParaRPr lang="en-US" dirty="0">
                <a:latin typeface="Times New Roman" panose="02020603050405020304" pitchFamily="18" charset="0"/>
                <a:cs typeface="Times New Roman" panose="02020603050405020304" pitchFamily="18" charset="0"/>
              </a:endParaRPr>
            </a:p>
            <a:p>
              <a:pPr marL="0" marR="881063" lvl="0" indent="0" algn="l" defTabSz="914400" rtl="0" eaLnBrk="0" fontAlgn="base" latinLnBrk="0" hangingPunct="0">
                <a:lnSpc>
                  <a:spcPct val="100000"/>
                </a:lnSpc>
                <a:spcBef>
                  <a:spcPts val="250"/>
                </a:spcBef>
                <a:spcAft>
                  <a:spcPts val="80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Text Box 4">
              <a:extLst>
                <a:ext uri="{FF2B5EF4-FFF2-40B4-BE49-F238E27FC236}">
                  <a16:creationId xmlns:a16="http://schemas.microsoft.com/office/drawing/2014/main" id="{2FEA1469-5C79-468F-A3F2-2356A8028654}"/>
                </a:ext>
              </a:extLst>
            </p:cNvPr>
            <p:cNvSpPr txBox="1">
              <a:spLocks noChangeArrowheads="1"/>
            </p:cNvSpPr>
            <p:nvPr/>
          </p:nvSpPr>
          <p:spPr bwMode="auto">
            <a:xfrm>
              <a:off x="1228" y="-480"/>
              <a:ext cx="1733" cy="238"/>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ts val="25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Member</a:t>
              </a:r>
            </a:p>
          </p:txBody>
        </p:sp>
      </p:grpSp>
      <p:grpSp>
        <p:nvGrpSpPr>
          <p:cNvPr id="18" name="Group 2">
            <a:extLst>
              <a:ext uri="{FF2B5EF4-FFF2-40B4-BE49-F238E27FC236}">
                <a16:creationId xmlns:a16="http://schemas.microsoft.com/office/drawing/2014/main" id="{6D570394-7921-4711-B185-228ECE4C1036}"/>
              </a:ext>
            </a:extLst>
          </p:cNvPr>
          <p:cNvGrpSpPr>
            <a:grpSpLocks/>
          </p:cNvGrpSpPr>
          <p:nvPr/>
        </p:nvGrpSpPr>
        <p:grpSpPr bwMode="auto">
          <a:xfrm>
            <a:off x="8488226" y="4894430"/>
            <a:ext cx="2279875" cy="1750723"/>
            <a:chOff x="1228" y="-480"/>
            <a:chExt cx="1733" cy="864"/>
          </a:xfrm>
        </p:grpSpPr>
        <p:sp>
          <p:nvSpPr>
            <p:cNvPr id="19" name="Text Box 3">
              <a:extLst>
                <a:ext uri="{FF2B5EF4-FFF2-40B4-BE49-F238E27FC236}">
                  <a16:creationId xmlns:a16="http://schemas.microsoft.com/office/drawing/2014/main" id="{10266E12-DF0C-4E26-9950-533993B16527}"/>
                </a:ext>
              </a:extLst>
            </p:cNvPr>
            <p:cNvSpPr txBox="1">
              <a:spLocks noChangeArrowheads="1"/>
            </p:cNvSpPr>
            <p:nvPr/>
          </p:nvSpPr>
          <p:spPr bwMode="auto">
            <a:xfrm>
              <a:off x="1228" y="-243"/>
              <a:ext cx="1733" cy="627"/>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just" defTabSz="914400" eaLnBrk="0" fontAlgn="base" hangingPunct="0">
                <a:spcBef>
                  <a:spcPts val="260"/>
                </a:spcBef>
                <a:spcAft>
                  <a:spcPts val="800"/>
                </a:spcAft>
              </a:pPr>
              <a:r>
                <a:rPr lang="en-US" dirty="0" err="1">
                  <a:latin typeface="Times New Roman" panose="02020603050405020304" pitchFamily="18" charset="0"/>
                  <a:cs typeface="Times New Roman" panose="02020603050405020304" pitchFamily="18" charset="0"/>
                </a:rPr>
                <a:t>Type_of_sport</a:t>
              </a:r>
              <a:r>
                <a:rPr lang="en-US" dirty="0">
                  <a:latin typeface="Times New Roman" panose="02020603050405020304" pitchFamily="18" charset="0"/>
                  <a:cs typeface="Times New Roman" panose="02020603050405020304" pitchFamily="18" charset="0"/>
                </a:rPr>
                <a:t> </a:t>
              </a:r>
            </a:p>
            <a:p>
              <a:pPr algn="just" defTabSz="914400" eaLnBrk="0" fontAlgn="base" hangingPunct="0">
                <a:spcBef>
                  <a:spcPts val="260"/>
                </a:spcBef>
                <a:spcAft>
                  <a:spcPts val="800"/>
                </a:spcAft>
              </a:pPr>
              <a:r>
                <a:rPr lang="en-US" dirty="0">
                  <a:latin typeface="Times New Roman" panose="02020603050405020304" pitchFamily="18" charset="0"/>
                  <a:cs typeface="Times New Roman" panose="02020603050405020304" pitchFamily="18" charset="0"/>
                </a:rPr>
                <a:t>Schedule</a:t>
              </a:r>
            </a:p>
            <a:p>
              <a:pPr algn="just" defTabSz="914400" eaLnBrk="0" fontAlgn="base" hangingPunct="0">
                <a:spcBef>
                  <a:spcPts val="5"/>
                </a:spcBef>
                <a:spcAft>
                  <a:spcPts val="800"/>
                </a:spcAft>
              </a:pPr>
              <a:r>
                <a:rPr lang="en-US" dirty="0" err="1">
                  <a:latin typeface="Times New Roman" panose="02020603050405020304" pitchFamily="18" charset="0"/>
                  <a:cs typeface="Times New Roman" panose="02020603050405020304" pitchFamily="18" charset="0"/>
                </a:rPr>
                <a:t>Max_Number</a:t>
              </a:r>
              <a:endParaRPr lang="en-US" dirty="0">
                <a:latin typeface="Times New Roman" panose="02020603050405020304" pitchFamily="18" charset="0"/>
                <a:cs typeface="Times New Roman" panose="02020603050405020304" pitchFamily="18" charset="0"/>
              </a:endParaRPr>
            </a:p>
            <a:p>
              <a:pPr marL="0" marR="881063" lvl="0" indent="0" algn="l" defTabSz="914400" rtl="0" eaLnBrk="0" fontAlgn="base" latinLnBrk="0" hangingPunct="0">
                <a:lnSpc>
                  <a:spcPct val="100000"/>
                </a:lnSpc>
                <a:spcBef>
                  <a:spcPts val="250"/>
                </a:spcBef>
                <a:spcAft>
                  <a:spcPts val="80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Text Box 4">
              <a:extLst>
                <a:ext uri="{FF2B5EF4-FFF2-40B4-BE49-F238E27FC236}">
                  <a16:creationId xmlns:a16="http://schemas.microsoft.com/office/drawing/2014/main" id="{BBE21545-E3C3-46B8-B0DF-F85A49A36D9D}"/>
                </a:ext>
              </a:extLst>
            </p:cNvPr>
            <p:cNvSpPr txBox="1">
              <a:spLocks noChangeArrowheads="1"/>
            </p:cNvSpPr>
            <p:nvPr/>
          </p:nvSpPr>
          <p:spPr bwMode="auto">
            <a:xfrm>
              <a:off x="1228" y="-480"/>
              <a:ext cx="1733" cy="238"/>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ts val="25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a:t>
              </a:r>
            </a:p>
          </p:txBody>
        </p:sp>
      </p:grpSp>
      <p:grpSp>
        <p:nvGrpSpPr>
          <p:cNvPr id="11" name="Group 2">
            <a:extLst>
              <a:ext uri="{FF2B5EF4-FFF2-40B4-BE49-F238E27FC236}">
                <a16:creationId xmlns:a16="http://schemas.microsoft.com/office/drawing/2014/main" id="{6AE2A207-D258-4294-BA60-DCC4B7048B0E}"/>
              </a:ext>
            </a:extLst>
          </p:cNvPr>
          <p:cNvGrpSpPr>
            <a:grpSpLocks/>
          </p:cNvGrpSpPr>
          <p:nvPr/>
        </p:nvGrpSpPr>
        <p:grpSpPr bwMode="auto">
          <a:xfrm>
            <a:off x="868226" y="383390"/>
            <a:ext cx="2279875" cy="1750723"/>
            <a:chOff x="1228" y="-480"/>
            <a:chExt cx="1733" cy="864"/>
          </a:xfrm>
        </p:grpSpPr>
        <p:sp>
          <p:nvSpPr>
            <p:cNvPr id="12" name="Text Box 3">
              <a:extLst>
                <a:ext uri="{FF2B5EF4-FFF2-40B4-BE49-F238E27FC236}">
                  <a16:creationId xmlns:a16="http://schemas.microsoft.com/office/drawing/2014/main" id="{3A451CBF-1F0D-4686-8605-2651A5D31ED3}"/>
                </a:ext>
              </a:extLst>
            </p:cNvPr>
            <p:cNvSpPr txBox="1">
              <a:spLocks noChangeArrowheads="1"/>
            </p:cNvSpPr>
            <p:nvPr/>
          </p:nvSpPr>
          <p:spPr bwMode="auto">
            <a:xfrm>
              <a:off x="1228" y="-243"/>
              <a:ext cx="1733" cy="627"/>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881063" lvl="0" indent="0" algn="l" defTabSz="914400" rtl="0" eaLnBrk="0" fontAlgn="base" latinLnBrk="0" hangingPunct="0">
                <a:lnSpc>
                  <a:spcPct val="100000"/>
                </a:lnSpc>
                <a:spcBef>
                  <a:spcPts val="250"/>
                </a:spcBef>
                <a:spcAft>
                  <a:spcPts val="80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Gym_name</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Gym_adress</a:t>
              </a:r>
              <a:endPar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Gym_phone_number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Text Box 4">
              <a:extLst>
                <a:ext uri="{FF2B5EF4-FFF2-40B4-BE49-F238E27FC236}">
                  <a16:creationId xmlns:a16="http://schemas.microsoft.com/office/drawing/2014/main" id="{5AFABF9E-060C-4A47-906F-6F72C3E69B5F}"/>
                </a:ext>
              </a:extLst>
            </p:cNvPr>
            <p:cNvSpPr txBox="1">
              <a:spLocks noChangeArrowheads="1"/>
            </p:cNvSpPr>
            <p:nvPr/>
          </p:nvSpPr>
          <p:spPr bwMode="auto">
            <a:xfrm>
              <a:off x="1228" y="-480"/>
              <a:ext cx="1733" cy="238"/>
            </a:xfrm>
            <a:prstGeom prst="rect">
              <a:avLst/>
            </a:prstGeom>
            <a:noFill/>
            <a:ln w="57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ts val="25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Gymnasium</a:t>
              </a:r>
            </a:p>
          </p:txBody>
        </p:sp>
      </p:grpSp>
      <p:sp>
        <p:nvSpPr>
          <p:cNvPr id="8" name="Ellipse 7">
            <a:extLst>
              <a:ext uri="{FF2B5EF4-FFF2-40B4-BE49-F238E27FC236}">
                <a16:creationId xmlns:a16="http://schemas.microsoft.com/office/drawing/2014/main" id="{F974A649-F1DC-4F9E-8C6A-28D5828C0FD2}"/>
              </a:ext>
            </a:extLst>
          </p:cNvPr>
          <p:cNvSpPr/>
          <p:nvPr/>
        </p:nvSpPr>
        <p:spPr>
          <a:xfrm>
            <a:off x="1264920" y="3002280"/>
            <a:ext cx="1325880" cy="73152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Work</a:t>
            </a:r>
          </a:p>
        </p:txBody>
      </p:sp>
      <p:sp>
        <p:nvSpPr>
          <p:cNvPr id="22" name="Ellipse 21">
            <a:extLst>
              <a:ext uri="{FF2B5EF4-FFF2-40B4-BE49-F238E27FC236}">
                <a16:creationId xmlns:a16="http://schemas.microsoft.com/office/drawing/2014/main" id="{0C475BB9-721F-4B65-A765-03C57E15A882}"/>
              </a:ext>
            </a:extLst>
          </p:cNvPr>
          <p:cNvSpPr/>
          <p:nvPr/>
        </p:nvSpPr>
        <p:spPr>
          <a:xfrm>
            <a:off x="4617720" y="1097280"/>
            <a:ext cx="1905000" cy="86868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Registration </a:t>
            </a:r>
          </a:p>
        </p:txBody>
      </p:sp>
      <p:sp>
        <p:nvSpPr>
          <p:cNvPr id="23" name="Ellipse 22">
            <a:extLst>
              <a:ext uri="{FF2B5EF4-FFF2-40B4-BE49-F238E27FC236}">
                <a16:creationId xmlns:a16="http://schemas.microsoft.com/office/drawing/2014/main" id="{5906D3DC-43BC-40A2-AD10-BEE87424639B}"/>
              </a:ext>
            </a:extLst>
          </p:cNvPr>
          <p:cNvSpPr/>
          <p:nvPr/>
        </p:nvSpPr>
        <p:spPr>
          <a:xfrm>
            <a:off x="8641080" y="3566160"/>
            <a:ext cx="1310640" cy="65532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Attend</a:t>
            </a:r>
          </a:p>
        </p:txBody>
      </p:sp>
      <p:sp>
        <p:nvSpPr>
          <p:cNvPr id="24" name="Ellipse 23">
            <a:extLst>
              <a:ext uri="{FF2B5EF4-FFF2-40B4-BE49-F238E27FC236}">
                <a16:creationId xmlns:a16="http://schemas.microsoft.com/office/drawing/2014/main" id="{F3A264D3-D083-43C5-B26F-8C7515BD2749}"/>
              </a:ext>
            </a:extLst>
          </p:cNvPr>
          <p:cNvSpPr/>
          <p:nvPr/>
        </p:nvSpPr>
        <p:spPr>
          <a:xfrm>
            <a:off x="4663440" y="5410200"/>
            <a:ext cx="1569720" cy="86868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Leading</a:t>
            </a:r>
            <a:r>
              <a:rPr lang="en-US" dirty="0">
                <a:ln>
                  <a:solidFill>
                    <a:sysClr val="windowText" lastClr="000000"/>
                  </a:solidFill>
                </a:ln>
              </a:rPr>
              <a:t> </a:t>
            </a:r>
          </a:p>
        </p:txBody>
      </p:sp>
      <p:cxnSp>
        <p:nvCxnSpPr>
          <p:cNvPr id="30" name="Connecteur : en angle 29">
            <a:extLst>
              <a:ext uri="{FF2B5EF4-FFF2-40B4-BE49-F238E27FC236}">
                <a16:creationId xmlns:a16="http://schemas.microsoft.com/office/drawing/2014/main" id="{7112D22F-0298-4AC3-B1EA-412B56580DB8}"/>
              </a:ext>
            </a:extLst>
          </p:cNvPr>
          <p:cNvCxnSpPr>
            <a:cxnSpLocks/>
            <a:stCxn id="8" idx="4"/>
          </p:cNvCxnSpPr>
          <p:nvPr/>
        </p:nvCxnSpPr>
        <p:spPr>
          <a:xfrm rot="5400000">
            <a:off x="1413510" y="4057650"/>
            <a:ext cx="838200" cy="1905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eur : en angle 36">
            <a:extLst>
              <a:ext uri="{FF2B5EF4-FFF2-40B4-BE49-F238E27FC236}">
                <a16:creationId xmlns:a16="http://schemas.microsoft.com/office/drawing/2014/main" id="{C3135DC6-CFD0-4362-A586-7463ED562C6D}"/>
              </a:ext>
            </a:extLst>
          </p:cNvPr>
          <p:cNvCxnSpPr>
            <a:cxnSpLocks/>
            <a:endCxn id="12" idx="3"/>
          </p:cNvCxnSpPr>
          <p:nvPr/>
        </p:nvCxnSpPr>
        <p:spPr>
          <a:xfrm rot="10800000">
            <a:off x="3148102" y="1498868"/>
            <a:ext cx="1484861" cy="20801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6" name="Connecteur : en angle 45">
            <a:extLst>
              <a:ext uri="{FF2B5EF4-FFF2-40B4-BE49-F238E27FC236}">
                <a16:creationId xmlns:a16="http://schemas.microsoft.com/office/drawing/2014/main" id="{F6E10DC3-E219-44CE-8E7B-383E7F374EC3}"/>
              </a:ext>
            </a:extLst>
          </p:cNvPr>
          <p:cNvCxnSpPr>
            <a:cxnSpLocks/>
          </p:cNvCxnSpPr>
          <p:nvPr/>
        </p:nvCxnSpPr>
        <p:spPr>
          <a:xfrm>
            <a:off x="6598923" y="1554482"/>
            <a:ext cx="1539237" cy="60959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0" name="Connecteur : en angle 49">
            <a:extLst>
              <a:ext uri="{FF2B5EF4-FFF2-40B4-BE49-F238E27FC236}">
                <a16:creationId xmlns:a16="http://schemas.microsoft.com/office/drawing/2014/main" id="{878D43D4-AD5E-46CE-ACC2-B88B48FCF6A8}"/>
              </a:ext>
            </a:extLst>
          </p:cNvPr>
          <p:cNvCxnSpPr>
            <a:cxnSpLocks/>
            <a:stCxn id="5" idx="3"/>
          </p:cNvCxnSpPr>
          <p:nvPr/>
        </p:nvCxnSpPr>
        <p:spPr>
          <a:xfrm flipV="1">
            <a:off x="3398520" y="5760722"/>
            <a:ext cx="1249680" cy="2090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eur : en angle 53">
            <a:extLst>
              <a:ext uri="{FF2B5EF4-FFF2-40B4-BE49-F238E27FC236}">
                <a16:creationId xmlns:a16="http://schemas.microsoft.com/office/drawing/2014/main" id="{56D7000C-5419-469B-ABFC-7F45B4895800}"/>
              </a:ext>
            </a:extLst>
          </p:cNvPr>
          <p:cNvCxnSpPr>
            <a:cxnSpLocks/>
          </p:cNvCxnSpPr>
          <p:nvPr/>
        </p:nvCxnSpPr>
        <p:spPr>
          <a:xfrm flipV="1">
            <a:off x="6172200" y="5715002"/>
            <a:ext cx="2270760" cy="25907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Connecteur : en angle 58">
            <a:extLst>
              <a:ext uri="{FF2B5EF4-FFF2-40B4-BE49-F238E27FC236}">
                <a16:creationId xmlns:a16="http://schemas.microsoft.com/office/drawing/2014/main" id="{68A5EB69-6C42-45CF-8DDB-77843654713C}"/>
              </a:ext>
            </a:extLst>
          </p:cNvPr>
          <p:cNvCxnSpPr>
            <a:cxnSpLocks/>
          </p:cNvCxnSpPr>
          <p:nvPr/>
        </p:nvCxnSpPr>
        <p:spPr>
          <a:xfrm rot="5400000" flipH="1" flipV="1">
            <a:off x="8863330" y="3200402"/>
            <a:ext cx="676915" cy="15875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6" name="Connecteur droit avec flèche 65">
            <a:extLst>
              <a:ext uri="{FF2B5EF4-FFF2-40B4-BE49-F238E27FC236}">
                <a16:creationId xmlns:a16="http://schemas.microsoft.com/office/drawing/2014/main" id="{0E66388C-0100-4D1A-9FCA-B0DA4D336699}"/>
              </a:ext>
            </a:extLst>
          </p:cNvPr>
          <p:cNvCxnSpPr>
            <a:cxnSpLocks/>
            <a:stCxn id="8" idx="0"/>
          </p:cNvCxnSpPr>
          <p:nvPr/>
        </p:nvCxnSpPr>
        <p:spPr>
          <a:xfrm flipV="1">
            <a:off x="1927860" y="2148840"/>
            <a:ext cx="0" cy="853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Connecteur droit avec flèche 67">
            <a:extLst>
              <a:ext uri="{FF2B5EF4-FFF2-40B4-BE49-F238E27FC236}">
                <a16:creationId xmlns:a16="http://schemas.microsoft.com/office/drawing/2014/main" id="{2245B90C-2175-458F-A4AB-B52972C144FA}"/>
              </a:ext>
            </a:extLst>
          </p:cNvPr>
          <p:cNvCxnSpPr>
            <a:cxnSpLocks/>
          </p:cNvCxnSpPr>
          <p:nvPr/>
        </p:nvCxnSpPr>
        <p:spPr>
          <a:xfrm>
            <a:off x="9197340" y="4251960"/>
            <a:ext cx="0" cy="685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7" name="ZoneTexte 76">
            <a:extLst>
              <a:ext uri="{FF2B5EF4-FFF2-40B4-BE49-F238E27FC236}">
                <a16:creationId xmlns:a16="http://schemas.microsoft.com/office/drawing/2014/main" id="{DAAD67EE-CC40-4FD9-A5F1-15BCC2852A57}"/>
              </a:ext>
            </a:extLst>
          </p:cNvPr>
          <p:cNvSpPr txBox="1"/>
          <p:nvPr/>
        </p:nvSpPr>
        <p:spPr>
          <a:xfrm>
            <a:off x="2057400" y="211836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1..1</a:t>
            </a:r>
          </a:p>
        </p:txBody>
      </p:sp>
      <p:sp>
        <p:nvSpPr>
          <p:cNvPr id="78" name="ZoneTexte 77">
            <a:extLst>
              <a:ext uri="{FF2B5EF4-FFF2-40B4-BE49-F238E27FC236}">
                <a16:creationId xmlns:a16="http://schemas.microsoft.com/office/drawing/2014/main" id="{8DE3D747-3982-4827-8BBA-99AD7AD7A4D5}"/>
              </a:ext>
            </a:extLst>
          </p:cNvPr>
          <p:cNvSpPr txBox="1"/>
          <p:nvPr/>
        </p:nvSpPr>
        <p:spPr>
          <a:xfrm>
            <a:off x="2026920" y="417576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1..N</a:t>
            </a:r>
          </a:p>
        </p:txBody>
      </p:sp>
      <p:sp>
        <p:nvSpPr>
          <p:cNvPr id="79" name="ZoneTexte 78">
            <a:extLst>
              <a:ext uri="{FF2B5EF4-FFF2-40B4-BE49-F238E27FC236}">
                <a16:creationId xmlns:a16="http://schemas.microsoft.com/office/drawing/2014/main" id="{20CB7932-283D-4795-8161-29856B2F8A51}"/>
              </a:ext>
            </a:extLst>
          </p:cNvPr>
          <p:cNvSpPr txBox="1"/>
          <p:nvPr/>
        </p:nvSpPr>
        <p:spPr>
          <a:xfrm>
            <a:off x="3154680" y="167640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1..1</a:t>
            </a:r>
          </a:p>
        </p:txBody>
      </p:sp>
      <p:sp>
        <p:nvSpPr>
          <p:cNvPr id="80" name="ZoneTexte 79">
            <a:extLst>
              <a:ext uri="{FF2B5EF4-FFF2-40B4-BE49-F238E27FC236}">
                <a16:creationId xmlns:a16="http://schemas.microsoft.com/office/drawing/2014/main" id="{2ED11B0B-9197-4AD9-9D20-DCA59194EA9A}"/>
              </a:ext>
            </a:extLst>
          </p:cNvPr>
          <p:cNvSpPr txBox="1"/>
          <p:nvPr/>
        </p:nvSpPr>
        <p:spPr>
          <a:xfrm>
            <a:off x="7543800" y="156972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1..N</a:t>
            </a:r>
          </a:p>
        </p:txBody>
      </p:sp>
      <p:sp>
        <p:nvSpPr>
          <p:cNvPr id="81" name="ZoneTexte 80">
            <a:extLst>
              <a:ext uri="{FF2B5EF4-FFF2-40B4-BE49-F238E27FC236}">
                <a16:creationId xmlns:a16="http://schemas.microsoft.com/office/drawing/2014/main" id="{1C9368A1-4DFC-42BB-AAAD-2831B200BD43}"/>
              </a:ext>
            </a:extLst>
          </p:cNvPr>
          <p:cNvSpPr txBox="1"/>
          <p:nvPr/>
        </p:nvSpPr>
        <p:spPr>
          <a:xfrm>
            <a:off x="8488680" y="286512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1..20</a:t>
            </a:r>
          </a:p>
        </p:txBody>
      </p:sp>
      <p:sp>
        <p:nvSpPr>
          <p:cNvPr id="82" name="ZoneTexte 81">
            <a:extLst>
              <a:ext uri="{FF2B5EF4-FFF2-40B4-BE49-F238E27FC236}">
                <a16:creationId xmlns:a16="http://schemas.microsoft.com/office/drawing/2014/main" id="{B2968129-1040-4973-BAAE-9B9930D833AB}"/>
              </a:ext>
            </a:extLst>
          </p:cNvPr>
          <p:cNvSpPr txBox="1"/>
          <p:nvPr/>
        </p:nvSpPr>
        <p:spPr>
          <a:xfrm>
            <a:off x="8442960" y="448056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1..N</a:t>
            </a:r>
          </a:p>
        </p:txBody>
      </p:sp>
      <p:sp>
        <p:nvSpPr>
          <p:cNvPr id="83" name="ZoneTexte 82">
            <a:extLst>
              <a:ext uri="{FF2B5EF4-FFF2-40B4-BE49-F238E27FC236}">
                <a16:creationId xmlns:a16="http://schemas.microsoft.com/office/drawing/2014/main" id="{5F5AA023-670C-4BB2-A26F-65A359857961}"/>
              </a:ext>
            </a:extLst>
          </p:cNvPr>
          <p:cNvSpPr txBox="1"/>
          <p:nvPr/>
        </p:nvSpPr>
        <p:spPr>
          <a:xfrm>
            <a:off x="3474720" y="534924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1..2</a:t>
            </a:r>
          </a:p>
        </p:txBody>
      </p:sp>
      <p:sp>
        <p:nvSpPr>
          <p:cNvPr id="84" name="ZoneTexte 83">
            <a:extLst>
              <a:ext uri="{FF2B5EF4-FFF2-40B4-BE49-F238E27FC236}">
                <a16:creationId xmlns:a16="http://schemas.microsoft.com/office/drawing/2014/main" id="{4CBE20A8-51BC-4012-8121-8447F6E572E6}"/>
              </a:ext>
            </a:extLst>
          </p:cNvPr>
          <p:cNvSpPr txBox="1"/>
          <p:nvPr/>
        </p:nvSpPr>
        <p:spPr>
          <a:xfrm>
            <a:off x="7879080" y="5288280"/>
            <a:ext cx="74676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1..N</a:t>
            </a:r>
          </a:p>
        </p:txBody>
      </p:sp>
    </p:spTree>
    <p:extLst>
      <p:ext uri="{BB962C8B-B14F-4D97-AF65-F5344CB8AC3E}">
        <p14:creationId xmlns:p14="http://schemas.microsoft.com/office/powerpoint/2010/main" val="115852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id="{D274F0C5-A627-4306-B1FA-49A10FDBE022}"/>
              </a:ext>
            </a:extLst>
          </p:cNvPr>
          <p:cNvSpPr txBox="1"/>
          <p:nvPr/>
        </p:nvSpPr>
        <p:spPr>
          <a:xfrm>
            <a:off x="685800" y="2680454"/>
            <a:ext cx="9540240" cy="132343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Blackadder ITC" panose="04020505051007020D02" pitchFamily="82" charset="0"/>
              </a:rPr>
              <a:t>THANK  YOU </a:t>
            </a:r>
            <a:endParaRPr kumimoji="0" lang="en-US" sz="8000" b="1" i="0" u="none" strike="noStrike" kern="1200" cap="none" spc="0" normalizeH="0" baseline="0" noProof="0" dirty="0">
              <a:ln>
                <a:noFill/>
              </a:ln>
              <a:solidFill>
                <a:prstClr val="black"/>
              </a:solidFill>
              <a:effectLst/>
              <a:uLnTx/>
              <a:uFillTx/>
              <a:latin typeface="Blackadder ITC" panose="04020505051007020D02" pitchFamily="82" charset="0"/>
            </a:endParaRPr>
          </a:p>
        </p:txBody>
      </p:sp>
      <p:sp>
        <p:nvSpPr>
          <p:cNvPr id="25" name="ZoneTexte 24">
            <a:extLst>
              <a:ext uri="{FF2B5EF4-FFF2-40B4-BE49-F238E27FC236}">
                <a16:creationId xmlns:a16="http://schemas.microsoft.com/office/drawing/2014/main" id="{860307C6-F757-49CC-84D1-3865158BB2DB}"/>
              </a:ext>
            </a:extLst>
          </p:cNvPr>
          <p:cNvSpPr txBox="1"/>
          <p:nvPr/>
        </p:nvSpPr>
        <p:spPr>
          <a:xfrm>
            <a:off x="0" y="6396335"/>
            <a:ext cx="35509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sng" strike="noStrike" kern="1200" cap="none" spc="0" normalizeH="0" baseline="0" noProof="0" dirty="0">
                <a:ln>
                  <a:noFill/>
                </a:ln>
                <a:solidFill>
                  <a:srgbClr val="C00000"/>
                </a:solidFill>
                <a:effectLst/>
                <a:uLnTx/>
                <a:uFillTx/>
                <a:latin typeface="Bernard MT Condensed" panose="02050806060905020404" pitchFamily="18" charset="0"/>
                <a:ea typeface="+mn-ea"/>
                <a:cs typeface="+mn-cs"/>
              </a:rPr>
              <a:t>JARRAY Fathia </a:t>
            </a:r>
          </a:p>
        </p:txBody>
      </p:sp>
    </p:spTree>
    <p:extLst>
      <p:ext uri="{BB962C8B-B14F-4D97-AF65-F5344CB8AC3E}">
        <p14:creationId xmlns:p14="http://schemas.microsoft.com/office/powerpoint/2010/main" val="1580446692"/>
      </p:ext>
    </p:extLst>
  </p:cSld>
  <p:clrMapOvr>
    <a:masterClrMapping/>
  </p:clrMapOvr>
</p:sld>
</file>

<file path=ppt/theme/theme1.xml><?xml version="1.0" encoding="utf-8"?>
<a:theme xmlns:a="http://schemas.openxmlformats.org/drawingml/2006/main" name="Ronds dans l’eau">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51</TotalTime>
  <Words>341</Words>
  <Application>Microsoft Office PowerPoint</Application>
  <PresentationFormat>Grand écran</PresentationFormat>
  <Paragraphs>46</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Arial</vt:lpstr>
      <vt:lpstr>Bernard MT Condensed</vt:lpstr>
      <vt:lpstr>Blackadder ITC</vt:lpstr>
      <vt:lpstr>Rockwell Extra Bold</vt:lpstr>
      <vt:lpstr>Times New Roman</vt:lpstr>
      <vt:lpstr>Tw Cen MT</vt:lpstr>
      <vt:lpstr>Ronds dans l’eau</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fathia jarray</dc:creator>
  <cp:lastModifiedBy>fathia jarray</cp:lastModifiedBy>
  <cp:revision>6</cp:revision>
  <dcterms:created xsi:type="dcterms:W3CDTF">2021-07-02T20:57:01Z</dcterms:created>
  <dcterms:modified xsi:type="dcterms:W3CDTF">2021-07-02T21:48:02Z</dcterms:modified>
</cp:coreProperties>
</file>