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handoutMasterIdLst>
    <p:handoutMasterId r:id="rId10"/>
  </p:handoutMasterIdLst>
  <p:sldIdLst>
    <p:sldId id="256" r:id="rId2"/>
    <p:sldId id="257" r:id="rId3"/>
    <p:sldId id="260" r:id="rId4"/>
    <p:sldId id="258" r:id="rId5"/>
    <p:sldId id="261" r:id="rId6"/>
    <p:sldId id="262"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99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946248-40E8-4DE3-B7A0-0BF3149FA2A9}" type="doc">
      <dgm:prSet loTypeId="urn:microsoft.com/office/officeart/2005/8/layout/radial3" loCatId="relationship" qsTypeId="urn:microsoft.com/office/officeart/2005/8/quickstyle/3d3" qsCatId="3D" csTypeId="urn:microsoft.com/office/officeart/2005/8/colors/accent1_2" csCatId="accent1" phldr="1"/>
      <dgm:spPr/>
      <dgm:t>
        <a:bodyPr/>
        <a:lstStyle/>
        <a:p>
          <a:endParaRPr lang="en-US"/>
        </a:p>
      </dgm:t>
    </dgm:pt>
    <dgm:pt modelId="{8941D0B3-B927-4914-AAA1-D440E4F2B8CA}">
      <dgm:prSet phldrT="[Texte]" custT="1"/>
      <dgm:spPr>
        <a:scene3d>
          <a:camera prst="orthographicFront">
            <a:rot lat="0" lon="0" rev="0"/>
          </a:camera>
          <a:lightRig rig="contrasting" dir="t">
            <a:rot lat="0" lon="0" rev="1200000"/>
          </a:lightRig>
        </a:scene3d>
        <a:sp3d contourW="12700" prstMaterial="clear">
          <a:bevelT w="177800" h="254000" prst="riblet"/>
          <a:bevelB w="152400"/>
        </a:sp3d>
      </dgm:spPr>
      <dgm:t>
        <a:bodyPr/>
        <a:lstStyle/>
        <a:p>
          <a:r>
            <a:rPr lang="en-US" sz="4400" b="1" i="0" dirty="0">
              <a:latin typeface="Times New Roman" panose="02020603050405020304" pitchFamily="18" charset="0"/>
              <a:cs typeface="Times New Roman" panose="02020603050405020304" pitchFamily="18" charset="0"/>
            </a:rPr>
            <a:t>RDBMS</a:t>
          </a:r>
          <a:endParaRPr lang="en-US" sz="4400" b="1" dirty="0">
            <a:latin typeface="Times New Roman" panose="02020603050405020304" pitchFamily="18" charset="0"/>
            <a:cs typeface="Times New Roman" panose="02020603050405020304" pitchFamily="18" charset="0"/>
          </a:endParaRPr>
        </a:p>
      </dgm:t>
    </dgm:pt>
    <dgm:pt modelId="{2C88C822-572A-418A-906C-1EE140FCF645}" type="parTrans" cxnId="{B5893854-8D1B-417B-A6D2-8C3B9930A1A8}">
      <dgm:prSet/>
      <dgm:spPr/>
      <dgm:t>
        <a:bodyPr/>
        <a:lstStyle/>
        <a:p>
          <a:endParaRPr lang="en-US" sz="1800">
            <a:latin typeface="Times New Roman" panose="02020603050405020304" pitchFamily="18" charset="0"/>
            <a:cs typeface="Times New Roman" panose="02020603050405020304" pitchFamily="18" charset="0"/>
          </a:endParaRPr>
        </a:p>
      </dgm:t>
    </dgm:pt>
    <dgm:pt modelId="{84A644BB-EDC7-4DE2-8193-9BA19697035C}" type="sibTrans" cxnId="{B5893854-8D1B-417B-A6D2-8C3B9930A1A8}">
      <dgm:prSet/>
      <dgm:spPr/>
      <dgm:t>
        <a:bodyPr/>
        <a:lstStyle/>
        <a:p>
          <a:endParaRPr lang="en-US" sz="1800">
            <a:latin typeface="Times New Roman" panose="02020603050405020304" pitchFamily="18" charset="0"/>
            <a:cs typeface="Times New Roman" panose="02020603050405020304" pitchFamily="18" charset="0"/>
          </a:endParaRPr>
        </a:p>
      </dgm:t>
    </dgm:pt>
    <dgm:pt modelId="{DB6028E8-1082-4963-96B4-CF3E628F22BF}">
      <dgm:prSet phldrT="[Texte]" custT="1"/>
      <dgm:spPr>
        <a:scene3d>
          <a:camera prst="orthographicFront">
            <a:rot lat="0" lon="0" rev="0"/>
          </a:camera>
          <a:lightRig rig="contrasting" dir="t">
            <a:rot lat="0" lon="0" rev="1200000"/>
          </a:lightRig>
        </a:scene3d>
        <a:sp3d contourW="12700" prstMaterial="clear">
          <a:bevelT w="177800" h="254000" prst="riblet"/>
          <a:bevelB w="152400"/>
        </a:sp3d>
      </dgm:spPr>
      <dgm:t>
        <a:bodyPr/>
        <a:lstStyle/>
        <a:p>
          <a:r>
            <a:rPr lang="en-US" sz="2400" b="1" i="0" dirty="0">
              <a:latin typeface="Times New Roman" panose="02020603050405020304" pitchFamily="18" charset="0"/>
              <a:cs typeface="Times New Roman" panose="02020603050405020304" pitchFamily="18" charset="0"/>
            </a:rPr>
            <a:t>MySQL</a:t>
          </a:r>
          <a:endParaRPr lang="en-US" sz="1800" b="1" dirty="0">
            <a:latin typeface="Times New Roman" panose="02020603050405020304" pitchFamily="18" charset="0"/>
            <a:cs typeface="Times New Roman" panose="02020603050405020304" pitchFamily="18" charset="0"/>
          </a:endParaRPr>
        </a:p>
      </dgm:t>
    </dgm:pt>
    <dgm:pt modelId="{F4CBEA67-753B-4703-BB8F-6594D723E162}" type="parTrans" cxnId="{F3E3C237-4E06-478D-A647-DBAF7FA19375}">
      <dgm:prSet/>
      <dgm:spPr/>
      <dgm:t>
        <a:bodyPr/>
        <a:lstStyle/>
        <a:p>
          <a:endParaRPr lang="en-US" sz="1800">
            <a:latin typeface="Times New Roman" panose="02020603050405020304" pitchFamily="18" charset="0"/>
            <a:cs typeface="Times New Roman" panose="02020603050405020304" pitchFamily="18" charset="0"/>
          </a:endParaRPr>
        </a:p>
      </dgm:t>
    </dgm:pt>
    <dgm:pt modelId="{EA0FB18B-0003-4402-AAE3-5032AEBCA005}" type="sibTrans" cxnId="{F3E3C237-4E06-478D-A647-DBAF7FA19375}">
      <dgm:prSet/>
      <dgm:spPr/>
      <dgm:t>
        <a:bodyPr/>
        <a:lstStyle/>
        <a:p>
          <a:endParaRPr lang="en-US" sz="1800">
            <a:latin typeface="Times New Roman" panose="02020603050405020304" pitchFamily="18" charset="0"/>
            <a:cs typeface="Times New Roman" panose="02020603050405020304" pitchFamily="18" charset="0"/>
          </a:endParaRPr>
        </a:p>
      </dgm:t>
    </dgm:pt>
    <dgm:pt modelId="{81485F16-B69D-44DE-BBF1-C3BA8B3939C5}">
      <dgm:prSet phldrT="[Texte]" custT="1"/>
      <dgm:spPr>
        <a:scene3d>
          <a:camera prst="orthographicFront">
            <a:rot lat="0" lon="0" rev="0"/>
          </a:camera>
          <a:lightRig rig="contrasting" dir="t">
            <a:rot lat="0" lon="0" rev="1200000"/>
          </a:lightRig>
        </a:scene3d>
        <a:sp3d contourW="12700" prstMaterial="clear">
          <a:bevelT w="177800" h="254000" prst="riblet"/>
          <a:bevelB w="152400"/>
        </a:sp3d>
      </dgm:spPr>
      <dgm:t>
        <a:bodyPr/>
        <a:lstStyle/>
        <a:p>
          <a:r>
            <a:rPr lang="en-US" sz="2400" b="1" i="0" dirty="0">
              <a:latin typeface="Times New Roman" panose="02020603050405020304" pitchFamily="18" charset="0"/>
              <a:cs typeface="Times New Roman" panose="02020603050405020304" pitchFamily="18" charset="0"/>
            </a:rPr>
            <a:t>SQL SERVER</a:t>
          </a:r>
          <a:endParaRPr lang="en-US" sz="2400" b="1" dirty="0">
            <a:latin typeface="Times New Roman" panose="02020603050405020304" pitchFamily="18" charset="0"/>
            <a:cs typeface="Times New Roman" panose="02020603050405020304" pitchFamily="18" charset="0"/>
          </a:endParaRPr>
        </a:p>
      </dgm:t>
    </dgm:pt>
    <dgm:pt modelId="{DF746A09-68EB-4F62-9038-A986420C1EA9}" type="parTrans" cxnId="{D23989E2-EBD6-4EFE-8176-4AE386FCB210}">
      <dgm:prSet/>
      <dgm:spPr/>
      <dgm:t>
        <a:bodyPr/>
        <a:lstStyle/>
        <a:p>
          <a:endParaRPr lang="en-US" sz="1800">
            <a:latin typeface="Times New Roman" panose="02020603050405020304" pitchFamily="18" charset="0"/>
            <a:cs typeface="Times New Roman" panose="02020603050405020304" pitchFamily="18" charset="0"/>
          </a:endParaRPr>
        </a:p>
      </dgm:t>
    </dgm:pt>
    <dgm:pt modelId="{EA9791A2-3EF4-4DAC-8DA8-3339A7E67312}" type="sibTrans" cxnId="{D23989E2-EBD6-4EFE-8176-4AE386FCB210}">
      <dgm:prSet/>
      <dgm:spPr/>
      <dgm:t>
        <a:bodyPr/>
        <a:lstStyle/>
        <a:p>
          <a:endParaRPr lang="en-US" sz="1800">
            <a:latin typeface="Times New Roman" panose="02020603050405020304" pitchFamily="18" charset="0"/>
            <a:cs typeface="Times New Roman" panose="02020603050405020304" pitchFamily="18" charset="0"/>
          </a:endParaRPr>
        </a:p>
      </dgm:t>
    </dgm:pt>
    <dgm:pt modelId="{F89A1941-44F2-4B4F-BD29-1C1D87756AA7}">
      <dgm:prSet phldrT="[Texte]" custT="1"/>
      <dgm:spPr>
        <a:scene3d>
          <a:camera prst="orthographicFront">
            <a:rot lat="0" lon="0" rev="0"/>
          </a:camera>
          <a:lightRig rig="contrasting" dir="t">
            <a:rot lat="0" lon="0" rev="1200000"/>
          </a:lightRig>
        </a:scene3d>
        <a:sp3d contourW="12700" prstMaterial="clear">
          <a:bevelT w="177800" h="254000" prst="riblet"/>
          <a:bevelB w="152400"/>
        </a:sp3d>
      </dgm:spPr>
      <dgm:t>
        <a:bodyPr/>
        <a:lstStyle/>
        <a:p>
          <a:r>
            <a:rPr lang="en-US" sz="2400" b="1" i="0" dirty="0">
              <a:latin typeface="Times New Roman" panose="02020603050405020304" pitchFamily="18" charset="0"/>
              <a:cs typeface="Times New Roman" panose="02020603050405020304" pitchFamily="18" charset="0"/>
            </a:rPr>
            <a:t>PostgreSQL</a:t>
          </a:r>
          <a:endParaRPr lang="en-US" sz="1800" b="1" dirty="0">
            <a:latin typeface="Times New Roman" panose="02020603050405020304" pitchFamily="18" charset="0"/>
            <a:cs typeface="Times New Roman" panose="02020603050405020304" pitchFamily="18" charset="0"/>
          </a:endParaRPr>
        </a:p>
      </dgm:t>
    </dgm:pt>
    <dgm:pt modelId="{2BC81743-9D1D-4890-915D-52BF7BCDC79D}" type="parTrans" cxnId="{A4A5DAB8-4A88-4206-84E4-00B260DB656A}">
      <dgm:prSet/>
      <dgm:spPr/>
      <dgm:t>
        <a:bodyPr/>
        <a:lstStyle/>
        <a:p>
          <a:endParaRPr lang="en-US" sz="1800">
            <a:latin typeface="Times New Roman" panose="02020603050405020304" pitchFamily="18" charset="0"/>
            <a:cs typeface="Times New Roman" panose="02020603050405020304" pitchFamily="18" charset="0"/>
          </a:endParaRPr>
        </a:p>
      </dgm:t>
    </dgm:pt>
    <dgm:pt modelId="{50519C41-4B8C-476F-91FD-E157D00E0833}" type="sibTrans" cxnId="{A4A5DAB8-4A88-4206-84E4-00B260DB656A}">
      <dgm:prSet/>
      <dgm:spPr/>
      <dgm:t>
        <a:bodyPr/>
        <a:lstStyle/>
        <a:p>
          <a:endParaRPr lang="en-US" sz="1800">
            <a:latin typeface="Times New Roman" panose="02020603050405020304" pitchFamily="18" charset="0"/>
            <a:cs typeface="Times New Roman" panose="02020603050405020304" pitchFamily="18" charset="0"/>
          </a:endParaRPr>
        </a:p>
      </dgm:t>
    </dgm:pt>
    <dgm:pt modelId="{D21218A8-B485-4419-BD43-8D7944D855C8}" type="pres">
      <dgm:prSet presAssocID="{69946248-40E8-4DE3-B7A0-0BF3149FA2A9}" presName="composite" presStyleCnt="0">
        <dgm:presLayoutVars>
          <dgm:chMax val="1"/>
          <dgm:dir/>
          <dgm:resizeHandles val="exact"/>
        </dgm:presLayoutVars>
      </dgm:prSet>
      <dgm:spPr/>
    </dgm:pt>
    <dgm:pt modelId="{B6BEBC89-1ADD-4E3F-B362-C010393B6AF3}" type="pres">
      <dgm:prSet presAssocID="{69946248-40E8-4DE3-B7A0-0BF3149FA2A9}" presName="radial" presStyleCnt="0">
        <dgm:presLayoutVars>
          <dgm:animLvl val="ctr"/>
        </dgm:presLayoutVars>
      </dgm:prSet>
      <dgm:spPr>
        <a:scene3d>
          <a:camera prst="orthographicFront"/>
          <a:lightRig rig="threePt" dir="t"/>
        </a:scene3d>
        <a:sp3d>
          <a:bevelT w="101600" prst="riblet"/>
        </a:sp3d>
      </dgm:spPr>
    </dgm:pt>
    <dgm:pt modelId="{DA63DA43-FBE9-433C-966F-86CB5D2A5FC4}" type="pres">
      <dgm:prSet presAssocID="{8941D0B3-B927-4914-AAA1-D440E4F2B8CA}" presName="centerShape" presStyleLbl="vennNode1" presStyleIdx="0" presStyleCnt="4"/>
      <dgm:spPr/>
    </dgm:pt>
    <dgm:pt modelId="{F740E084-083B-4EC5-88DF-975198709727}" type="pres">
      <dgm:prSet presAssocID="{DB6028E8-1082-4963-96B4-CF3E628F22BF}" presName="node" presStyleLbl="vennNode1" presStyleIdx="1" presStyleCnt="4">
        <dgm:presLayoutVars>
          <dgm:bulletEnabled val="1"/>
        </dgm:presLayoutVars>
      </dgm:prSet>
      <dgm:spPr/>
    </dgm:pt>
    <dgm:pt modelId="{D7A4F339-4982-4F0D-803F-38843A25A1E7}" type="pres">
      <dgm:prSet presAssocID="{81485F16-B69D-44DE-BBF1-C3BA8B3939C5}" presName="node" presStyleLbl="vennNode1" presStyleIdx="2" presStyleCnt="4" custScaleX="114508">
        <dgm:presLayoutVars>
          <dgm:bulletEnabled val="1"/>
        </dgm:presLayoutVars>
      </dgm:prSet>
      <dgm:spPr/>
    </dgm:pt>
    <dgm:pt modelId="{500ECEAA-E47A-4093-9847-2282022202C8}" type="pres">
      <dgm:prSet presAssocID="{F89A1941-44F2-4B4F-BD29-1C1D87756AA7}" presName="node" presStyleLbl="vennNode1" presStyleIdx="3" presStyleCnt="4">
        <dgm:presLayoutVars>
          <dgm:bulletEnabled val="1"/>
        </dgm:presLayoutVars>
      </dgm:prSet>
      <dgm:spPr/>
    </dgm:pt>
  </dgm:ptLst>
  <dgm:cxnLst>
    <dgm:cxn modelId="{F3E3C237-4E06-478D-A647-DBAF7FA19375}" srcId="{8941D0B3-B927-4914-AAA1-D440E4F2B8CA}" destId="{DB6028E8-1082-4963-96B4-CF3E628F22BF}" srcOrd="0" destOrd="0" parTransId="{F4CBEA67-753B-4703-BB8F-6594D723E162}" sibTransId="{EA0FB18B-0003-4402-AAE3-5032AEBCA005}"/>
    <dgm:cxn modelId="{31C3AE51-9D5E-4299-8056-E106A511C9C9}" type="presOf" srcId="{81485F16-B69D-44DE-BBF1-C3BA8B3939C5}" destId="{D7A4F339-4982-4F0D-803F-38843A25A1E7}" srcOrd="0" destOrd="0" presId="urn:microsoft.com/office/officeart/2005/8/layout/radial3"/>
    <dgm:cxn modelId="{B5893854-8D1B-417B-A6D2-8C3B9930A1A8}" srcId="{69946248-40E8-4DE3-B7A0-0BF3149FA2A9}" destId="{8941D0B3-B927-4914-AAA1-D440E4F2B8CA}" srcOrd="0" destOrd="0" parTransId="{2C88C822-572A-418A-906C-1EE140FCF645}" sibTransId="{84A644BB-EDC7-4DE2-8193-9BA19697035C}"/>
    <dgm:cxn modelId="{DB79CE59-5750-4427-BDA1-A3AD7AAE4B2C}" type="presOf" srcId="{8941D0B3-B927-4914-AAA1-D440E4F2B8CA}" destId="{DA63DA43-FBE9-433C-966F-86CB5D2A5FC4}" srcOrd="0" destOrd="0" presId="urn:microsoft.com/office/officeart/2005/8/layout/radial3"/>
    <dgm:cxn modelId="{C0714397-FA82-4A1C-A8FD-312E69B485F7}" type="presOf" srcId="{69946248-40E8-4DE3-B7A0-0BF3149FA2A9}" destId="{D21218A8-B485-4419-BD43-8D7944D855C8}" srcOrd="0" destOrd="0" presId="urn:microsoft.com/office/officeart/2005/8/layout/radial3"/>
    <dgm:cxn modelId="{68776BA6-3441-4658-8F0B-647262761478}" type="presOf" srcId="{DB6028E8-1082-4963-96B4-CF3E628F22BF}" destId="{F740E084-083B-4EC5-88DF-975198709727}" srcOrd="0" destOrd="0" presId="urn:microsoft.com/office/officeart/2005/8/layout/radial3"/>
    <dgm:cxn modelId="{A4A5DAB8-4A88-4206-84E4-00B260DB656A}" srcId="{8941D0B3-B927-4914-AAA1-D440E4F2B8CA}" destId="{F89A1941-44F2-4B4F-BD29-1C1D87756AA7}" srcOrd="2" destOrd="0" parTransId="{2BC81743-9D1D-4890-915D-52BF7BCDC79D}" sibTransId="{50519C41-4B8C-476F-91FD-E157D00E0833}"/>
    <dgm:cxn modelId="{11B74FE1-0AAE-4BEC-A782-ED228C67F669}" type="presOf" srcId="{F89A1941-44F2-4B4F-BD29-1C1D87756AA7}" destId="{500ECEAA-E47A-4093-9847-2282022202C8}" srcOrd="0" destOrd="0" presId="urn:microsoft.com/office/officeart/2005/8/layout/radial3"/>
    <dgm:cxn modelId="{D23989E2-EBD6-4EFE-8176-4AE386FCB210}" srcId="{8941D0B3-B927-4914-AAA1-D440E4F2B8CA}" destId="{81485F16-B69D-44DE-BBF1-C3BA8B3939C5}" srcOrd="1" destOrd="0" parTransId="{DF746A09-68EB-4F62-9038-A986420C1EA9}" sibTransId="{EA9791A2-3EF4-4DAC-8DA8-3339A7E67312}"/>
    <dgm:cxn modelId="{9813B645-8AEE-4A44-AA26-331F35204F9D}" type="presParOf" srcId="{D21218A8-B485-4419-BD43-8D7944D855C8}" destId="{B6BEBC89-1ADD-4E3F-B362-C010393B6AF3}" srcOrd="0" destOrd="0" presId="urn:microsoft.com/office/officeart/2005/8/layout/radial3"/>
    <dgm:cxn modelId="{859C30F4-A5C7-4049-98A0-69CC45A56828}" type="presParOf" srcId="{B6BEBC89-1ADD-4E3F-B362-C010393B6AF3}" destId="{DA63DA43-FBE9-433C-966F-86CB5D2A5FC4}" srcOrd="0" destOrd="0" presId="urn:microsoft.com/office/officeart/2005/8/layout/radial3"/>
    <dgm:cxn modelId="{1CC9A0CF-9DA1-4557-A8B6-2E9A8A0B4DE8}" type="presParOf" srcId="{B6BEBC89-1ADD-4E3F-B362-C010393B6AF3}" destId="{F740E084-083B-4EC5-88DF-975198709727}" srcOrd="1" destOrd="0" presId="urn:microsoft.com/office/officeart/2005/8/layout/radial3"/>
    <dgm:cxn modelId="{77475EED-9C40-4F24-AA9F-A320D4004B1D}" type="presParOf" srcId="{B6BEBC89-1ADD-4E3F-B362-C010393B6AF3}" destId="{D7A4F339-4982-4F0D-803F-38843A25A1E7}" srcOrd="2" destOrd="0" presId="urn:microsoft.com/office/officeart/2005/8/layout/radial3"/>
    <dgm:cxn modelId="{444C1FDE-FF67-454C-B2D4-30B3DE6B3007}" type="presParOf" srcId="{B6BEBC89-1ADD-4E3F-B362-C010393B6AF3}" destId="{500ECEAA-E47A-4093-9847-2282022202C8}" srcOrd="3"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3DA43-FBE9-433C-966F-86CB5D2A5FC4}">
      <dsp:nvSpPr>
        <dsp:cNvPr id="0" name=""/>
        <dsp:cNvSpPr/>
      </dsp:nvSpPr>
      <dsp:spPr>
        <a:xfrm>
          <a:off x="2952307" y="1623159"/>
          <a:ext cx="3405429" cy="3405429"/>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prst="riblet"/>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b="1" i="0" kern="1200" dirty="0">
              <a:latin typeface="Times New Roman" panose="02020603050405020304" pitchFamily="18" charset="0"/>
              <a:cs typeface="Times New Roman" panose="02020603050405020304" pitchFamily="18" charset="0"/>
            </a:rPr>
            <a:t>RDBMS</a:t>
          </a:r>
          <a:endParaRPr lang="en-US" sz="4400" b="1" kern="1200" dirty="0">
            <a:latin typeface="Times New Roman" panose="02020603050405020304" pitchFamily="18" charset="0"/>
            <a:cs typeface="Times New Roman" panose="02020603050405020304" pitchFamily="18" charset="0"/>
          </a:endParaRPr>
        </a:p>
      </dsp:txBody>
      <dsp:txXfrm>
        <a:off x="3451021" y="2121873"/>
        <a:ext cx="2408001" cy="2408001"/>
      </dsp:txXfrm>
    </dsp:sp>
    <dsp:sp modelId="{F740E084-083B-4EC5-88DF-975198709727}">
      <dsp:nvSpPr>
        <dsp:cNvPr id="0" name=""/>
        <dsp:cNvSpPr/>
      </dsp:nvSpPr>
      <dsp:spPr>
        <a:xfrm>
          <a:off x="3803665" y="258967"/>
          <a:ext cx="1702714" cy="1702714"/>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prst="riblet"/>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Times New Roman" panose="02020603050405020304" pitchFamily="18" charset="0"/>
              <a:cs typeface="Times New Roman" panose="02020603050405020304" pitchFamily="18" charset="0"/>
            </a:rPr>
            <a:t>MySQL</a:t>
          </a:r>
          <a:endParaRPr lang="en-US" sz="1800" b="1" kern="1200" dirty="0">
            <a:latin typeface="Times New Roman" panose="02020603050405020304" pitchFamily="18" charset="0"/>
            <a:cs typeface="Times New Roman" panose="02020603050405020304" pitchFamily="18" charset="0"/>
          </a:endParaRPr>
        </a:p>
      </dsp:txBody>
      <dsp:txXfrm>
        <a:off x="4053022" y="508324"/>
        <a:ext cx="1204000" cy="1204000"/>
      </dsp:txXfrm>
    </dsp:sp>
    <dsp:sp modelId="{D7A4F339-4982-4F0D-803F-38843A25A1E7}">
      <dsp:nvSpPr>
        <dsp:cNvPr id="0" name=""/>
        <dsp:cNvSpPr/>
      </dsp:nvSpPr>
      <dsp:spPr>
        <a:xfrm>
          <a:off x="5598872" y="3582292"/>
          <a:ext cx="1949744" cy="1702714"/>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prst="riblet"/>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Times New Roman" panose="02020603050405020304" pitchFamily="18" charset="0"/>
              <a:cs typeface="Times New Roman" panose="02020603050405020304" pitchFamily="18" charset="0"/>
            </a:rPr>
            <a:t>SQL SERVER</a:t>
          </a:r>
          <a:endParaRPr lang="en-US" sz="2400" b="1" kern="1200" dirty="0">
            <a:latin typeface="Times New Roman" panose="02020603050405020304" pitchFamily="18" charset="0"/>
            <a:cs typeface="Times New Roman" panose="02020603050405020304" pitchFamily="18" charset="0"/>
          </a:endParaRPr>
        </a:p>
      </dsp:txBody>
      <dsp:txXfrm>
        <a:off x="5884405" y="3831649"/>
        <a:ext cx="1378678" cy="1204000"/>
      </dsp:txXfrm>
    </dsp:sp>
    <dsp:sp modelId="{500ECEAA-E47A-4093-9847-2282022202C8}">
      <dsp:nvSpPr>
        <dsp:cNvPr id="0" name=""/>
        <dsp:cNvSpPr/>
      </dsp:nvSpPr>
      <dsp:spPr>
        <a:xfrm>
          <a:off x="1884942" y="3582292"/>
          <a:ext cx="1702714" cy="1702714"/>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prst="riblet"/>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Times New Roman" panose="02020603050405020304" pitchFamily="18" charset="0"/>
              <a:cs typeface="Times New Roman" panose="02020603050405020304" pitchFamily="18" charset="0"/>
            </a:rPr>
            <a:t>PostgreSQL</a:t>
          </a:r>
          <a:endParaRPr lang="en-US" sz="1800" b="1" kern="1200" dirty="0">
            <a:latin typeface="Times New Roman" panose="02020603050405020304" pitchFamily="18" charset="0"/>
            <a:cs typeface="Times New Roman" panose="02020603050405020304" pitchFamily="18" charset="0"/>
          </a:endParaRPr>
        </a:p>
      </dsp:txBody>
      <dsp:txXfrm>
        <a:off x="2134299" y="3831649"/>
        <a:ext cx="1204000" cy="1204000"/>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CD25F86-BE84-4C3D-A817-AF52A3DB84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a:extLst>
              <a:ext uri="{FF2B5EF4-FFF2-40B4-BE49-F238E27FC236}">
                <a16:creationId xmlns:a16="http://schemas.microsoft.com/office/drawing/2014/main" id="{C7D1DBE5-F8B8-4648-BFA6-50E3E24290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0B8E55-837D-4DC5-B446-45E65AD1A9C8}" type="datetimeFigureOut">
              <a:rPr lang="en-US" smtClean="0"/>
              <a:t>7/2/2021</a:t>
            </a:fld>
            <a:endParaRPr lang="en-US"/>
          </a:p>
        </p:txBody>
      </p:sp>
      <p:sp>
        <p:nvSpPr>
          <p:cNvPr id="4" name="Espace réservé du pied de page 3">
            <a:extLst>
              <a:ext uri="{FF2B5EF4-FFF2-40B4-BE49-F238E27FC236}">
                <a16:creationId xmlns:a16="http://schemas.microsoft.com/office/drawing/2014/main" id="{43BAF7BA-7BD9-4EBD-BFA4-70E6F2B6801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a:extLst>
              <a:ext uri="{FF2B5EF4-FFF2-40B4-BE49-F238E27FC236}">
                <a16:creationId xmlns:a16="http://schemas.microsoft.com/office/drawing/2014/main" id="{E598F217-8B0A-4646-9882-4B668ECCD8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7A74E3-12CF-4521-B090-C807A03EB0FF}" type="slidenum">
              <a:rPr lang="en-US" smtClean="0"/>
              <a:t>‹N°›</a:t>
            </a:fld>
            <a:endParaRPr lang="en-US"/>
          </a:p>
        </p:txBody>
      </p:sp>
    </p:spTree>
    <p:extLst>
      <p:ext uri="{BB962C8B-B14F-4D97-AF65-F5344CB8AC3E}">
        <p14:creationId xmlns:p14="http://schemas.microsoft.com/office/powerpoint/2010/main" val="211995915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9783D-DAD3-4B0F-977C-40173E06A6D2}" type="datetimeFigureOut">
              <a:rPr lang="en-US" smtClean="0"/>
              <a:t>7/2/2021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45A90-79FB-4849-80F6-69B0A03EDBD2}" type="slidenum">
              <a:rPr lang="en-US" smtClean="0"/>
              <a:t>‹N°›</a:t>
            </a:fld>
            <a:endParaRPr lang="en-US"/>
          </a:p>
        </p:txBody>
      </p:sp>
    </p:spTree>
    <p:extLst>
      <p:ext uri="{BB962C8B-B14F-4D97-AF65-F5344CB8AC3E}">
        <p14:creationId xmlns:p14="http://schemas.microsoft.com/office/powerpoint/2010/main" val="238307116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09D1945-A69E-4680-A8C7-11E754E07E2B}" type="datetime1">
              <a:rPr lang="en-US" smtClean="0"/>
              <a:t>7/2/2021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C92634A4-25D9-46B8-ACE6-582714B903F3}" type="slidenum">
              <a:rPr lang="en-US" smtClean="0"/>
              <a:t>‹N°›</a:t>
            </a:fld>
            <a:endParaRPr lang="en-US"/>
          </a:p>
        </p:txBody>
      </p:sp>
    </p:spTree>
    <p:extLst>
      <p:ext uri="{BB962C8B-B14F-4D97-AF65-F5344CB8AC3E}">
        <p14:creationId xmlns:p14="http://schemas.microsoft.com/office/powerpoint/2010/main" val="777818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450700-619F-4077-8CA4-57EFA4FA4467}" type="datetime1">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634A4-25D9-46B8-ACE6-582714B903F3}" type="slidenum">
              <a:rPr lang="en-US" smtClean="0"/>
              <a:t>‹N°›</a:t>
            </a:fld>
            <a:endParaRPr lang="en-US"/>
          </a:p>
        </p:txBody>
      </p:sp>
    </p:spTree>
    <p:extLst>
      <p:ext uri="{BB962C8B-B14F-4D97-AF65-F5344CB8AC3E}">
        <p14:creationId xmlns:p14="http://schemas.microsoft.com/office/powerpoint/2010/main" val="4006901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270F943-92B3-4206-997A-25109281CCD9}" type="datetime1">
              <a:rPr lang="en-US" smtClean="0"/>
              <a:t>7/2/2021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92634A4-25D9-46B8-ACE6-582714B903F3}" type="slidenum">
              <a:rPr lang="en-US" smtClean="0"/>
              <a:t>‹N°›</a:t>
            </a:fld>
            <a:endParaRPr lang="en-US"/>
          </a:p>
        </p:txBody>
      </p:sp>
    </p:spTree>
    <p:extLst>
      <p:ext uri="{BB962C8B-B14F-4D97-AF65-F5344CB8AC3E}">
        <p14:creationId xmlns:p14="http://schemas.microsoft.com/office/powerpoint/2010/main" val="1312156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62D7AE0-37DF-4D51-B7E1-85A565BB0795}" type="datetime1">
              <a:rPr lang="en-US" smtClean="0"/>
              <a:t>7/2/2021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92634A4-25D9-46B8-ACE6-582714B903F3}" type="slidenum">
              <a:rPr lang="en-US" smtClean="0"/>
              <a:t>‹N°›</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9775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43EB1CF-B947-418A-A52C-CE27F2527872}" type="datetime1">
              <a:rPr lang="en-US" smtClean="0"/>
              <a:t>7/2/2021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92634A4-25D9-46B8-ACE6-582714B903F3}" type="slidenum">
              <a:rPr lang="en-US" smtClean="0"/>
              <a:t>‹N°›</a:t>
            </a:fld>
            <a:endParaRPr lang="en-US"/>
          </a:p>
        </p:txBody>
      </p:sp>
    </p:spTree>
    <p:extLst>
      <p:ext uri="{BB962C8B-B14F-4D97-AF65-F5344CB8AC3E}">
        <p14:creationId xmlns:p14="http://schemas.microsoft.com/office/powerpoint/2010/main" val="3604098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EAAAE81F-31CF-4228-BA2D-15DADBB27CDD}" type="datetime1">
              <a:rPr lang="en-US" smtClean="0"/>
              <a:t>7/2/2021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2634A4-25D9-46B8-ACE6-582714B903F3}" type="slidenum">
              <a:rPr lang="en-US" smtClean="0"/>
              <a:t>‹N°›</a:t>
            </a:fld>
            <a:endParaRPr lang="en-US"/>
          </a:p>
        </p:txBody>
      </p:sp>
    </p:spTree>
    <p:extLst>
      <p:ext uri="{BB962C8B-B14F-4D97-AF65-F5344CB8AC3E}">
        <p14:creationId xmlns:p14="http://schemas.microsoft.com/office/powerpoint/2010/main" val="2924224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7925A2BD-A50D-4F92-BB9B-0A4045AFDB3C}" type="datetime1">
              <a:rPr lang="en-US" smtClean="0"/>
              <a:t>7/2/2021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2634A4-25D9-46B8-ACE6-582714B903F3}" type="slidenum">
              <a:rPr lang="en-US" smtClean="0"/>
              <a:t>‹N°›</a:t>
            </a:fld>
            <a:endParaRPr lang="en-US"/>
          </a:p>
        </p:txBody>
      </p:sp>
    </p:spTree>
    <p:extLst>
      <p:ext uri="{BB962C8B-B14F-4D97-AF65-F5344CB8AC3E}">
        <p14:creationId xmlns:p14="http://schemas.microsoft.com/office/powerpoint/2010/main" val="2430936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FE8A6A1-631E-4980-B0A9-CCF133F2612B}" type="datetime1">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634A4-25D9-46B8-ACE6-582714B903F3}" type="slidenum">
              <a:rPr lang="en-US" smtClean="0"/>
              <a:t>‹N°›</a:t>
            </a:fld>
            <a:endParaRPr lang="en-US"/>
          </a:p>
        </p:txBody>
      </p:sp>
    </p:spTree>
    <p:extLst>
      <p:ext uri="{BB962C8B-B14F-4D97-AF65-F5344CB8AC3E}">
        <p14:creationId xmlns:p14="http://schemas.microsoft.com/office/powerpoint/2010/main" val="136282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F1831B7-DE40-49D2-8392-63F71C776E04}" type="datetime1">
              <a:rPr lang="en-US" smtClean="0"/>
              <a:t>7/2/2021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92634A4-25D9-46B8-ACE6-582714B903F3}" type="slidenum">
              <a:rPr lang="en-US" smtClean="0"/>
              <a:t>‹N°›</a:t>
            </a:fld>
            <a:endParaRPr lang="en-US"/>
          </a:p>
        </p:txBody>
      </p:sp>
    </p:spTree>
    <p:extLst>
      <p:ext uri="{BB962C8B-B14F-4D97-AF65-F5344CB8AC3E}">
        <p14:creationId xmlns:p14="http://schemas.microsoft.com/office/powerpoint/2010/main" val="235183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16B1DA1-01B9-4FE1-A18F-20D88B231215}" type="datetime1">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634A4-25D9-46B8-ACE6-582714B903F3}" type="slidenum">
              <a:rPr lang="en-US" smtClean="0"/>
              <a:t>‹N°›</a:t>
            </a:fld>
            <a:endParaRPr lang="en-US"/>
          </a:p>
        </p:txBody>
      </p:sp>
    </p:spTree>
    <p:extLst>
      <p:ext uri="{BB962C8B-B14F-4D97-AF65-F5344CB8AC3E}">
        <p14:creationId xmlns:p14="http://schemas.microsoft.com/office/powerpoint/2010/main" val="119269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BB13AB0-341A-4374-9F0E-E5BD633D673A}" type="datetime1">
              <a:rPr lang="en-US" smtClean="0"/>
              <a:t>7/2/2021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92634A4-25D9-46B8-ACE6-582714B903F3}" type="slidenum">
              <a:rPr lang="en-US" smtClean="0"/>
              <a:t>‹N°›</a:t>
            </a:fld>
            <a:endParaRPr lang="en-US"/>
          </a:p>
        </p:txBody>
      </p:sp>
    </p:spTree>
    <p:extLst>
      <p:ext uri="{BB962C8B-B14F-4D97-AF65-F5344CB8AC3E}">
        <p14:creationId xmlns:p14="http://schemas.microsoft.com/office/powerpoint/2010/main" val="1355238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7EE92A-C91F-43A4-B638-F55459D09534}" type="datetime1">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634A4-25D9-46B8-ACE6-582714B903F3}" type="slidenum">
              <a:rPr lang="en-US" smtClean="0"/>
              <a:t>‹N°›</a:t>
            </a:fld>
            <a:endParaRPr lang="en-US"/>
          </a:p>
        </p:txBody>
      </p:sp>
    </p:spTree>
    <p:extLst>
      <p:ext uri="{BB962C8B-B14F-4D97-AF65-F5344CB8AC3E}">
        <p14:creationId xmlns:p14="http://schemas.microsoft.com/office/powerpoint/2010/main" val="364745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BD487B2-86C4-4A30-8670-55405782D80E}" type="datetime1">
              <a:rPr lang="en-US" smtClean="0"/>
              <a:t>7/2/2021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2634A4-25D9-46B8-ACE6-582714B903F3}" type="slidenum">
              <a:rPr lang="en-US" smtClean="0"/>
              <a:t>‹N°›</a:t>
            </a:fld>
            <a:endParaRPr lang="en-US"/>
          </a:p>
        </p:txBody>
      </p:sp>
    </p:spTree>
    <p:extLst>
      <p:ext uri="{BB962C8B-B14F-4D97-AF65-F5344CB8AC3E}">
        <p14:creationId xmlns:p14="http://schemas.microsoft.com/office/powerpoint/2010/main" val="640794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7CDA3E5-C08B-4DC1-BE22-9BA84F5237A0}" type="datetime1">
              <a:rPr lang="en-US" smtClean="0"/>
              <a:t>7/2/2021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2634A4-25D9-46B8-ACE6-582714B903F3}" type="slidenum">
              <a:rPr lang="en-US" smtClean="0"/>
              <a:t>‹N°›</a:t>
            </a:fld>
            <a:endParaRPr lang="en-US"/>
          </a:p>
        </p:txBody>
      </p:sp>
    </p:spTree>
    <p:extLst>
      <p:ext uri="{BB962C8B-B14F-4D97-AF65-F5344CB8AC3E}">
        <p14:creationId xmlns:p14="http://schemas.microsoft.com/office/powerpoint/2010/main" val="22992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B79DF-D32B-4A55-8634-5FD67819B2F0}" type="datetime1">
              <a:rPr lang="en-US" smtClean="0"/>
              <a:t>7/2/2021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2634A4-25D9-46B8-ACE6-582714B903F3}" type="slidenum">
              <a:rPr lang="en-US" smtClean="0"/>
              <a:t>‹N°›</a:t>
            </a:fld>
            <a:endParaRPr lang="en-US"/>
          </a:p>
        </p:txBody>
      </p:sp>
    </p:spTree>
    <p:extLst>
      <p:ext uri="{BB962C8B-B14F-4D97-AF65-F5344CB8AC3E}">
        <p14:creationId xmlns:p14="http://schemas.microsoft.com/office/powerpoint/2010/main" val="2658309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EC13FD1-0ADB-44A6-9A50-FB0BED0DFA73}" type="datetime1">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634A4-25D9-46B8-ACE6-582714B903F3}" type="slidenum">
              <a:rPr lang="en-US" smtClean="0"/>
              <a:t>‹N°›</a:t>
            </a:fld>
            <a:endParaRPr lang="en-US"/>
          </a:p>
        </p:txBody>
      </p:sp>
    </p:spTree>
    <p:extLst>
      <p:ext uri="{BB962C8B-B14F-4D97-AF65-F5344CB8AC3E}">
        <p14:creationId xmlns:p14="http://schemas.microsoft.com/office/powerpoint/2010/main" val="3974337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8931CF2-7004-41AF-94AF-66E9ED22698C}" type="datetime1">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634A4-25D9-46B8-ACE6-582714B903F3}" type="slidenum">
              <a:rPr lang="en-US" smtClean="0"/>
              <a:t>‹N°›</a:t>
            </a:fld>
            <a:endParaRPr lang="en-US"/>
          </a:p>
        </p:txBody>
      </p:sp>
    </p:spTree>
    <p:extLst>
      <p:ext uri="{BB962C8B-B14F-4D97-AF65-F5344CB8AC3E}">
        <p14:creationId xmlns:p14="http://schemas.microsoft.com/office/powerpoint/2010/main" val="626967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2A12E9-1D7C-4941-9EB2-9F55287BECB8}" type="datetime1">
              <a:rPr lang="en-US" smtClean="0"/>
              <a:t>7/2/2021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2634A4-25D9-46B8-ACE6-582714B903F3}" type="slidenum">
              <a:rPr lang="en-US" smtClean="0"/>
              <a:t>‹N°›</a:t>
            </a:fld>
            <a:endParaRPr lang="en-US"/>
          </a:p>
        </p:txBody>
      </p:sp>
    </p:spTree>
    <p:extLst>
      <p:ext uri="{BB962C8B-B14F-4D97-AF65-F5344CB8AC3E}">
        <p14:creationId xmlns:p14="http://schemas.microsoft.com/office/powerpoint/2010/main" val="9957311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6E8ED7-791B-4283-985C-6440E6E83F0F}"/>
              </a:ext>
            </a:extLst>
          </p:cNvPr>
          <p:cNvSpPr>
            <a:spLocks noGrp="1"/>
          </p:cNvSpPr>
          <p:nvPr>
            <p:ph type="ctrTitle"/>
          </p:nvPr>
        </p:nvSpPr>
        <p:spPr/>
        <p:txBody>
          <a:bodyPr/>
          <a:lstStyle/>
          <a:p>
            <a:pPr algn="ctr"/>
            <a:r>
              <a:rPr lang="en-US" b="1" dirty="0"/>
              <a:t>Introduction to databases</a:t>
            </a:r>
          </a:p>
        </p:txBody>
      </p:sp>
      <p:sp>
        <p:nvSpPr>
          <p:cNvPr id="3" name="Sous-titre 2">
            <a:extLst>
              <a:ext uri="{FF2B5EF4-FFF2-40B4-BE49-F238E27FC236}">
                <a16:creationId xmlns:a16="http://schemas.microsoft.com/office/drawing/2014/main" id="{A316C7FD-8DA7-4F7E-8C65-64A180632148}"/>
              </a:ext>
            </a:extLst>
          </p:cNvPr>
          <p:cNvSpPr>
            <a:spLocks noGrp="1"/>
          </p:cNvSpPr>
          <p:nvPr>
            <p:ph type="subTitle" idx="1"/>
          </p:nvPr>
        </p:nvSpPr>
        <p:spPr>
          <a:xfrm>
            <a:off x="9300210" y="4043681"/>
            <a:ext cx="3040380" cy="685800"/>
          </a:xfrm>
        </p:spPr>
        <p:txBody>
          <a:bodyPr>
            <a:normAutofit/>
          </a:bodyPr>
          <a:lstStyle/>
          <a:p>
            <a:r>
              <a:rPr lang="en-US" sz="2800" b="1" u="sng" dirty="0">
                <a:solidFill>
                  <a:schemeClr val="accent2">
                    <a:lumMod val="75000"/>
                  </a:schemeClr>
                </a:solidFill>
                <a:latin typeface="Arial Rounded MT Bold" panose="020F0704030504030204" pitchFamily="34" charset="0"/>
              </a:rPr>
              <a:t>JARRAY Fathia </a:t>
            </a:r>
          </a:p>
        </p:txBody>
      </p:sp>
    </p:spTree>
    <p:extLst>
      <p:ext uri="{BB962C8B-B14F-4D97-AF65-F5344CB8AC3E}">
        <p14:creationId xmlns:p14="http://schemas.microsoft.com/office/powerpoint/2010/main" val="377734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e 2">
            <a:extLst>
              <a:ext uri="{FF2B5EF4-FFF2-40B4-BE49-F238E27FC236}">
                <a16:creationId xmlns:a16="http://schemas.microsoft.com/office/drawing/2014/main" id="{A137B9BB-31B0-49B6-9616-7318BFE22B62}"/>
              </a:ext>
            </a:extLst>
          </p:cNvPr>
          <p:cNvGraphicFramePr/>
          <p:nvPr>
            <p:extLst>
              <p:ext uri="{D42A27DB-BD31-4B8C-83A1-F6EECF244321}">
                <p14:modId xmlns:p14="http://schemas.microsoft.com/office/powerpoint/2010/main" val="1005263708"/>
              </p:ext>
            </p:extLst>
          </p:nvPr>
        </p:nvGraphicFramePr>
        <p:xfrm>
          <a:off x="1310640" y="719666"/>
          <a:ext cx="9433560" cy="5543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 5">
            <a:extLst>
              <a:ext uri="{FF2B5EF4-FFF2-40B4-BE49-F238E27FC236}">
                <a16:creationId xmlns:a16="http://schemas.microsoft.com/office/drawing/2014/main" id="{3A8B2CF6-CA42-4700-93DD-44552EFDF2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89720" y="5275376"/>
            <a:ext cx="3002280" cy="1571193"/>
          </a:xfrm>
          <a:prstGeom prst="ellipse">
            <a:avLst/>
          </a:prstGeom>
          <a:ln>
            <a:noFill/>
          </a:ln>
          <a:effectLst>
            <a:softEdge rad="112500"/>
          </a:effectLst>
        </p:spPr>
      </p:pic>
      <p:sp>
        <p:nvSpPr>
          <p:cNvPr id="8" name="Étoile : 5 branches 7">
            <a:extLst>
              <a:ext uri="{FF2B5EF4-FFF2-40B4-BE49-F238E27FC236}">
                <a16:creationId xmlns:a16="http://schemas.microsoft.com/office/drawing/2014/main" id="{3C739016-29CA-4BD0-80A8-9D723701A6D6}"/>
              </a:ext>
            </a:extLst>
          </p:cNvPr>
          <p:cNvSpPr/>
          <p:nvPr/>
        </p:nvSpPr>
        <p:spPr>
          <a:xfrm>
            <a:off x="0" y="6233160"/>
            <a:ext cx="563880" cy="624840"/>
          </a:xfrm>
          <a:prstGeom prst="star5">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lgerian" panose="04020705040A02060702" pitchFamily="82" charset="0"/>
              </a:rPr>
              <a:t>1</a:t>
            </a:r>
          </a:p>
        </p:txBody>
      </p:sp>
    </p:spTree>
    <p:extLst>
      <p:ext uri="{BB962C8B-B14F-4D97-AF65-F5344CB8AC3E}">
        <p14:creationId xmlns:p14="http://schemas.microsoft.com/office/powerpoint/2010/main" val="921779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2726FD86-AF00-4CE4-87C7-B6B5F30083F5}"/>
              </a:ext>
            </a:extLst>
          </p:cNvPr>
          <p:cNvSpPr txBox="1"/>
          <p:nvPr/>
        </p:nvSpPr>
        <p:spPr>
          <a:xfrm>
            <a:off x="731520" y="1611363"/>
            <a:ext cx="10058400" cy="1015663"/>
          </a:xfrm>
          <a:prstGeom prst="rect">
            <a:avLst/>
          </a:prstGeom>
          <a:noFill/>
        </p:spPr>
        <p:txBody>
          <a:bodyPr wrap="square">
            <a:spAutoFit/>
          </a:bodyPr>
          <a:lstStyle/>
          <a:p>
            <a:pPr algn="just"/>
            <a:r>
              <a:rPr lang="en-US" sz="2000" b="1" i="0" dirty="0">
                <a:solidFill>
                  <a:srgbClr val="333333"/>
                </a:solidFill>
                <a:effectLst/>
                <a:latin typeface="Times New Roman" panose="02020603050405020304" pitchFamily="18" charset="0"/>
                <a:cs typeface="Times New Roman" panose="02020603050405020304" pitchFamily="18" charset="0"/>
              </a:rPr>
              <a:t>      MySQL</a:t>
            </a:r>
            <a:r>
              <a:rPr lang="en-US" sz="2000" b="0" i="0" dirty="0">
                <a:solidFill>
                  <a:srgbClr val="333333"/>
                </a:solidFill>
                <a:effectLst/>
                <a:latin typeface="Times New Roman" panose="02020603050405020304" pitchFamily="18" charset="0"/>
                <a:cs typeface="Times New Roman" panose="02020603050405020304" pitchFamily="18" charset="0"/>
              </a:rPr>
              <a:t> has been the most popular open-source RDBMS since the site began tracking database popularity in 2012. It is a feature-rich product that powers many of the world’s largest websites and applications, including Twitter, Facebook, Netflix, and Spotify.</a:t>
            </a:r>
            <a:endParaRPr lang="en-US" sz="2000"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2B2B5779-5A3C-42E9-B6A6-DD60CCD370D1}"/>
              </a:ext>
            </a:extLst>
          </p:cNvPr>
          <p:cNvSpPr txBox="1"/>
          <p:nvPr/>
        </p:nvSpPr>
        <p:spPr>
          <a:xfrm>
            <a:off x="731520" y="2952483"/>
            <a:ext cx="10165080" cy="132343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The main advantages of MySQL are that it is popular and easy to use, inexpensive, reliable and has a large community of developers who can help answer questions and they able to prioritize speed. More than that, MySQL comes installed with a script that helps you to improve the security of your database by setting the installation’s password security level.</a:t>
            </a:r>
          </a:p>
        </p:txBody>
      </p:sp>
      <p:sp>
        <p:nvSpPr>
          <p:cNvPr id="13" name="ZoneTexte 12">
            <a:extLst>
              <a:ext uri="{FF2B5EF4-FFF2-40B4-BE49-F238E27FC236}">
                <a16:creationId xmlns:a16="http://schemas.microsoft.com/office/drawing/2014/main" id="{41D5A7D4-8C3C-4B9D-A767-029AF21E082D}"/>
              </a:ext>
            </a:extLst>
          </p:cNvPr>
          <p:cNvSpPr txBox="1"/>
          <p:nvPr/>
        </p:nvSpPr>
        <p:spPr>
          <a:xfrm>
            <a:off x="754380" y="4613643"/>
            <a:ext cx="10165080" cy="163121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Some of the disadvantages are that it has been known to suffer from poor performance when scaling. Since the MySQL project was acquired by Sun Microsystems in 2008, and later by Oracle Corporation in 2009, there have been complaints from users that the development process for the DBMS has slowed down significantly, as the community no longer has the agency to quickly react to problems and implement changes.</a:t>
            </a:r>
          </a:p>
        </p:txBody>
      </p:sp>
      <p:sp>
        <p:nvSpPr>
          <p:cNvPr id="15" name="ZoneTexte 14">
            <a:extLst>
              <a:ext uri="{FF2B5EF4-FFF2-40B4-BE49-F238E27FC236}">
                <a16:creationId xmlns:a16="http://schemas.microsoft.com/office/drawing/2014/main" id="{AE5F3F96-5AC0-45FA-9872-CCD6AE7E75DF}"/>
              </a:ext>
            </a:extLst>
          </p:cNvPr>
          <p:cNvSpPr txBox="1"/>
          <p:nvPr/>
        </p:nvSpPr>
        <p:spPr>
          <a:xfrm>
            <a:off x="5760720" y="426720"/>
            <a:ext cx="513588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What is MySQL?</a:t>
            </a:r>
          </a:p>
        </p:txBody>
      </p:sp>
      <p:pic>
        <p:nvPicPr>
          <p:cNvPr id="17" name="Image 16">
            <a:extLst>
              <a:ext uri="{FF2B5EF4-FFF2-40B4-BE49-F238E27FC236}">
                <a16:creationId xmlns:a16="http://schemas.microsoft.com/office/drawing/2014/main" id="{122045D5-E22D-4C5C-979B-3D085C7C1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756" y="5550129"/>
            <a:ext cx="4565904" cy="1323111"/>
          </a:xfrm>
          <a:prstGeom prst="rect">
            <a:avLst/>
          </a:prstGeom>
        </p:spPr>
      </p:pic>
      <p:sp>
        <p:nvSpPr>
          <p:cNvPr id="18" name="Étoile : 5 branches 17">
            <a:extLst>
              <a:ext uri="{FF2B5EF4-FFF2-40B4-BE49-F238E27FC236}">
                <a16:creationId xmlns:a16="http://schemas.microsoft.com/office/drawing/2014/main" id="{B1321BD5-4074-452D-96E5-A8E39A34800C}"/>
              </a:ext>
            </a:extLst>
          </p:cNvPr>
          <p:cNvSpPr/>
          <p:nvPr/>
        </p:nvSpPr>
        <p:spPr>
          <a:xfrm>
            <a:off x="0" y="6233160"/>
            <a:ext cx="563880" cy="624840"/>
          </a:xfrm>
          <a:prstGeom prst="star5">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lgerian" panose="04020705040A02060702" pitchFamily="82" charset="0"/>
              </a:rPr>
              <a:t>2</a:t>
            </a:r>
          </a:p>
        </p:txBody>
      </p:sp>
    </p:spTree>
    <p:extLst>
      <p:ext uri="{BB962C8B-B14F-4D97-AF65-F5344CB8AC3E}">
        <p14:creationId xmlns:p14="http://schemas.microsoft.com/office/powerpoint/2010/main" val="2834093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0DC0BF48-728E-4ACA-BEF7-A9FA6A9CB7B7}"/>
              </a:ext>
            </a:extLst>
          </p:cNvPr>
          <p:cNvSpPr txBox="1"/>
          <p:nvPr/>
        </p:nvSpPr>
        <p:spPr>
          <a:xfrm>
            <a:off x="655320" y="1732895"/>
            <a:ext cx="11140440" cy="1015663"/>
          </a:xfrm>
          <a:prstGeom prst="rect">
            <a:avLst/>
          </a:prstGeom>
          <a:noFill/>
        </p:spPr>
        <p:txBody>
          <a:bodyPr wrap="square">
            <a:spAutoFit/>
          </a:bodyPr>
          <a:lstStyle/>
          <a:p>
            <a:pPr algn="just"/>
            <a:r>
              <a:rPr lang="en-US" sz="2000" b="1" i="0" dirty="0">
                <a:solidFill>
                  <a:srgbClr val="333333"/>
                </a:solidFill>
                <a:effectLst/>
                <a:latin typeface="Times New Roman" panose="02020603050405020304" pitchFamily="18" charset="0"/>
                <a:cs typeface="Times New Roman" panose="02020603050405020304" pitchFamily="18" charset="0"/>
              </a:rPr>
              <a:t>     PostgreSQL</a:t>
            </a:r>
            <a:r>
              <a:rPr lang="en-US" sz="2000" b="0" i="0" dirty="0">
                <a:solidFill>
                  <a:srgbClr val="333333"/>
                </a:solidFill>
                <a:effectLst/>
                <a:latin typeface="Times New Roman" panose="02020603050405020304" pitchFamily="18" charset="0"/>
                <a:cs typeface="Times New Roman" panose="02020603050405020304" pitchFamily="18" charset="0"/>
              </a:rPr>
              <a:t>, also known as Postgres, bills itself as “the most advanced open-source relational database in the world”. </a:t>
            </a:r>
            <a:r>
              <a:rPr lang="en-US" sz="2000" dirty="0">
                <a:latin typeface="Times New Roman" panose="02020603050405020304" pitchFamily="18" charset="0"/>
                <a:cs typeface="Times New Roman" panose="02020603050405020304" pitchFamily="18" charset="0"/>
              </a:rPr>
              <a:t>It is an open source SQL database that is not controlled by any corporation. It is typically used for web application development.</a:t>
            </a:r>
            <a:endParaRPr lang="en-US" sz="2000" b="0" i="0" dirty="0">
              <a:solidFill>
                <a:srgbClr val="333333"/>
              </a:solidFill>
              <a:effectLst/>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AC37463A-D0EC-4F29-9F15-8F28FD05D0C9}"/>
              </a:ext>
            </a:extLst>
          </p:cNvPr>
          <p:cNvSpPr txBox="1"/>
          <p:nvPr/>
        </p:nvSpPr>
        <p:spPr>
          <a:xfrm>
            <a:off x="5852160" y="333494"/>
            <a:ext cx="4998720" cy="707886"/>
          </a:xfrm>
          <a:prstGeom prst="rect">
            <a:avLst/>
          </a:prstGeom>
          <a:noFill/>
        </p:spPr>
        <p:txBody>
          <a:bodyPr wrap="square">
            <a:spAutoFit/>
          </a:bodyPr>
          <a:lstStyle/>
          <a:p>
            <a:pPr algn="l"/>
            <a:r>
              <a:rPr lang="en-US" sz="4000" b="1" i="0" dirty="0">
                <a:solidFill>
                  <a:srgbClr val="323232"/>
                </a:solidFill>
                <a:effectLst/>
                <a:latin typeface="Times New Roman" panose="02020603050405020304" pitchFamily="18" charset="0"/>
                <a:cs typeface="Times New Roman" panose="02020603050405020304" pitchFamily="18" charset="0"/>
              </a:rPr>
              <a:t>What is PostgreSQL?</a:t>
            </a:r>
          </a:p>
        </p:txBody>
      </p:sp>
      <p:sp>
        <p:nvSpPr>
          <p:cNvPr id="8" name="ZoneTexte 7">
            <a:extLst>
              <a:ext uri="{FF2B5EF4-FFF2-40B4-BE49-F238E27FC236}">
                <a16:creationId xmlns:a16="http://schemas.microsoft.com/office/drawing/2014/main" id="{2562DF65-5733-40A7-A803-FAD06712C93D}"/>
              </a:ext>
            </a:extLst>
          </p:cNvPr>
          <p:cNvSpPr txBox="1"/>
          <p:nvPr/>
        </p:nvSpPr>
        <p:spPr>
          <a:xfrm>
            <a:off x="655320" y="3063300"/>
            <a:ext cx="10881360" cy="163121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     Like MySQL, PostgreSQL have many advantages. According to the official PostgreSQL documentation, PostgreSQL supports 160 out of the 179 features required for full core SQL:2011 compliance, in addition to a long list of optional features. It is easy to use, open-source and community-driven, inexpensive, reliable and has a large community of developers. It also provides some additional features such as foreign key support without requiring complex configuration. </a:t>
            </a:r>
          </a:p>
        </p:txBody>
      </p:sp>
      <p:sp>
        <p:nvSpPr>
          <p:cNvPr id="10" name="ZoneTexte 9">
            <a:extLst>
              <a:ext uri="{FF2B5EF4-FFF2-40B4-BE49-F238E27FC236}">
                <a16:creationId xmlns:a16="http://schemas.microsoft.com/office/drawing/2014/main" id="{A806FDDA-D8B7-4F20-AB37-7F4A1BD9FB2A}"/>
              </a:ext>
            </a:extLst>
          </p:cNvPr>
          <p:cNvSpPr txBox="1"/>
          <p:nvPr/>
        </p:nvSpPr>
        <p:spPr>
          <a:xfrm>
            <a:off x="655320" y="4875133"/>
            <a:ext cx="11140440"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The main disadvantage of PostgreSQL is that it can be slower in performance than other databases such as MySQL. Although more widely used in recent years, PostgreSQL historically lagged behind MySQL in terms of popularity.</a:t>
            </a:r>
          </a:p>
        </p:txBody>
      </p:sp>
      <p:pic>
        <p:nvPicPr>
          <p:cNvPr id="12" name="Image 11">
            <a:extLst>
              <a:ext uri="{FF2B5EF4-FFF2-40B4-BE49-F238E27FC236}">
                <a16:creationId xmlns:a16="http://schemas.microsoft.com/office/drawing/2014/main" id="{40EC9480-2F5C-4238-9D7D-6E197B856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040" y="5583019"/>
            <a:ext cx="2788920" cy="1237297"/>
          </a:xfrm>
          <a:prstGeom prst="rect">
            <a:avLst/>
          </a:prstGeom>
        </p:spPr>
      </p:pic>
      <p:sp>
        <p:nvSpPr>
          <p:cNvPr id="16" name="Étoile : 5 branches 15">
            <a:extLst>
              <a:ext uri="{FF2B5EF4-FFF2-40B4-BE49-F238E27FC236}">
                <a16:creationId xmlns:a16="http://schemas.microsoft.com/office/drawing/2014/main" id="{63FE9532-B770-4C45-B876-027F33AAACC3}"/>
              </a:ext>
            </a:extLst>
          </p:cNvPr>
          <p:cNvSpPr/>
          <p:nvPr/>
        </p:nvSpPr>
        <p:spPr>
          <a:xfrm>
            <a:off x="0" y="6233160"/>
            <a:ext cx="563880" cy="624840"/>
          </a:xfrm>
          <a:prstGeom prst="star5">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lgerian" panose="04020705040A02060702" pitchFamily="82" charset="0"/>
              </a:rPr>
              <a:t>3</a:t>
            </a:r>
          </a:p>
        </p:txBody>
      </p:sp>
    </p:spTree>
    <p:extLst>
      <p:ext uri="{BB962C8B-B14F-4D97-AF65-F5344CB8AC3E}">
        <p14:creationId xmlns:p14="http://schemas.microsoft.com/office/powerpoint/2010/main" val="1844395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6DF1582-6202-47AB-9EF8-898661D8CF13}"/>
              </a:ext>
            </a:extLst>
          </p:cNvPr>
          <p:cNvSpPr txBox="1"/>
          <p:nvPr/>
        </p:nvSpPr>
        <p:spPr>
          <a:xfrm>
            <a:off x="5852160" y="242054"/>
            <a:ext cx="5791200"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What is SQL SERVER ?</a:t>
            </a:r>
          </a:p>
        </p:txBody>
      </p:sp>
      <p:sp>
        <p:nvSpPr>
          <p:cNvPr id="5" name="ZoneTexte 4">
            <a:extLst>
              <a:ext uri="{FF2B5EF4-FFF2-40B4-BE49-F238E27FC236}">
                <a16:creationId xmlns:a16="http://schemas.microsoft.com/office/drawing/2014/main" id="{932F5451-1173-4CC7-9477-A11987FE310F}"/>
              </a:ext>
            </a:extLst>
          </p:cNvPr>
          <p:cNvSpPr txBox="1"/>
          <p:nvPr/>
        </p:nvSpPr>
        <p:spPr>
          <a:xfrm>
            <a:off x="754380" y="1551355"/>
            <a:ext cx="10683240" cy="707886"/>
          </a:xfrm>
          <a:prstGeom prst="rect">
            <a:avLst/>
          </a:prstGeom>
          <a:noFill/>
        </p:spPr>
        <p:txBody>
          <a:bodyPr wrap="square">
            <a:spAutoFit/>
          </a:bodyPr>
          <a:lstStyle/>
          <a:p>
            <a:pPr algn="just"/>
            <a:r>
              <a:rPr lang="en-US" sz="2000" b="1" i="0" dirty="0">
                <a:effectLst/>
                <a:latin typeface="Times New Roman" panose="02020603050405020304" pitchFamily="18" charset="0"/>
                <a:cs typeface="Times New Roman" panose="02020603050405020304" pitchFamily="18" charset="0"/>
              </a:rPr>
              <a:t>     SQL Server</a:t>
            </a:r>
            <a:r>
              <a:rPr lang="en-US" sz="2000" b="0" i="0" dirty="0">
                <a:effectLst/>
                <a:latin typeface="Times New Roman" panose="02020603050405020304" pitchFamily="18" charset="0"/>
                <a:cs typeface="Times New Roman" panose="02020603050405020304" pitchFamily="18" charset="0"/>
              </a:rPr>
              <a:t> is a relational database management system, or RDBMS, developed and marketed by </a:t>
            </a:r>
            <a:r>
              <a:rPr lang="en-US" sz="2000" dirty="0">
                <a:latin typeface="Times New Roman" panose="02020603050405020304" pitchFamily="18" charset="0"/>
                <a:cs typeface="Times New Roman" panose="02020603050405020304" pitchFamily="18" charset="0"/>
              </a:rPr>
              <a:t>Microsoft. Like Oracle DB, the code is close sourced.</a:t>
            </a:r>
          </a:p>
        </p:txBody>
      </p:sp>
      <p:sp>
        <p:nvSpPr>
          <p:cNvPr id="7" name="ZoneTexte 6">
            <a:extLst>
              <a:ext uri="{FF2B5EF4-FFF2-40B4-BE49-F238E27FC236}">
                <a16:creationId xmlns:a16="http://schemas.microsoft.com/office/drawing/2014/main" id="{CDA78F17-1E1E-4286-B2C9-EB01D6E45E24}"/>
              </a:ext>
            </a:extLst>
          </p:cNvPr>
          <p:cNvSpPr txBox="1"/>
          <p:nvPr/>
        </p:nvSpPr>
        <p:spPr>
          <a:xfrm>
            <a:off x="754380" y="2567077"/>
            <a:ext cx="10888980"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SQL Server </a:t>
            </a:r>
            <a:r>
              <a:rPr lang="en-US" sz="2000" dirty="0">
                <a:latin typeface="Times New Roman" panose="02020603050405020304" pitchFamily="18" charset="0"/>
                <a:cs typeface="Times New Roman" panose="02020603050405020304" pitchFamily="18" charset="0"/>
              </a:rPr>
              <a:t>is used to create and maintain databases, to analyze the data through SQL Server Analysis Services (SSAS) and to generate reports through SQL Server Reporting Services (SSRS). More than that, it is used to carry out ETL operations through SQL Server Integration Services (SSIS). </a:t>
            </a:r>
          </a:p>
        </p:txBody>
      </p:sp>
      <p:pic>
        <p:nvPicPr>
          <p:cNvPr id="9" name="Image 8">
            <a:extLst>
              <a:ext uri="{FF2B5EF4-FFF2-40B4-BE49-F238E27FC236}">
                <a16:creationId xmlns:a16="http://schemas.microsoft.com/office/drawing/2014/main" id="{7A68F896-405A-49B4-B691-FFAE68264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8330" y="5429817"/>
            <a:ext cx="2724150" cy="1406544"/>
          </a:xfrm>
          <a:prstGeom prst="rect">
            <a:avLst/>
          </a:prstGeom>
        </p:spPr>
      </p:pic>
      <p:sp>
        <p:nvSpPr>
          <p:cNvPr id="11" name="ZoneTexte 10">
            <a:extLst>
              <a:ext uri="{FF2B5EF4-FFF2-40B4-BE49-F238E27FC236}">
                <a16:creationId xmlns:a16="http://schemas.microsoft.com/office/drawing/2014/main" id="{E31AA2B2-14BF-4EF8-ADCF-5047BF59F7BE}"/>
              </a:ext>
            </a:extLst>
          </p:cNvPr>
          <p:cNvSpPr txBox="1"/>
          <p:nvPr/>
        </p:nvSpPr>
        <p:spPr>
          <a:xfrm>
            <a:off x="845820" y="4058960"/>
            <a:ext cx="10751820" cy="132343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Microsoft SQL Server is an excellent database management software for small to large businesses.  But for more advanced databased applications and features, you will have to make a sizeable investment for higher versions of the software and you also need to increase your hard drive space.</a:t>
            </a:r>
          </a:p>
        </p:txBody>
      </p:sp>
      <p:sp>
        <p:nvSpPr>
          <p:cNvPr id="12" name="Étoile : 5 branches 11">
            <a:extLst>
              <a:ext uri="{FF2B5EF4-FFF2-40B4-BE49-F238E27FC236}">
                <a16:creationId xmlns:a16="http://schemas.microsoft.com/office/drawing/2014/main" id="{734F6371-350E-44D3-9846-992853B92682}"/>
              </a:ext>
            </a:extLst>
          </p:cNvPr>
          <p:cNvSpPr/>
          <p:nvPr/>
        </p:nvSpPr>
        <p:spPr>
          <a:xfrm>
            <a:off x="0" y="6233160"/>
            <a:ext cx="563880" cy="624840"/>
          </a:xfrm>
          <a:prstGeom prst="star5">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lgerian" panose="04020705040A02060702" pitchFamily="82" charset="0"/>
              </a:rPr>
              <a:t>4</a:t>
            </a:r>
          </a:p>
        </p:txBody>
      </p:sp>
    </p:spTree>
    <p:extLst>
      <p:ext uri="{BB962C8B-B14F-4D97-AF65-F5344CB8AC3E}">
        <p14:creationId xmlns:p14="http://schemas.microsoft.com/office/powerpoint/2010/main" val="1756697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AFBA186-3111-4D4D-A2FC-6758DF869AAB}"/>
              </a:ext>
            </a:extLst>
          </p:cNvPr>
          <p:cNvSpPr txBox="1"/>
          <p:nvPr/>
        </p:nvSpPr>
        <p:spPr>
          <a:xfrm>
            <a:off x="4724400" y="257294"/>
            <a:ext cx="7894320" cy="1323439"/>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A comparison between the three RDBMS</a:t>
            </a:r>
          </a:p>
        </p:txBody>
      </p:sp>
      <p:graphicFrame>
        <p:nvGraphicFramePr>
          <p:cNvPr id="4" name="Tableau 4">
            <a:extLst>
              <a:ext uri="{FF2B5EF4-FFF2-40B4-BE49-F238E27FC236}">
                <a16:creationId xmlns:a16="http://schemas.microsoft.com/office/drawing/2014/main" id="{70324034-D84F-4299-96A2-99854E96C2D6}"/>
              </a:ext>
            </a:extLst>
          </p:cNvPr>
          <p:cNvGraphicFramePr>
            <a:graphicFrameLocks noGrp="1"/>
          </p:cNvGraphicFramePr>
          <p:nvPr>
            <p:extLst>
              <p:ext uri="{D42A27DB-BD31-4B8C-83A1-F6EECF244321}">
                <p14:modId xmlns:p14="http://schemas.microsoft.com/office/powerpoint/2010/main" val="1775559278"/>
              </p:ext>
            </p:extLst>
          </p:nvPr>
        </p:nvGraphicFramePr>
        <p:xfrm>
          <a:off x="533400" y="1603586"/>
          <a:ext cx="11155680" cy="4753752"/>
        </p:xfrm>
        <a:graphic>
          <a:graphicData uri="http://schemas.openxmlformats.org/drawingml/2006/table">
            <a:tbl>
              <a:tblPr firstRow="1" bandRow="1">
                <a:tableStyleId>{5C22544A-7EE6-4342-B048-85BDC9FD1C3A}</a:tableStyleId>
              </a:tblPr>
              <a:tblGrid>
                <a:gridCol w="3718560">
                  <a:extLst>
                    <a:ext uri="{9D8B030D-6E8A-4147-A177-3AD203B41FA5}">
                      <a16:colId xmlns:a16="http://schemas.microsoft.com/office/drawing/2014/main" val="2486540037"/>
                    </a:ext>
                  </a:extLst>
                </a:gridCol>
                <a:gridCol w="3718560">
                  <a:extLst>
                    <a:ext uri="{9D8B030D-6E8A-4147-A177-3AD203B41FA5}">
                      <a16:colId xmlns:a16="http://schemas.microsoft.com/office/drawing/2014/main" val="1686667606"/>
                    </a:ext>
                  </a:extLst>
                </a:gridCol>
                <a:gridCol w="3718560">
                  <a:extLst>
                    <a:ext uri="{9D8B030D-6E8A-4147-A177-3AD203B41FA5}">
                      <a16:colId xmlns:a16="http://schemas.microsoft.com/office/drawing/2014/main" val="1045443815"/>
                    </a:ext>
                  </a:extLst>
                </a:gridCol>
              </a:tblGrid>
              <a:tr h="669996">
                <a:tc>
                  <a:txBody>
                    <a:bodyPr/>
                    <a:lstStyle/>
                    <a:p>
                      <a:pPr algn="ctr"/>
                      <a:r>
                        <a:rPr lang="en-US" sz="2000" dirty="0">
                          <a:latin typeface="Times New Roman" panose="02020603050405020304" pitchFamily="18" charset="0"/>
                          <a:cs typeface="Times New Roman" panose="02020603050405020304" pitchFamily="18" charset="0"/>
                        </a:rPr>
                        <a:t>MySQL</a:t>
                      </a:r>
                    </a:p>
                  </a:txBody>
                  <a:tcPr>
                    <a:cell3D prstMaterial="dkEdge">
                      <a:bevel prst="coolSlant"/>
                      <a:lightRig rig="flood" dir="t"/>
                    </a:cell3D>
                  </a:tcPr>
                </a:tc>
                <a:tc>
                  <a:txBody>
                    <a:bodyPr/>
                    <a:lstStyle/>
                    <a:p>
                      <a:pPr algn="ctr"/>
                      <a:r>
                        <a:rPr lang="en-US" sz="2000" dirty="0">
                          <a:latin typeface="Times New Roman" panose="02020603050405020304" pitchFamily="18" charset="0"/>
                          <a:cs typeface="Times New Roman" panose="02020603050405020304" pitchFamily="18" charset="0"/>
                        </a:rPr>
                        <a:t>PostgreSQL</a:t>
                      </a:r>
                    </a:p>
                  </a:txBody>
                  <a:tcPr>
                    <a:cell3D prstMaterial="dkEdge">
                      <a:bevel prst="coolSlant"/>
                      <a:lightRig rig="flood" dir="t"/>
                    </a:cell3D>
                  </a:tcPr>
                </a:tc>
                <a:tc>
                  <a:txBody>
                    <a:bodyPr/>
                    <a:lstStyle/>
                    <a:p>
                      <a:pPr algn="ctr"/>
                      <a:r>
                        <a:rPr lang="en-US" sz="2000" dirty="0">
                          <a:latin typeface="Times New Roman" panose="02020603050405020304" pitchFamily="18" charset="0"/>
                          <a:cs typeface="Times New Roman" panose="02020603050405020304" pitchFamily="18" charset="0"/>
                        </a:rPr>
                        <a:t>SQL Server</a:t>
                      </a:r>
                    </a:p>
                  </a:txBody>
                  <a:tcPr>
                    <a:cell3D prstMaterial="dkEdge">
                      <a:bevel prst="coolSlant"/>
                      <a:lightRig rig="flood" dir="t"/>
                    </a:cell3D>
                  </a:tcPr>
                </a:tc>
                <a:extLst>
                  <a:ext uri="{0D108BD9-81ED-4DB2-BD59-A6C34878D82A}">
                    <a16:rowId xmlns:a16="http://schemas.microsoft.com/office/drawing/2014/main" val="2178065776"/>
                  </a:ext>
                </a:extLst>
              </a:tr>
              <a:tr h="669996">
                <a:tc>
                  <a:txBody>
                    <a:bodyPr/>
                    <a:lstStyle/>
                    <a:p>
                      <a:r>
                        <a:rPr lang="en-US" sz="2000" dirty="0">
                          <a:latin typeface="Times New Roman" panose="02020603050405020304" pitchFamily="18" charset="0"/>
                          <a:cs typeface="Times New Roman" panose="02020603050405020304" pitchFamily="18" charset="0"/>
                        </a:rPr>
                        <a:t>Open-Source</a:t>
                      </a:r>
                    </a:p>
                  </a:txBody>
                  <a:tcPr>
                    <a:cell3D prstMaterial="dkEdge">
                      <a:bevel prst="coolSlant"/>
                      <a:lightRig rig="flood" dir="t"/>
                    </a:cell3D>
                  </a:tcPr>
                </a:tc>
                <a:tc>
                  <a:txBody>
                    <a:bodyPr/>
                    <a:lstStyle/>
                    <a:p>
                      <a:r>
                        <a:rPr lang="en-US" sz="2000" dirty="0">
                          <a:latin typeface="Times New Roman" panose="02020603050405020304" pitchFamily="18" charset="0"/>
                          <a:cs typeface="Times New Roman" panose="02020603050405020304" pitchFamily="18" charset="0"/>
                        </a:rPr>
                        <a:t>Open-Source</a:t>
                      </a:r>
                    </a:p>
                  </a:txBody>
                  <a:tcPr>
                    <a:cell3D prstMaterial="dkEdge">
                      <a:bevel prst="coolSlant"/>
                      <a:lightRig rig="flood" dir="t"/>
                    </a:cell3D>
                  </a:tcPr>
                </a:tc>
                <a:tc>
                  <a:txBody>
                    <a:bodyPr/>
                    <a:lstStyle/>
                    <a:p>
                      <a:r>
                        <a:rPr lang="en-US" sz="2000" dirty="0">
                          <a:latin typeface="Times New Roman" panose="02020603050405020304" pitchFamily="18" charset="0"/>
                          <a:cs typeface="Times New Roman" panose="02020603050405020304" pitchFamily="18" charset="0"/>
                        </a:rPr>
                        <a:t>Licensed</a:t>
                      </a:r>
                    </a:p>
                  </a:txBody>
                  <a:tcPr>
                    <a:cell3D prstMaterial="dkEdge">
                      <a:bevel prst="coolSlant"/>
                      <a:lightRig rig="flood" dir="t"/>
                    </a:cell3D>
                  </a:tcPr>
                </a:tc>
                <a:extLst>
                  <a:ext uri="{0D108BD9-81ED-4DB2-BD59-A6C34878D82A}">
                    <a16:rowId xmlns:a16="http://schemas.microsoft.com/office/drawing/2014/main" val="2003293863"/>
                  </a:ext>
                </a:extLst>
              </a:tr>
              <a:tr h="669996">
                <a:tc>
                  <a:txBody>
                    <a:bodyPr/>
                    <a:lstStyle/>
                    <a:p>
                      <a:r>
                        <a:rPr lang="en-US" sz="2000" dirty="0">
                          <a:latin typeface="Times New Roman" panose="02020603050405020304" pitchFamily="18" charset="0"/>
                          <a:cs typeface="Times New Roman" panose="02020603050405020304" pitchFamily="18" charset="0"/>
                        </a:rPr>
                        <a:t>Owned by Oracle</a:t>
                      </a:r>
                    </a:p>
                  </a:txBody>
                  <a:tcPr>
                    <a:cell3D prstMaterial="dkEdge">
                      <a:bevel prst="coolSlant"/>
                      <a:lightRig rig="flood" dir="t"/>
                    </a:cell3D>
                  </a:tcPr>
                </a:tc>
                <a:tc>
                  <a:txBody>
                    <a:bodyPr/>
                    <a:lstStyle/>
                    <a:p>
                      <a:r>
                        <a:rPr lang="en-US" sz="2000" dirty="0">
                          <a:latin typeface="Times New Roman" panose="02020603050405020304" pitchFamily="18" charset="0"/>
                          <a:cs typeface="Times New Roman" panose="02020603050405020304" pitchFamily="18" charset="0"/>
                        </a:rPr>
                        <a:t>Owned by PostgreSQL </a:t>
                      </a:r>
                    </a:p>
                    <a:p>
                      <a:r>
                        <a:rPr lang="en-US" sz="2000" dirty="0">
                          <a:latin typeface="Times New Roman" panose="02020603050405020304" pitchFamily="18" charset="0"/>
                          <a:cs typeface="Times New Roman" panose="02020603050405020304" pitchFamily="18" charset="0"/>
                        </a:rPr>
                        <a:t>Global Development Groupe</a:t>
                      </a:r>
                    </a:p>
                  </a:txBody>
                  <a:tcPr>
                    <a:cell3D prstMaterial="dkEdge">
                      <a:bevel prst="coolSlant"/>
                      <a:lightRig rig="flood" dir="t"/>
                    </a:cell3D>
                  </a:tcPr>
                </a:tc>
                <a:tc>
                  <a:txBody>
                    <a:bodyPr/>
                    <a:lstStyle/>
                    <a:p>
                      <a:r>
                        <a:rPr lang="en-US" sz="2000" dirty="0">
                          <a:latin typeface="Times New Roman" panose="02020603050405020304" pitchFamily="18" charset="0"/>
                          <a:cs typeface="Times New Roman" panose="02020603050405020304" pitchFamily="18" charset="0"/>
                        </a:rPr>
                        <a:t>Owned by Microsoft</a:t>
                      </a:r>
                    </a:p>
                  </a:txBody>
                  <a:tcPr>
                    <a:cell3D prstMaterial="dkEdge">
                      <a:bevel prst="coolSlant"/>
                      <a:lightRig rig="flood" dir="t"/>
                    </a:cell3D>
                  </a:tcPr>
                </a:tc>
                <a:extLst>
                  <a:ext uri="{0D108BD9-81ED-4DB2-BD59-A6C34878D82A}">
                    <a16:rowId xmlns:a16="http://schemas.microsoft.com/office/drawing/2014/main" val="3291529866"/>
                  </a:ext>
                </a:extLst>
              </a:tr>
              <a:tr h="669996">
                <a:tc>
                  <a:txBody>
                    <a:bodyPr/>
                    <a:lstStyle/>
                    <a:p>
                      <a:r>
                        <a:rPr lang="en-US" sz="2000" dirty="0">
                          <a:latin typeface="Times New Roman" panose="02020603050405020304" pitchFamily="18" charset="0"/>
                          <a:cs typeface="Times New Roman" panose="02020603050405020304" pitchFamily="18" charset="0"/>
                        </a:rPr>
                        <a:t>Scalable buffer pool to pull cache</a:t>
                      </a:r>
                    </a:p>
                  </a:txBody>
                  <a:tcPr>
                    <a:cell3D prstMaterial="dkEdge">
                      <a:bevel prst="coolSlant"/>
                      <a:lightRig rig="flood" dir="t"/>
                    </a:cell3D>
                  </a:tcPr>
                </a:tc>
                <a:tc>
                  <a:txBody>
                    <a:bodyPr/>
                    <a:lstStyle/>
                    <a:p>
                      <a:r>
                        <a:rPr lang="en-US" sz="2000" dirty="0">
                          <a:latin typeface="Times New Roman" panose="02020603050405020304" pitchFamily="18" charset="0"/>
                          <a:cs typeface="Times New Roman" panose="02020603050405020304" pitchFamily="18" charset="0"/>
                        </a:rPr>
                        <a:t>Scalable buffer pool to pull cache </a:t>
                      </a:r>
                    </a:p>
                  </a:txBody>
                  <a:tcPr>
                    <a:cell3D prstMaterial="dkEdge">
                      <a:bevel prst="coolSlant"/>
                      <a:lightRig rig="flood" dir="t"/>
                    </a:cell3D>
                  </a:tcPr>
                </a:tc>
                <a:tc>
                  <a:txBody>
                    <a:bodyPr/>
                    <a:lstStyle/>
                    <a:p>
                      <a:r>
                        <a:rPr lang="en-US" sz="2000" dirty="0">
                          <a:latin typeface="Times New Roman" panose="02020603050405020304" pitchFamily="18" charset="0"/>
                          <a:cs typeface="Times New Roman" panose="02020603050405020304" pitchFamily="18" charset="0"/>
                        </a:rPr>
                        <a:t>Isolate processes as separate OS processes</a:t>
                      </a:r>
                    </a:p>
                  </a:txBody>
                  <a:tcPr>
                    <a:cell3D prstMaterial="dkEdge">
                      <a:bevel prst="coolSlant"/>
                      <a:lightRig rig="flood" dir="t"/>
                    </a:cell3D>
                  </a:tcPr>
                </a:tc>
                <a:extLst>
                  <a:ext uri="{0D108BD9-81ED-4DB2-BD59-A6C34878D82A}">
                    <a16:rowId xmlns:a16="http://schemas.microsoft.com/office/drawing/2014/main" val="1772550988"/>
                  </a:ext>
                </a:extLst>
              </a:tr>
              <a:tr h="669996">
                <a:tc>
                  <a:txBody>
                    <a:bodyPr/>
                    <a:lstStyle/>
                    <a:p>
                      <a:r>
                        <a:rPr lang="en-US" sz="2000" dirty="0">
                          <a:latin typeface="Times New Roman" panose="02020603050405020304" pitchFamily="18" charset="0"/>
                          <a:cs typeface="Times New Roman" panose="02020603050405020304" pitchFamily="18" charset="0"/>
                        </a:rPr>
                        <a:t>Limited functionality regarding tables to deal with complex processes</a:t>
                      </a:r>
                    </a:p>
                  </a:txBody>
                  <a:tcPr>
                    <a:cell3D prstMaterial="dkEdge">
                      <a:bevel prst="coolSlant"/>
                      <a:lightRig rig="flood" dir="t"/>
                    </a:cell3D>
                  </a:tcPr>
                </a:tc>
                <a:tc>
                  <a:txBody>
                    <a:bodyPr/>
                    <a:lstStyle/>
                    <a:p>
                      <a:r>
                        <a:rPr lang="en-US" sz="2000" dirty="0">
                          <a:latin typeface="Times New Roman" panose="02020603050405020304" pitchFamily="18" charset="0"/>
                          <a:cs typeface="Times New Roman" panose="02020603050405020304" pitchFamily="18" charset="0"/>
                        </a:rPr>
                        <a:t>More functionality regarding temporary tables (divide tables into local and global)</a:t>
                      </a:r>
                    </a:p>
                    <a:p>
                      <a:r>
                        <a:rPr lang="en-US" sz="2000" dirty="0">
                          <a:latin typeface="Times New Roman" panose="02020603050405020304" pitchFamily="18" charset="0"/>
                          <a:cs typeface="Times New Roman" panose="02020603050405020304" pitchFamily="18" charset="0"/>
                        </a:rPr>
                        <a:t>Better with complex processes</a:t>
                      </a:r>
                    </a:p>
                  </a:txBody>
                  <a:tcPr>
                    <a:cell3D prstMaterial="dkEdge">
                      <a:bevel prst="coolSlant"/>
                      <a:lightRig rig="flood" dir="t"/>
                    </a:cell3D>
                  </a:tcPr>
                </a:tc>
                <a:tc>
                  <a:txBody>
                    <a:bodyPr/>
                    <a:lstStyle/>
                    <a:p>
                      <a:r>
                        <a:rPr lang="en-US" sz="2000" dirty="0">
                          <a:latin typeface="Times New Roman" panose="02020603050405020304" pitchFamily="18" charset="0"/>
                          <a:cs typeface="Times New Roman" panose="02020603050405020304" pitchFamily="18" charset="0"/>
                        </a:rPr>
                        <a:t>More functionality regarding temporary tables (divide tables into local and global)</a:t>
                      </a:r>
                    </a:p>
                    <a:p>
                      <a:r>
                        <a:rPr lang="en-US" sz="2000" dirty="0">
                          <a:latin typeface="Times New Roman" panose="02020603050405020304" pitchFamily="18" charset="0"/>
                          <a:cs typeface="Times New Roman" panose="02020603050405020304" pitchFamily="18" charset="0"/>
                        </a:rPr>
                        <a:t>Better with complex processes</a:t>
                      </a:r>
                    </a:p>
                  </a:txBody>
                  <a:tcPr>
                    <a:cell3D prstMaterial="dkEdge">
                      <a:bevel prst="coolSlant"/>
                      <a:lightRig rig="flood" dir="t"/>
                    </a:cell3D>
                  </a:tcPr>
                </a:tc>
                <a:extLst>
                  <a:ext uri="{0D108BD9-81ED-4DB2-BD59-A6C34878D82A}">
                    <a16:rowId xmlns:a16="http://schemas.microsoft.com/office/drawing/2014/main" val="2504795691"/>
                  </a:ext>
                </a:extLst>
              </a:tr>
              <a:tr h="669996">
                <a:tc>
                  <a:txBody>
                    <a:bodyPr/>
                    <a:lstStyle/>
                    <a:p>
                      <a:r>
                        <a:rPr lang="en-US" sz="2000" dirty="0">
                          <a:latin typeface="Times New Roman" panose="02020603050405020304" pitchFamily="18" charset="0"/>
                          <a:cs typeface="Times New Roman" panose="02020603050405020304" pitchFamily="18" charset="0"/>
                        </a:rPr>
                        <a:t>Organizes index into clusters and tables (not very flexible search) </a:t>
                      </a:r>
                    </a:p>
                  </a:txBody>
                  <a:tcPr>
                    <a:cell3D prstMaterial="dkEdge">
                      <a:bevel prst="coolSlant"/>
                      <a:lightRig rig="flood" dir="t"/>
                    </a:cell3D>
                  </a:tcPr>
                </a:tc>
                <a:tc>
                  <a:txBody>
                    <a:bodyPr/>
                    <a:lstStyle/>
                    <a:p>
                      <a:r>
                        <a:rPr lang="en-US" sz="2000" dirty="0">
                          <a:latin typeface="Times New Roman" panose="02020603050405020304" pitchFamily="18" charset="0"/>
                          <a:cs typeface="Times New Roman" panose="02020603050405020304" pitchFamily="18" charset="0"/>
                        </a:rPr>
                        <a:t>Rich automated functionality for index management </a:t>
                      </a:r>
                    </a:p>
                  </a:txBody>
                  <a:tcPr>
                    <a:cell3D prstMaterial="dkEdge">
                      <a:bevel prst="coolSlant"/>
                      <a:lightRig rig="flood" dir="t"/>
                    </a:cell3D>
                  </a:tcPr>
                </a:tc>
                <a:tc>
                  <a:txBody>
                    <a:bodyPr/>
                    <a:lstStyle/>
                    <a:p>
                      <a:r>
                        <a:rPr lang="en-US" sz="2000" dirty="0">
                          <a:latin typeface="Times New Roman" panose="02020603050405020304" pitchFamily="18" charset="0"/>
                          <a:cs typeface="Times New Roman" panose="02020603050405020304" pitchFamily="18" charset="0"/>
                        </a:rPr>
                        <a:t>Flexible search</a:t>
                      </a:r>
                    </a:p>
                  </a:txBody>
                  <a:tcPr>
                    <a:cell3D prstMaterial="dkEdge">
                      <a:bevel prst="coolSlant"/>
                      <a:lightRig rig="flood" dir="t"/>
                    </a:cell3D>
                  </a:tcPr>
                </a:tc>
                <a:extLst>
                  <a:ext uri="{0D108BD9-81ED-4DB2-BD59-A6C34878D82A}">
                    <a16:rowId xmlns:a16="http://schemas.microsoft.com/office/drawing/2014/main" val="192527951"/>
                  </a:ext>
                </a:extLst>
              </a:tr>
            </a:tbl>
          </a:graphicData>
        </a:graphic>
      </p:graphicFrame>
      <p:sp>
        <p:nvSpPr>
          <p:cNvPr id="5" name="Étoile : 5 branches 4">
            <a:extLst>
              <a:ext uri="{FF2B5EF4-FFF2-40B4-BE49-F238E27FC236}">
                <a16:creationId xmlns:a16="http://schemas.microsoft.com/office/drawing/2014/main" id="{6061528C-EE5E-442D-AA96-C24E77159075}"/>
              </a:ext>
            </a:extLst>
          </p:cNvPr>
          <p:cNvSpPr/>
          <p:nvPr/>
        </p:nvSpPr>
        <p:spPr>
          <a:xfrm>
            <a:off x="0" y="6233160"/>
            <a:ext cx="563880" cy="624840"/>
          </a:xfrm>
          <a:prstGeom prst="star5">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lgerian" panose="04020705040A02060702" pitchFamily="82" charset="0"/>
              </a:rPr>
              <a:t>5</a:t>
            </a:r>
          </a:p>
        </p:txBody>
      </p:sp>
    </p:spTree>
    <p:extLst>
      <p:ext uri="{BB962C8B-B14F-4D97-AF65-F5344CB8AC3E}">
        <p14:creationId xmlns:p14="http://schemas.microsoft.com/office/powerpoint/2010/main" val="3154319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79018271-E031-49C1-B352-CD41D9BFF58B}"/>
              </a:ext>
            </a:extLst>
          </p:cNvPr>
          <p:cNvSpPr>
            <a:spLocks noGrp="1"/>
          </p:cNvSpPr>
          <p:nvPr>
            <p:ph type="ctrTitle"/>
          </p:nvPr>
        </p:nvSpPr>
        <p:spPr>
          <a:scene3d>
            <a:camera prst="orthographicFront"/>
            <a:lightRig rig="threePt" dir="t"/>
          </a:scene3d>
          <a:sp3d>
            <a:bevelT prst="relaxedInset"/>
          </a:sp3d>
        </p:spPr>
        <p:txBody>
          <a:bodyPr>
            <a:normAutofit/>
          </a:bodyPr>
          <a:lstStyle/>
          <a:p>
            <a:pPr algn="ctr"/>
            <a:r>
              <a:rPr lang="en-US" sz="88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pitchFamily="82" charset="0"/>
              </a:rPr>
              <a:t>Thank you </a:t>
            </a:r>
          </a:p>
        </p:txBody>
      </p:sp>
    </p:spTree>
    <p:extLst>
      <p:ext uri="{BB962C8B-B14F-4D97-AF65-F5344CB8AC3E}">
        <p14:creationId xmlns:p14="http://schemas.microsoft.com/office/powerpoint/2010/main" val="3241957335"/>
      </p:ext>
    </p:extLst>
  </p:cSld>
  <p:clrMapOvr>
    <a:masterClrMapping/>
  </p:clrMapOvr>
</p:sld>
</file>

<file path=ppt/theme/theme1.xml><?xml version="1.0" encoding="utf-8"?>
<a:theme xmlns:a="http://schemas.openxmlformats.org/drawingml/2006/main" name="Traînée de condensation">
  <a:themeElements>
    <a:clrScheme name="Traînée de condensation">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Traînée de condensatio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înée de condensatio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227</TotalTime>
  <Words>620</Words>
  <Application>Microsoft Office PowerPoint</Application>
  <PresentationFormat>Grand écran</PresentationFormat>
  <Paragraphs>46</Paragraphs>
  <Slides>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vt:i4>
      </vt:variant>
    </vt:vector>
  </HeadingPairs>
  <TitlesOfParts>
    <vt:vector size="14" baseType="lpstr">
      <vt:lpstr>Algerian</vt:lpstr>
      <vt:lpstr>Arial</vt:lpstr>
      <vt:lpstr>Arial Rounded MT Bold</vt:lpstr>
      <vt:lpstr>Calibri</vt:lpstr>
      <vt:lpstr>Century Gothic</vt:lpstr>
      <vt:lpstr>Times New Roman</vt:lpstr>
      <vt:lpstr>Traînée de condensation</vt:lpstr>
      <vt:lpstr>Introduction to databases</vt:lpstr>
      <vt:lpstr>Présentation PowerPoint</vt:lpstr>
      <vt:lpstr>Présentation PowerPoint</vt:lpstr>
      <vt:lpstr>Présentation PowerPoint</vt:lpstr>
      <vt:lpstr>Présentation PowerPoint</vt:lpstr>
      <vt:lpstr>Présentation PowerPoint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fathia jarray</dc:creator>
  <cp:lastModifiedBy>fathia jarray</cp:lastModifiedBy>
  <cp:revision>16</cp:revision>
  <dcterms:created xsi:type="dcterms:W3CDTF">2021-07-01T22:27:48Z</dcterms:created>
  <dcterms:modified xsi:type="dcterms:W3CDTF">2021-07-02T20:23:23Z</dcterms:modified>
</cp:coreProperties>
</file>