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738847F-584B-4348-BB01-F6D07E498728}">
  <a:tblStyle styleId="{D738847F-584B-4348-BB01-F6D07E498728}" styleName="Table_0">
    <a:wholeTbl>
      <a:tcTxStyle b="off" i="off">
        <a:font>
          <a:latin typeface="Rockwell"/>
          <a:ea typeface="Rockwell"/>
          <a:cs typeface="Rockwell"/>
        </a:font>
        <a:schemeClr val="dk1"/>
      </a:tcTxStyle>
      <a:tcStyle>
        <a:tcBdr>
          <a:left>
            <a:ln cap="flat" cmpd="sng" w="12700">
              <a:solidFill>
                <a:schemeClr val="accent3"/>
              </a:solidFill>
              <a:prstDash val="solid"/>
              <a:round/>
              <a:headEnd len="sm" w="sm" type="none"/>
              <a:tailEnd len="sm" w="sm" type="none"/>
            </a:ln>
          </a:left>
          <a:right>
            <a:ln cap="flat" cmpd="sng" w="12700">
              <a:solidFill>
                <a:schemeClr val="accent3"/>
              </a:solidFill>
              <a:prstDash val="solid"/>
              <a:round/>
              <a:headEnd len="sm" w="sm" type="none"/>
              <a:tailEnd len="sm" w="sm" type="none"/>
            </a:ln>
          </a:right>
          <a:top>
            <a:ln cap="flat" cmpd="sng" w="12700">
              <a:solidFill>
                <a:schemeClr val="accent3"/>
              </a:solidFill>
              <a:prstDash val="solid"/>
              <a:round/>
              <a:headEnd len="sm" w="sm" type="none"/>
              <a:tailEnd len="sm" w="sm" type="none"/>
            </a:ln>
          </a:top>
          <a:bottom>
            <a:ln cap="flat" cmpd="sng" w="12700">
              <a:solidFill>
                <a:schemeClr val="accent3"/>
              </a:solidFill>
              <a:prstDash val="solid"/>
              <a:round/>
              <a:headEnd len="sm" w="sm" type="none"/>
              <a:tailEnd len="sm" w="sm" type="none"/>
            </a:ln>
          </a:bottom>
          <a:insideH>
            <a:ln cap="flat" cmpd="sng" w="12700">
              <a:solidFill>
                <a:schemeClr val="accent3"/>
              </a:solidFill>
              <a:prstDash val="solid"/>
              <a:round/>
              <a:headEnd len="sm" w="sm" type="none"/>
              <a:tailEnd len="sm" w="sm" type="none"/>
            </a:ln>
          </a:insideH>
          <a:insideV>
            <a:ln cap="flat" cmpd="sng" w="12700">
              <a:solidFill>
                <a:schemeClr val="accent3"/>
              </a:solidFill>
              <a:prstDash val="solid"/>
              <a:round/>
              <a:headEnd len="sm" w="sm" type="none"/>
              <a:tailEnd len="sm" w="sm" type="none"/>
            </a:ln>
          </a:insideV>
        </a:tcBdr>
        <a:fill>
          <a:solidFill>
            <a:srgbClr val="FFFFFF">
              <a:alpha val="0"/>
            </a:srgbClr>
          </a:solidFill>
        </a:fill>
      </a:tcStyle>
    </a:wholeTbl>
    <a:band1H>
      <a:tcTxStyle/>
      <a:tcStyle>
        <a:fill>
          <a:solidFill>
            <a:schemeClr val="accent3">
              <a:alpha val="20000"/>
            </a:schemeClr>
          </a:solidFill>
        </a:fill>
      </a:tcStyle>
    </a:band1H>
    <a:band2H>
      <a:tcTxStyle/>
    </a:band2H>
    <a:band1V>
      <a:tcTxStyle/>
      <a:tcStyle>
        <a:fill>
          <a:solidFill>
            <a:schemeClr val="accent3">
              <a:alpha val="20000"/>
            </a:schemeClr>
          </a:solidFill>
        </a:fill>
      </a:tcStyle>
    </a:band1V>
    <a:band2V>
      <a:tcTxStyle/>
    </a:band2V>
    <a:lastCol>
      <a:tcTxStyle b="on" i="off"/>
    </a:lastCol>
    <a:firstCol>
      <a:tcTxStyle b="on" i="off"/>
    </a:firstCol>
    <a:lastRow>
      <a:tcTxStyle b="on" i="off"/>
      <a:tcStyle>
        <a:tcBdr>
          <a:top>
            <a:ln cap="flat" cmpd="sng" w="50800">
              <a:solidFill>
                <a:schemeClr val="accent3"/>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3"/>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029B7E84-805B-4F20-BFEF-CEEA155553DF}"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F800C91-0F0D-42C0-B608-BA3B70A97914}" styleName="Table_2">
    <a:wholeTbl>
      <a:tcTxStyle b="off" i="off">
        <a:font>
          <a:latin typeface="Rockwell"/>
          <a:ea typeface="Rockwell"/>
          <a:cs typeface="Rockwel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chemeClr val="dk1"/>
              </a:solidFill>
              <a:prstDash val="solid"/>
              <a:round/>
              <a:headEnd len="sm" w="sm" type="none"/>
              <a:tailEnd len="sm" w="sm" type="none"/>
            </a:ln>
          </a:top>
          <a:bottom>
            <a:ln cap="flat" cmpd="sng" w="254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6E6E6"/>
          </a:solidFill>
        </a:fill>
      </a:tcStyle>
    </a:band1H>
    <a:band2H>
      <a:tcTxStyle/>
    </a:band2H>
    <a:band1V>
      <a:tcTxStyle/>
      <a:tcStyle>
        <a:fill>
          <a:solidFill>
            <a:srgbClr val="E6E6E6"/>
          </a:solidFill>
        </a:fill>
      </a:tcStyle>
    </a:band1V>
    <a:band2V>
      <a:tcTxStyle/>
    </a:band2V>
    <a:lastCol>
      <a:tcTxStyle b="on" i="off">
        <a:font>
          <a:latin typeface="Rockwell"/>
          <a:ea typeface="Rockwell"/>
          <a:cs typeface="Rockwell"/>
        </a:font>
        <a:schemeClr val="lt1"/>
      </a:tcTxStyle>
      <a:tcStyle>
        <a:fill>
          <a:solidFill>
            <a:schemeClr val="dk1"/>
          </a:solidFill>
        </a:fill>
      </a:tcStyle>
    </a:lastCol>
    <a:firstCol>
      <a:tcTxStyle b="on" i="off">
        <a:font>
          <a:latin typeface="Rockwell"/>
          <a:ea typeface="Rockwell"/>
          <a:cs typeface="Rockwell"/>
        </a:font>
        <a:schemeClr val="lt1"/>
      </a:tcTxStyle>
      <a:tcStyle>
        <a:fill>
          <a:solidFill>
            <a:schemeClr val="dk1"/>
          </a:solidFill>
        </a:fill>
      </a:tcStyle>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b="on" i="off">
        <a:font>
          <a:latin typeface="Rockwell"/>
          <a:ea typeface="Rockwell"/>
          <a:cs typeface="Rockwell"/>
        </a:font>
        <a:schemeClr val="dk1"/>
      </a:tcTxStyle>
    </a:seCell>
    <a:swCell>
      <a:tcTxStyle b="on" i="off">
        <a:font>
          <a:latin typeface="Rockwell"/>
          <a:ea typeface="Rockwell"/>
          <a:cs typeface="Rockwell"/>
        </a:font>
        <a:schemeClr val="dk1"/>
      </a:tcTxStyle>
    </a:swCell>
    <a:firstRow>
      <a:tcTxStyle b="on" i="off">
        <a:font>
          <a:latin typeface="Rockwell"/>
          <a:ea typeface="Rockwell"/>
          <a:cs typeface="Rockwell"/>
        </a:font>
        <a:schemeClr val="lt1"/>
      </a:tcTxStyle>
      <a:tcStyle>
        <a:tcBdr>
          <a:bottom>
            <a:ln cap="flat" cmpd="sng" w="25400">
              <a:solidFill>
                <a:schemeClr val="dk1"/>
              </a:solidFill>
              <a:prstDash val="solid"/>
              <a:round/>
              <a:headEnd len="sm" w="sm" type="none"/>
              <a:tailEnd len="sm" w="sm" type="none"/>
            </a:ln>
          </a:bottom>
        </a:tcBdr>
        <a:fill>
          <a:solidFill>
            <a:schemeClr val="dk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slide" Target="slides/slide15.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12" Type="http://schemas.openxmlformats.org/officeDocument/2006/relationships/slide" Target="slides/slide5.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2"/>
          <p:cNvSpPr/>
          <p:nvPr/>
        </p:nvSpPr>
        <p:spPr>
          <a:xfrm>
            <a:off x="685800" y="1346947"/>
            <a:ext cx="7772400" cy="80683"/>
          </a:xfrm>
          <a:prstGeom prst="rect">
            <a:avLst/>
          </a:prstGeom>
          <a:blipFill rotWithShape="1">
            <a:blip r:embed="rId2">
              <a:alphaModFix amt="80000"/>
            </a:blip>
            <a:tile algn="ctr" flip="xy" tx="0" sx="92000" ty="-76200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6" name="Google Shape;16;p2"/>
          <p:cNvSpPr/>
          <p:nvPr/>
        </p:nvSpPr>
        <p:spPr>
          <a:xfrm>
            <a:off x="685800" y="4282763"/>
            <a:ext cx="7772400" cy="80683"/>
          </a:xfrm>
          <a:prstGeom prst="rect">
            <a:avLst/>
          </a:prstGeom>
          <a:blipFill rotWithShape="1">
            <a:blip r:embed="rId2">
              <a:alphaModFix amt="80000"/>
            </a:blip>
            <a:tile algn="ctr" flip="xy" tx="0" sx="92000" ty="-7175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7" name="Google Shape;17;p2"/>
          <p:cNvSpPr/>
          <p:nvPr/>
        </p:nvSpPr>
        <p:spPr>
          <a:xfrm>
            <a:off x="685800" y="1484779"/>
            <a:ext cx="7772400" cy="2743200"/>
          </a:xfrm>
          <a:prstGeom prst="rect">
            <a:avLst/>
          </a:prstGeom>
          <a:blipFill rotWithShape="1">
            <a:blip r:embed="rId2">
              <a:alphaModFix amt="80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grpSp>
        <p:nvGrpSpPr>
          <p:cNvPr id="18" name="Google Shape;18;p2"/>
          <p:cNvGrpSpPr/>
          <p:nvPr/>
        </p:nvGrpSpPr>
        <p:grpSpPr>
          <a:xfrm>
            <a:off x="7234780" y="4107023"/>
            <a:ext cx="914400" cy="914400"/>
            <a:chOff x="9685338" y="4460675"/>
            <a:chExt cx="1080904" cy="1080902"/>
          </a:xfrm>
        </p:grpSpPr>
        <p:sp>
          <p:nvSpPr>
            <p:cNvPr id="19" name="Google Shape;19;p2"/>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20" name="Google Shape;20;p2"/>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
        <p:nvSpPr>
          <p:cNvPr id="21" name="Google Shape;21;p2"/>
          <p:cNvSpPr txBox="1"/>
          <p:nvPr>
            <p:ph type="ctrTitle"/>
          </p:nvPr>
        </p:nvSpPr>
        <p:spPr>
          <a:xfrm>
            <a:off x="788670" y="1432223"/>
            <a:ext cx="7593330" cy="3035808"/>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6400"/>
              <a:buFont typeface="Rockwell"/>
              <a:buNone/>
              <a:defRPr b="0" sz="6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802386" y="4389120"/>
            <a:ext cx="5918454"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530"/>
              <a:buNone/>
              <a:defRPr b="0" sz="1800">
                <a:solidFill>
                  <a:schemeClr val="dk1"/>
                </a:solidFill>
              </a:defRPr>
            </a:lvl1pPr>
            <a:lvl2pPr lvl="1" algn="ctr">
              <a:lnSpc>
                <a:spcPct val="90000"/>
              </a:lnSpc>
              <a:spcBef>
                <a:spcPts val="400"/>
              </a:spcBef>
              <a:spcAft>
                <a:spcPts val="0"/>
              </a:spcAft>
              <a:buSzPts val="2380"/>
              <a:buNone/>
              <a:defRPr sz="2800"/>
            </a:lvl2pPr>
            <a:lvl3pPr lvl="2" algn="ctr">
              <a:lnSpc>
                <a:spcPct val="90000"/>
              </a:lnSpc>
              <a:spcBef>
                <a:spcPts val="400"/>
              </a:spcBef>
              <a:spcAft>
                <a:spcPts val="0"/>
              </a:spcAft>
              <a:buSzPts val="2040"/>
              <a:buNone/>
              <a:defRPr sz="24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23" name="Google Shape;23;p2"/>
          <p:cNvSpPr txBox="1"/>
          <p:nvPr>
            <p:ph idx="10" type="dt"/>
          </p:nvPr>
        </p:nvSpPr>
        <p:spPr>
          <a:xfrm>
            <a:off x="5992368" y="6272785"/>
            <a:ext cx="245516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812805" y="6272785"/>
            <a:ext cx="474573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2" type="sldNum"/>
          </p:nvPr>
        </p:nvSpPr>
        <p:spPr>
          <a:xfrm>
            <a:off x="7244280" y="4227195"/>
            <a:ext cx="895401" cy="64008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Rockwell"/>
                <a:ea typeface="Rockwell"/>
                <a:cs typeface="Rockwell"/>
                <a:sym typeface="Rockwell"/>
              </a:defRPr>
            </a:lvl1pPr>
            <a:lvl2pPr indent="0" lvl="1" marL="0" algn="ctr">
              <a:spcBef>
                <a:spcPts val="0"/>
              </a:spcBef>
              <a:buNone/>
              <a:defRPr b="1" i="0" sz="2800" u="none" cap="none" strike="noStrike">
                <a:solidFill>
                  <a:srgbClr val="FFFFFF"/>
                </a:solidFill>
                <a:latin typeface="Rockwell"/>
                <a:ea typeface="Rockwell"/>
                <a:cs typeface="Rockwell"/>
                <a:sym typeface="Rockwell"/>
              </a:defRPr>
            </a:lvl2pPr>
            <a:lvl3pPr indent="0" lvl="2" marL="0" algn="ctr">
              <a:spcBef>
                <a:spcPts val="0"/>
              </a:spcBef>
              <a:buNone/>
              <a:defRPr b="1" i="0" sz="2800" u="none" cap="none" strike="noStrike">
                <a:solidFill>
                  <a:srgbClr val="FFFFFF"/>
                </a:solidFill>
                <a:latin typeface="Rockwell"/>
                <a:ea typeface="Rockwell"/>
                <a:cs typeface="Rockwell"/>
                <a:sym typeface="Rockwell"/>
              </a:defRPr>
            </a:lvl3pPr>
            <a:lvl4pPr indent="0" lvl="3" marL="0" algn="ctr">
              <a:spcBef>
                <a:spcPts val="0"/>
              </a:spcBef>
              <a:buNone/>
              <a:defRPr b="1" i="0" sz="2800" u="none" cap="none" strike="noStrike">
                <a:solidFill>
                  <a:srgbClr val="FFFFFF"/>
                </a:solidFill>
                <a:latin typeface="Rockwell"/>
                <a:ea typeface="Rockwell"/>
                <a:cs typeface="Rockwell"/>
                <a:sym typeface="Rockwell"/>
              </a:defRPr>
            </a:lvl4pPr>
            <a:lvl5pPr indent="0" lvl="4" marL="0" algn="ctr">
              <a:spcBef>
                <a:spcPts val="0"/>
              </a:spcBef>
              <a:buNone/>
              <a:defRPr b="1" i="0" sz="2800" u="none" cap="none" strike="noStrike">
                <a:solidFill>
                  <a:srgbClr val="FFFFFF"/>
                </a:solidFill>
                <a:latin typeface="Rockwell"/>
                <a:ea typeface="Rockwell"/>
                <a:cs typeface="Rockwell"/>
                <a:sym typeface="Rockwell"/>
              </a:defRPr>
            </a:lvl5pPr>
            <a:lvl6pPr indent="0" lvl="5" marL="0" algn="ctr">
              <a:spcBef>
                <a:spcPts val="0"/>
              </a:spcBef>
              <a:buNone/>
              <a:defRPr b="1" i="0" sz="2800" u="none" cap="none" strike="noStrike">
                <a:solidFill>
                  <a:srgbClr val="FFFFFF"/>
                </a:solidFill>
                <a:latin typeface="Rockwell"/>
                <a:ea typeface="Rockwell"/>
                <a:cs typeface="Rockwell"/>
                <a:sym typeface="Rockwell"/>
              </a:defRPr>
            </a:lvl6pPr>
            <a:lvl7pPr indent="0" lvl="6" marL="0" algn="ctr">
              <a:spcBef>
                <a:spcPts val="0"/>
              </a:spcBef>
              <a:buNone/>
              <a:defRPr b="1" i="0" sz="2800" u="none" cap="none" strike="noStrike">
                <a:solidFill>
                  <a:srgbClr val="FFFFFF"/>
                </a:solidFill>
                <a:latin typeface="Rockwell"/>
                <a:ea typeface="Rockwell"/>
                <a:cs typeface="Rockwell"/>
                <a:sym typeface="Rockwell"/>
              </a:defRPr>
            </a:lvl7pPr>
            <a:lvl8pPr indent="0" lvl="7" marL="0" algn="ctr">
              <a:spcBef>
                <a:spcPts val="0"/>
              </a:spcBef>
              <a:buNone/>
              <a:defRPr b="1" i="0" sz="2800" u="none" cap="none" strike="noStrike">
                <a:solidFill>
                  <a:srgbClr val="FFFFFF"/>
                </a:solidFill>
                <a:latin typeface="Rockwell"/>
                <a:ea typeface="Rockwell"/>
                <a:cs typeface="Rockwell"/>
                <a:sym typeface="Rockwell"/>
              </a:defRPr>
            </a:lvl8pPr>
            <a:lvl9pPr indent="0" lvl="8" marL="0" algn="ctr">
              <a:spcBef>
                <a:spcPts val="0"/>
              </a:spcBef>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11"/>
          <p:cNvSpPr txBox="1"/>
          <p:nvPr>
            <p:ph type="title"/>
          </p:nvPr>
        </p:nvSpPr>
        <p:spPr>
          <a:xfrm>
            <a:off x="685800" y="484632"/>
            <a:ext cx="7772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1"/>
          <p:cNvSpPr txBox="1"/>
          <p:nvPr>
            <p:ph idx="1" type="body"/>
          </p:nvPr>
        </p:nvSpPr>
        <p:spPr>
          <a:xfrm rot="5400000">
            <a:off x="2546604" y="260604"/>
            <a:ext cx="4050792" cy="7772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1" name="Google Shape;91;p11"/>
          <p:cNvSpPr txBox="1"/>
          <p:nvPr>
            <p:ph idx="10" type="dt"/>
          </p:nvPr>
        </p:nvSpPr>
        <p:spPr>
          <a:xfrm>
            <a:off x="5992368" y="6272785"/>
            <a:ext cx="245516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1" type="ftr"/>
          </p:nvPr>
        </p:nvSpPr>
        <p:spPr>
          <a:xfrm>
            <a:off x="685800" y="6272785"/>
            <a:ext cx="474573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12"/>
          <p:cNvSpPr txBox="1"/>
          <p:nvPr>
            <p:ph type="title"/>
          </p:nvPr>
        </p:nvSpPr>
        <p:spPr>
          <a:xfrm rot="5400000">
            <a:off x="4681538" y="2395538"/>
            <a:ext cx="5638800" cy="191452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200"/>
              <a:buFont typeface="Rockwell"/>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2"/>
          <p:cNvSpPr txBox="1"/>
          <p:nvPr>
            <p:ph idx="1" type="body"/>
          </p:nvPr>
        </p:nvSpPr>
        <p:spPr>
          <a:xfrm rot="5400000">
            <a:off x="795338" y="538163"/>
            <a:ext cx="5638800" cy="5629275"/>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7" name="Google Shape;97;p12"/>
          <p:cNvSpPr txBox="1"/>
          <p:nvPr>
            <p:ph idx="10" type="dt"/>
          </p:nvPr>
        </p:nvSpPr>
        <p:spPr>
          <a:xfrm>
            <a:off x="5992368" y="6272785"/>
            <a:ext cx="245516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1" type="ftr"/>
          </p:nvPr>
        </p:nvSpPr>
        <p:spPr>
          <a:xfrm>
            <a:off x="685800" y="6272785"/>
            <a:ext cx="474573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9" name="Shape 109"/>
        <p:cNvGrpSpPr/>
        <p:nvPr/>
      </p:nvGrpSpPr>
      <p:grpSpPr>
        <a:xfrm>
          <a:off x="0" y="0"/>
          <a:ext cx="0" cy="0"/>
          <a:chOff x="0" y="0"/>
          <a:chExt cx="0" cy="0"/>
        </a:xfrm>
      </p:grpSpPr>
      <p:sp>
        <p:nvSpPr>
          <p:cNvPr id="110" name="Google Shape;110;p14"/>
          <p:cNvSpPr txBox="1"/>
          <p:nvPr>
            <p:ph type="title"/>
          </p:nvPr>
        </p:nvSpPr>
        <p:spPr>
          <a:xfrm>
            <a:off x="685800" y="484632"/>
            <a:ext cx="7772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14"/>
          <p:cNvSpPr txBox="1"/>
          <p:nvPr>
            <p:ph idx="1" type="body"/>
          </p:nvPr>
        </p:nvSpPr>
        <p:spPr>
          <a:xfrm>
            <a:off x="685800" y="2121408"/>
            <a:ext cx="7772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12" name="Google Shape;112;p14"/>
          <p:cNvSpPr txBox="1"/>
          <p:nvPr>
            <p:ph idx="10" type="dt"/>
          </p:nvPr>
        </p:nvSpPr>
        <p:spPr>
          <a:xfrm>
            <a:off x="5992368" y="6272785"/>
            <a:ext cx="245516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1" type="ftr"/>
          </p:nvPr>
        </p:nvSpPr>
        <p:spPr>
          <a:xfrm>
            <a:off x="685800" y="6272785"/>
            <a:ext cx="474573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4"/>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3"/>
          <p:cNvSpPr txBox="1"/>
          <p:nvPr>
            <p:ph type="title"/>
          </p:nvPr>
        </p:nvSpPr>
        <p:spPr>
          <a:xfrm>
            <a:off x="685800" y="484632"/>
            <a:ext cx="7772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
          <p:cNvSpPr txBox="1"/>
          <p:nvPr>
            <p:ph idx="1" type="body"/>
          </p:nvPr>
        </p:nvSpPr>
        <p:spPr>
          <a:xfrm>
            <a:off x="685800" y="2121408"/>
            <a:ext cx="7772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29" name="Google Shape;29;p3"/>
          <p:cNvSpPr txBox="1"/>
          <p:nvPr>
            <p:ph idx="10" type="dt"/>
          </p:nvPr>
        </p:nvSpPr>
        <p:spPr>
          <a:xfrm>
            <a:off x="5992368" y="6272785"/>
            <a:ext cx="245516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1" type="ftr"/>
          </p:nvPr>
        </p:nvSpPr>
        <p:spPr>
          <a:xfrm>
            <a:off x="685800" y="6272785"/>
            <a:ext cx="474573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2" name="Shape 32"/>
        <p:cNvGrpSpPr/>
        <p:nvPr/>
      </p:nvGrpSpPr>
      <p:grpSpPr>
        <a:xfrm>
          <a:off x="0" y="0"/>
          <a:ext cx="0" cy="0"/>
          <a:chOff x="0" y="0"/>
          <a:chExt cx="0" cy="0"/>
        </a:xfrm>
      </p:grpSpPr>
      <p:sp>
        <p:nvSpPr>
          <p:cNvPr id="33" name="Google Shape;33;p4"/>
          <p:cNvSpPr/>
          <p:nvPr/>
        </p:nvSpPr>
        <p:spPr>
          <a:xfrm>
            <a:off x="0" y="4917989"/>
            <a:ext cx="9144000" cy="1940010"/>
          </a:xfrm>
          <a:prstGeom prst="rect">
            <a:avLst/>
          </a:prstGeom>
          <a:blipFill rotWithShape="1">
            <a:blip r:embed="rId2">
              <a:alphaModFix amt="80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34" name="Google Shape;34;p4"/>
          <p:cNvSpPr txBox="1"/>
          <p:nvPr>
            <p:ph type="title"/>
          </p:nvPr>
        </p:nvSpPr>
        <p:spPr>
          <a:xfrm>
            <a:off x="1625346" y="1225296"/>
            <a:ext cx="6960870" cy="352044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SzPts val="6400"/>
              <a:buFont typeface="Rockwell"/>
              <a:buNone/>
              <a:defRPr b="0"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
          <p:cNvSpPr txBox="1"/>
          <p:nvPr>
            <p:ph idx="1" type="body"/>
          </p:nvPr>
        </p:nvSpPr>
        <p:spPr>
          <a:xfrm>
            <a:off x="1624330" y="5020056"/>
            <a:ext cx="678942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30"/>
              <a:buNone/>
              <a:defRPr b="0" sz="1800">
                <a:solidFill>
                  <a:srgbClr val="69240B"/>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36" name="Google Shape;36;p4"/>
          <p:cNvSpPr txBox="1"/>
          <p:nvPr>
            <p:ph idx="10" type="dt"/>
          </p:nvPr>
        </p:nvSpPr>
        <p:spPr>
          <a:xfrm>
            <a:off x="6445251" y="6272785"/>
            <a:ext cx="198323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69240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1" type="ftr"/>
          </p:nvPr>
        </p:nvSpPr>
        <p:spPr>
          <a:xfrm>
            <a:off x="1636099" y="6272784"/>
            <a:ext cx="474573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69240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38" name="Google Shape;38;p4"/>
          <p:cNvGrpSpPr/>
          <p:nvPr/>
        </p:nvGrpSpPr>
        <p:grpSpPr>
          <a:xfrm>
            <a:off x="633862" y="2430623"/>
            <a:ext cx="914400" cy="914400"/>
            <a:chOff x="9685338" y="4460675"/>
            <a:chExt cx="1080904" cy="1080902"/>
          </a:xfrm>
        </p:grpSpPr>
        <p:sp>
          <p:nvSpPr>
            <p:cNvPr id="39" name="Google Shape;39;p4"/>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40" name="Google Shape;40;p4"/>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
        <p:nvSpPr>
          <p:cNvPr id="41" name="Google Shape;41;p4"/>
          <p:cNvSpPr txBox="1"/>
          <p:nvPr>
            <p:ph idx="12" type="sldNum"/>
          </p:nvPr>
        </p:nvSpPr>
        <p:spPr>
          <a:xfrm>
            <a:off x="645450" y="2508607"/>
            <a:ext cx="891224" cy="72033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sz="2800">
                <a:solidFill>
                  <a:srgbClr val="FFFFFF"/>
                </a:solidFill>
                <a:latin typeface="Rockwell"/>
                <a:ea typeface="Rockwell"/>
                <a:cs typeface="Rockwell"/>
                <a:sym typeface="Rockwell"/>
              </a:defRPr>
            </a:lvl1pPr>
            <a:lvl2pPr indent="0" lvl="1" marL="0" algn="ctr">
              <a:spcBef>
                <a:spcPts val="0"/>
              </a:spcBef>
              <a:buNone/>
              <a:defRPr b="1" sz="2800">
                <a:solidFill>
                  <a:srgbClr val="FFFFFF"/>
                </a:solidFill>
                <a:latin typeface="Rockwell"/>
                <a:ea typeface="Rockwell"/>
                <a:cs typeface="Rockwell"/>
                <a:sym typeface="Rockwell"/>
              </a:defRPr>
            </a:lvl2pPr>
            <a:lvl3pPr indent="0" lvl="2" marL="0" algn="ctr">
              <a:spcBef>
                <a:spcPts val="0"/>
              </a:spcBef>
              <a:buNone/>
              <a:defRPr b="1" sz="2800">
                <a:solidFill>
                  <a:srgbClr val="FFFFFF"/>
                </a:solidFill>
                <a:latin typeface="Rockwell"/>
                <a:ea typeface="Rockwell"/>
                <a:cs typeface="Rockwell"/>
                <a:sym typeface="Rockwell"/>
              </a:defRPr>
            </a:lvl3pPr>
            <a:lvl4pPr indent="0" lvl="3" marL="0" algn="ctr">
              <a:spcBef>
                <a:spcPts val="0"/>
              </a:spcBef>
              <a:buNone/>
              <a:defRPr b="1" sz="2800">
                <a:solidFill>
                  <a:srgbClr val="FFFFFF"/>
                </a:solidFill>
                <a:latin typeface="Rockwell"/>
                <a:ea typeface="Rockwell"/>
                <a:cs typeface="Rockwell"/>
                <a:sym typeface="Rockwell"/>
              </a:defRPr>
            </a:lvl4pPr>
            <a:lvl5pPr indent="0" lvl="4" marL="0" algn="ctr">
              <a:spcBef>
                <a:spcPts val="0"/>
              </a:spcBef>
              <a:buNone/>
              <a:defRPr b="1" sz="2800">
                <a:solidFill>
                  <a:srgbClr val="FFFFFF"/>
                </a:solidFill>
                <a:latin typeface="Rockwell"/>
                <a:ea typeface="Rockwell"/>
                <a:cs typeface="Rockwell"/>
                <a:sym typeface="Rockwell"/>
              </a:defRPr>
            </a:lvl5pPr>
            <a:lvl6pPr indent="0" lvl="5" marL="0" algn="ctr">
              <a:spcBef>
                <a:spcPts val="0"/>
              </a:spcBef>
              <a:buNone/>
              <a:defRPr b="1" sz="2800">
                <a:solidFill>
                  <a:srgbClr val="FFFFFF"/>
                </a:solidFill>
                <a:latin typeface="Rockwell"/>
                <a:ea typeface="Rockwell"/>
                <a:cs typeface="Rockwell"/>
                <a:sym typeface="Rockwell"/>
              </a:defRPr>
            </a:lvl6pPr>
            <a:lvl7pPr indent="0" lvl="6" marL="0" algn="ctr">
              <a:spcBef>
                <a:spcPts val="0"/>
              </a:spcBef>
              <a:buNone/>
              <a:defRPr b="1" sz="2800">
                <a:solidFill>
                  <a:srgbClr val="FFFFFF"/>
                </a:solidFill>
                <a:latin typeface="Rockwell"/>
                <a:ea typeface="Rockwell"/>
                <a:cs typeface="Rockwell"/>
                <a:sym typeface="Rockwell"/>
              </a:defRPr>
            </a:lvl7pPr>
            <a:lvl8pPr indent="0" lvl="7" marL="0" algn="ctr">
              <a:spcBef>
                <a:spcPts val="0"/>
              </a:spcBef>
              <a:buNone/>
              <a:defRPr b="1" sz="2800">
                <a:solidFill>
                  <a:srgbClr val="FFFFFF"/>
                </a:solidFill>
                <a:latin typeface="Rockwell"/>
                <a:ea typeface="Rockwell"/>
                <a:cs typeface="Rockwell"/>
                <a:sym typeface="Rockwell"/>
              </a:defRPr>
            </a:lvl8pPr>
            <a:lvl9pPr indent="0" lvl="8" marL="0" algn="ctr">
              <a:spcBef>
                <a:spcPts val="0"/>
              </a:spcBef>
              <a:buNone/>
              <a:defRPr b="1" sz="2800">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5"/>
          <p:cNvSpPr txBox="1"/>
          <p:nvPr>
            <p:ph type="title"/>
          </p:nvPr>
        </p:nvSpPr>
        <p:spPr>
          <a:xfrm>
            <a:off x="685800" y="484632"/>
            <a:ext cx="7772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685800" y="2194560"/>
            <a:ext cx="365760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25754" lvl="5" marL="2743200" algn="l">
              <a:lnSpc>
                <a:spcPct val="90000"/>
              </a:lnSpc>
              <a:spcBef>
                <a:spcPts val="400"/>
              </a:spcBef>
              <a:spcAft>
                <a:spcPts val="0"/>
              </a:spcAft>
              <a:buSzPts val="1530"/>
              <a:buChar char="▪"/>
              <a:defRPr sz="1800"/>
            </a:lvl6pPr>
            <a:lvl7pPr indent="-325754" lvl="6" marL="3200400" algn="l">
              <a:lnSpc>
                <a:spcPct val="90000"/>
              </a:lnSpc>
              <a:spcBef>
                <a:spcPts val="400"/>
              </a:spcBef>
              <a:spcAft>
                <a:spcPts val="0"/>
              </a:spcAft>
              <a:buSzPts val="1530"/>
              <a:buChar char="▪"/>
              <a:defRPr sz="1800"/>
            </a:lvl7pPr>
            <a:lvl8pPr indent="-325754" lvl="7" marL="3657600" algn="l">
              <a:lnSpc>
                <a:spcPct val="90000"/>
              </a:lnSpc>
              <a:spcBef>
                <a:spcPts val="400"/>
              </a:spcBef>
              <a:spcAft>
                <a:spcPts val="0"/>
              </a:spcAft>
              <a:buSzPts val="1530"/>
              <a:buChar char="▪"/>
              <a:defRPr sz="1800"/>
            </a:lvl8pPr>
            <a:lvl9pPr indent="-325754" lvl="8" marL="4114800" algn="l">
              <a:lnSpc>
                <a:spcPct val="90000"/>
              </a:lnSpc>
              <a:spcBef>
                <a:spcPts val="400"/>
              </a:spcBef>
              <a:spcAft>
                <a:spcPts val="200"/>
              </a:spcAft>
              <a:buSzPts val="1530"/>
              <a:buChar char="▪"/>
              <a:defRPr sz="1800"/>
            </a:lvl9pPr>
          </a:lstStyle>
          <a:p/>
        </p:txBody>
      </p:sp>
      <p:sp>
        <p:nvSpPr>
          <p:cNvPr id="45" name="Google Shape;45;p5"/>
          <p:cNvSpPr txBox="1"/>
          <p:nvPr>
            <p:ph idx="2" type="body"/>
          </p:nvPr>
        </p:nvSpPr>
        <p:spPr>
          <a:xfrm>
            <a:off x="4792218" y="2194560"/>
            <a:ext cx="365760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25754" lvl="5" marL="2743200" algn="l">
              <a:lnSpc>
                <a:spcPct val="90000"/>
              </a:lnSpc>
              <a:spcBef>
                <a:spcPts val="400"/>
              </a:spcBef>
              <a:spcAft>
                <a:spcPts val="0"/>
              </a:spcAft>
              <a:buSzPts val="1530"/>
              <a:buChar char="▪"/>
              <a:defRPr sz="1800"/>
            </a:lvl6pPr>
            <a:lvl7pPr indent="-325754" lvl="6" marL="3200400" algn="l">
              <a:lnSpc>
                <a:spcPct val="90000"/>
              </a:lnSpc>
              <a:spcBef>
                <a:spcPts val="400"/>
              </a:spcBef>
              <a:spcAft>
                <a:spcPts val="0"/>
              </a:spcAft>
              <a:buSzPts val="1530"/>
              <a:buChar char="▪"/>
              <a:defRPr sz="1800"/>
            </a:lvl7pPr>
            <a:lvl8pPr indent="-325754" lvl="7" marL="3657600" algn="l">
              <a:lnSpc>
                <a:spcPct val="90000"/>
              </a:lnSpc>
              <a:spcBef>
                <a:spcPts val="400"/>
              </a:spcBef>
              <a:spcAft>
                <a:spcPts val="0"/>
              </a:spcAft>
              <a:buSzPts val="1530"/>
              <a:buChar char="▪"/>
              <a:defRPr sz="1800"/>
            </a:lvl8pPr>
            <a:lvl9pPr indent="-325754" lvl="8" marL="4114800" algn="l">
              <a:lnSpc>
                <a:spcPct val="90000"/>
              </a:lnSpc>
              <a:spcBef>
                <a:spcPts val="400"/>
              </a:spcBef>
              <a:spcAft>
                <a:spcPts val="200"/>
              </a:spcAft>
              <a:buSzPts val="1530"/>
              <a:buChar char="▪"/>
              <a:defRPr sz="1800"/>
            </a:lvl9pPr>
          </a:lstStyle>
          <a:p/>
        </p:txBody>
      </p:sp>
      <p:sp>
        <p:nvSpPr>
          <p:cNvPr id="46" name="Google Shape;46;p5"/>
          <p:cNvSpPr txBox="1"/>
          <p:nvPr>
            <p:ph idx="10" type="dt"/>
          </p:nvPr>
        </p:nvSpPr>
        <p:spPr>
          <a:xfrm>
            <a:off x="5992368" y="6272785"/>
            <a:ext cx="245516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1" type="ftr"/>
          </p:nvPr>
        </p:nvSpPr>
        <p:spPr>
          <a:xfrm>
            <a:off x="685800" y="6272785"/>
            <a:ext cx="474573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9" name="Shape 49"/>
        <p:cNvGrpSpPr/>
        <p:nvPr/>
      </p:nvGrpSpPr>
      <p:grpSpPr>
        <a:xfrm>
          <a:off x="0" y="0"/>
          <a:ext cx="0" cy="0"/>
          <a:chOff x="0" y="0"/>
          <a:chExt cx="0" cy="0"/>
        </a:xfrm>
      </p:grpSpPr>
      <p:sp>
        <p:nvSpPr>
          <p:cNvPr id="50" name="Google Shape;50;p6"/>
          <p:cNvSpPr txBox="1"/>
          <p:nvPr>
            <p:ph idx="1" type="body"/>
          </p:nvPr>
        </p:nvSpPr>
        <p:spPr>
          <a:xfrm>
            <a:off x="685800" y="2048256"/>
            <a:ext cx="365760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1" name="Google Shape;51;p6"/>
          <p:cNvSpPr txBox="1"/>
          <p:nvPr>
            <p:ph idx="2" type="body"/>
          </p:nvPr>
        </p:nvSpPr>
        <p:spPr>
          <a:xfrm>
            <a:off x="685800" y="2743200"/>
            <a:ext cx="365760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2" name="Google Shape;52;p6"/>
          <p:cNvSpPr txBox="1"/>
          <p:nvPr>
            <p:ph idx="3" type="body"/>
          </p:nvPr>
        </p:nvSpPr>
        <p:spPr>
          <a:xfrm>
            <a:off x="4820793" y="2048256"/>
            <a:ext cx="365760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3" name="Google Shape;53;p6"/>
          <p:cNvSpPr txBox="1"/>
          <p:nvPr>
            <p:ph idx="4" type="body"/>
          </p:nvPr>
        </p:nvSpPr>
        <p:spPr>
          <a:xfrm>
            <a:off x="4820793" y="2743200"/>
            <a:ext cx="365760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4" name="Google Shape;54;p6"/>
          <p:cNvSpPr txBox="1"/>
          <p:nvPr>
            <p:ph idx="10" type="dt"/>
          </p:nvPr>
        </p:nvSpPr>
        <p:spPr>
          <a:xfrm>
            <a:off x="5992368" y="6272785"/>
            <a:ext cx="245516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1" type="ftr"/>
          </p:nvPr>
        </p:nvSpPr>
        <p:spPr>
          <a:xfrm>
            <a:off x="685800" y="6272785"/>
            <a:ext cx="474573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7" name="Google Shape;57;p6"/>
          <p:cNvSpPr txBox="1"/>
          <p:nvPr>
            <p:ph type="title"/>
          </p:nvPr>
        </p:nvSpPr>
        <p:spPr>
          <a:xfrm>
            <a:off x="685800" y="484632"/>
            <a:ext cx="7772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8" name="Shape 58"/>
        <p:cNvGrpSpPr/>
        <p:nvPr/>
      </p:nvGrpSpPr>
      <p:grpSpPr>
        <a:xfrm>
          <a:off x="0" y="0"/>
          <a:ext cx="0" cy="0"/>
          <a:chOff x="0" y="0"/>
          <a:chExt cx="0" cy="0"/>
        </a:xfrm>
      </p:grpSpPr>
      <p:sp>
        <p:nvSpPr>
          <p:cNvPr id="59" name="Google Shape;59;p7"/>
          <p:cNvSpPr txBox="1"/>
          <p:nvPr>
            <p:ph idx="10" type="dt"/>
          </p:nvPr>
        </p:nvSpPr>
        <p:spPr>
          <a:xfrm>
            <a:off x="5992368" y="6272785"/>
            <a:ext cx="245516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69240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685800" y="6272785"/>
            <a:ext cx="474573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69240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2" name="Google Shape;62;p7"/>
          <p:cNvSpPr txBox="1"/>
          <p:nvPr>
            <p:ph type="title"/>
          </p:nvPr>
        </p:nvSpPr>
        <p:spPr>
          <a:xfrm>
            <a:off x="685800" y="484632"/>
            <a:ext cx="7772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8"/>
          <p:cNvSpPr txBox="1"/>
          <p:nvPr>
            <p:ph idx="10" type="dt"/>
          </p:nvPr>
        </p:nvSpPr>
        <p:spPr>
          <a:xfrm>
            <a:off x="5992368" y="6272785"/>
            <a:ext cx="245516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1" type="ftr"/>
          </p:nvPr>
        </p:nvSpPr>
        <p:spPr>
          <a:xfrm>
            <a:off x="685800" y="6272785"/>
            <a:ext cx="474573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7" name="Shape 67"/>
        <p:cNvGrpSpPr/>
        <p:nvPr/>
      </p:nvGrpSpPr>
      <p:grpSpPr>
        <a:xfrm>
          <a:off x="0" y="0"/>
          <a:ext cx="0" cy="0"/>
          <a:chOff x="0" y="0"/>
          <a:chExt cx="0" cy="0"/>
        </a:xfrm>
      </p:grpSpPr>
      <p:sp>
        <p:nvSpPr>
          <p:cNvPr id="68" name="Google Shape;68;p9"/>
          <p:cNvSpPr/>
          <p:nvPr/>
        </p:nvSpPr>
        <p:spPr>
          <a:xfrm>
            <a:off x="6227806" y="1"/>
            <a:ext cx="2916194" cy="6857999"/>
          </a:xfrm>
          <a:prstGeom prst="rect">
            <a:avLst/>
          </a:prstGeom>
          <a:blipFill rotWithShape="1">
            <a:blip r:embed="rId2">
              <a:alphaModFix amt="60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69" name="Google Shape;69;p9"/>
          <p:cNvSpPr txBox="1"/>
          <p:nvPr>
            <p:ph type="title"/>
          </p:nvPr>
        </p:nvSpPr>
        <p:spPr>
          <a:xfrm>
            <a:off x="6412230" y="685800"/>
            <a:ext cx="24003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2800"/>
              <a:buFont typeface="Rockwell"/>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9"/>
          <p:cNvSpPr txBox="1"/>
          <p:nvPr>
            <p:ph idx="1" type="body"/>
          </p:nvPr>
        </p:nvSpPr>
        <p:spPr>
          <a:xfrm>
            <a:off x="628650" y="685800"/>
            <a:ext cx="5033772" cy="5020056"/>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36550" lvl="5" marL="2743200" algn="l">
              <a:lnSpc>
                <a:spcPct val="90000"/>
              </a:lnSpc>
              <a:spcBef>
                <a:spcPts val="400"/>
              </a:spcBef>
              <a:spcAft>
                <a:spcPts val="0"/>
              </a:spcAft>
              <a:buSzPts val="1700"/>
              <a:buChar char="▪"/>
              <a:defRPr sz="2000"/>
            </a:lvl6pPr>
            <a:lvl7pPr indent="-336550" lvl="6" marL="3200400" algn="l">
              <a:lnSpc>
                <a:spcPct val="90000"/>
              </a:lnSpc>
              <a:spcBef>
                <a:spcPts val="400"/>
              </a:spcBef>
              <a:spcAft>
                <a:spcPts val="0"/>
              </a:spcAft>
              <a:buSzPts val="1700"/>
              <a:buChar char="▪"/>
              <a:defRPr sz="2000"/>
            </a:lvl7pPr>
            <a:lvl8pPr indent="-336550" lvl="7" marL="3657600" algn="l">
              <a:lnSpc>
                <a:spcPct val="90000"/>
              </a:lnSpc>
              <a:spcBef>
                <a:spcPts val="400"/>
              </a:spcBef>
              <a:spcAft>
                <a:spcPts val="0"/>
              </a:spcAft>
              <a:buSzPts val="1700"/>
              <a:buChar char="▪"/>
              <a:defRPr sz="2000"/>
            </a:lvl8pPr>
            <a:lvl9pPr indent="-336550" lvl="8" marL="4114800" algn="l">
              <a:lnSpc>
                <a:spcPct val="90000"/>
              </a:lnSpc>
              <a:spcBef>
                <a:spcPts val="400"/>
              </a:spcBef>
              <a:spcAft>
                <a:spcPts val="200"/>
              </a:spcAft>
              <a:buSzPts val="1700"/>
              <a:buChar char="▪"/>
              <a:defRPr sz="2000"/>
            </a:lvl9pPr>
          </a:lstStyle>
          <a:p/>
        </p:txBody>
      </p:sp>
      <p:sp>
        <p:nvSpPr>
          <p:cNvPr id="71" name="Google Shape;71;p9"/>
          <p:cNvSpPr txBox="1"/>
          <p:nvPr>
            <p:ph idx="2" type="body"/>
          </p:nvPr>
        </p:nvSpPr>
        <p:spPr>
          <a:xfrm>
            <a:off x="6412230" y="2423160"/>
            <a:ext cx="24003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48"/>
              <a:buNone/>
              <a:defRPr sz="1350">
                <a:solidFill>
                  <a:srgbClr val="69240B"/>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grpSp>
        <p:nvGrpSpPr>
          <p:cNvPr id="72" name="Google Shape;72;p9"/>
          <p:cNvGrpSpPr/>
          <p:nvPr/>
        </p:nvGrpSpPr>
        <p:grpSpPr>
          <a:xfrm>
            <a:off x="8522664" y="6255258"/>
            <a:ext cx="393192" cy="393192"/>
            <a:chOff x="8532189" y="5068824"/>
            <a:chExt cx="393192" cy="393192"/>
          </a:xfrm>
        </p:grpSpPr>
        <p:sp>
          <p:nvSpPr>
            <p:cNvPr id="73" name="Google Shape;73;p9"/>
            <p:cNvSpPr/>
            <p:nvPr/>
          </p:nvSpPr>
          <p:spPr>
            <a:xfrm>
              <a:off x="8532189" y="5068824"/>
              <a:ext cx="393192" cy="393192"/>
            </a:xfrm>
            <a:prstGeom prst="ellipse">
              <a:avLst/>
            </a:prstGeom>
            <a:blipFill rotWithShape="1">
              <a:blip r:embed="rId3">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74" name="Google Shape;74;p9"/>
            <p:cNvSpPr/>
            <p:nvPr/>
          </p:nvSpPr>
          <p:spPr>
            <a:xfrm>
              <a:off x="8568766" y="5105400"/>
              <a:ext cx="320039" cy="320040"/>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
        <p:nvSpPr>
          <p:cNvPr id="75" name="Google Shape;75;p9"/>
          <p:cNvSpPr txBox="1"/>
          <p:nvPr>
            <p:ph idx="10" type="dt"/>
          </p:nvPr>
        </p:nvSpPr>
        <p:spPr>
          <a:xfrm>
            <a:off x="5992368" y="6272785"/>
            <a:ext cx="245516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1" type="ftr"/>
          </p:nvPr>
        </p:nvSpPr>
        <p:spPr>
          <a:xfrm>
            <a:off x="685800" y="6272785"/>
            <a:ext cx="4745736"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10"/>
          <p:cNvSpPr/>
          <p:nvPr/>
        </p:nvSpPr>
        <p:spPr>
          <a:xfrm>
            <a:off x="6227806" y="1"/>
            <a:ext cx="2916194" cy="6857999"/>
          </a:xfrm>
          <a:prstGeom prst="rect">
            <a:avLst/>
          </a:prstGeom>
          <a:blipFill rotWithShape="1">
            <a:blip r:embed="rId2">
              <a:alphaModFix amt="60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80" name="Google Shape;80;p10"/>
          <p:cNvSpPr txBox="1"/>
          <p:nvPr>
            <p:ph type="title"/>
          </p:nvPr>
        </p:nvSpPr>
        <p:spPr>
          <a:xfrm>
            <a:off x="6412230" y="685800"/>
            <a:ext cx="24003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2800"/>
              <a:buFont typeface="Rockwell"/>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0"/>
          <p:cNvSpPr/>
          <p:nvPr>
            <p:ph idx="2" type="pic"/>
          </p:nvPr>
        </p:nvSpPr>
        <p:spPr>
          <a:xfrm>
            <a:off x="0" y="0"/>
            <a:ext cx="6227805" cy="6858000"/>
          </a:xfrm>
          <a:prstGeom prst="rect">
            <a:avLst/>
          </a:prstGeom>
          <a:solidFill>
            <a:srgbClr val="E1DFDF"/>
          </a:solidFill>
          <a:ln>
            <a:noFill/>
          </a:ln>
        </p:spPr>
      </p:sp>
      <p:sp>
        <p:nvSpPr>
          <p:cNvPr id="82" name="Google Shape;82;p10"/>
          <p:cNvSpPr txBox="1"/>
          <p:nvPr>
            <p:ph idx="1" type="body"/>
          </p:nvPr>
        </p:nvSpPr>
        <p:spPr>
          <a:xfrm>
            <a:off x="6412230" y="2423160"/>
            <a:ext cx="24003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48"/>
              <a:buNone/>
              <a:defRPr sz="1350">
                <a:solidFill>
                  <a:srgbClr val="69240B"/>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grpSp>
        <p:nvGrpSpPr>
          <p:cNvPr id="83" name="Google Shape;83;p10"/>
          <p:cNvGrpSpPr/>
          <p:nvPr/>
        </p:nvGrpSpPr>
        <p:grpSpPr>
          <a:xfrm>
            <a:off x="8522664" y="6255258"/>
            <a:ext cx="393192" cy="393192"/>
            <a:chOff x="8532189" y="5068824"/>
            <a:chExt cx="393192" cy="393192"/>
          </a:xfrm>
        </p:grpSpPr>
        <p:sp>
          <p:nvSpPr>
            <p:cNvPr id="84" name="Google Shape;84;p10"/>
            <p:cNvSpPr/>
            <p:nvPr/>
          </p:nvSpPr>
          <p:spPr>
            <a:xfrm>
              <a:off x="8532189" y="5068824"/>
              <a:ext cx="393192" cy="393192"/>
            </a:xfrm>
            <a:prstGeom prst="ellipse">
              <a:avLst/>
            </a:prstGeom>
            <a:blipFill rotWithShape="1">
              <a:blip r:embed="rId3">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85" name="Google Shape;85;p10"/>
            <p:cNvSpPr/>
            <p:nvPr/>
          </p:nvSpPr>
          <p:spPr>
            <a:xfrm>
              <a:off x="8568766" y="5105400"/>
              <a:ext cx="320039" cy="320040"/>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
        <p:nvSpPr>
          <p:cNvPr id="86" name="Google Shape;86;p10"/>
          <p:cNvSpPr txBox="1"/>
          <p:nvPr>
            <p:ph idx="10" type="dt"/>
          </p:nvPr>
        </p:nvSpPr>
        <p:spPr>
          <a:xfrm>
            <a:off x="5992368" y="6272785"/>
            <a:ext cx="245516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0"/>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3.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8522664" y="6255258"/>
            <a:ext cx="393192" cy="393192"/>
            <a:chOff x="8532189" y="5068824"/>
            <a:chExt cx="393192" cy="393192"/>
          </a:xfrm>
        </p:grpSpPr>
        <p:sp>
          <p:nvSpPr>
            <p:cNvPr id="7" name="Google Shape;7;p1"/>
            <p:cNvSpPr/>
            <p:nvPr/>
          </p:nvSpPr>
          <p:spPr>
            <a:xfrm>
              <a:off x="8532189" y="5068824"/>
              <a:ext cx="393192" cy="393192"/>
            </a:xfrm>
            <a:prstGeom prst="ellipse">
              <a:avLst/>
            </a:prstGeom>
            <a:blipFill rotWithShape="1">
              <a:blip r:embed="rId1">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8" name="Google Shape;8;p1"/>
            <p:cNvSpPr/>
            <p:nvPr/>
          </p:nvSpPr>
          <p:spPr>
            <a:xfrm>
              <a:off x="8568766" y="5105400"/>
              <a:ext cx="320039" cy="320040"/>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
        <p:nvSpPr>
          <p:cNvPr id="9" name="Google Shape;9;p1"/>
          <p:cNvSpPr txBox="1"/>
          <p:nvPr>
            <p:ph type="title"/>
          </p:nvPr>
        </p:nvSpPr>
        <p:spPr>
          <a:xfrm>
            <a:off x="685800" y="484632"/>
            <a:ext cx="7772400" cy="160934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4200"/>
              <a:buFont typeface="Rockwell"/>
              <a:buNone/>
              <a:defRPr b="0" i="0" sz="4200" u="none" cap="none" strike="noStrik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
          <p:cNvSpPr txBox="1"/>
          <p:nvPr>
            <p:ph idx="1" type="body"/>
          </p:nvPr>
        </p:nvSpPr>
        <p:spPr>
          <a:xfrm>
            <a:off x="685800" y="2121408"/>
            <a:ext cx="7772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11" name="Google Shape;11;p1"/>
          <p:cNvSpPr txBox="1"/>
          <p:nvPr>
            <p:ph idx="10" type="dt"/>
          </p:nvPr>
        </p:nvSpPr>
        <p:spPr>
          <a:xfrm>
            <a:off x="5992368" y="6272785"/>
            <a:ext cx="2455164"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69240B"/>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2" name="Google Shape;12;p1"/>
          <p:cNvSpPr txBox="1"/>
          <p:nvPr>
            <p:ph idx="11" type="ftr"/>
          </p:nvPr>
        </p:nvSpPr>
        <p:spPr>
          <a:xfrm>
            <a:off x="685800" y="6272785"/>
            <a:ext cx="4745736"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69240B"/>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3" name="Google Shape;13;p1"/>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100" u="none" cap="none" strike="noStrike">
                <a:solidFill>
                  <a:srgbClr val="FFFFFF"/>
                </a:solidFill>
                <a:latin typeface="Rockwell"/>
                <a:ea typeface="Rockwell"/>
                <a:cs typeface="Rockwell"/>
                <a:sym typeface="Rockwell"/>
              </a:defRPr>
            </a:lvl1pPr>
            <a:lvl2pPr indent="0" lvl="1" marL="0" marR="0" rtl="0" algn="ctr">
              <a:spcBef>
                <a:spcPts val="0"/>
              </a:spcBef>
              <a:buNone/>
              <a:defRPr b="1" i="0" sz="1100" u="none" cap="none" strike="noStrike">
                <a:solidFill>
                  <a:srgbClr val="FFFFFF"/>
                </a:solidFill>
                <a:latin typeface="Rockwell"/>
                <a:ea typeface="Rockwell"/>
                <a:cs typeface="Rockwell"/>
                <a:sym typeface="Rockwell"/>
              </a:defRPr>
            </a:lvl2pPr>
            <a:lvl3pPr indent="0" lvl="2" marL="0" marR="0" rtl="0" algn="ctr">
              <a:spcBef>
                <a:spcPts val="0"/>
              </a:spcBef>
              <a:buNone/>
              <a:defRPr b="1" i="0" sz="1100" u="none" cap="none" strike="noStrike">
                <a:solidFill>
                  <a:srgbClr val="FFFFFF"/>
                </a:solidFill>
                <a:latin typeface="Rockwell"/>
                <a:ea typeface="Rockwell"/>
                <a:cs typeface="Rockwell"/>
                <a:sym typeface="Rockwell"/>
              </a:defRPr>
            </a:lvl3pPr>
            <a:lvl4pPr indent="0" lvl="3" marL="0" marR="0" rtl="0" algn="ctr">
              <a:spcBef>
                <a:spcPts val="0"/>
              </a:spcBef>
              <a:buNone/>
              <a:defRPr b="1" i="0" sz="1100" u="none" cap="none" strike="noStrike">
                <a:solidFill>
                  <a:srgbClr val="FFFFFF"/>
                </a:solidFill>
                <a:latin typeface="Rockwell"/>
                <a:ea typeface="Rockwell"/>
                <a:cs typeface="Rockwell"/>
                <a:sym typeface="Rockwell"/>
              </a:defRPr>
            </a:lvl4pPr>
            <a:lvl5pPr indent="0" lvl="4" marL="0" marR="0" rtl="0" algn="ctr">
              <a:spcBef>
                <a:spcPts val="0"/>
              </a:spcBef>
              <a:buNone/>
              <a:defRPr b="1" i="0" sz="1100" u="none" cap="none" strike="noStrike">
                <a:solidFill>
                  <a:srgbClr val="FFFFFF"/>
                </a:solidFill>
                <a:latin typeface="Rockwell"/>
                <a:ea typeface="Rockwell"/>
                <a:cs typeface="Rockwell"/>
                <a:sym typeface="Rockwell"/>
              </a:defRPr>
            </a:lvl5pPr>
            <a:lvl6pPr indent="0" lvl="5" marL="0" marR="0" rtl="0" algn="ctr">
              <a:spcBef>
                <a:spcPts val="0"/>
              </a:spcBef>
              <a:buNone/>
              <a:defRPr b="1" i="0" sz="1100" u="none" cap="none" strike="noStrike">
                <a:solidFill>
                  <a:srgbClr val="FFFFFF"/>
                </a:solidFill>
                <a:latin typeface="Rockwell"/>
                <a:ea typeface="Rockwell"/>
                <a:cs typeface="Rockwell"/>
                <a:sym typeface="Rockwell"/>
              </a:defRPr>
            </a:lvl6pPr>
            <a:lvl7pPr indent="0" lvl="6" marL="0" marR="0" rtl="0" algn="ctr">
              <a:spcBef>
                <a:spcPts val="0"/>
              </a:spcBef>
              <a:buNone/>
              <a:defRPr b="1" i="0" sz="1100" u="none" cap="none" strike="noStrike">
                <a:solidFill>
                  <a:srgbClr val="FFFFFF"/>
                </a:solidFill>
                <a:latin typeface="Rockwell"/>
                <a:ea typeface="Rockwell"/>
                <a:cs typeface="Rockwell"/>
                <a:sym typeface="Rockwell"/>
              </a:defRPr>
            </a:lvl7pPr>
            <a:lvl8pPr indent="0" lvl="7" marL="0" marR="0" rtl="0" algn="ctr">
              <a:spcBef>
                <a:spcPts val="0"/>
              </a:spcBef>
              <a:buNone/>
              <a:defRPr b="1" i="0" sz="1100" u="none" cap="none" strike="noStrike">
                <a:solidFill>
                  <a:srgbClr val="FFFFFF"/>
                </a:solidFill>
                <a:latin typeface="Rockwell"/>
                <a:ea typeface="Rockwell"/>
                <a:cs typeface="Rockwell"/>
                <a:sym typeface="Rockwell"/>
              </a:defRPr>
            </a:lvl8pPr>
            <a:lvl9pPr indent="0" lvl="8" marL="0" marR="0" rtl="0" algn="ctr">
              <a:spcBef>
                <a:spcPts val="0"/>
              </a:spcBef>
              <a:buNone/>
              <a:defRPr b="1" i="0" sz="11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0" name="Shape 100"/>
        <p:cNvGrpSpPr/>
        <p:nvPr/>
      </p:nvGrpSpPr>
      <p:grpSpPr>
        <a:xfrm>
          <a:off x="0" y="0"/>
          <a:ext cx="0" cy="0"/>
          <a:chOff x="0" y="0"/>
          <a:chExt cx="0" cy="0"/>
        </a:xfrm>
      </p:grpSpPr>
      <p:grpSp>
        <p:nvGrpSpPr>
          <p:cNvPr id="101" name="Google Shape;101;p13"/>
          <p:cNvGrpSpPr/>
          <p:nvPr/>
        </p:nvGrpSpPr>
        <p:grpSpPr>
          <a:xfrm>
            <a:off x="8522664" y="6255258"/>
            <a:ext cx="393192" cy="393192"/>
            <a:chOff x="8532189" y="5068824"/>
            <a:chExt cx="393192" cy="393192"/>
          </a:xfrm>
        </p:grpSpPr>
        <p:sp>
          <p:nvSpPr>
            <p:cNvPr id="102" name="Google Shape;102;p13"/>
            <p:cNvSpPr/>
            <p:nvPr/>
          </p:nvSpPr>
          <p:spPr>
            <a:xfrm>
              <a:off x="8532189" y="5068824"/>
              <a:ext cx="393192" cy="393192"/>
            </a:xfrm>
            <a:prstGeom prst="ellipse">
              <a:avLst/>
            </a:prstGeom>
            <a:blipFill rotWithShape="1">
              <a:blip r:embed="rId1">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lt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03" name="Google Shape;103;p13"/>
            <p:cNvSpPr/>
            <p:nvPr/>
          </p:nvSpPr>
          <p:spPr>
            <a:xfrm>
              <a:off x="8568766" y="5105400"/>
              <a:ext cx="320039" cy="320040"/>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
        <p:nvSpPr>
          <p:cNvPr id="104" name="Google Shape;104;p13"/>
          <p:cNvSpPr txBox="1"/>
          <p:nvPr>
            <p:ph type="title"/>
          </p:nvPr>
        </p:nvSpPr>
        <p:spPr>
          <a:xfrm>
            <a:off x="685800" y="484632"/>
            <a:ext cx="7772400" cy="160934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4200"/>
              <a:buFont typeface="Rockwell"/>
              <a:buNone/>
              <a:defRPr b="0" i="0" sz="4200" u="none" cap="none" strike="noStrik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5" name="Google Shape;105;p13"/>
          <p:cNvSpPr txBox="1"/>
          <p:nvPr>
            <p:ph idx="1" type="body"/>
          </p:nvPr>
        </p:nvSpPr>
        <p:spPr>
          <a:xfrm>
            <a:off x="685800" y="2121408"/>
            <a:ext cx="7772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lt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lt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lt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lt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lt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lt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lt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lt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lt1"/>
                </a:solidFill>
                <a:latin typeface="Rockwell"/>
                <a:ea typeface="Rockwell"/>
                <a:cs typeface="Rockwell"/>
                <a:sym typeface="Rockwell"/>
              </a:defRPr>
            </a:lvl9pPr>
          </a:lstStyle>
          <a:p/>
        </p:txBody>
      </p:sp>
      <p:sp>
        <p:nvSpPr>
          <p:cNvPr id="106" name="Google Shape;106;p13"/>
          <p:cNvSpPr txBox="1"/>
          <p:nvPr>
            <p:ph idx="10" type="dt"/>
          </p:nvPr>
        </p:nvSpPr>
        <p:spPr>
          <a:xfrm>
            <a:off x="5992368" y="6272785"/>
            <a:ext cx="2455164"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1000">
                <a:solidFill>
                  <a:srgbClr val="69240B"/>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107" name="Google Shape;107;p13"/>
          <p:cNvSpPr txBox="1"/>
          <p:nvPr>
            <p:ph idx="11" type="ftr"/>
          </p:nvPr>
        </p:nvSpPr>
        <p:spPr>
          <a:xfrm>
            <a:off x="685800" y="6272785"/>
            <a:ext cx="4745736"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000">
                <a:solidFill>
                  <a:srgbClr val="69240B"/>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108" name="Google Shape;108;p13"/>
          <p:cNvSpPr txBox="1"/>
          <p:nvPr>
            <p:ph idx="12" type="sldNum"/>
          </p:nvPr>
        </p:nvSpPr>
        <p:spPr>
          <a:xfrm>
            <a:off x="8483346" y="6272785"/>
            <a:ext cx="48006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sz="1100" u="none">
                <a:solidFill>
                  <a:srgbClr val="FFFFFF"/>
                </a:solidFill>
                <a:latin typeface="Rockwell"/>
                <a:ea typeface="Rockwell"/>
                <a:cs typeface="Rockwell"/>
                <a:sym typeface="Rockwell"/>
              </a:defRPr>
            </a:lvl1pPr>
            <a:lvl2pPr indent="0" lvl="1" marL="0" marR="0" rtl="0" algn="ctr">
              <a:spcBef>
                <a:spcPts val="0"/>
              </a:spcBef>
              <a:buNone/>
              <a:defRPr b="1" sz="1100" u="none">
                <a:solidFill>
                  <a:srgbClr val="FFFFFF"/>
                </a:solidFill>
                <a:latin typeface="Rockwell"/>
                <a:ea typeface="Rockwell"/>
                <a:cs typeface="Rockwell"/>
                <a:sym typeface="Rockwell"/>
              </a:defRPr>
            </a:lvl2pPr>
            <a:lvl3pPr indent="0" lvl="2" marL="0" marR="0" rtl="0" algn="ctr">
              <a:spcBef>
                <a:spcPts val="0"/>
              </a:spcBef>
              <a:buNone/>
              <a:defRPr b="1" sz="1100" u="none">
                <a:solidFill>
                  <a:srgbClr val="FFFFFF"/>
                </a:solidFill>
                <a:latin typeface="Rockwell"/>
                <a:ea typeface="Rockwell"/>
                <a:cs typeface="Rockwell"/>
                <a:sym typeface="Rockwell"/>
              </a:defRPr>
            </a:lvl3pPr>
            <a:lvl4pPr indent="0" lvl="3" marL="0" marR="0" rtl="0" algn="ctr">
              <a:spcBef>
                <a:spcPts val="0"/>
              </a:spcBef>
              <a:buNone/>
              <a:defRPr b="1" sz="1100" u="none">
                <a:solidFill>
                  <a:srgbClr val="FFFFFF"/>
                </a:solidFill>
                <a:latin typeface="Rockwell"/>
                <a:ea typeface="Rockwell"/>
                <a:cs typeface="Rockwell"/>
                <a:sym typeface="Rockwell"/>
              </a:defRPr>
            </a:lvl4pPr>
            <a:lvl5pPr indent="0" lvl="4" marL="0" marR="0" rtl="0" algn="ctr">
              <a:spcBef>
                <a:spcPts val="0"/>
              </a:spcBef>
              <a:buNone/>
              <a:defRPr b="1" sz="1100" u="none">
                <a:solidFill>
                  <a:srgbClr val="FFFFFF"/>
                </a:solidFill>
                <a:latin typeface="Rockwell"/>
                <a:ea typeface="Rockwell"/>
                <a:cs typeface="Rockwell"/>
                <a:sym typeface="Rockwell"/>
              </a:defRPr>
            </a:lvl5pPr>
            <a:lvl6pPr indent="0" lvl="5" marL="0" marR="0" rtl="0" algn="ctr">
              <a:spcBef>
                <a:spcPts val="0"/>
              </a:spcBef>
              <a:buNone/>
              <a:defRPr b="1" sz="1100" u="none">
                <a:solidFill>
                  <a:srgbClr val="FFFFFF"/>
                </a:solidFill>
                <a:latin typeface="Rockwell"/>
                <a:ea typeface="Rockwell"/>
                <a:cs typeface="Rockwell"/>
                <a:sym typeface="Rockwell"/>
              </a:defRPr>
            </a:lvl6pPr>
            <a:lvl7pPr indent="0" lvl="6" marL="0" marR="0" rtl="0" algn="ctr">
              <a:spcBef>
                <a:spcPts val="0"/>
              </a:spcBef>
              <a:buNone/>
              <a:defRPr b="1" sz="1100" u="none">
                <a:solidFill>
                  <a:srgbClr val="FFFFFF"/>
                </a:solidFill>
                <a:latin typeface="Rockwell"/>
                <a:ea typeface="Rockwell"/>
                <a:cs typeface="Rockwell"/>
                <a:sym typeface="Rockwell"/>
              </a:defRPr>
            </a:lvl7pPr>
            <a:lvl8pPr indent="0" lvl="7" marL="0" marR="0" rtl="0" algn="ctr">
              <a:spcBef>
                <a:spcPts val="0"/>
              </a:spcBef>
              <a:buNone/>
              <a:defRPr b="1" sz="1100" u="none">
                <a:solidFill>
                  <a:srgbClr val="FFFFFF"/>
                </a:solidFill>
                <a:latin typeface="Rockwell"/>
                <a:ea typeface="Rockwell"/>
                <a:cs typeface="Rockwell"/>
                <a:sym typeface="Rockwell"/>
              </a:defRPr>
            </a:lvl8pPr>
            <a:lvl9pPr indent="0" lvl="8" marL="0" marR="0" rtl="0" algn="ctr">
              <a:spcBef>
                <a:spcPts val="0"/>
              </a:spcBef>
              <a:buNone/>
              <a:defRPr b="1" sz="1100" u="non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9.jp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15"/>
          <p:cNvSpPr/>
          <p:nvPr/>
        </p:nvSpPr>
        <p:spPr>
          <a:xfrm>
            <a:off x="0" y="0"/>
            <a:ext cx="9141714" cy="68580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20" name="Google Shape;120;p15"/>
          <p:cNvSpPr txBox="1"/>
          <p:nvPr>
            <p:ph type="ctrTitle"/>
          </p:nvPr>
        </p:nvSpPr>
        <p:spPr>
          <a:xfrm>
            <a:off x="788670" y="643468"/>
            <a:ext cx="7475220" cy="3592432"/>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SzPts val="6400"/>
              <a:buFont typeface="Rockwell"/>
              <a:buNone/>
            </a:pPr>
            <a:r>
              <a:rPr b="0" lang="en-US" sz="6400" cap="none"/>
              <a:t>MVP PREDICTOR PROJECT</a:t>
            </a:r>
            <a:endParaRPr/>
          </a:p>
        </p:txBody>
      </p:sp>
      <p:sp>
        <p:nvSpPr>
          <p:cNvPr id="121" name="Google Shape;121;p15"/>
          <p:cNvSpPr/>
          <p:nvPr/>
        </p:nvSpPr>
        <p:spPr>
          <a:xfrm>
            <a:off x="0" y="4572000"/>
            <a:ext cx="9144000" cy="2295831"/>
          </a:xfrm>
          <a:prstGeom prst="rect">
            <a:avLst/>
          </a:prstGeom>
          <a:blipFill rotWithShape="1">
            <a:blip r:embed="rId3">
              <a:alphaModFix amt="85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22" name="Google Shape;122;p15"/>
          <p:cNvSpPr txBox="1"/>
          <p:nvPr>
            <p:ph idx="1" type="subTitle"/>
          </p:nvPr>
        </p:nvSpPr>
        <p:spPr>
          <a:xfrm>
            <a:off x="802386" y="4913336"/>
            <a:ext cx="5918454" cy="106984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530"/>
              <a:buNone/>
            </a:pPr>
            <a:r>
              <a:rPr lang="en-US">
                <a:solidFill>
                  <a:srgbClr val="000000"/>
                </a:solidFill>
              </a:rPr>
              <a:t>Group-14</a:t>
            </a:r>
            <a:endParaRPr/>
          </a:p>
          <a:p>
            <a:pPr indent="0" lvl="0" marL="0" rtl="0" algn="l">
              <a:lnSpc>
                <a:spcPct val="90000"/>
              </a:lnSpc>
              <a:spcBef>
                <a:spcPts val="1800"/>
              </a:spcBef>
              <a:spcAft>
                <a:spcPts val="0"/>
              </a:spcAft>
              <a:buSzPts val="1530"/>
              <a:buNone/>
            </a:pPr>
            <a:r>
              <a:rPr lang="en-US">
                <a:solidFill>
                  <a:srgbClr val="000000"/>
                </a:solidFill>
              </a:rPr>
              <a:t>Amarender Reddy Jakka, Pranav Tadepu, Harshini Pothireddy</a:t>
            </a:r>
            <a:endParaRPr/>
          </a:p>
        </p:txBody>
      </p:sp>
      <p:grpSp>
        <p:nvGrpSpPr>
          <p:cNvPr id="123" name="Google Shape;123;p15"/>
          <p:cNvGrpSpPr/>
          <p:nvPr/>
        </p:nvGrpSpPr>
        <p:grpSpPr>
          <a:xfrm>
            <a:off x="7684192" y="5111496"/>
            <a:ext cx="810678" cy="1080902"/>
            <a:chOff x="10245590" y="5111496"/>
            <a:chExt cx="1080904" cy="1080902"/>
          </a:xfrm>
        </p:grpSpPr>
        <p:sp>
          <p:nvSpPr>
            <p:cNvPr id="124" name="Google Shape;124;p15"/>
            <p:cNvSpPr/>
            <p:nvPr/>
          </p:nvSpPr>
          <p:spPr>
            <a:xfrm>
              <a:off x="10245590" y="5111496"/>
              <a:ext cx="1080904" cy="1080902"/>
            </a:xfrm>
            <a:prstGeom prst="ellipse">
              <a:avLst/>
            </a:prstGeom>
            <a:blipFill rotWithShape="1">
              <a:blip r:embed="rId4">
                <a:alphaModFix/>
              </a:blip>
              <a:tile algn="tl" flip="none" tx="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25" name="Google Shape;125;p15"/>
            <p:cNvSpPr/>
            <p:nvPr/>
          </p:nvSpPr>
          <p:spPr>
            <a:xfrm>
              <a:off x="10353681" y="5219586"/>
              <a:ext cx="864723" cy="864722"/>
            </a:xfrm>
            <a:prstGeom prst="ellipse">
              <a:avLst/>
            </a:prstGeom>
            <a:no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233" name="Shape 233"/>
        <p:cNvGrpSpPr/>
        <p:nvPr/>
      </p:nvGrpSpPr>
      <p:grpSpPr>
        <a:xfrm>
          <a:off x="0" y="0"/>
          <a:ext cx="0" cy="0"/>
          <a:chOff x="0" y="0"/>
          <a:chExt cx="0" cy="0"/>
        </a:xfrm>
      </p:grpSpPr>
      <p:grpSp>
        <p:nvGrpSpPr>
          <p:cNvPr id="234" name="Google Shape;234;p24"/>
          <p:cNvGrpSpPr/>
          <p:nvPr/>
        </p:nvGrpSpPr>
        <p:grpSpPr>
          <a:xfrm>
            <a:off x="8551293" y="6229681"/>
            <a:ext cx="342900" cy="457200"/>
            <a:chOff x="11361456" y="6195813"/>
            <a:chExt cx="548640" cy="548640"/>
          </a:xfrm>
        </p:grpSpPr>
        <p:sp>
          <p:nvSpPr>
            <p:cNvPr id="235" name="Google Shape;235;p24"/>
            <p:cNvSpPr/>
            <p:nvPr/>
          </p:nvSpPr>
          <p:spPr>
            <a:xfrm>
              <a:off x="11361456" y="6195813"/>
              <a:ext cx="548640" cy="548640"/>
            </a:xfrm>
            <a:prstGeom prst="ellipse">
              <a:avLst/>
            </a:prstGeom>
            <a:blipFill rotWithShape="1">
              <a:blip r:embed="rId4">
                <a:alphaModFix/>
              </a:blip>
              <a:tile algn="tl" flip="none" tx="50800" sx="85000" ty="0" sy="85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236" name="Google Shape;236;p24"/>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grpSp>
      <p:sp>
        <p:nvSpPr>
          <p:cNvPr id="237" name="Google Shape;237;p24"/>
          <p:cNvSpPr/>
          <p:nvPr/>
        </p:nvSpPr>
        <p:spPr>
          <a:xfrm>
            <a:off x="481263" y="2005"/>
            <a:ext cx="8181474" cy="6853991"/>
          </a:xfrm>
          <a:custGeom>
            <a:rect b="b" l="l" r="r" t="t"/>
            <a:pathLst>
              <a:path extrusionOk="0" h="6853991" w="10908632">
                <a:moveTo>
                  <a:pt x="9059740" y="0"/>
                </a:moveTo>
                <a:lnTo>
                  <a:pt x="9694921" y="0"/>
                </a:lnTo>
                <a:lnTo>
                  <a:pt x="9825053" y="165594"/>
                </a:lnTo>
                <a:cubicBezTo>
                  <a:pt x="10505610" y="1075607"/>
                  <a:pt x="10908632" y="2205238"/>
                  <a:pt x="10908632" y="3429000"/>
                </a:cubicBezTo>
                <a:cubicBezTo>
                  <a:pt x="10908632" y="4652762"/>
                  <a:pt x="10505610" y="5782393"/>
                  <a:pt x="9825053" y="6692406"/>
                </a:cubicBezTo>
                <a:lnTo>
                  <a:pt x="9698072" y="6853991"/>
                </a:lnTo>
                <a:lnTo>
                  <a:pt x="9063562" y="6853991"/>
                </a:lnTo>
                <a:lnTo>
                  <a:pt x="9138428" y="6775466"/>
                </a:lnTo>
                <a:cubicBezTo>
                  <a:pt x="9941761" y="5891604"/>
                  <a:pt x="10431379" y="4717480"/>
                  <a:pt x="10431379" y="3429000"/>
                </a:cubicBezTo>
                <a:cubicBezTo>
                  <a:pt x="10431379" y="2140521"/>
                  <a:pt x="9941761" y="966397"/>
                  <a:pt x="9138428" y="82534"/>
                </a:cubicBezTo>
                <a:close/>
                <a:moveTo>
                  <a:pt x="2037821" y="0"/>
                </a:moveTo>
                <a:lnTo>
                  <a:pt x="8870811" y="0"/>
                </a:lnTo>
                <a:lnTo>
                  <a:pt x="8877212" y="6103"/>
                </a:lnTo>
                <a:cubicBezTo>
                  <a:pt x="9753207" y="882099"/>
                  <a:pt x="10295021" y="2092275"/>
                  <a:pt x="10295021" y="3429000"/>
                </a:cubicBezTo>
                <a:cubicBezTo>
                  <a:pt x="10295021" y="4765725"/>
                  <a:pt x="9753207" y="5975902"/>
                  <a:pt x="8877212" y="6851897"/>
                </a:cubicBezTo>
                <a:lnTo>
                  <a:pt x="8875015" y="6853991"/>
                </a:lnTo>
                <a:lnTo>
                  <a:pt x="2033617" y="6853991"/>
                </a:lnTo>
                <a:lnTo>
                  <a:pt x="2031421" y="6851897"/>
                </a:lnTo>
                <a:cubicBezTo>
                  <a:pt x="1155426" y="5975902"/>
                  <a:pt x="613611" y="4765725"/>
                  <a:pt x="613611" y="3429000"/>
                </a:cubicBezTo>
                <a:cubicBezTo>
                  <a:pt x="613611" y="2092275"/>
                  <a:pt x="1155425" y="882099"/>
                  <a:pt x="2031420" y="6103"/>
                </a:cubicBezTo>
                <a:close/>
                <a:moveTo>
                  <a:pt x="1213711" y="0"/>
                </a:moveTo>
                <a:lnTo>
                  <a:pt x="1848893" y="0"/>
                </a:lnTo>
                <a:lnTo>
                  <a:pt x="1770204" y="82534"/>
                </a:lnTo>
                <a:cubicBezTo>
                  <a:pt x="966871" y="966397"/>
                  <a:pt x="477253" y="2140521"/>
                  <a:pt x="477253" y="3429000"/>
                </a:cubicBezTo>
                <a:cubicBezTo>
                  <a:pt x="477253" y="4717480"/>
                  <a:pt x="966872" y="5891604"/>
                  <a:pt x="1770204" y="6775466"/>
                </a:cubicBezTo>
                <a:lnTo>
                  <a:pt x="1845071" y="6853991"/>
                </a:lnTo>
                <a:lnTo>
                  <a:pt x="1210561" y="6853991"/>
                </a:lnTo>
                <a:lnTo>
                  <a:pt x="1083579" y="6692406"/>
                </a:lnTo>
                <a:cubicBezTo>
                  <a:pt x="403022" y="5782393"/>
                  <a:pt x="0" y="4652762"/>
                  <a:pt x="0" y="3429000"/>
                </a:cubicBezTo>
                <a:cubicBezTo>
                  <a:pt x="0" y="2205238"/>
                  <a:pt x="403022" y="1075607"/>
                  <a:pt x="1083579" y="165594"/>
                </a:cubicBezTo>
                <a:close/>
              </a:path>
            </a:pathLst>
          </a:custGeom>
          <a:solidFill>
            <a:srgbClr val="FEFE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238" name="Google Shape;238;p24"/>
          <p:cNvSpPr/>
          <p:nvPr/>
        </p:nvSpPr>
        <p:spPr>
          <a:xfrm>
            <a:off x="-14977273" y="-150959"/>
            <a:ext cx="40960379" cy="759118"/>
          </a:xfrm>
          <a:prstGeom prst="rect">
            <a:avLst/>
          </a:prstGeom>
          <a:noFill/>
          <a:ln>
            <a:noFill/>
          </a:ln>
        </p:spPr>
        <p:txBody>
          <a:bodyPr anchorCtr="0" anchor="ctr" bIns="50775" lIns="91425" spcFirstLastPara="1" rIns="91425" wrap="square" tIns="152350">
            <a:noAutofit/>
          </a:bodyPr>
          <a:lstStyle/>
          <a:p>
            <a:pPr indent="0" lvl="0" marL="0" marR="0" rtl="0" algn="l">
              <a:spcBef>
                <a:spcPts val="0"/>
              </a:spcBef>
              <a:spcAft>
                <a:spcPts val="0"/>
              </a:spcAft>
              <a:buClr>
                <a:schemeClr val="lt1"/>
              </a:buClr>
              <a:buSzPts val="1800"/>
              <a:buFont typeface="Arial"/>
              <a:buNone/>
            </a:pPr>
            <a:br>
              <a:rPr b="0" i="0" lang="en-US" sz="1800" u="none" cap="none" strike="noStrike">
                <a:solidFill>
                  <a:schemeClr val="lt1"/>
                </a:solidFill>
                <a:latin typeface="Arial"/>
                <a:ea typeface="Arial"/>
                <a:cs typeface="Arial"/>
                <a:sym typeface="Arial"/>
              </a:rPr>
            </a:br>
            <a:endParaRPr b="0" i="0" sz="1800" u="none" cap="none" strike="noStrike">
              <a:solidFill>
                <a:schemeClr val="lt1"/>
              </a:solidFill>
              <a:latin typeface="Arial"/>
              <a:ea typeface="Arial"/>
              <a:cs typeface="Arial"/>
              <a:sym typeface="Arial"/>
            </a:endParaRPr>
          </a:p>
        </p:txBody>
      </p:sp>
      <p:sp>
        <p:nvSpPr>
          <p:cNvPr id="239" name="Google Shape;239;p24"/>
          <p:cNvSpPr txBox="1"/>
          <p:nvPr/>
        </p:nvSpPr>
        <p:spPr>
          <a:xfrm>
            <a:off x="4647304" y="2022438"/>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graphicFrame>
        <p:nvGraphicFramePr>
          <p:cNvPr id="240" name="Google Shape;240;p24"/>
          <p:cNvGraphicFramePr/>
          <p:nvPr/>
        </p:nvGraphicFramePr>
        <p:xfrm>
          <a:off x="2068920" y="1209878"/>
          <a:ext cx="3000000" cy="3000000"/>
        </p:xfrm>
        <a:graphic>
          <a:graphicData uri="http://schemas.openxmlformats.org/drawingml/2006/table">
            <a:tbl>
              <a:tblPr>
                <a:noFill/>
                <a:tableStyleId>{EF800C91-0F0D-42C0-B608-BA3B70A97914}</a:tableStyleId>
              </a:tblPr>
              <a:tblGrid>
                <a:gridCol w="980725"/>
                <a:gridCol w="2746175"/>
                <a:gridCol w="597800"/>
                <a:gridCol w="681475"/>
              </a:tblGrid>
              <a:tr h="271650">
                <a:tc rowSpan="2">
                  <a:txBody>
                    <a:bodyPr/>
                    <a:lstStyle/>
                    <a:p>
                      <a:pPr indent="0" lvl="0" marL="0" marR="0" rtl="0" algn="ctr">
                        <a:spcBef>
                          <a:spcPts val="0"/>
                        </a:spcBef>
                        <a:spcAft>
                          <a:spcPts val="0"/>
                        </a:spcAft>
                        <a:buNone/>
                      </a:pPr>
                      <a:r>
                        <a:rPr b="0" lang="en-US" sz="700" u="none" cap="none" strike="noStrike">
                          <a:solidFill>
                            <a:schemeClr val="dk1"/>
                          </a:solidFill>
                        </a:rPr>
                        <a:t>Name</a:t>
                      </a:r>
                      <a:endParaRPr b="1" sz="700" u="none" cap="none" strike="noStrike">
                        <a:solidFill>
                          <a:schemeClr val="dk1"/>
                        </a:solidFill>
                      </a:endParaRPr>
                    </a:p>
                  </a:txBody>
                  <a:tcPr marT="6550" marB="12350" marR="1275" marL="1275"/>
                </a:tc>
                <a:tc rowSpan="2">
                  <a:txBody>
                    <a:bodyPr/>
                    <a:lstStyle/>
                    <a:p>
                      <a:pPr indent="0" lvl="0" marL="0" marR="0" rtl="0" algn="ctr">
                        <a:spcBef>
                          <a:spcPts val="0"/>
                        </a:spcBef>
                        <a:spcAft>
                          <a:spcPts val="0"/>
                        </a:spcAft>
                        <a:buNone/>
                      </a:pPr>
                      <a:r>
                        <a:rPr b="0" lang="en-US" sz="700" u="none" cap="none" strike="noStrike">
                          <a:solidFill>
                            <a:schemeClr val="dk1"/>
                          </a:solidFill>
                        </a:rPr>
                        <a:t>Definition/Importance</a:t>
                      </a:r>
                      <a:endParaRPr b="1" sz="700" u="none" cap="none" strike="noStrike">
                        <a:solidFill>
                          <a:schemeClr val="dk1"/>
                        </a:solidFill>
                      </a:endParaRPr>
                    </a:p>
                  </a:txBody>
                  <a:tcPr marT="6550" marB="12350" marR="1275" marL="1275"/>
                </a:tc>
                <a:tc gridSpan="2">
                  <a:txBody>
                    <a:bodyPr/>
                    <a:lstStyle/>
                    <a:p>
                      <a:pPr indent="0" lvl="0" marL="0" marR="0" rtl="0" algn="ctr">
                        <a:spcBef>
                          <a:spcPts val="0"/>
                        </a:spcBef>
                        <a:spcAft>
                          <a:spcPts val="0"/>
                        </a:spcAft>
                        <a:buNone/>
                      </a:pPr>
                      <a:br>
                        <a:rPr lang="en-US" sz="700" u="none" cap="none" strike="noStrike">
                          <a:solidFill>
                            <a:schemeClr val="dk1"/>
                          </a:solidFill>
                        </a:rPr>
                      </a:br>
                      <a:r>
                        <a:rPr b="0" lang="en-US" sz="700" u="none" cap="none" strike="noStrike">
                          <a:solidFill>
                            <a:schemeClr val="dk1"/>
                          </a:solidFill>
                        </a:rPr>
                        <a:t>Cold Start Algorithm Weights</a:t>
                      </a:r>
                      <a:endParaRPr b="1" sz="700" u="none" cap="none" strike="noStrike">
                        <a:solidFill>
                          <a:schemeClr val="dk1"/>
                        </a:solidFill>
                      </a:endParaRPr>
                    </a:p>
                  </a:txBody>
                  <a:tcPr marT="6550" marB="12350" marR="1275" marL="1275"/>
                </a:tc>
                <a:tc hMerge="1"/>
              </a:tr>
              <a:tr h="158800">
                <a:tc vMerge="1"/>
                <a:tc vMerge="1"/>
                <a:tc>
                  <a:txBody>
                    <a:bodyPr/>
                    <a:lstStyle/>
                    <a:p>
                      <a:pPr indent="0" lvl="0" marL="0" marR="0" rtl="0" algn="ctr">
                        <a:spcBef>
                          <a:spcPts val="0"/>
                        </a:spcBef>
                        <a:spcAft>
                          <a:spcPts val="0"/>
                        </a:spcAft>
                        <a:buNone/>
                      </a:pPr>
                      <a:r>
                        <a:rPr b="0" lang="en-US" sz="700" u="none" cap="none" strike="noStrike">
                          <a:solidFill>
                            <a:schemeClr val="dk1"/>
                          </a:solidFill>
                        </a:rPr>
                        <a:t>key</a:t>
                      </a:r>
                      <a:endParaRPr b="1" sz="700" u="none" cap="none" strike="noStrike">
                        <a:solidFill>
                          <a:schemeClr val="dk1"/>
                        </a:solidFill>
                      </a:endParaRPr>
                    </a:p>
                  </a:txBody>
                  <a:tcPr marT="6550" marB="12350" marR="1275" marL="1275"/>
                </a:tc>
                <a:tc>
                  <a:txBody>
                    <a:bodyPr/>
                    <a:lstStyle/>
                    <a:p>
                      <a:pPr indent="0" lvl="0" marL="0" marR="0" rtl="0" algn="ctr">
                        <a:spcBef>
                          <a:spcPts val="0"/>
                        </a:spcBef>
                        <a:spcAft>
                          <a:spcPts val="0"/>
                        </a:spcAft>
                        <a:buNone/>
                      </a:pPr>
                      <a:r>
                        <a:rPr b="0" lang="en-US" sz="700" u="none" cap="none" strike="noStrike">
                          <a:solidFill>
                            <a:schemeClr val="dk1"/>
                          </a:solidFill>
                        </a:rPr>
                        <a:t>value</a:t>
                      </a:r>
                      <a:endParaRPr b="1" sz="700" u="none" cap="none" strike="noStrike">
                        <a:solidFill>
                          <a:schemeClr val="dk1"/>
                        </a:solidFill>
                      </a:endParaRPr>
                    </a:p>
                  </a:txBody>
                  <a:tcPr marT="6550" marB="12350" marR="1275" marL="1275"/>
                </a:tc>
              </a:tr>
              <a:tr h="271650">
                <a:tc>
                  <a:txBody>
                    <a:bodyPr/>
                    <a:lstStyle/>
                    <a:p>
                      <a:pPr indent="0" lvl="0" marL="0" marR="0" rtl="0" algn="ctr">
                        <a:spcBef>
                          <a:spcPts val="0"/>
                        </a:spcBef>
                        <a:spcAft>
                          <a:spcPts val="0"/>
                        </a:spcAft>
                        <a:buNone/>
                      </a:pPr>
                      <a:r>
                        <a:rPr b="0" lang="en-US" sz="700" u="none" cap="none" strike="noStrike">
                          <a:solidFill>
                            <a:schemeClr val="dk1"/>
                          </a:solidFill>
                        </a:rPr>
                        <a:t>points</a:t>
                      </a:r>
                      <a:endParaRPr sz="700" u="none" cap="none" strike="noStrike">
                        <a:solidFill>
                          <a:schemeClr val="dk1"/>
                        </a:solidFill>
                      </a:endParaRPr>
                    </a:p>
                  </a:txBody>
                  <a:tcPr marT="6550" marB="12350" marR="1275" marL="1275"/>
                </a:tc>
                <a:tc>
                  <a:txBody>
                    <a:bodyPr/>
                    <a:lstStyle/>
                    <a:p>
                      <a:pPr indent="0" lvl="0" marL="0" marR="0" rtl="0" algn="l">
                        <a:spcBef>
                          <a:spcPts val="0"/>
                        </a:spcBef>
                        <a:spcAft>
                          <a:spcPts val="0"/>
                        </a:spcAft>
                        <a:buNone/>
                      </a:pPr>
                      <a:r>
                        <a:rPr b="0" lang="en-US" sz="700" u="none" cap="none" strike="noStrike">
                          <a:solidFill>
                            <a:schemeClr val="dk1"/>
                          </a:solidFill>
                        </a:rPr>
                        <a:t>Points are crucial as they directly contribute to a player's offensive performance</a:t>
                      </a:r>
                      <a:endParaRPr sz="700" u="none" cap="none" strike="noStrike">
                        <a:solidFill>
                          <a:schemeClr val="dk1"/>
                        </a:solidFill>
                      </a:endParaRPr>
                    </a:p>
                  </a:txBody>
                  <a:tcPr marT="6550" marB="12350" marR="1275" marL="1275"/>
                </a:tc>
                <a:tc>
                  <a:txBody>
                    <a:bodyPr/>
                    <a:lstStyle/>
                    <a:p>
                      <a:pPr indent="0" lvl="0" marL="0" marR="0" rtl="0" algn="ctr">
                        <a:spcBef>
                          <a:spcPts val="0"/>
                        </a:spcBef>
                        <a:spcAft>
                          <a:spcPts val="0"/>
                        </a:spcAft>
                        <a:buNone/>
                      </a:pPr>
                      <a:r>
                        <a:rPr b="0" lang="en-US" sz="700" u="none" cap="none" strike="noStrike">
                          <a:solidFill>
                            <a:schemeClr val="dk1"/>
                          </a:solidFill>
                        </a:rPr>
                        <a:t>w1</a:t>
                      </a:r>
                      <a:endParaRPr sz="700" u="none" cap="none" strike="noStrike">
                        <a:solidFill>
                          <a:schemeClr val="dk1"/>
                        </a:solidFill>
                      </a:endParaRPr>
                    </a:p>
                  </a:txBody>
                  <a:tcPr marT="6550" marB="12350" marR="1275" marL="1275"/>
                </a:tc>
                <a:tc>
                  <a:txBody>
                    <a:bodyPr/>
                    <a:lstStyle/>
                    <a:p>
                      <a:pPr indent="0" lvl="0" marL="0" marR="0" rtl="0" algn="ctr">
                        <a:spcBef>
                          <a:spcPts val="0"/>
                        </a:spcBef>
                        <a:spcAft>
                          <a:spcPts val="0"/>
                        </a:spcAft>
                        <a:buNone/>
                      </a:pPr>
                      <a:r>
                        <a:rPr b="0" lang="en-US" sz="700" u="none" cap="none" strike="noStrike">
                          <a:solidFill>
                            <a:schemeClr val="dk1"/>
                          </a:solidFill>
                        </a:rPr>
                        <a:t>0.3</a:t>
                      </a:r>
                      <a:endParaRPr sz="700" u="none" cap="none" strike="noStrike">
                        <a:solidFill>
                          <a:schemeClr val="dk1"/>
                        </a:solidFill>
                      </a:endParaRPr>
                    </a:p>
                  </a:txBody>
                  <a:tcPr marT="6550" marB="12350" marR="1275" marL="1275"/>
                </a:tc>
              </a:tr>
              <a:tr h="271650">
                <a:tc>
                  <a:txBody>
                    <a:bodyPr/>
                    <a:lstStyle/>
                    <a:p>
                      <a:pPr indent="0" lvl="0" marL="0" marR="0" rtl="0" algn="ctr">
                        <a:spcBef>
                          <a:spcPts val="0"/>
                        </a:spcBef>
                        <a:spcAft>
                          <a:spcPts val="0"/>
                        </a:spcAft>
                        <a:buNone/>
                      </a:pPr>
                      <a:r>
                        <a:rPr b="0" lang="en-US" sz="700" u="none" cap="none" strike="noStrike">
                          <a:solidFill>
                            <a:schemeClr val="dk1"/>
                          </a:solidFill>
                        </a:rPr>
                        <a:t>assists</a:t>
                      </a:r>
                      <a:endParaRPr sz="700" u="none" cap="none" strike="noStrike">
                        <a:solidFill>
                          <a:schemeClr val="dk1"/>
                        </a:solidFill>
                      </a:endParaRPr>
                    </a:p>
                  </a:txBody>
                  <a:tcPr marT="6550" marB="12350" marR="1275" marL="1275"/>
                </a:tc>
                <a:tc>
                  <a:txBody>
                    <a:bodyPr/>
                    <a:lstStyle/>
                    <a:p>
                      <a:pPr indent="0" lvl="0" marL="0" marR="0" rtl="0" algn="l">
                        <a:spcBef>
                          <a:spcPts val="0"/>
                        </a:spcBef>
                        <a:spcAft>
                          <a:spcPts val="0"/>
                        </a:spcAft>
                        <a:buNone/>
                      </a:pPr>
                      <a:r>
                        <a:rPr b="0" lang="en-US" sz="700" u="none" cap="none" strike="noStrike">
                          <a:solidFill>
                            <a:schemeClr val="dk1"/>
                          </a:solidFill>
                        </a:rPr>
                        <a:t>Assists showcase a player's ability to create scoring opportunities for teammates</a:t>
                      </a:r>
                      <a:endParaRPr sz="700" u="none" cap="none" strike="noStrike">
                        <a:solidFill>
                          <a:schemeClr val="dk1"/>
                        </a:solidFill>
                      </a:endParaRPr>
                    </a:p>
                  </a:txBody>
                  <a:tcPr marT="6550" marB="12350" marR="1275" marL="1275"/>
                </a:tc>
                <a:tc>
                  <a:txBody>
                    <a:bodyPr/>
                    <a:lstStyle/>
                    <a:p>
                      <a:pPr indent="0" lvl="0" marL="0" marR="0" rtl="0" algn="ctr">
                        <a:spcBef>
                          <a:spcPts val="0"/>
                        </a:spcBef>
                        <a:spcAft>
                          <a:spcPts val="0"/>
                        </a:spcAft>
                        <a:buNone/>
                      </a:pPr>
                      <a:r>
                        <a:rPr b="0" lang="en-US" sz="700" u="none" cap="none" strike="noStrike">
                          <a:solidFill>
                            <a:schemeClr val="dk1"/>
                          </a:solidFill>
                        </a:rPr>
                        <a:t>w2</a:t>
                      </a:r>
                      <a:endParaRPr sz="700" u="none" cap="none" strike="noStrike">
                        <a:solidFill>
                          <a:schemeClr val="dk1"/>
                        </a:solidFill>
                      </a:endParaRPr>
                    </a:p>
                  </a:txBody>
                  <a:tcPr marT="6550" marB="12350" marR="1275" marL="1275"/>
                </a:tc>
                <a:tc>
                  <a:txBody>
                    <a:bodyPr/>
                    <a:lstStyle/>
                    <a:p>
                      <a:pPr indent="0" lvl="0" marL="0" marR="0" rtl="0" algn="ctr">
                        <a:spcBef>
                          <a:spcPts val="0"/>
                        </a:spcBef>
                        <a:spcAft>
                          <a:spcPts val="0"/>
                        </a:spcAft>
                        <a:buNone/>
                      </a:pPr>
                      <a:r>
                        <a:rPr b="0" lang="en-US" sz="700" u="none" cap="none" strike="noStrike">
                          <a:solidFill>
                            <a:schemeClr val="dk1"/>
                          </a:solidFill>
                        </a:rPr>
                        <a:t>0.2</a:t>
                      </a:r>
                      <a:endParaRPr sz="700" u="none" cap="none" strike="noStrike">
                        <a:solidFill>
                          <a:schemeClr val="dk1"/>
                        </a:solidFill>
                      </a:endParaRPr>
                    </a:p>
                  </a:txBody>
                  <a:tcPr marT="6550" marB="12350" marR="1275" marL="1275"/>
                </a:tc>
              </a:tr>
              <a:tr h="271650">
                <a:tc>
                  <a:txBody>
                    <a:bodyPr/>
                    <a:lstStyle/>
                    <a:p>
                      <a:pPr indent="0" lvl="0" marL="0" marR="0" rtl="0" algn="ctr">
                        <a:spcBef>
                          <a:spcPts val="0"/>
                        </a:spcBef>
                        <a:spcAft>
                          <a:spcPts val="0"/>
                        </a:spcAft>
                        <a:buNone/>
                      </a:pPr>
                      <a:r>
                        <a:rPr b="0" lang="en-US" sz="700" u="none" cap="none" strike="noStrike">
                          <a:solidFill>
                            <a:schemeClr val="dk1"/>
                          </a:solidFill>
                        </a:rPr>
                        <a:t>rebounds</a:t>
                      </a:r>
                      <a:endParaRPr sz="700" u="none" cap="none" strike="noStrike">
                        <a:solidFill>
                          <a:schemeClr val="dk1"/>
                        </a:solidFill>
                      </a:endParaRPr>
                    </a:p>
                  </a:txBody>
                  <a:tcPr marT="6550" marB="12350" marR="1275" marL="1275"/>
                </a:tc>
                <a:tc>
                  <a:txBody>
                    <a:bodyPr/>
                    <a:lstStyle/>
                    <a:p>
                      <a:pPr indent="0" lvl="0" marL="0" marR="0" rtl="0" algn="l">
                        <a:spcBef>
                          <a:spcPts val="0"/>
                        </a:spcBef>
                        <a:spcAft>
                          <a:spcPts val="0"/>
                        </a:spcAft>
                        <a:buNone/>
                      </a:pPr>
                      <a:r>
                        <a:rPr b="0" lang="en-US" sz="700" u="none" cap="none" strike="noStrike">
                          <a:solidFill>
                            <a:schemeClr val="dk1"/>
                          </a:solidFill>
                        </a:rPr>
                        <a:t>Rebounds demonstrate a player's effectiveness in both offense and defense</a:t>
                      </a:r>
                      <a:endParaRPr sz="700" u="none" cap="none" strike="noStrike">
                        <a:solidFill>
                          <a:schemeClr val="dk1"/>
                        </a:solidFill>
                      </a:endParaRPr>
                    </a:p>
                  </a:txBody>
                  <a:tcPr marT="6550" marB="12350" marR="1275" marL="1275"/>
                </a:tc>
                <a:tc>
                  <a:txBody>
                    <a:bodyPr/>
                    <a:lstStyle/>
                    <a:p>
                      <a:pPr indent="0" lvl="0" marL="0" marR="0" rtl="0" algn="ctr">
                        <a:spcBef>
                          <a:spcPts val="0"/>
                        </a:spcBef>
                        <a:spcAft>
                          <a:spcPts val="0"/>
                        </a:spcAft>
                        <a:buNone/>
                      </a:pPr>
                      <a:r>
                        <a:rPr b="0" lang="en-US" sz="700" u="none" cap="none" strike="noStrike">
                          <a:solidFill>
                            <a:schemeClr val="dk1"/>
                          </a:solidFill>
                        </a:rPr>
                        <a:t>w3</a:t>
                      </a:r>
                      <a:endParaRPr sz="700" u="none" cap="none" strike="noStrike">
                        <a:solidFill>
                          <a:schemeClr val="dk1"/>
                        </a:solidFill>
                      </a:endParaRPr>
                    </a:p>
                  </a:txBody>
                  <a:tcPr marT="6550" marB="12350" marR="1275" marL="1275"/>
                </a:tc>
                <a:tc>
                  <a:txBody>
                    <a:bodyPr/>
                    <a:lstStyle/>
                    <a:p>
                      <a:pPr indent="0" lvl="0" marL="0" marR="0" rtl="0" algn="ctr">
                        <a:spcBef>
                          <a:spcPts val="0"/>
                        </a:spcBef>
                        <a:spcAft>
                          <a:spcPts val="0"/>
                        </a:spcAft>
                        <a:buNone/>
                      </a:pPr>
                      <a:r>
                        <a:rPr b="0" lang="en-US" sz="700" u="none" cap="none" strike="noStrike">
                          <a:solidFill>
                            <a:schemeClr val="dk1"/>
                          </a:solidFill>
                        </a:rPr>
                        <a:t>0.2</a:t>
                      </a:r>
                      <a:endParaRPr sz="700" u="none" cap="none" strike="noStrike">
                        <a:solidFill>
                          <a:schemeClr val="dk1"/>
                        </a:solidFill>
                      </a:endParaRPr>
                    </a:p>
                  </a:txBody>
                  <a:tcPr marT="6550" marB="12350" marR="1275" marL="1275"/>
                </a:tc>
              </a:tr>
              <a:tr h="271650">
                <a:tc>
                  <a:txBody>
                    <a:bodyPr/>
                    <a:lstStyle/>
                    <a:p>
                      <a:pPr indent="0" lvl="0" marL="0" marR="0" rtl="0" algn="ctr">
                        <a:spcBef>
                          <a:spcPts val="0"/>
                        </a:spcBef>
                        <a:spcAft>
                          <a:spcPts val="0"/>
                        </a:spcAft>
                        <a:buNone/>
                      </a:pPr>
                      <a:r>
                        <a:rPr b="0" lang="en-US" sz="700" u="none" cap="none" strike="noStrike">
                          <a:solidFill>
                            <a:schemeClr val="dk1"/>
                          </a:solidFill>
                        </a:rPr>
                        <a:t>steals</a:t>
                      </a:r>
                      <a:endParaRPr sz="700" u="none" cap="none" strike="noStrike">
                        <a:solidFill>
                          <a:schemeClr val="dk1"/>
                        </a:solidFill>
                      </a:endParaRPr>
                    </a:p>
                  </a:txBody>
                  <a:tcPr marT="6550" marB="12350" marR="1275" marL="1275"/>
                </a:tc>
                <a:tc>
                  <a:txBody>
                    <a:bodyPr/>
                    <a:lstStyle/>
                    <a:p>
                      <a:pPr indent="0" lvl="0" marL="0" marR="0" rtl="0" algn="l">
                        <a:spcBef>
                          <a:spcPts val="0"/>
                        </a:spcBef>
                        <a:spcAft>
                          <a:spcPts val="0"/>
                        </a:spcAft>
                        <a:buNone/>
                      </a:pPr>
                      <a:r>
                        <a:rPr b="0" lang="en-US" sz="700" u="none" cap="none" strike="noStrike">
                          <a:solidFill>
                            <a:schemeClr val="dk1"/>
                          </a:solidFill>
                        </a:rPr>
                        <a:t>Steals indicate a player's defensive prowess and ability to create turnovers</a:t>
                      </a:r>
                      <a:endParaRPr sz="700" u="none" cap="none" strike="noStrike">
                        <a:solidFill>
                          <a:schemeClr val="dk1"/>
                        </a:solidFill>
                      </a:endParaRPr>
                    </a:p>
                  </a:txBody>
                  <a:tcPr marT="6550" marB="12350" marR="1275" marL="1275"/>
                </a:tc>
                <a:tc>
                  <a:txBody>
                    <a:bodyPr/>
                    <a:lstStyle/>
                    <a:p>
                      <a:pPr indent="0" lvl="0" marL="0" marR="0" rtl="0" algn="ctr">
                        <a:spcBef>
                          <a:spcPts val="0"/>
                        </a:spcBef>
                        <a:spcAft>
                          <a:spcPts val="0"/>
                        </a:spcAft>
                        <a:buNone/>
                      </a:pPr>
                      <a:r>
                        <a:rPr b="0" lang="en-US" sz="700" u="none" cap="none" strike="noStrike">
                          <a:solidFill>
                            <a:schemeClr val="dk1"/>
                          </a:solidFill>
                        </a:rPr>
                        <a:t>w4</a:t>
                      </a:r>
                      <a:endParaRPr sz="700" u="none" cap="none" strike="noStrike">
                        <a:solidFill>
                          <a:schemeClr val="dk1"/>
                        </a:solidFill>
                      </a:endParaRPr>
                    </a:p>
                  </a:txBody>
                  <a:tcPr marT="6550" marB="12350" marR="1275" marL="1275"/>
                </a:tc>
                <a:tc>
                  <a:txBody>
                    <a:bodyPr/>
                    <a:lstStyle/>
                    <a:p>
                      <a:pPr indent="0" lvl="0" marL="0" marR="0" rtl="0" algn="ctr">
                        <a:spcBef>
                          <a:spcPts val="0"/>
                        </a:spcBef>
                        <a:spcAft>
                          <a:spcPts val="0"/>
                        </a:spcAft>
                        <a:buNone/>
                      </a:pPr>
                      <a:r>
                        <a:rPr b="0" lang="en-US" sz="700" u="none" cap="none" strike="noStrike">
                          <a:solidFill>
                            <a:schemeClr val="dk1"/>
                          </a:solidFill>
                        </a:rPr>
                        <a:t>0.1</a:t>
                      </a:r>
                      <a:endParaRPr sz="700" u="none" cap="none" strike="noStrike">
                        <a:solidFill>
                          <a:schemeClr val="dk1"/>
                        </a:solidFill>
                      </a:endParaRPr>
                    </a:p>
                  </a:txBody>
                  <a:tcPr marT="6550" marB="12350" marR="1275" marL="1275"/>
                </a:tc>
              </a:tr>
              <a:tr h="384475">
                <a:tc>
                  <a:txBody>
                    <a:bodyPr/>
                    <a:lstStyle/>
                    <a:p>
                      <a:pPr indent="0" lvl="0" marL="0" marR="0" rtl="0" algn="ctr">
                        <a:spcBef>
                          <a:spcPts val="0"/>
                        </a:spcBef>
                        <a:spcAft>
                          <a:spcPts val="0"/>
                        </a:spcAft>
                        <a:buNone/>
                      </a:pPr>
                      <a:r>
                        <a:rPr b="0" lang="en-US" sz="700" u="none" cap="none" strike="noStrike">
                          <a:solidFill>
                            <a:schemeClr val="dk1"/>
                          </a:solidFill>
                        </a:rPr>
                        <a:t>blocks</a:t>
                      </a:r>
                      <a:endParaRPr sz="700" u="none" cap="none" strike="noStrike">
                        <a:solidFill>
                          <a:schemeClr val="dk1"/>
                        </a:solidFill>
                      </a:endParaRPr>
                    </a:p>
                  </a:txBody>
                  <a:tcPr marT="6550" marB="12350" marR="1275" marL="1275"/>
                </a:tc>
                <a:tc>
                  <a:txBody>
                    <a:bodyPr/>
                    <a:lstStyle/>
                    <a:p>
                      <a:pPr indent="0" lvl="0" marL="0" marR="0" rtl="0" algn="l">
                        <a:spcBef>
                          <a:spcPts val="0"/>
                        </a:spcBef>
                        <a:spcAft>
                          <a:spcPts val="0"/>
                        </a:spcAft>
                        <a:buNone/>
                      </a:pPr>
                      <a:r>
                        <a:rPr b="0" lang="en-US" sz="700" u="none" cap="none" strike="noStrike">
                          <a:solidFill>
                            <a:schemeClr val="dk1"/>
                          </a:solidFill>
                        </a:rPr>
                        <a:t>Blocks reflect a player's shot-blocking ability and defensive impact</a:t>
                      </a:r>
                      <a:endParaRPr sz="700" u="none" cap="none" strike="noStrike">
                        <a:solidFill>
                          <a:schemeClr val="dk1"/>
                        </a:solidFill>
                      </a:endParaRPr>
                    </a:p>
                    <a:p>
                      <a:pPr indent="0" lvl="0" marL="0" marR="0" rtl="0" algn="l">
                        <a:spcBef>
                          <a:spcPts val="0"/>
                        </a:spcBef>
                        <a:spcAft>
                          <a:spcPts val="0"/>
                        </a:spcAft>
                        <a:buNone/>
                      </a:pPr>
                      <a:br>
                        <a:rPr lang="en-US" sz="700" u="none" cap="none" strike="noStrike">
                          <a:solidFill>
                            <a:schemeClr val="dk1"/>
                          </a:solidFill>
                        </a:rPr>
                      </a:br>
                      <a:endParaRPr sz="700" u="none" cap="none" strike="noStrike">
                        <a:solidFill>
                          <a:schemeClr val="dk1"/>
                        </a:solidFill>
                      </a:endParaRPr>
                    </a:p>
                  </a:txBody>
                  <a:tcPr marT="6550" marB="12350" marR="1275" marL="1275"/>
                </a:tc>
                <a:tc>
                  <a:txBody>
                    <a:bodyPr/>
                    <a:lstStyle/>
                    <a:p>
                      <a:pPr indent="0" lvl="0" marL="0" marR="0" rtl="0" algn="ctr">
                        <a:spcBef>
                          <a:spcPts val="0"/>
                        </a:spcBef>
                        <a:spcAft>
                          <a:spcPts val="0"/>
                        </a:spcAft>
                        <a:buNone/>
                      </a:pPr>
                      <a:r>
                        <a:rPr b="0" lang="en-US" sz="700" u="none" cap="none" strike="noStrike">
                          <a:solidFill>
                            <a:schemeClr val="dk1"/>
                          </a:solidFill>
                        </a:rPr>
                        <a:t>w5</a:t>
                      </a:r>
                      <a:endParaRPr sz="700" u="none" cap="none" strike="noStrike">
                        <a:solidFill>
                          <a:schemeClr val="dk1"/>
                        </a:solidFill>
                      </a:endParaRPr>
                    </a:p>
                  </a:txBody>
                  <a:tcPr marT="6550" marB="12350" marR="1275" marL="1275"/>
                </a:tc>
                <a:tc>
                  <a:txBody>
                    <a:bodyPr/>
                    <a:lstStyle/>
                    <a:p>
                      <a:pPr indent="0" lvl="0" marL="0" marR="0" rtl="0" algn="ctr">
                        <a:spcBef>
                          <a:spcPts val="0"/>
                        </a:spcBef>
                        <a:spcAft>
                          <a:spcPts val="0"/>
                        </a:spcAft>
                        <a:buNone/>
                      </a:pPr>
                      <a:r>
                        <a:rPr b="0" lang="en-US" sz="700" u="none" cap="none" strike="noStrike">
                          <a:solidFill>
                            <a:schemeClr val="dk1"/>
                          </a:solidFill>
                        </a:rPr>
                        <a:t>0.1</a:t>
                      </a:r>
                      <a:endParaRPr sz="700" u="none" cap="none" strike="noStrike">
                        <a:solidFill>
                          <a:schemeClr val="dk1"/>
                        </a:solidFill>
                      </a:endParaRPr>
                    </a:p>
                  </a:txBody>
                  <a:tcPr marT="6550" marB="12350" marR="1275" marL="1275"/>
                </a:tc>
              </a:tr>
              <a:tr h="271650">
                <a:tc>
                  <a:txBody>
                    <a:bodyPr/>
                    <a:lstStyle/>
                    <a:p>
                      <a:pPr indent="0" lvl="0" marL="0" marR="0" rtl="0" algn="ctr">
                        <a:spcBef>
                          <a:spcPts val="0"/>
                        </a:spcBef>
                        <a:spcAft>
                          <a:spcPts val="0"/>
                        </a:spcAft>
                        <a:buNone/>
                      </a:pPr>
                      <a:r>
                        <a:rPr b="0" lang="en-US" sz="700" u="none" cap="none" strike="noStrike">
                          <a:solidFill>
                            <a:schemeClr val="dk1"/>
                          </a:solidFill>
                        </a:rPr>
                        <a:t>turnovers</a:t>
                      </a:r>
                      <a:endParaRPr sz="700" u="none" cap="none" strike="noStrike">
                        <a:solidFill>
                          <a:schemeClr val="dk1"/>
                        </a:solidFill>
                      </a:endParaRPr>
                    </a:p>
                  </a:txBody>
                  <a:tcPr marT="6550" marB="12350" marR="1275" marL="1275"/>
                </a:tc>
                <a:tc>
                  <a:txBody>
                    <a:bodyPr/>
                    <a:lstStyle/>
                    <a:p>
                      <a:pPr indent="0" lvl="0" marL="0" marR="0" rtl="0" algn="l">
                        <a:spcBef>
                          <a:spcPts val="0"/>
                        </a:spcBef>
                        <a:spcAft>
                          <a:spcPts val="0"/>
                        </a:spcAft>
                        <a:buNone/>
                      </a:pPr>
                      <a:r>
                        <a:rPr b="0" lang="en-US" sz="700" u="none" cap="none" strike="noStrike">
                          <a:solidFill>
                            <a:schemeClr val="dk1"/>
                          </a:solidFill>
                        </a:rPr>
                        <a:t>Turnovers detract from a player's overall performance as they represent lost possessions</a:t>
                      </a:r>
                      <a:endParaRPr sz="700" u="none" cap="none" strike="noStrike">
                        <a:solidFill>
                          <a:schemeClr val="dk1"/>
                        </a:solidFill>
                      </a:endParaRPr>
                    </a:p>
                  </a:txBody>
                  <a:tcPr marT="6550" marB="12350" marR="1275" marL="1275"/>
                </a:tc>
                <a:tc>
                  <a:txBody>
                    <a:bodyPr/>
                    <a:lstStyle/>
                    <a:p>
                      <a:pPr indent="0" lvl="0" marL="0" marR="0" rtl="0" algn="ctr">
                        <a:spcBef>
                          <a:spcPts val="0"/>
                        </a:spcBef>
                        <a:spcAft>
                          <a:spcPts val="0"/>
                        </a:spcAft>
                        <a:buNone/>
                      </a:pPr>
                      <a:r>
                        <a:rPr b="0" lang="en-US" sz="700" u="none" cap="none" strike="noStrike">
                          <a:solidFill>
                            <a:schemeClr val="dk1"/>
                          </a:solidFill>
                        </a:rPr>
                        <a:t>w6</a:t>
                      </a:r>
                      <a:endParaRPr sz="700" u="none" cap="none" strike="noStrike">
                        <a:solidFill>
                          <a:schemeClr val="dk1"/>
                        </a:solidFill>
                      </a:endParaRPr>
                    </a:p>
                  </a:txBody>
                  <a:tcPr marT="6550" marB="12350" marR="1275" marL="1275"/>
                </a:tc>
                <a:tc>
                  <a:txBody>
                    <a:bodyPr/>
                    <a:lstStyle/>
                    <a:p>
                      <a:pPr indent="0" lvl="0" marL="0" marR="0" rtl="0" algn="ctr">
                        <a:spcBef>
                          <a:spcPts val="0"/>
                        </a:spcBef>
                        <a:spcAft>
                          <a:spcPts val="0"/>
                        </a:spcAft>
                        <a:buNone/>
                      </a:pPr>
                      <a:r>
                        <a:rPr b="0" lang="en-US" sz="700" u="none" cap="none" strike="noStrike">
                          <a:solidFill>
                            <a:schemeClr val="dk1"/>
                          </a:solidFill>
                        </a:rPr>
                        <a:t>-0.1</a:t>
                      </a:r>
                      <a:endParaRPr sz="700" u="none" cap="none" strike="noStrike">
                        <a:solidFill>
                          <a:schemeClr val="dk1"/>
                        </a:solidFill>
                      </a:endParaRPr>
                    </a:p>
                  </a:txBody>
                  <a:tcPr marT="6550" marB="12350" marR="1275" marL="1275"/>
                </a:tc>
              </a:tr>
              <a:tr h="271650">
                <a:tc>
                  <a:txBody>
                    <a:bodyPr/>
                    <a:lstStyle/>
                    <a:p>
                      <a:pPr indent="0" lvl="0" marL="0" marR="0" rtl="0" algn="ctr">
                        <a:spcBef>
                          <a:spcPts val="0"/>
                        </a:spcBef>
                        <a:spcAft>
                          <a:spcPts val="0"/>
                        </a:spcAft>
                        <a:buNone/>
                      </a:pPr>
                      <a:r>
                        <a:rPr b="0" lang="en-US" sz="700" u="none" cap="none" strike="noStrike">
                          <a:solidFill>
                            <a:schemeClr val="dk1"/>
                          </a:solidFill>
                        </a:rPr>
                        <a:t>personal_fouls </a:t>
                      </a:r>
                      <a:endParaRPr sz="700" u="none" cap="none" strike="noStrike">
                        <a:solidFill>
                          <a:schemeClr val="dk1"/>
                        </a:solidFill>
                      </a:endParaRPr>
                    </a:p>
                  </a:txBody>
                  <a:tcPr marT="6550" marB="12350" marR="1275" marL="1275"/>
                </a:tc>
                <a:tc>
                  <a:txBody>
                    <a:bodyPr/>
                    <a:lstStyle/>
                    <a:p>
                      <a:pPr indent="0" lvl="0" marL="0" marR="0" rtl="0" algn="l">
                        <a:spcBef>
                          <a:spcPts val="0"/>
                        </a:spcBef>
                        <a:spcAft>
                          <a:spcPts val="0"/>
                        </a:spcAft>
                        <a:buNone/>
                      </a:pPr>
                      <a:r>
                        <a:rPr b="0" lang="en-US" sz="700" u="none" cap="none" strike="noStrike">
                          <a:solidFill>
                            <a:schemeClr val="dk1"/>
                          </a:solidFill>
                        </a:rPr>
                        <a:t>Personal fouls can limit a player's playing time and disrupt team defense</a:t>
                      </a:r>
                      <a:endParaRPr sz="700" u="none" cap="none" strike="noStrike">
                        <a:solidFill>
                          <a:schemeClr val="dk1"/>
                        </a:solidFill>
                      </a:endParaRPr>
                    </a:p>
                  </a:txBody>
                  <a:tcPr marT="6550" marB="12350" marR="1275" marL="1275"/>
                </a:tc>
                <a:tc>
                  <a:txBody>
                    <a:bodyPr/>
                    <a:lstStyle/>
                    <a:p>
                      <a:pPr indent="0" lvl="0" marL="0" marR="0" rtl="0" algn="ctr">
                        <a:spcBef>
                          <a:spcPts val="0"/>
                        </a:spcBef>
                        <a:spcAft>
                          <a:spcPts val="0"/>
                        </a:spcAft>
                        <a:buNone/>
                      </a:pPr>
                      <a:r>
                        <a:rPr b="0" lang="en-US" sz="700" u="none" cap="none" strike="noStrike">
                          <a:solidFill>
                            <a:schemeClr val="dk1"/>
                          </a:solidFill>
                        </a:rPr>
                        <a:t>w7</a:t>
                      </a:r>
                      <a:endParaRPr sz="700" u="none" cap="none" strike="noStrike">
                        <a:solidFill>
                          <a:schemeClr val="dk1"/>
                        </a:solidFill>
                      </a:endParaRPr>
                    </a:p>
                  </a:txBody>
                  <a:tcPr marT="6550" marB="12350" marR="1275" marL="1275"/>
                </a:tc>
                <a:tc>
                  <a:txBody>
                    <a:bodyPr/>
                    <a:lstStyle/>
                    <a:p>
                      <a:pPr indent="0" lvl="0" marL="0" marR="0" rtl="0" algn="ctr">
                        <a:spcBef>
                          <a:spcPts val="0"/>
                        </a:spcBef>
                        <a:spcAft>
                          <a:spcPts val="0"/>
                        </a:spcAft>
                        <a:buNone/>
                      </a:pPr>
                      <a:r>
                        <a:rPr b="0" lang="en-US" sz="700" u="none" cap="none" strike="noStrike">
                          <a:solidFill>
                            <a:schemeClr val="dk1"/>
                          </a:solidFill>
                        </a:rPr>
                        <a:t>-0.1</a:t>
                      </a:r>
                      <a:endParaRPr sz="700" u="none" cap="none" strike="noStrike">
                        <a:solidFill>
                          <a:schemeClr val="dk1"/>
                        </a:solidFill>
                      </a:endParaRPr>
                    </a:p>
                  </a:txBody>
                  <a:tcPr marT="6550" marB="12350" marR="1275" marL="1275"/>
                </a:tc>
              </a:tr>
              <a:tr h="271650">
                <a:tc>
                  <a:txBody>
                    <a:bodyPr/>
                    <a:lstStyle/>
                    <a:p>
                      <a:pPr indent="0" lvl="0" marL="0" marR="0" rtl="0" algn="ctr">
                        <a:spcBef>
                          <a:spcPts val="0"/>
                        </a:spcBef>
                        <a:spcAft>
                          <a:spcPts val="0"/>
                        </a:spcAft>
                        <a:buNone/>
                      </a:pPr>
                      <a:r>
                        <a:rPr b="0" lang="en-US" sz="700" u="none" cap="none" strike="noStrike">
                          <a:solidFill>
                            <a:schemeClr val="dk1"/>
                          </a:solidFill>
                        </a:rPr>
                        <a:t>technical_fouls </a:t>
                      </a:r>
                      <a:endParaRPr sz="700" u="none" cap="none" strike="noStrike">
                        <a:solidFill>
                          <a:schemeClr val="dk1"/>
                        </a:solidFill>
                      </a:endParaRPr>
                    </a:p>
                  </a:txBody>
                  <a:tcPr marT="6550" marB="12350" marR="1275" marL="1275"/>
                </a:tc>
                <a:tc>
                  <a:txBody>
                    <a:bodyPr/>
                    <a:lstStyle/>
                    <a:p>
                      <a:pPr indent="0" lvl="0" marL="0" marR="0" rtl="0" algn="l">
                        <a:spcBef>
                          <a:spcPts val="0"/>
                        </a:spcBef>
                        <a:spcAft>
                          <a:spcPts val="0"/>
                        </a:spcAft>
                        <a:buNone/>
                      </a:pPr>
                      <a:r>
                        <a:rPr b="0" lang="en-US" sz="700" u="none" cap="none" strike="noStrike">
                          <a:solidFill>
                            <a:schemeClr val="dk1"/>
                          </a:solidFill>
                        </a:rPr>
                        <a:t>Technical fouls penalize a player and may lead to team disadvantage</a:t>
                      </a:r>
                      <a:endParaRPr sz="700" u="none" cap="none" strike="noStrike">
                        <a:solidFill>
                          <a:schemeClr val="dk1"/>
                        </a:solidFill>
                      </a:endParaRPr>
                    </a:p>
                  </a:txBody>
                  <a:tcPr marT="6550" marB="12350" marR="1275" marL="1275"/>
                </a:tc>
                <a:tc>
                  <a:txBody>
                    <a:bodyPr/>
                    <a:lstStyle/>
                    <a:p>
                      <a:pPr indent="0" lvl="0" marL="0" marR="0" rtl="0" algn="ctr">
                        <a:spcBef>
                          <a:spcPts val="0"/>
                        </a:spcBef>
                        <a:spcAft>
                          <a:spcPts val="0"/>
                        </a:spcAft>
                        <a:buNone/>
                      </a:pPr>
                      <a:r>
                        <a:rPr b="0" lang="en-US" sz="700" u="none" cap="none" strike="noStrike">
                          <a:solidFill>
                            <a:schemeClr val="dk1"/>
                          </a:solidFill>
                        </a:rPr>
                        <a:t>w8</a:t>
                      </a:r>
                      <a:endParaRPr sz="700" u="none" cap="none" strike="noStrike">
                        <a:solidFill>
                          <a:schemeClr val="dk1"/>
                        </a:solidFill>
                      </a:endParaRPr>
                    </a:p>
                  </a:txBody>
                  <a:tcPr marT="6550" marB="12350" marR="1275" marL="1275"/>
                </a:tc>
                <a:tc>
                  <a:txBody>
                    <a:bodyPr/>
                    <a:lstStyle/>
                    <a:p>
                      <a:pPr indent="0" lvl="0" marL="0" marR="0" rtl="0" algn="ctr">
                        <a:spcBef>
                          <a:spcPts val="0"/>
                        </a:spcBef>
                        <a:spcAft>
                          <a:spcPts val="0"/>
                        </a:spcAft>
                        <a:buNone/>
                      </a:pPr>
                      <a:r>
                        <a:rPr b="0" lang="en-US" sz="700" u="none" cap="none" strike="noStrike">
                          <a:solidFill>
                            <a:schemeClr val="dk1"/>
                          </a:solidFill>
                        </a:rPr>
                        <a:t>-0.05</a:t>
                      </a:r>
                      <a:endParaRPr sz="700" u="none" cap="none" strike="noStrike">
                        <a:solidFill>
                          <a:schemeClr val="dk1"/>
                        </a:solidFill>
                      </a:endParaRPr>
                    </a:p>
                  </a:txBody>
                  <a:tcPr marT="6550" marB="12350" marR="1275" marL="1275"/>
                </a:tc>
              </a:tr>
              <a:tr h="271650">
                <a:tc>
                  <a:txBody>
                    <a:bodyPr/>
                    <a:lstStyle/>
                    <a:p>
                      <a:pPr indent="0" lvl="0" marL="0" marR="0" rtl="0" algn="ctr">
                        <a:spcBef>
                          <a:spcPts val="0"/>
                        </a:spcBef>
                        <a:spcAft>
                          <a:spcPts val="0"/>
                        </a:spcAft>
                        <a:buNone/>
                      </a:pPr>
                      <a:r>
                        <a:rPr b="0" lang="en-US" sz="700" u="none" cap="none" strike="noStrike">
                          <a:solidFill>
                            <a:schemeClr val="dk1"/>
                          </a:solidFill>
                        </a:rPr>
                        <a:t>team_points</a:t>
                      </a:r>
                      <a:endParaRPr sz="700" u="none" cap="none" strike="noStrike">
                        <a:solidFill>
                          <a:schemeClr val="dk1"/>
                        </a:solidFill>
                      </a:endParaRPr>
                    </a:p>
                  </a:txBody>
                  <a:tcPr marT="6550" marB="12350" marR="1275" marL="1275"/>
                </a:tc>
                <a:tc>
                  <a:txBody>
                    <a:bodyPr/>
                    <a:lstStyle/>
                    <a:p>
                      <a:pPr indent="0" lvl="0" marL="0" marR="0" rtl="0" algn="l">
                        <a:spcBef>
                          <a:spcPts val="0"/>
                        </a:spcBef>
                        <a:spcAft>
                          <a:spcPts val="0"/>
                        </a:spcAft>
                        <a:buNone/>
                      </a:pPr>
                      <a:r>
                        <a:rPr b="0" lang="en-US" sz="700" u="none" cap="none" strike="noStrike">
                          <a:solidFill>
                            <a:schemeClr val="dk1"/>
                          </a:solidFill>
                        </a:rPr>
                        <a:t>Total points scored by the team highlight overall offensive performance</a:t>
                      </a:r>
                      <a:endParaRPr sz="700" u="none" cap="none" strike="noStrike">
                        <a:solidFill>
                          <a:schemeClr val="dk1"/>
                        </a:solidFill>
                      </a:endParaRPr>
                    </a:p>
                  </a:txBody>
                  <a:tcPr marT="6550" marB="12350" marR="1275" marL="1275"/>
                </a:tc>
                <a:tc>
                  <a:txBody>
                    <a:bodyPr/>
                    <a:lstStyle/>
                    <a:p>
                      <a:pPr indent="0" lvl="0" marL="0" marR="0" rtl="0" algn="ctr">
                        <a:spcBef>
                          <a:spcPts val="0"/>
                        </a:spcBef>
                        <a:spcAft>
                          <a:spcPts val="0"/>
                        </a:spcAft>
                        <a:buNone/>
                      </a:pPr>
                      <a:r>
                        <a:rPr b="0" lang="en-US" sz="700" u="none" cap="none" strike="noStrike">
                          <a:solidFill>
                            <a:schemeClr val="dk1"/>
                          </a:solidFill>
                        </a:rPr>
                        <a:t>w9</a:t>
                      </a:r>
                      <a:endParaRPr sz="700" u="none" cap="none" strike="noStrike">
                        <a:solidFill>
                          <a:schemeClr val="dk1"/>
                        </a:solidFill>
                      </a:endParaRPr>
                    </a:p>
                  </a:txBody>
                  <a:tcPr marT="6550" marB="12350" marR="1275" marL="1275"/>
                </a:tc>
                <a:tc>
                  <a:txBody>
                    <a:bodyPr/>
                    <a:lstStyle/>
                    <a:p>
                      <a:pPr indent="0" lvl="0" marL="0" marR="0" rtl="0" algn="ctr">
                        <a:spcBef>
                          <a:spcPts val="0"/>
                        </a:spcBef>
                        <a:spcAft>
                          <a:spcPts val="0"/>
                        </a:spcAft>
                        <a:buNone/>
                      </a:pPr>
                      <a:r>
                        <a:rPr b="0" lang="en-US" sz="700" u="none" cap="none" strike="noStrike">
                          <a:solidFill>
                            <a:schemeClr val="dk1"/>
                          </a:solidFill>
                        </a:rPr>
                        <a:t>0.2</a:t>
                      </a:r>
                      <a:endParaRPr sz="700" u="none" cap="none" strike="noStrike">
                        <a:solidFill>
                          <a:schemeClr val="dk1"/>
                        </a:solidFill>
                      </a:endParaRPr>
                    </a:p>
                  </a:txBody>
                  <a:tcPr marT="6550" marB="12350" marR="1275" marL="1275"/>
                </a:tc>
              </a:tr>
              <a:tr h="158800">
                <a:tc>
                  <a:txBody>
                    <a:bodyPr/>
                    <a:lstStyle/>
                    <a:p>
                      <a:pPr indent="0" lvl="0" marL="0" marR="0" rtl="0" algn="ctr">
                        <a:spcBef>
                          <a:spcPts val="0"/>
                        </a:spcBef>
                        <a:spcAft>
                          <a:spcPts val="0"/>
                        </a:spcAft>
                        <a:buNone/>
                      </a:pPr>
                      <a:r>
                        <a:rPr b="0" lang="en-US" sz="700" u="none" cap="none" strike="noStrike">
                          <a:solidFill>
                            <a:schemeClr val="dk1"/>
                          </a:solidFill>
                        </a:rPr>
                        <a:t>team_assists</a:t>
                      </a:r>
                      <a:endParaRPr sz="700" u="none" cap="none" strike="noStrike">
                        <a:solidFill>
                          <a:schemeClr val="dk1"/>
                        </a:solidFill>
                      </a:endParaRPr>
                    </a:p>
                  </a:txBody>
                  <a:tcPr marT="6550" marB="12350" marR="1275" marL="1275"/>
                </a:tc>
                <a:tc>
                  <a:txBody>
                    <a:bodyPr/>
                    <a:lstStyle/>
                    <a:p>
                      <a:pPr indent="0" lvl="0" marL="0" marR="0" rtl="0" algn="l">
                        <a:spcBef>
                          <a:spcPts val="0"/>
                        </a:spcBef>
                        <a:spcAft>
                          <a:spcPts val="0"/>
                        </a:spcAft>
                        <a:buNone/>
                      </a:pPr>
                      <a:r>
                        <a:rPr b="0" lang="en-US" sz="700" u="none" cap="none" strike="noStrike">
                          <a:solidFill>
                            <a:schemeClr val="dk1"/>
                          </a:solidFill>
                        </a:rPr>
                        <a:t>Total team assists demonstrate teamwork and ball movement</a:t>
                      </a:r>
                      <a:endParaRPr sz="700" u="none" cap="none" strike="noStrike">
                        <a:solidFill>
                          <a:schemeClr val="dk1"/>
                        </a:solidFill>
                      </a:endParaRPr>
                    </a:p>
                  </a:txBody>
                  <a:tcPr marT="6550" marB="12350" marR="1275" marL="1275"/>
                </a:tc>
                <a:tc>
                  <a:txBody>
                    <a:bodyPr/>
                    <a:lstStyle/>
                    <a:p>
                      <a:pPr indent="0" lvl="0" marL="0" marR="0" rtl="0" algn="ctr">
                        <a:spcBef>
                          <a:spcPts val="0"/>
                        </a:spcBef>
                        <a:spcAft>
                          <a:spcPts val="0"/>
                        </a:spcAft>
                        <a:buNone/>
                      </a:pPr>
                      <a:r>
                        <a:rPr b="0" lang="en-US" sz="700" u="none" cap="none" strike="noStrike">
                          <a:solidFill>
                            <a:schemeClr val="dk1"/>
                          </a:solidFill>
                        </a:rPr>
                        <a:t>w10</a:t>
                      </a:r>
                      <a:endParaRPr sz="700" u="none" cap="none" strike="noStrike">
                        <a:solidFill>
                          <a:schemeClr val="dk1"/>
                        </a:solidFill>
                      </a:endParaRPr>
                    </a:p>
                  </a:txBody>
                  <a:tcPr marT="6550" marB="12350" marR="1275" marL="1275"/>
                </a:tc>
                <a:tc>
                  <a:txBody>
                    <a:bodyPr/>
                    <a:lstStyle/>
                    <a:p>
                      <a:pPr indent="0" lvl="0" marL="0" marR="0" rtl="0" algn="ctr">
                        <a:spcBef>
                          <a:spcPts val="0"/>
                        </a:spcBef>
                        <a:spcAft>
                          <a:spcPts val="0"/>
                        </a:spcAft>
                        <a:buNone/>
                      </a:pPr>
                      <a:r>
                        <a:rPr b="0" lang="en-US" sz="700" u="none" cap="none" strike="noStrike">
                          <a:solidFill>
                            <a:schemeClr val="dk1"/>
                          </a:solidFill>
                        </a:rPr>
                        <a:t>0.15</a:t>
                      </a:r>
                      <a:endParaRPr sz="700" u="none" cap="none" strike="noStrike">
                        <a:solidFill>
                          <a:schemeClr val="dk1"/>
                        </a:solidFill>
                      </a:endParaRPr>
                    </a:p>
                  </a:txBody>
                  <a:tcPr marT="6550" marB="12350" marR="1275" marL="1275"/>
                </a:tc>
              </a:tr>
              <a:tr h="158800">
                <a:tc>
                  <a:txBody>
                    <a:bodyPr/>
                    <a:lstStyle/>
                    <a:p>
                      <a:pPr indent="0" lvl="0" marL="0" marR="0" rtl="0" algn="ctr">
                        <a:spcBef>
                          <a:spcPts val="0"/>
                        </a:spcBef>
                        <a:spcAft>
                          <a:spcPts val="0"/>
                        </a:spcAft>
                        <a:buNone/>
                      </a:pPr>
                      <a:r>
                        <a:rPr b="0" lang="en-US" sz="700" u="none" cap="none" strike="noStrike">
                          <a:solidFill>
                            <a:schemeClr val="dk1"/>
                          </a:solidFill>
                        </a:rPr>
                        <a:t>team_rebounds</a:t>
                      </a:r>
                      <a:endParaRPr sz="700" u="none" cap="none" strike="noStrike">
                        <a:solidFill>
                          <a:schemeClr val="dk1"/>
                        </a:solidFill>
                      </a:endParaRPr>
                    </a:p>
                  </a:txBody>
                  <a:tcPr marT="6550" marB="12350" marR="1275" marL="1275"/>
                </a:tc>
                <a:tc>
                  <a:txBody>
                    <a:bodyPr/>
                    <a:lstStyle/>
                    <a:p>
                      <a:pPr indent="0" lvl="0" marL="0" marR="0" rtl="0" algn="l">
                        <a:spcBef>
                          <a:spcPts val="0"/>
                        </a:spcBef>
                        <a:spcAft>
                          <a:spcPts val="0"/>
                        </a:spcAft>
                        <a:buNone/>
                      </a:pPr>
                      <a:r>
                        <a:rPr b="0" lang="en-US" sz="700" u="none" cap="none" strike="noStrike">
                          <a:solidFill>
                            <a:schemeClr val="dk1"/>
                          </a:solidFill>
                        </a:rPr>
                        <a:t>Total team rebounds reflect dominance in securing possessions</a:t>
                      </a:r>
                      <a:endParaRPr sz="700" u="none" cap="none" strike="noStrike">
                        <a:solidFill>
                          <a:schemeClr val="dk1"/>
                        </a:solidFill>
                      </a:endParaRPr>
                    </a:p>
                  </a:txBody>
                  <a:tcPr marT="6550" marB="12350" marR="1275" marL="1275"/>
                </a:tc>
                <a:tc>
                  <a:txBody>
                    <a:bodyPr/>
                    <a:lstStyle/>
                    <a:p>
                      <a:pPr indent="0" lvl="0" marL="0" marR="0" rtl="0" algn="ctr">
                        <a:spcBef>
                          <a:spcPts val="0"/>
                        </a:spcBef>
                        <a:spcAft>
                          <a:spcPts val="0"/>
                        </a:spcAft>
                        <a:buNone/>
                      </a:pPr>
                      <a:r>
                        <a:rPr b="0" lang="en-US" sz="700" u="none" cap="none" strike="noStrike">
                          <a:solidFill>
                            <a:schemeClr val="dk1"/>
                          </a:solidFill>
                        </a:rPr>
                        <a:t>w11</a:t>
                      </a:r>
                      <a:endParaRPr sz="700" u="none" cap="none" strike="noStrike">
                        <a:solidFill>
                          <a:schemeClr val="dk1"/>
                        </a:solidFill>
                      </a:endParaRPr>
                    </a:p>
                  </a:txBody>
                  <a:tcPr marT="6550" marB="12350" marR="1275" marL="1275"/>
                </a:tc>
                <a:tc>
                  <a:txBody>
                    <a:bodyPr/>
                    <a:lstStyle/>
                    <a:p>
                      <a:pPr indent="0" lvl="0" marL="0" marR="0" rtl="0" algn="ctr">
                        <a:spcBef>
                          <a:spcPts val="0"/>
                        </a:spcBef>
                        <a:spcAft>
                          <a:spcPts val="0"/>
                        </a:spcAft>
                        <a:buNone/>
                      </a:pPr>
                      <a:r>
                        <a:rPr b="0" lang="en-US" sz="700" u="none" cap="none" strike="noStrike">
                          <a:solidFill>
                            <a:schemeClr val="dk1"/>
                          </a:solidFill>
                        </a:rPr>
                        <a:t>0.15</a:t>
                      </a:r>
                      <a:endParaRPr sz="700" u="none" cap="none" strike="noStrike">
                        <a:solidFill>
                          <a:schemeClr val="dk1"/>
                        </a:solidFill>
                      </a:endParaRPr>
                    </a:p>
                  </a:txBody>
                  <a:tcPr marT="6550" marB="12350" marR="1275" marL="1275"/>
                </a:tc>
              </a:tr>
              <a:tr h="271650">
                <a:tc>
                  <a:txBody>
                    <a:bodyPr/>
                    <a:lstStyle/>
                    <a:p>
                      <a:pPr indent="0" lvl="0" marL="0" marR="0" rtl="0" algn="ctr">
                        <a:spcBef>
                          <a:spcPts val="0"/>
                        </a:spcBef>
                        <a:spcAft>
                          <a:spcPts val="0"/>
                        </a:spcAft>
                        <a:buNone/>
                      </a:pPr>
                      <a:r>
                        <a:rPr b="0" lang="en-US" sz="700" u="none" cap="none" strike="noStrike">
                          <a:solidFill>
                            <a:schemeClr val="dk1"/>
                          </a:solidFill>
                        </a:rPr>
                        <a:t>team_steals</a:t>
                      </a:r>
                      <a:endParaRPr sz="700" u="none" cap="none" strike="noStrike">
                        <a:solidFill>
                          <a:schemeClr val="dk1"/>
                        </a:solidFill>
                      </a:endParaRPr>
                    </a:p>
                  </a:txBody>
                  <a:tcPr marT="6550" marB="12350" marR="1275" marL="1275"/>
                </a:tc>
                <a:tc>
                  <a:txBody>
                    <a:bodyPr/>
                    <a:lstStyle/>
                    <a:p>
                      <a:pPr indent="0" lvl="0" marL="0" marR="0" rtl="0" algn="l">
                        <a:spcBef>
                          <a:spcPts val="0"/>
                        </a:spcBef>
                        <a:spcAft>
                          <a:spcPts val="0"/>
                        </a:spcAft>
                        <a:buNone/>
                      </a:pPr>
                      <a:r>
                        <a:rPr b="0" lang="en-US" sz="700" u="none" cap="none" strike="noStrike">
                          <a:solidFill>
                            <a:schemeClr val="dk1"/>
                          </a:solidFill>
                        </a:rPr>
                        <a:t>Total team steals indicate defensive pressure and ability to force turnovers</a:t>
                      </a:r>
                      <a:endParaRPr sz="700" u="none" cap="none" strike="noStrike">
                        <a:solidFill>
                          <a:schemeClr val="dk1"/>
                        </a:solidFill>
                      </a:endParaRPr>
                    </a:p>
                  </a:txBody>
                  <a:tcPr marT="6550" marB="12350" marR="1275" marL="1275"/>
                </a:tc>
                <a:tc>
                  <a:txBody>
                    <a:bodyPr/>
                    <a:lstStyle/>
                    <a:p>
                      <a:pPr indent="0" lvl="0" marL="0" marR="0" rtl="0" algn="ctr">
                        <a:spcBef>
                          <a:spcPts val="0"/>
                        </a:spcBef>
                        <a:spcAft>
                          <a:spcPts val="0"/>
                        </a:spcAft>
                        <a:buNone/>
                      </a:pPr>
                      <a:r>
                        <a:rPr b="0" lang="en-US" sz="700" u="none" cap="none" strike="noStrike">
                          <a:solidFill>
                            <a:schemeClr val="dk1"/>
                          </a:solidFill>
                        </a:rPr>
                        <a:t>w12</a:t>
                      </a:r>
                      <a:endParaRPr sz="700" u="none" cap="none" strike="noStrike">
                        <a:solidFill>
                          <a:schemeClr val="dk1"/>
                        </a:solidFill>
                      </a:endParaRPr>
                    </a:p>
                  </a:txBody>
                  <a:tcPr marT="6550" marB="12350" marR="1275" marL="1275"/>
                </a:tc>
                <a:tc>
                  <a:txBody>
                    <a:bodyPr/>
                    <a:lstStyle/>
                    <a:p>
                      <a:pPr indent="0" lvl="0" marL="0" marR="0" rtl="0" algn="ctr">
                        <a:spcBef>
                          <a:spcPts val="0"/>
                        </a:spcBef>
                        <a:spcAft>
                          <a:spcPts val="0"/>
                        </a:spcAft>
                        <a:buNone/>
                      </a:pPr>
                      <a:r>
                        <a:rPr b="0" lang="en-US" sz="700" u="none" cap="none" strike="noStrike">
                          <a:solidFill>
                            <a:schemeClr val="dk1"/>
                          </a:solidFill>
                        </a:rPr>
                        <a:t>0.1</a:t>
                      </a:r>
                      <a:endParaRPr sz="700" u="none" cap="none" strike="noStrike">
                        <a:solidFill>
                          <a:schemeClr val="dk1"/>
                        </a:solidFill>
                      </a:endParaRPr>
                    </a:p>
                  </a:txBody>
                  <a:tcPr marT="6550" marB="12350" marR="1275" marL="1275"/>
                </a:tc>
              </a:tr>
              <a:tr h="158800">
                <a:tc>
                  <a:txBody>
                    <a:bodyPr/>
                    <a:lstStyle/>
                    <a:p>
                      <a:pPr indent="0" lvl="0" marL="0" marR="0" rtl="0" algn="ctr">
                        <a:spcBef>
                          <a:spcPts val="0"/>
                        </a:spcBef>
                        <a:spcAft>
                          <a:spcPts val="0"/>
                        </a:spcAft>
                        <a:buNone/>
                      </a:pPr>
                      <a:r>
                        <a:rPr b="0" lang="en-US" sz="700" u="none" cap="none" strike="noStrike">
                          <a:solidFill>
                            <a:schemeClr val="dk1"/>
                          </a:solidFill>
                        </a:rPr>
                        <a:t>team_blocks</a:t>
                      </a:r>
                      <a:endParaRPr sz="700" u="none" cap="none" strike="noStrike">
                        <a:solidFill>
                          <a:schemeClr val="dk1"/>
                        </a:solidFill>
                      </a:endParaRPr>
                    </a:p>
                  </a:txBody>
                  <a:tcPr marT="6550" marB="12350" marR="1275" marL="1275"/>
                </a:tc>
                <a:tc>
                  <a:txBody>
                    <a:bodyPr/>
                    <a:lstStyle/>
                    <a:p>
                      <a:pPr indent="0" lvl="0" marL="0" marR="0" rtl="0" algn="l">
                        <a:spcBef>
                          <a:spcPts val="0"/>
                        </a:spcBef>
                        <a:spcAft>
                          <a:spcPts val="0"/>
                        </a:spcAft>
                        <a:buNone/>
                      </a:pPr>
                      <a:r>
                        <a:rPr b="0" lang="en-US" sz="700" u="none" cap="none" strike="noStrike">
                          <a:solidFill>
                            <a:schemeClr val="dk1"/>
                          </a:solidFill>
                        </a:rPr>
                        <a:t>Total team blocks showcase defensive shot-blocking ability</a:t>
                      </a:r>
                      <a:endParaRPr sz="700" u="none" cap="none" strike="noStrike">
                        <a:solidFill>
                          <a:schemeClr val="dk1"/>
                        </a:solidFill>
                      </a:endParaRPr>
                    </a:p>
                  </a:txBody>
                  <a:tcPr marT="6550" marB="12350" marR="1275" marL="1275"/>
                </a:tc>
                <a:tc>
                  <a:txBody>
                    <a:bodyPr/>
                    <a:lstStyle/>
                    <a:p>
                      <a:pPr indent="0" lvl="0" marL="0" marR="0" rtl="0" algn="ctr">
                        <a:spcBef>
                          <a:spcPts val="0"/>
                        </a:spcBef>
                        <a:spcAft>
                          <a:spcPts val="0"/>
                        </a:spcAft>
                        <a:buNone/>
                      </a:pPr>
                      <a:r>
                        <a:rPr b="0" lang="en-US" sz="700" u="none" cap="none" strike="noStrike">
                          <a:solidFill>
                            <a:schemeClr val="dk1"/>
                          </a:solidFill>
                        </a:rPr>
                        <a:t>w13</a:t>
                      </a:r>
                      <a:endParaRPr sz="700" u="none" cap="none" strike="noStrike">
                        <a:solidFill>
                          <a:schemeClr val="dk1"/>
                        </a:solidFill>
                      </a:endParaRPr>
                    </a:p>
                  </a:txBody>
                  <a:tcPr marT="6550" marB="12350" marR="1275" marL="1275"/>
                </a:tc>
                <a:tc>
                  <a:txBody>
                    <a:bodyPr/>
                    <a:lstStyle/>
                    <a:p>
                      <a:pPr indent="0" lvl="0" marL="0" marR="0" rtl="0" algn="ctr">
                        <a:spcBef>
                          <a:spcPts val="0"/>
                        </a:spcBef>
                        <a:spcAft>
                          <a:spcPts val="0"/>
                        </a:spcAft>
                        <a:buNone/>
                      </a:pPr>
                      <a:r>
                        <a:rPr b="0" lang="en-US" sz="700" u="none" cap="none" strike="noStrike">
                          <a:solidFill>
                            <a:schemeClr val="dk1"/>
                          </a:solidFill>
                        </a:rPr>
                        <a:t>0.1</a:t>
                      </a:r>
                      <a:endParaRPr sz="700" u="none" cap="none" strike="noStrike">
                        <a:solidFill>
                          <a:schemeClr val="dk1"/>
                        </a:solidFill>
                      </a:endParaRPr>
                    </a:p>
                  </a:txBody>
                  <a:tcPr marT="6550" marB="12350" marR="1275" marL="1275"/>
                </a:tc>
              </a:tr>
              <a:tr h="158800">
                <a:tc>
                  <a:txBody>
                    <a:bodyPr/>
                    <a:lstStyle/>
                    <a:p>
                      <a:pPr indent="0" lvl="0" marL="0" marR="0" rtl="0" algn="ctr">
                        <a:spcBef>
                          <a:spcPts val="0"/>
                        </a:spcBef>
                        <a:spcAft>
                          <a:spcPts val="0"/>
                        </a:spcAft>
                        <a:buNone/>
                      </a:pPr>
                      <a:r>
                        <a:rPr b="0" lang="en-US" sz="700" u="none" cap="none" strike="noStrike">
                          <a:solidFill>
                            <a:schemeClr val="dk1"/>
                          </a:solidFill>
                        </a:rPr>
                        <a:t>team_turnovers</a:t>
                      </a:r>
                      <a:endParaRPr sz="700" u="none" cap="none" strike="noStrike">
                        <a:solidFill>
                          <a:schemeClr val="dk1"/>
                        </a:solidFill>
                      </a:endParaRPr>
                    </a:p>
                  </a:txBody>
                  <a:tcPr marT="6550" marB="12350" marR="1275" marL="1275"/>
                </a:tc>
                <a:tc>
                  <a:txBody>
                    <a:bodyPr/>
                    <a:lstStyle/>
                    <a:p>
                      <a:pPr indent="0" lvl="0" marL="0" marR="0" rtl="0" algn="l">
                        <a:spcBef>
                          <a:spcPts val="0"/>
                        </a:spcBef>
                        <a:spcAft>
                          <a:spcPts val="0"/>
                        </a:spcAft>
                        <a:buNone/>
                      </a:pPr>
                      <a:r>
                        <a:rPr b="0" lang="en-US" sz="700" u="none" cap="none" strike="noStrike">
                          <a:solidFill>
                            <a:schemeClr val="dk1"/>
                          </a:solidFill>
                        </a:rPr>
                        <a:t>Total team turnovers detract from overall team efficiency</a:t>
                      </a:r>
                      <a:endParaRPr sz="700" u="none" cap="none" strike="noStrike">
                        <a:solidFill>
                          <a:schemeClr val="dk1"/>
                        </a:solidFill>
                      </a:endParaRPr>
                    </a:p>
                  </a:txBody>
                  <a:tcPr marT="6550" marB="12350" marR="1275" marL="1275"/>
                </a:tc>
                <a:tc>
                  <a:txBody>
                    <a:bodyPr/>
                    <a:lstStyle/>
                    <a:p>
                      <a:pPr indent="0" lvl="0" marL="0" marR="0" rtl="0" algn="ctr">
                        <a:spcBef>
                          <a:spcPts val="0"/>
                        </a:spcBef>
                        <a:spcAft>
                          <a:spcPts val="0"/>
                        </a:spcAft>
                        <a:buNone/>
                      </a:pPr>
                      <a:r>
                        <a:rPr b="0" lang="en-US" sz="700" u="none" cap="none" strike="noStrike">
                          <a:solidFill>
                            <a:schemeClr val="dk1"/>
                          </a:solidFill>
                        </a:rPr>
                        <a:t>w14</a:t>
                      </a:r>
                      <a:endParaRPr sz="700" u="none" cap="none" strike="noStrike">
                        <a:solidFill>
                          <a:schemeClr val="dk1"/>
                        </a:solidFill>
                      </a:endParaRPr>
                    </a:p>
                  </a:txBody>
                  <a:tcPr marT="6550" marB="12350" marR="1275" marL="1275"/>
                </a:tc>
                <a:tc>
                  <a:txBody>
                    <a:bodyPr/>
                    <a:lstStyle/>
                    <a:p>
                      <a:pPr indent="0" lvl="0" marL="0" marR="0" rtl="0" algn="ctr">
                        <a:spcBef>
                          <a:spcPts val="0"/>
                        </a:spcBef>
                        <a:spcAft>
                          <a:spcPts val="0"/>
                        </a:spcAft>
                        <a:buNone/>
                      </a:pPr>
                      <a:r>
                        <a:rPr b="0" lang="en-US" sz="700" u="none" cap="none" strike="noStrike">
                          <a:solidFill>
                            <a:schemeClr val="dk1"/>
                          </a:solidFill>
                        </a:rPr>
                        <a:t>-0.1</a:t>
                      </a:r>
                      <a:endParaRPr sz="700" u="none" cap="none" strike="noStrike">
                        <a:solidFill>
                          <a:schemeClr val="dk1"/>
                        </a:solidFill>
                      </a:endParaRPr>
                    </a:p>
                  </a:txBody>
                  <a:tcPr marT="6550" marB="12350" marR="1275" marL="1275"/>
                </a:tc>
              </a:tr>
              <a:tr h="271650">
                <a:tc>
                  <a:txBody>
                    <a:bodyPr/>
                    <a:lstStyle/>
                    <a:p>
                      <a:pPr indent="0" lvl="0" marL="0" marR="0" rtl="0" algn="ctr">
                        <a:spcBef>
                          <a:spcPts val="0"/>
                        </a:spcBef>
                        <a:spcAft>
                          <a:spcPts val="0"/>
                        </a:spcAft>
                        <a:buNone/>
                      </a:pPr>
                      <a:r>
                        <a:rPr b="0" lang="en-US" sz="700" u="none" cap="none" strike="noStrike">
                          <a:solidFill>
                            <a:schemeClr val="dk1"/>
                          </a:solidFill>
                        </a:rPr>
                        <a:t>team_personal_fouls </a:t>
                      </a:r>
                      <a:endParaRPr sz="700" u="none" cap="none" strike="noStrike">
                        <a:solidFill>
                          <a:schemeClr val="dk1"/>
                        </a:solidFill>
                      </a:endParaRPr>
                    </a:p>
                  </a:txBody>
                  <a:tcPr marT="6550" marB="12350" marR="1275" marL="1275"/>
                </a:tc>
                <a:tc>
                  <a:txBody>
                    <a:bodyPr/>
                    <a:lstStyle/>
                    <a:p>
                      <a:pPr indent="0" lvl="0" marL="0" marR="0" rtl="0" algn="l">
                        <a:spcBef>
                          <a:spcPts val="0"/>
                        </a:spcBef>
                        <a:spcAft>
                          <a:spcPts val="0"/>
                        </a:spcAft>
                        <a:buNone/>
                      </a:pPr>
                      <a:r>
                        <a:rPr b="0" lang="en-US" sz="700" u="none" cap="none" strike="noStrike">
                          <a:solidFill>
                            <a:schemeClr val="dk1"/>
                          </a:solidFill>
                        </a:rPr>
                        <a:t>Total team personal fouls can disrupt team defense and result in free throws for opponents</a:t>
                      </a:r>
                      <a:endParaRPr sz="700" u="none" cap="none" strike="noStrike">
                        <a:solidFill>
                          <a:schemeClr val="dk1"/>
                        </a:solidFill>
                      </a:endParaRPr>
                    </a:p>
                  </a:txBody>
                  <a:tcPr marT="6550" marB="12350" marR="1275" marL="1275"/>
                </a:tc>
                <a:tc>
                  <a:txBody>
                    <a:bodyPr/>
                    <a:lstStyle/>
                    <a:p>
                      <a:pPr indent="0" lvl="0" marL="0" marR="0" rtl="0" algn="ctr">
                        <a:spcBef>
                          <a:spcPts val="0"/>
                        </a:spcBef>
                        <a:spcAft>
                          <a:spcPts val="0"/>
                        </a:spcAft>
                        <a:buNone/>
                      </a:pPr>
                      <a:r>
                        <a:rPr b="0" lang="en-US" sz="700" u="none" cap="none" strike="noStrike">
                          <a:solidFill>
                            <a:schemeClr val="dk1"/>
                          </a:solidFill>
                        </a:rPr>
                        <a:t>w15</a:t>
                      </a:r>
                      <a:endParaRPr sz="700" u="none" cap="none" strike="noStrike">
                        <a:solidFill>
                          <a:schemeClr val="dk1"/>
                        </a:solidFill>
                      </a:endParaRPr>
                    </a:p>
                  </a:txBody>
                  <a:tcPr marT="6550" marB="12350" marR="1275" marL="1275"/>
                </a:tc>
                <a:tc>
                  <a:txBody>
                    <a:bodyPr/>
                    <a:lstStyle/>
                    <a:p>
                      <a:pPr indent="0" lvl="0" marL="0" marR="0" rtl="0" algn="ctr">
                        <a:spcBef>
                          <a:spcPts val="0"/>
                        </a:spcBef>
                        <a:spcAft>
                          <a:spcPts val="0"/>
                        </a:spcAft>
                        <a:buNone/>
                      </a:pPr>
                      <a:r>
                        <a:rPr b="0" lang="en-US" sz="700" u="none" cap="none" strike="noStrike">
                          <a:solidFill>
                            <a:schemeClr val="dk1"/>
                          </a:solidFill>
                        </a:rPr>
                        <a:t>-0.1</a:t>
                      </a:r>
                      <a:endParaRPr sz="700" u="none" cap="none" strike="noStrike">
                        <a:solidFill>
                          <a:schemeClr val="dk1"/>
                        </a:solidFill>
                      </a:endParaRPr>
                    </a:p>
                  </a:txBody>
                  <a:tcPr marT="6550" marB="12350" marR="1275" marL="1275"/>
                </a:tc>
              </a:tr>
              <a:tr h="271650">
                <a:tc>
                  <a:txBody>
                    <a:bodyPr/>
                    <a:lstStyle/>
                    <a:p>
                      <a:pPr indent="0" lvl="0" marL="0" marR="0" rtl="0" algn="ctr">
                        <a:spcBef>
                          <a:spcPts val="0"/>
                        </a:spcBef>
                        <a:spcAft>
                          <a:spcPts val="0"/>
                        </a:spcAft>
                        <a:buNone/>
                      </a:pPr>
                      <a:r>
                        <a:rPr b="0" lang="en-US" sz="700" u="none" cap="none" strike="noStrike">
                          <a:solidFill>
                            <a:schemeClr val="dk1"/>
                          </a:solidFill>
                        </a:rPr>
                        <a:t>team_technical_fouls </a:t>
                      </a:r>
                      <a:endParaRPr sz="700" u="none" cap="none" strike="noStrike">
                        <a:solidFill>
                          <a:schemeClr val="dk1"/>
                        </a:solidFill>
                      </a:endParaRPr>
                    </a:p>
                  </a:txBody>
                  <a:tcPr marT="6550" marB="12350" marR="1275" marL="1275"/>
                </a:tc>
                <a:tc>
                  <a:txBody>
                    <a:bodyPr/>
                    <a:lstStyle/>
                    <a:p>
                      <a:pPr indent="0" lvl="0" marL="0" marR="0" rtl="0" algn="l">
                        <a:spcBef>
                          <a:spcPts val="0"/>
                        </a:spcBef>
                        <a:spcAft>
                          <a:spcPts val="0"/>
                        </a:spcAft>
                        <a:buNone/>
                      </a:pPr>
                      <a:r>
                        <a:rPr b="0" lang="en-US" sz="700" u="none" cap="none" strike="noStrike">
                          <a:solidFill>
                            <a:schemeClr val="dk1"/>
                          </a:solidFill>
                        </a:rPr>
                        <a:t>Total team technical fouls penalize the team and may lead to opponent advantages</a:t>
                      </a:r>
                      <a:endParaRPr sz="700" u="none" cap="none" strike="noStrike">
                        <a:solidFill>
                          <a:schemeClr val="dk1"/>
                        </a:solidFill>
                      </a:endParaRPr>
                    </a:p>
                  </a:txBody>
                  <a:tcPr marT="6550" marB="12350" marR="1275" marL="1275"/>
                </a:tc>
                <a:tc>
                  <a:txBody>
                    <a:bodyPr/>
                    <a:lstStyle/>
                    <a:p>
                      <a:pPr indent="0" lvl="0" marL="0" marR="0" rtl="0" algn="ctr">
                        <a:spcBef>
                          <a:spcPts val="0"/>
                        </a:spcBef>
                        <a:spcAft>
                          <a:spcPts val="0"/>
                        </a:spcAft>
                        <a:buNone/>
                      </a:pPr>
                      <a:r>
                        <a:rPr b="0" lang="en-US" sz="700" u="none" cap="none" strike="noStrike">
                          <a:solidFill>
                            <a:schemeClr val="dk1"/>
                          </a:solidFill>
                        </a:rPr>
                        <a:t>w16</a:t>
                      </a:r>
                      <a:endParaRPr sz="700" u="none" cap="none" strike="noStrike">
                        <a:solidFill>
                          <a:schemeClr val="dk1"/>
                        </a:solidFill>
                      </a:endParaRPr>
                    </a:p>
                  </a:txBody>
                  <a:tcPr marT="6550" marB="12350" marR="1275" marL="1275"/>
                </a:tc>
                <a:tc>
                  <a:txBody>
                    <a:bodyPr/>
                    <a:lstStyle/>
                    <a:p>
                      <a:pPr indent="0" lvl="0" marL="0" marR="0" rtl="0" algn="ctr">
                        <a:spcBef>
                          <a:spcPts val="0"/>
                        </a:spcBef>
                        <a:spcAft>
                          <a:spcPts val="0"/>
                        </a:spcAft>
                        <a:buNone/>
                      </a:pPr>
                      <a:r>
                        <a:rPr b="0" lang="en-US" sz="700" u="none" cap="none" strike="noStrike">
                          <a:solidFill>
                            <a:schemeClr val="dk1"/>
                          </a:solidFill>
                        </a:rPr>
                        <a:t>-0.05</a:t>
                      </a:r>
                      <a:endParaRPr sz="700" u="none" cap="none" strike="noStrike">
                        <a:solidFill>
                          <a:schemeClr val="dk1"/>
                        </a:solidFill>
                      </a:endParaRPr>
                    </a:p>
                  </a:txBody>
                  <a:tcPr marT="6550" marB="12350" marR="1275" marL="1275"/>
                </a:tc>
              </a:tr>
            </a:tbl>
          </a:graphicData>
        </a:graphic>
      </p:graphicFrame>
      <p:sp>
        <p:nvSpPr>
          <p:cNvPr id="241" name="Google Shape;241;p24"/>
          <p:cNvSpPr txBox="1"/>
          <p:nvPr/>
        </p:nvSpPr>
        <p:spPr>
          <a:xfrm>
            <a:off x="3560781" y="365759"/>
            <a:ext cx="22591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Rockwell"/>
                <a:ea typeface="Rockwell"/>
                <a:cs typeface="Rockwell"/>
                <a:sym typeface="Rockwell"/>
              </a:rPr>
              <a:t>Attributes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25"/>
          <p:cNvSpPr/>
          <p:nvPr/>
        </p:nvSpPr>
        <p:spPr>
          <a:xfrm>
            <a:off x="690625" y="1346946"/>
            <a:ext cx="7667244" cy="80683"/>
          </a:xfrm>
          <a:prstGeom prst="rect">
            <a:avLst/>
          </a:prstGeom>
          <a:blipFill rotWithShape="1">
            <a:blip r:embed="rId3">
              <a:alphaModFix amt="85000"/>
            </a:blip>
            <a:tile algn="ctr" flip="xy" tx="0" sx="92000" ty="-76200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247" name="Google Shape;247;p25"/>
          <p:cNvSpPr/>
          <p:nvPr/>
        </p:nvSpPr>
        <p:spPr>
          <a:xfrm>
            <a:off x="690625" y="4299696"/>
            <a:ext cx="7667244" cy="80683"/>
          </a:xfrm>
          <a:prstGeom prst="rect">
            <a:avLst/>
          </a:prstGeom>
          <a:blipFill rotWithShape="1">
            <a:blip r:embed="rId3">
              <a:alphaModFix amt="85000"/>
            </a:blip>
            <a:tile algn="ctr" flip="xy" tx="0" sx="92000" ty="-7175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248" name="Google Shape;248;p25"/>
          <p:cNvSpPr/>
          <p:nvPr/>
        </p:nvSpPr>
        <p:spPr>
          <a:xfrm>
            <a:off x="690625" y="1484779"/>
            <a:ext cx="7667244" cy="2743200"/>
          </a:xfrm>
          <a:prstGeom prst="rect">
            <a:avLst/>
          </a:prstGeom>
          <a:blipFill rotWithShape="1">
            <a:blip r:embed="rId3">
              <a:alphaModFix amt="85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249" name="Google Shape;249;p25"/>
          <p:cNvGrpSpPr/>
          <p:nvPr/>
        </p:nvGrpSpPr>
        <p:grpSpPr>
          <a:xfrm>
            <a:off x="7236911" y="4068923"/>
            <a:ext cx="810678" cy="1080902"/>
            <a:chOff x="9685338" y="4460675"/>
            <a:chExt cx="1080904" cy="1080902"/>
          </a:xfrm>
        </p:grpSpPr>
        <p:sp>
          <p:nvSpPr>
            <p:cNvPr id="250" name="Google Shape;250;p25"/>
            <p:cNvSpPr/>
            <p:nvPr/>
          </p:nvSpPr>
          <p:spPr>
            <a:xfrm>
              <a:off x="9685338" y="4460675"/>
              <a:ext cx="1080904" cy="1080902"/>
            </a:xfrm>
            <a:prstGeom prst="ellipse">
              <a:avLst/>
            </a:prstGeom>
            <a:blipFill rotWithShape="1">
              <a:blip r:embed="rId4">
                <a:alphaModFix/>
              </a:blip>
              <a:tile algn="tl" flip="none" tx="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251" name="Google Shape;251;p25"/>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
        <p:nvSpPr>
          <p:cNvPr id="252" name="Google Shape;252;p25"/>
          <p:cNvSpPr/>
          <p:nvPr/>
        </p:nvSpPr>
        <p:spPr>
          <a:xfrm>
            <a:off x="0" y="0"/>
            <a:ext cx="9141714" cy="68580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253" name="Google Shape;253;p25"/>
          <p:cNvSpPr/>
          <p:nvPr/>
        </p:nvSpPr>
        <p:spPr>
          <a:xfrm>
            <a:off x="690625" y="928117"/>
            <a:ext cx="7763256" cy="80683"/>
          </a:xfrm>
          <a:prstGeom prst="rect">
            <a:avLst/>
          </a:prstGeom>
          <a:blipFill rotWithShape="1">
            <a:blip r:embed="rId3">
              <a:alphaModFix amt="85000"/>
            </a:blip>
            <a:tile algn="ctr" flip="xy" tx="0" sx="92000" ty="-76200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254" name="Google Shape;254;p25"/>
          <p:cNvSpPr/>
          <p:nvPr/>
        </p:nvSpPr>
        <p:spPr>
          <a:xfrm>
            <a:off x="5914102" y="1110053"/>
            <a:ext cx="2539778" cy="4580301"/>
          </a:xfrm>
          <a:prstGeom prst="rect">
            <a:avLst/>
          </a:prstGeom>
          <a:blipFill rotWithShape="1">
            <a:blip r:embed="rId3">
              <a:alphaModFix amt="85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255" name="Google Shape;255;p25"/>
          <p:cNvSpPr txBox="1"/>
          <p:nvPr>
            <p:ph type="title"/>
          </p:nvPr>
        </p:nvSpPr>
        <p:spPr>
          <a:xfrm>
            <a:off x="6150076" y="1432223"/>
            <a:ext cx="2113813" cy="3357976"/>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SzPts val="5200"/>
              <a:buFont typeface="Rockwell"/>
              <a:buNone/>
            </a:pPr>
            <a:r>
              <a:rPr lang="en-US" sz="5200"/>
              <a:t>QUERY FOR TEAM SCORES</a:t>
            </a:r>
            <a:endParaRPr/>
          </a:p>
        </p:txBody>
      </p:sp>
      <p:sp>
        <p:nvSpPr>
          <p:cNvPr id="256" name="Google Shape;256;p25"/>
          <p:cNvSpPr/>
          <p:nvPr/>
        </p:nvSpPr>
        <p:spPr>
          <a:xfrm>
            <a:off x="690625" y="5780565"/>
            <a:ext cx="7763256" cy="80683"/>
          </a:xfrm>
          <a:prstGeom prst="rect">
            <a:avLst/>
          </a:prstGeom>
          <a:blipFill rotWithShape="1">
            <a:blip r:embed="rId3">
              <a:alphaModFix amt="85000"/>
            </a:blip>
            <a:tile algn="ctr" flip="xy" tx="0" sx="92000" ty="-7175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257" name="Google Shape;257;p25"/>
          <p:cNvGrpSpPr/>
          <p:nvPr/>
        </p:nvGrpSpPr>
        <p:grpSpPr>
          <a:xfrm>
            <a:off x="7235190" y="5257800"/>
            <a:ext cx="810678" cy="1080902"/>
            <a:chOff x="9685338" y="4460675"/>
            <a:chExt cx="1080904" cy="1080902"/>
          </a:xfrm>
        </p:grpSpPr>
        <p:sp>
          <p:nvSpPr>
            <p:cNvPr id="258" name="Google Shape;258;p25"/>
            <p:cNvSpPr/>
            <p:nvPr/>
          </p:nvSpPr>
          <p:spPr>
            <a:xfrm>
              <a:off x="9685338" y="4460675"/>
              <a:ext cx="1080904" cy="1080902"/>
            </a:xfrm>
            <a:prstGeom prst="ellipse">
              <a:avLst/>
            </a:prstGeom>
            <a:blipFill rotWithShape="1">
              <a:blip r:embed="rId4">
                <a:alphaModFix/>
              </a:blip>
              <a:tile algn="tl" flip="none" tx="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259" name="Google Shape;259;p25"/>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
        <p:nvSpPr>
          <p:cNvPr id="260" name="Google Shape;260;p25"/>
          <p:cNvSpPr txBox="1"/>
          <p:nvPr>
            <p:ph idx="1" type="body"/>
          </p:nvPr>
        </p:nvSpPr>
        <p:spPr>
          <a:xfrm>
            <a:off x="6150076" y="4790198"/>
            <a:ext cx="2113814" cy="68705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850"/>
              <a:buNone/>
            </a:pPr>
            <a:r>
              <a:rPr lang="en-US" sz="1000">
                <a:solidFill>
                  <a:srgbClr val="000000"/>
                </a:solidFill>
              </a:rPr>
              <a:t>SQL query to calculate team scores by aggregating team-level statistics and applying weights.</a:t>
            </a:r>
            <a:endParaRPr/>
          </a:p>
        </p:txBody>
      </p:sp>
      <p:sp>
        <p:nvSpPr>
          <p:cNvPr id="261" name="Google Shape;261;p25"/>
          <p:cNvSpPr/>
          <p:nvPr/>
        </p:nvSpPr>
        <p:spPr>
          <a:xfrm>
            <a:off x="976313" y="212090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aphicFrame>
        <p:nvGraphicFramePr>
          <p:cNvPr id="262" name="Google Shape;262;p25"/>
          <p:cNvGraphicFramePr/>
          <p:nvPr/>
        </p:nvGraphicFramePr>
        <p:xfrm>
          <a:off x="830573" y="1388911"/>
          <a:ext cx="3000000" cy="3000000"/>
        </p:xfrm>
        <a:graphic>
          <a:graphicData uri="http://schemas.openxmlformats.org/drawingml/2006/table">
            <a:tbl>
              <a:tblPr>
                <a:noFill/>
                <a:tableStyleId>{029B7E84-805B-4F20-BFEF-CEEA155553DF}</a:tableStyleId>
              </a:tblPr>
              <a:tblGrid>
                <a:gridCol w="4693900"/>
              </a:tblGrid>
              <a:tr h="4011550">
                <a:tc>
                  <a:txBody>
                    <a:bodyPr/>
                    <a:lstStyle/>
                    <a:p>
                      <a:pPr indent="0" lvl="0" marL="0" marR="0" rtl="0" algn="l">
                        <a:spcBef>
                          <a:spcPts val="0"/>
                        </a:spcBef>
                        <a:spcAft>
                          <a:spcPts val="0"/>
                        </a:spcAft>
                        <a:buNone/>
                      </a:pPr>
                      <a:r>
                        <a:rPr b="0" i="0" lang="en-US" sz="800" u="none" cap="none" strike="noStrike">
                          <a:solidFill>
                            <a:srgbClr val="FFFFFF"/>
                          </a:solidFill>
                          <a:latin typeface="Consolas"/>
                          <a:ea typeface="Consolas"/>
                          <a:cs typeface="Consolas"/>
                          <a:sym typeface="Consolas"/>
                        </a:rPr>
                        <a:t>WITH team_scores AS (</a:t>
                      </a:r>
                      <a:br>
                        <a:rPr b="0" i="0" lang="en-US" sz="800" u="none" cap="none" strike="noStrike">
                          <a:solidFill>
                            <a:srgbClr val="FFFFFF"/>
                          </a:solidFill>
                          <a:latin typeface="Consolas"/>
                          <a:ea typeface="Consolas"/>
                          <a:cs typeface="Consolas"/>
                          <a:sym typeface="Consolas"/>
                        </a:rPr>
                      </a:br>
                      <a:r>
                        <a:rPr b="0" i="0" lang="en-US" sz="800" u="none" cap="none" strike="noStrike">
                          <a:solidFill>
                            <a:srgbClr val="FCC28C"/>
                          </a:solidFill>
                          <a:latin typeface="Consolas"/>
                          <a:ea typeface="Consolas"/>
                          <a:cs typeface="Consolas"/>
                          <a:sym typeface="Consolas"/>
                        </a:rPr>
                        <a:t>SELECT</a:t>
                      </a:r>
                      <a:br>
                        <a:rPr b="0" i="0" lang="en-US" sz="800" u="none" cap="none" strike="noStrike">
                          <a:solidFill>
                            <a:srgbClr val="FFFFFF"/>
                          </a:solidFill>
                          <a:latin typeface="Consolas"/>
                          <a:ea typeface="Consolas"/>
                          <a:cs typeface="Consolas"/>
                          <a:sym typeface="Consolas"/>
                        </a:rPr>
                      </a:br>
                      <a:r>
                        <a:rPr b="0" i="0" lang="en-US" sz="800" u="none" cap="none" strike="noStrike">
                          <a:solidFill>
                            <a:srgbClr val="FFFFFF"/>
                          </a:solidFill>
                          <a:latin typeface="Consolas"/>
                          <a:ea typeface="Consolas"/>
                          <a:cs typeface="Consolas"/>
                          <a:sym typeface="Consolas"/>
                        </a:rPr>
                        <a:t>  tg.team_id,</a:t>
                      </a:r>
                      <a:br>
                        <a:rPr b="0" i="0" lang="en-US" sz="800" u="none" cap="none" strike="noStrike">
                          <a:solidFill>
                            <a:srgbClr val="FFFFFF"/>
                          </a:solidFill>
                          <a:latin typeface="Consolas"/>
                          <a:ea typeface="Consolas"/>
                          <a:cs typeface="Consolas"/>
                          <a:sym typeface="Consolas"/>
                        </a:rPr>
                      </a:br>
                      <a:r>
                        <a:rPr b="0" i="0" lang="en-US" sz="800" u="none" cap="none" strike="noStrike">
                          <a:solidFill>
                            <a:srgbClr val="FFFFFF"/>
                          </a:solidFill>
                          <a:latin typeface="Consolas"/>
                          <a:ea typeface="Consolas"/>
                          <a:cs typeface="Consolas"/>
                          <a:sym typeface="Consolas"/>
                        </a:rPr>
                        <a:t>  t.name,</a:t>
                      </a:r>
                      <a:br>
                        <a:rPr b="0" i="0" lang="en-US" sz="800" u="none" cap="none" strike="noStrike">
                          <a:solidFill>
                            <a:srgbClr val="FFFFFF"/>
                          </a:solidFill>
                          <a:latin typeface="Consolas"/>
                          <a:ea typeface="Consolas"/>
                          <a:cs typeface="Consolas"/>
                          <a:sym typeface="Consolas"/>
                        </a:rPr>
                      </a:br>
                      <a:r>
                        <a:rPr b="0" i="0" lang="en-US" sz="800" u="none" cap="none" strike="noStrike">
                          <a:solidFill>
                            <a:srgbClr val="FFFFFF"/>
                          </a:solidFill>
                          <a:latin typeface="Consolas"/>
                          <a:ea typeface="Consolas"/>
                          <a:cs typeface="Consolas"/>
                          <a:sym typeface="Consolas"/>
                        </a:rPr>
                        <a:t>  g.season,</a:t>
                      </a:r>
                      <a:br>
                        <a:rPr b="0" i="0" lang="en-US" sz="800" u="none" cap="none" strike="noStrike">
                          <a:solidFill>
                            <a:srgbClr val="FFFFFF"/>
                          </a:solidFill>
                          <a:latin typeface="Consolas"/>
                          <a:ea typeface="Consolas"/>
                          <a:cs typeface="Consolas"/>
                          <a:sym typeface="Consolas"/>
                        </a:rPr>
                      </a:br>
                      <a:r>
                        <a:rPr b="0" i="0" lang="en-US" sz="800" u="none" cap="none" strike="noStrike">
                          <a:solidFill>
                            <a:srgbClr val="FFFFFF"/>
                          </a:solidFill>
                          <a:latin typeface="Consolas"/>
                          <a:ea typeface="Consolas"/>
                          <a:cs typeface="Consolas"/>
                          <a:sym typeface="Consolas"/>
                        </a:rPr>
                        <a:t>  g.tournament,</a:t>
                      </a:r>
                      <a:br>
                        <a:rPr b="0" i="0" lang="en-US" sz="800" u="none" cap="none" strike="noStrike">
                          <a:solidFill>
                            <a:srgbClr val="FFFFFF"/>
                          </a:solidFill>
                          <a:latin typeface="Consolas"/>
                          <a:ea typeface="Consolas"/>
                          <a:cs typeface="Consolas"/>
                          <a:sym typeface="Consolas"/>
                        </a:rPr>
                      </a:br>
                      <a:r>
                        <a:rPr b="0" i="0" lang="en-US" sz="800" u="none" cap="none" strike="noStrike">
                          <a:solidFill>
                            <a:srgbClr val="FFFFFF"/>
                          </a:solidFill>
                          <a:latin typeface="Consolas"/>
                          <a:ea typeface="Consolas"/>
                          <a:cs typeface="Consolas"/>
                          <a:sym typeface="Consolas"/>
                        </a:rPr>
                        <a:t>  (</a:t>
                      </a:r>
                      <a:br>
                        <a:rPr b="0" i="0" lang="en-US" sz="800" u="none" cap="none" strike="noStrike">
                          <a:solidFill>
                            <a:srgbClr val="FFFFFF"/>
                          </a:solidFill>
                          <a:latin typeface="Consolas"/>
                          <a:ea typeface="Consolas"/>
                          <a:cs typeface="Consolas"/>
                          <a:sym typeface="Consolas"/>
                        </a:rPr>
                      </a:br>
                      <a:r>
                        <a:rPr b="0" i="0" lang="en-US" sz="800" u="none" cap="none" strike="noStrike">
                          <a:solidFill>
                            <a:srgbClr val="FFFFFF"/>
                          </a:solidFill>
                          <a:latin typeface="Consolas"/>
                          <a:ea typeface="Consolas"/>
                          <a:cs typeface="Consolas"/>
                          <a:sym typeface="Consolas"/>
                        </a:rPr>
                        <a:t>    </a:t>
                      </a:r>
                      <a:r>
                        <a:rPr b="0" i="0" lang="en-US" sz="800" u="none" cap="none" strike="noStrike">
                          <a:solidFill>
                            <a:srgbClr val="FFFFAA"/>
                          </a:solidFill>
                          <a:latin typeface="Consolas"/>
                          <a:ea typeface="Consolas"/>
                          <a:cs typeface="Consolas"/>
                          <a:sym typeface="Consolas"/>
                        </a:rPr>
                        <a:t>SUM</a:t>
                      </a:r>
                      <a:r>
                        <a:rPr b="0" i="0" lang="en-US" sz="800" u="none" cap="none" strike="noStrike">
                          <a:solidFill>
                            <a:srgbClr val="FFFFFF"/>
                          </a:solidFill>
                          <a:latin typeface="Consolas"/>
                          <a:ea typeface="Consolas"/>
                          <a:cs typeface="Consolas"/>
                          <a:sym typeface="Consolas"/>
                        </a:rPr>
                        <a:t>(tg.points) * </a:t>
                      </a:r>
                      <a:r>
                        <a:rPr b="0" i="0" lang="en-US" sz="800" u="none" cap="none" strike="noStrike">
                          <a:solidFill>
                            <a:srgbClr val="D36363"/>
                          </a:solidFill>
                          <a:latin typeface="Consolas"/>
                          <a:ea typeface="Consolas"/>
                          <a:cs typeface="Consolas"/>
                          <a:sym typeface="Consolas"/>
                        </a:rPr>
                        <a:t>0.2</a:t>
                      </a:r>
                      <a:r>
                        <a:rPr b="0" i="0" lang="en-US" sz="800" u="none" cap="none" strike="noStrike">
                          <a:solidFill>
                            <a:srgbClr val="FFFFFF"/>
                          </a:solidFill>
                          <a:latin typeface="Consolas"/>
                          <a:ea typeface="Consolas"/>
                          <a:cs typeface="Consolas"/>
                          <a:sym typeface="Consolas"/>
                        </a:rPr>
                        <a:t> +               -- w9 </a:t>
                      </a:r>
                      <a:r>
                        <a:rPr b="0" i="0" lang="en-US" sz="800" u="none" cap="none" strike="noStrike">
                          <a:solidFill>
                            <a:srgbClr val="FCC28C"/>
                          </a:solidFill>
                          <a:latin typeface="Consolas"/>
                          <a:ea typeface="Consolas"/>
                          <a:cs typeface="Consolas"/>
                          <a:sym typeface="Consolas"/>
                        </a:rPr>
                        <a:t>for</a:t>
                      </a:r>
                      <a:r>
                        <a:rPr b="0" i="0" lang="en-US" sz="800" u="none" cap="none" strike="noStrike">
                          <a:solidFill>
                            <a:srgbClr val="FFFFFF"/>
                          </a:solidFill>
                          <a:latin typeface="Consolas"/>
                          <a:ea typeface="Consolas"/>
                          <a:cs typeface="Consolas"/>
                          <a:sym typeface="Consolas"/>
                        </a:rPr>
                        <a:t> Team Points</a:t>
                      </a:r>
                      <a:br>
                        <a:rPr b="0" i="0" lang="en-US" sz="800" u="none" cap="none" strike="noStrike">
                          <a:solidFill>
                            <a:srgbClr val="FFFFFF"/>
                          </a:solidFill>
                          <a:latin typeface="Consolas"/>
                          <a:ea typeface="Consolas"/>
                          <a:cs typeface="Consolas"/>
                          <a:sym typeface="Consolas"/>
                        </a:rPr>
                      </a:br>
                      <a:r>
                        <a:rPr b="0" i="0" lang="en-US" sz="800" u="none" cap="none" strike="noStrike">
                          <a:solidFill>
                            <a:srgbClr val="FFFFFF"/>
                          </a:solidFill>
                          <a:latin typeface="Consolas"/>
                          <a:ea typeface="Consolas"/>
                          <a:cs typeface="Consolas"/>
                          <a:sym typeface="Consolas"/>
                        </a:rPr>
                        <a:t>    </a:t>
                      </a:r>
                      <a:r>
                        <a:rPr b="0" i="0" lang="en-US" sz="800" u="none" cap="none" strike="noStrike">
                          <a:solidFill>
                            <a:srgbClr val="FFFFAA"/>
                          </a:solidFill>
                          <a:latin typeface="Consolas"/>
                          <a:ea typeface="Consolas"/>
                          <a:cs typeface="Consolas"/>
                          <a:sym typeface="Consolas"/>
                        </a:rPr>
                        <a:t>SUM</a:t>
                      </a:r>
                      <a:r>
                        <a:rPr b="0" i="0" lang="en-US" sz="800" u="none" cap="none" strike="noStrike">
                          <a:solidFill>
                            <a:srgbClr val="FFFFFF"/>
                          </a:solidFill>
                          <a:latin typeface="Consolas"/>
                          <a:ea typeface="Consolas"/>
                          <a:cs typeface="Consolas"/>
                          <a:sym typeface="Consolas"/>
                        </a:rPr>
                        <a:t>(tg.assists) * </a:t>
                      </a:r>
                      <a:r>
                        <a:rPr b="0" i="0" lang="en-US" sz="800" u="none" cap="none" strike="noStrike">
                          <a:solidFill>
                            <a:srgbClr val="D36363"/>
                          </a:solidFill>
                          <a:latin typeface="Consolas"/>
                          <a:ea typeface="Consolas"/>
                          <a:cs typeface="Consolas"/>
                          <a:sym typeface="Consolas"/>
                        </a:rPr>
                        <a:t>0.15</a:t>
                      </a:r>
                      <a:r>
                        <a:rPr b="0" i="0" lang="en-US" sz="800" u="none" cap="none" strike="noStrike">
                          <a:solidFill>
                            <a:srgbClr val="FFFFFF"/>
                          </a:solidFill>
                          <a:latin typeface="Consolas"/>
                          <a:ea typeface="Consolas"/>
                          <a:cs typeface="Consolas"/>
                          <a:sym typeface="Consolas"/>
                        </a:rPr>
                        <a:t> +             -- w10 </a:t>
                      </a:r>
                      <a:r>
                        <a:rPr b="0" i="0" lang="en-US" sz="800" u="none" cap="none" strike="noStrike">
                          <a:solidFill>
                            <a:srgbClr val="FCC28C"/>
                          </a:solidFill>
                          <a:latin typeface="Consolas"/>
                          <a:ea typeface="Consolas"/>
                          <a:cs typeface="Consolas"/>
                          <a:sym typeface="Consolas"/>
                        </a:rPr>
                        <a:t>for</a:t>
                      </a:r>
                      <a:r>
                        <a:rPr b="0" i="0" lang="en-US" sz="800" u="none" cap="none" strike="noStrike">
                          <a:solidFill>
                            <a:srgbClr val="FFFFFF"/>
                          </a:solidFill>
                          <a:latin typeface="Consolas"/>
                          <a:ea typeface="Consolas"/>
                          <a:cs typeface="Consolas"/>
                          <a:sym typeface="Consolas"/>
                        </a:rPr>
                        <a:t> Team Assists</a:t>
                      </a:r>
                      <a:br>
                        <a:rPr b="0" i="0" lang="en-US" sz="800" u="none" cap="none" strike="noStrike">
                          <a:solidFill>
                            <a:srgbClr val="FFFFFF"/>
                          </a:solidFill>
                          <a:latin typeface="Consolas"/>
                          <a:ea typeface="Consolas"/>
                          <a:cs typeface="Consolas"/>
                          <a:sym typeface="Consolas"/>
                        </a:rPr>
                      </a:br>
                      <a:r>
                        <a:rPr b="0" i="0" lang="en-US" sz="800" u="none" cap="none" strike="noStrike">
                          <a:solidFill>
                            <a:srgbClr val="FFFFFF"/>
                          </a:solidFill>
                          <a:latin typeface="Consolas"/>
                          <a:ea typeface="Consolas"/>
                          <a:cs typeface="Consolas"/>
                          <a:sym typeface="Consolas"/>
                        </a:rPr>
                        <a:t>    </a:t>
                      </a:r>
                      <a:r>
                        <a:rPr b="0" i="0" lang="en-US" sz="800" u="none" cap="none" strike="noStrike">
                          <a:solidFill>
                            <a:srgbClr val="FFFFAA"/>
                          </a:solidFill>
                          <a:latin typeface="Consolas"/>
                          <a:ea typeface="Consolas"/>
                          <a:cs typeface="Consolas"/>
                          <a:sym typeface="Consolas"/>
                        </a:rPr>
                        <a:t>SUM</a:t>
                      </a:r>
                      <a:r>
                        <a:rPr b="0" i="0" lang="en-US" sz="800" u="none" cap="none" strike="noStrike">
                          <a:solidFill>
                            <a:srgbClr val="FFFFFF"/>
                          </a:solidFill>
                          <a:latin typeface="Consolas"/>
                          <a:ea typeface="Consolas"/>
                          <a:cs typeface="Consolas"/>
                          <a:sym typeface="Consolas"/>
                        </a:rPr>
                        <a:t>(tg.team_rebounds) * </a:t>
                      </a:r>
                      <a:r>
                        <a:rPr b="0" i="0" lang="en-US" sz="800" u="none" cap="none" strike="noStrike">
                          <a:solidFill>
                            <a:srgbClr val="D36363"/>
                          </a:solidFill>
                          <a:latin typeface="Consolas"/>
                          <a:ea typeface="Consolas"/>
                          <a:cs typeface="Consolas"/>
                          <a:sym typeface="Consolas"/>
                        </a:rPr>
                        <a:t>0.15</a:t>
                      </a:r>
                      <a:r>
                        <a:rPr b="0" i="0" lang="en-US" sz="800" u="none" cap="none" strike="noStrike">
                          <a:solidFill>
                            <a:srgbClr val="FFFFFF"/>
                          </a:solidFill>
                          <a:latin typeface="Consolas"/>
                          <a:ea typeface="Consolas"/>
                          <a:cs typeface="Consolas"/>
                          <a:sym typeface="Consolas"/>
                        </a:rPr>
                        <a:t> +       -- w11 </a:t>
                      </a:r>
                      <a:r>
                        <a:rPr b="0" i="0" lang="en-US" sz="800" u="none" cap="none" strike="noStrike">
                          <a:solidFill>
                            <a:srgbClr val="FCC28C"/>
                          </a:solidFill>
                          <a:latin typeface="Consolas"/>
                          <a:ea typeface="Consolas"/>
                          <a:cs typeface="Consolas"/>
                          <a:sym typeface="Consolas"/>
                        </a:rPr>
                        <a:t>for</a:t>
                      </a:r>
                      <a:r>
                        <a:rPr b="0" i="0" lang="en-US" sz="800" u="none" cap="none" strike="noStrike">
                          <a:solidFill>
                            <a:srgbClr val="FFFFFF"/>
                          </a:solidFill>
                          <a:latin typeface="Consolas"/>
                          <a:ea typeface="Consolas"/>
                          <a:cs typeface="Consolas"/>
                          <a:sym typeface="Consolas"/>
                        </a:rPr>
                        <a:t> Team Rebounds</a:t>
                      </a:r>
                      <a:br>
                        <a:rPr b="0" i="0" lang="en-US" sz="800" u="none" cap="none" strike="noStrike">
                          <a:solidFill>
                            <a:srgbClr val="FFFFFF"/>
                          </a:solidFill>
                          <a:latin typeface="Consolas"/>
                          <a:ea typeface="Consolas"/>
                          <a:cs typeface="Consolas"/>
                          <a:sym typeface="Consolas"/>
                        </a:rPr>
                      </a:br>
                      <a:r>
                        <a:rPr b="0" i="0" lang="en-US" sz="800" u="none" cap="none" strike="noStrike">
                          <a:solidFill>
                            <a:srgbClr val="FFFFFF"/>
                          </a:solidFill>
                          <a:latin typeface="Consolas"/>
                          <a:ea typeface="Consolas"/>
                          <a:cs typeface="Consolas"/>
                          <a:sym typeface="Consolas"/>
                        </a:rPr>
                        <a:t>    </a:t>
                      </a:r>
                      <a:r>
                        <a:rPr b="0" i="0" lang="en-US" sz="800" u="none" cap="none" strike="noStrike">
                          <a:solidFill>
                            <a:srgbClr val="FFFFAA"/>
                          </a:solidFill>
                          <a:latin typeface="Consolas"/>
                          <a:ea typeface="Consolas"/>
                          <a:cs typeface="Consolas"/>
                          <a:sym typeface="Consolas"/>
                        </a:rPr>
                        <a:t>SUM</a:t>
                      </a:r>
                      <a:r>
                        <a:rPr b="0" i="0" lang="en-US" sz="800" u="none" cap="none" strike="noStrike">
                          <a:solidFill>
                            <a:srgbClr val="FFFFFF"/>
                          </a:solidFill>
                          <a:latin typeface="Consolas"/>
                          <a:ea typeface="Consolas"/>
                          <a:cs typeface="Consolas"/>
                          <a:sym typeface="Consolas"/>
                        </a:rPr>
                        <a:t>(tg.steals) * </a:t>
                      </a:r>
                      <a:r>
                        <a:rPr b="0" i="0" lang="en-US" sz="800" u="none" cap="none" strike="noStrike">
                          <a:solidFill>
                            <a:srgbClr val="D36363"/>
                          </a:solidFill>
                          <a:latin typeface="Consolas"/>
                          <a:ea typeface="Consolas"/>
                          <a:cs typeface="Consolas"/>
                          <a:sym typeface="Consolas"/>
                        </a:rPr>
                        <a:t>0.1</a:t>
                      </a:r>
                      <a:r>
                        <a:rPr b="0" i="0" lang="en-US" sz="800" u="none" cap="none" strike="noStrike">
                          <a:solidFill>
                            <a:srgbClr val="FFFFFF"/>
                          </a:solidFill>
                          <a:latin typeface="Consolas"/>
                          <a:ea typeface="Consolas"/>
                          <a:cs typeface="Consolas"/>
                          <a:sym typeface="Consolas"/>
                        </a:rPr>
                        <a:t> +               -- w12 </a:t>
                      </a:r>
                      <a:r>
                        <a:rPr b="0" i="0" lang="en-US" sz="800" u="none" cap="none" strike="noStrike">
                          <a:solidFill>
                            <a:srgbClr val="FCC28C"/>
                          </a:solidFill>
                          <a:latin typeface="Consolas"/>
                          <a:ea typeface="Consolas"/>
                          <a:cs typeface="Consolas"/>
                          <a:sym typeface="Consolas"/>
                        </a:rPr>
                        <a:t>for</a:t>
                      </a:r>
                      <a:r>
                        <a:rPr b="0" i="0" lang="en-US" sz="800" u="none" cap="none" strike="noStrike">
                          <a:solidFill>
                            <a:srgbClr val="FFFFFF"/>
                          </a:solidFill>
                          <a:latin typeface="Consolas"/>
                          <a:ea typeface="Consolas"/>
                          <a:cs typeface="Consolas"/>
                          <a:sym typeface="Consolas"/>
                        </a:rPr>
                        <a:t> Team Steals</a:t>
                      </a:r>
                      <a:br>
                        <a:rPr b="0" i="0" lang="en-US" sz="800" u="none" cap="none" strike="noStrike">
                          <a:solidFill>
                            <a:srgbClr val="FFFFFF"/>
                          </a:solidFill>
                          <a:latin typeface="Consolas"/>
                          <a:ea typeface="Consolas"/>
                          <a:cs typeface="Consolas"/>
                          <a:sym typeface="Consolas"/>
                        </a:rPr>
                      </a:br>
                      <a:r>
                        <a:rPr b="0" i="0" lang="en-US" sz="800" u="none" cap="none" strike="noStrike">
                          <a:solidFill>
                            <a:srgbClr val="FFFFFF"/>
                          </a:solidFill>
                          <a:latin typeface="Consolas"/>
                          <a:ea typeface="Consolas"/>
                          <a:cs typeface="Consolas"/>
                          <a:sym typeface="Consolas"/>
                        </a:rPr>
                        <a:t>    </a:t>
                      </a:r>
                      <a:r>
                        <a:rPr b="0" i="0" lang="en-US" sz="800" u="none" cap="none" strike="noStrike">
                          <a:solidFill>
                            <a:srgbClr val="FFFFAA"/>
                          </a:solidFill>
                          <a:latin typeface="Consolas"/>
                          <a:ea typeface="Consolas"/>
                          <a:cs typeface="Consolas"/>
                          <a:sym typeface="Consolas"/>
                        </a:rPr>
                        <a:t>SUM</a:t>
                      </a:r>
                      <a:r>
                        <a:rPr b="0" i="0" lang="en-US" sz="800" u="none" cap="none" strike="noStrike">
                          <a:solidFill>
                            <a:srgbClr val="FFFFFF"/>
                          </a:solidFill>
                          <a:latin typeface="Consolas"/>
                          <a:ea typeface="Consolas"/>
                          <a:cs typeface="Consolas"/>
                          <a:sym typeface="Consolas"/>
                        </a:rPr>
                        <a:t>(tg.blocks) * </a:t>
                      </a:r>
                      <a:r>
                        <a:rPr b="0" i="0" lang="en-US" sz="800" u="none" cap="none" strike="noStrike">
                          <a:solidFill>
                            <a:srgbClr val="D36363"/>
                          </a:solidFill>
                          <a:latin typeface="Consolas"/>
                          <a:ea typeface="Consolas"/>
                          <a:cs typeface="Consolas"/>
                          <a:sym typeface="Consolas"/>
                        </a:rPr>
                        <a:t>0.1</a:t>
                      </a:r>
                      <a:r>
                        <a:rPr b="0" i="0" lang="en-US" sz="800" u="none" cap="none" strike="noStrike">
                          <a:solidFill>
                            <a:srgbClr val="FFFFFF"/>
                          </a:solidFill>
                          <a:latin typeface="Consolas"/>
                          <a:ea typeface="Consolas"/>
                          <a:cs typeface="Consolas"/>
                          <a:sym typeface="Consolas"/>
                        </a:rPr>
                        <a:t> -               -- w13 </a:t>
                      </a:r>
                      <a:r>
                        <a:rPr b="0" i="0" lang="en-US" sz="800" u="none" cap="none" strike="noStrike">
                          <a:solidFill>
                            <a:srgbClr val="FCC28C"/>
                          </a:solidFill>
                          <a:latin typeface="Consolas"/>
                          <a:ea typeface="Consolas"/>
                          <a:cs typeface="Consolas"/>
                          <a:sym typeface="Consolas"/>
                        </a:rPr>
                        <a:t>for</a:t>
                      </a:r>
                      <a:r>
                        <a:rPr b="0" i="0" lang="en-US" sz="800" u="none" cap="none" strike="noStrike">
                          <a:solidFill>
                            <a:srgbClr val="FFFFFF"/>
                          </a:solidFill>
                          <a:latin typeface="Consolas"/>
                          <a:ea typeface="Consolas"/>
                          <a:cs typeface="Consolas"/>
                          <a:sym typeface="Consolas"/>
                        </a:rPr>
                        <a:t> Team Blocks</a:t>
                      </a:r>
                      <a:br>
                        <a:rPr b="0" i="0" lang="en-US" sz="800" u="none" cap="none" strike="noStrike">
                          <a:solidFill>
                            <a:srgbClr val="FFFFFF"/>
                          </a:solidFill>
                          <a:latin typeface="Consolas"/>
                          <a:ea typeface="Consolas"/>
                          <a:cs typeface="Consolas"/>
                          <a:sym typeface="Consolas"/>
                        </a:rPr>
                      </a:br>
                      <a:r>
                        <a:rPr b="0" i="0" lang="en-US" sz="800" u="none" cap="none" strike="noStrike">
                          <a:solidFill>
                            <a:srgbClr val="FFFFFF"/>
                          </a:solidFill>
                          <a:latin typeface="Consolas"/>
                          <a:ea typeface="Consolas"/>
                          <a:cs typeface="Consolas"/>
                          <a:sym typeface="Consolas"/>
                        </a:rPr>
                        <a:t>    </a:t>
                      </a:r>
                      <a:r>
                        <a:rPr b="0" i="0" lang="en-US" sz="800" u="none" cap="none" strike="noStrike">
                          <a:solidFill>
                            <a:srgbClr val="FFFFAA"/>
                          </a:solidFill>
                          <a:latin typeface="Consolas"/>
                          <a:ea typeface="Consolas"/>
                          <a:cs typeface="Consolas"/>
                          <a:sym typeface="Consolas"/>
                        </a:rPr>
                        <a:t>SUM</a:t>
                      </a:r>
                      <a:r>
                        <a:rPr b="0" i="0" lang="en-US" sz="800" u="none" cap="none" strike="noStrike">
                          <a:solidFill>
                            <a:srgbClr val="FFFFFF"/>
                          </a:solidFill>
                          <a:latin typeface="Consolas"/>
                          <a:ea typeface="Consolas"/>
                          <a:cs typeface="Consolas"/>
                          <a:sym typeface="Consolas"/>
                        </a:rPr>
                        <a:t>(tg.turnovers) * </a:t>
                      </a:r>
                      <a:r>
                        <a:rPr b="0" i="0" lang="en-US" sz="800" u="none" cap="none" strike="noStrike">
                          <a:solidFill>
                            <a:srgbClr val="D36363"/>
                          </a:solidFill>
                          <a:latin typeface="Consolas"/>
                          <a:ea typeface="Consolas"/>
                          <a:cs typeface="Consolas"/>
                          <a:sym typeface="Consolas"/>
                        </a:rPr>
                        <a:t>-0.1</a:t>
                      </a:r>
                      <a:r>
                        <a:rPr b="0" i="0" lang="en-US" sz="800" u="none" cap="none" strike="noStrike">
                          <a:solidFill>
                            <a:srgbClr val="FFFFFF"/>
                          </a:solidFill>
                          <a:latin typeface="Consolas"/>
                          <a:ea typeface="Consolas"/>
                          <a:cs typeface="Consolas"/>
                          <a:sym typeface="Consolas"/>
                        </a:rPr>
                        <a:t> -           -- w14 </a:t>
                      </a:r>
                      <a:r>
                        <a:rPr b="0" i="0" lang="en-US" sz="800" u="none" cap="none" strike="noStrike">
                          <a:solidFill>
                            <a:srgbClr val="FCC28C"/>
                          </a:solidFill>
                          <a:latin typeface="Consolas"/>
                          <a:ea typeface="Consolas"/>
                          <a:cs typeface="Consolas"/>
                          <a:sym typeface="Consolas"/>
                        </a:rPr>
                        <a:t>for</a:t>
                      </a:r>
                      <a:r>
                        <a:rPr b="0" i="0" lang="en-US" sz="800" u="none" cap="none" strike="noStrike">
                          <a:solidFill>
                            <a:srgbClr val="FFFFFF"/>
                          </a:solidFill>
                          <a:latin typeface="Consolas"/>
                          <a:ea typeface="Consolas"/>
                          <a:cs typeface="Consolas"/>
                          <a:sym typeface="Consolas"/>
                        </a:rPr>
                        <a:t> Team Turnovers</a:t>
                      </a:r>
                      <a:br>
                        <a:rPr b="0" i="0" lang="en-US" sz="800" u="none" cap="none" strike="noStrike">
                          <a:solidFill>
                            <a:srgbClr val="FFFFFF"/>
                          </a:solidFill>
                          <a:latin typeface="Consolas"/>
                          <a:ea typeface="Consolas"/>
                          <a:cs typeface="Consolas"/>
                          <a:sym typeface="Consolas"/>
                        </a:rPr>
                      </a:br>
                      <a:r>
                        <a:rPr b="0" i="0" lang="en-US" sz="800" u="none" cap="none" strike="noStrike">
                          <a:solidFill>
                            <a:srgbClr val="FFFFFF"/>
                          </a:solidFill>
                          <a:latin typeface="Consolas"/>
                          <a:ea typeface="Consolas"/>
                          <a:cs typeface="Consolas"/>
                          <a:sym typeface="Consolas"/>
                        </a:rPr>
                        <a:t>    </a:t>
                      </a:r>
                      <a:r>
                        <a:rPr b="0" i="0" lang="en-US" sz="800" u="none" cap="none" strike="noStrike">
                          <a:solidFill>
                            <a:srgbClr val="FFFFAA"/>
                          </a:solidFill>
                          <a:latin typeface="Consolas"/>
                          <a:ea typeface="Consolas"/>
                          <a:cs typeface="Consolas"/>
                          <a:sym typeface="Consolas"/>
                        </a:rPr>
                        <a:t>SUM</a:t>
                      </a:r>
                      <a:r>
                        <a:rPr b="0" i="0" lang="en-US" sz="800" u="none" cap="none" strike="noStrike">
                          <a:solidFill>
                            <a:srgbClr val="FFFFFF"/>
                          </a:solidFill>
                          <a:latin typeface="Consolas"/>
                          <a:ea typeface="Consolas"/>
                          <a:cs typeface="Consolas"/>
                          <a:sym typeface="Consolas"/>
                        </a:rPr>
                        <a:t>(tg.personal_fouls) * </a:t>
                      </a:r>
                      <a:r>
                        <a:rPr b="0" i="0" lang="en-US" sz="800" u="none" cap="none" strike="noStrike">
                          <a:solidFill>
                            <a:srgbClr val="D36363"/>
                          </a:solidFill>
                          <a:latin typeface="Consolas"/>
                          <a:ea typeface="Consolas"/>
                          <a:cs typeface="Consolas"/>
                          <a:sym typeface="Consolas"/>
                        </a:rPr>
                        <a:t>-0.1</a:t>
                      </a:r>
                      <a:r>
                        <a:rPr b="0" i="0" lang="en-US" sz="800" u="none" cap="none" strike="noStrike">
                          <a:solidFill>
                            <a:srgbClr val="FFFFFF"/>
                          </a:solidFill>
                          <a:latin typeface="Consolas"/>
                          <a:ea typeface="Consolas"/>
                          <a:cs typeface="Consolas"/>
                          <a:sym typeface="Consolas"/>
                        </a:rPr>
                        <a:t> -      -- w15 </a:t>
                      </a:r>
                      <a:r>
                        <a:rPr b="0" i="0" lang="en-US" sz="800" u="none" cap="none" strike="noStrike">
                          <a:solidFill>
                            <a:srgbClr val="FCC28C"/>
                          </a:solidFill>
                          <a:latin typeface="Consolas"/>
                          <a:ea typeface="Consolas"/>
                          <a:cs typeface="Consolas"/>
                          <a:sym typeface="Consolas"/>
                        </a:rPr>
                        <a:t>for</a:t>
                      </a:r>
                      <a:r>
                        <a:rPr b="0" i="0" lang="en-US" sz="800" u="none" cap="none" strike="noStrike">
                          <a:solidFill>
                            <a:srgbClr val="FFFFFF"/>
                          </a:solidFill>
                          <a:latin typeface="Consolas"/>
                          <a:ea typeface="Consolas"/>
                          <a:cs typeface="Consolas"/>
                          <a:sym typeface="Consolas"/>
                        </a:rPr>
                        <a:t> Team Personal Fouls</a:t>
                      </a:r>
                      <a:br>
                        <a:rPr b="0" i="0" lang="en-US" sz="800" u="none" cap="none" strike="noStrike">
                          <a:solidFill>
                            <a:srgbClr val="FFFFFF"/>
                          </a:solidFill>
                          <a:latin typeface="Consolas"/>
                          <a:ea typeface="Consolas"/>
                          <a:cs typeface="Consolas"/>
                          <a:sym typeface="Consolas"/>
                        </a:rPr>
                      </a:br>
                      <a:r>
                        <a:rPr b="0" i="0" lang="en-US" sz="800" u="none" cap="none" strike="noStrike">
                          <a:solidFill>
                            <a:srgbClr val="FFFFFF"/>
                          </a:solidFill>
                          <a:latin typeface="Consolas"/>
                          <a:ea typeface="Consolas"/>
                          <a:cs typeface="Consolas"/>
                          <a:sym typeface="Consolas"/>
                        </a:rPr>
                        <a:t>    </a:t>
                      </a:r>
                      <a:r>
                        <a:rPr b="0" i="0" lang="en-US" sz="800" u="none" cap="none" strike="noStrike">
                          <a:solidFill>
                            <a:srgbClr val="FFFFAA"/>
                          </a:solidFill>
                          <a:latin typeface="Consolas"/>
                          <a:ea typeface="Consolas"/>
                          <a:cs typeface="Consolas"/>
                          <a:sym typeface="Consolas"/>
                        </a:rPr>
                        <a:t>SUM</a:t>
                      </a:r>
                      <a:r>
                        <a:rPr b="0" i="0" lang="en-US" sz="800" u="none" cap="none" strike="noStrike">
                          <a:solidFill>
                            <a:srgbClr val="FFFFFF"/>
                          </a:solidFill>
                          <a:latin typeface="Consolas"/>
                          <a:ea typeface="Consolas"/>
                          <a:cs typeface="Consolas"/>
                          <a:sym typeface="Consolas"/>
                        </a:rPr>
                        <a:t>(tg.team_tech_fouls) * </a:t>
                      </a:r>
                      <a:r>
                        <a:rPr b="0" i="0" lang="en-US" sz="800" u="none" cap="none" strike="noStrike">
                          <a:solidFill>
                            <a:srgbClr val="D36363"/>
                          </a:solidFill>
                          <a:latin typeface="Consolas"/>
                          <a:ea typeface="Consolas"/>
                          <a:cs typeface="Consolas"/>
                          <a:sym typeface="Consolas"/>
                        </a:rPr>
                        <a:t>-0.05</a:t>
                      </a:r>
                      <a:r>
                        <a:rPr b="0" i="0" lang="en-US" sz="800" u="none" cap="none" strike="noStrike">
                          <a:solidFill>
                            <a:srgbClr val="FFFFFF"/>
                          </a:solidFill>
                          <a:latin typeface="Consolas"/>
                          <a:ea typeface="Consolas"/>
                          <a:cs typeface="Consolas"/>
                          <a:sym typeface="Consolas"/>
                        </a:rPr>
                        <a:t>      -- w16 </a:t>
                      </a:r>
                      <a:r>
                        <a:rPr b="0" i="0" lang="en-US" sz="800" u="none" cap="none" strike="noStrike">
                          <a:solidFill>
                            <a:srgbClr val="FCC28C"/>
                          </a:solidFill>
                          <a:latin typeface="Consolas"/>
                          <a:ea typeface="Consolas"/>
                          <a:cs typeface="Consolas"/>
                          <a:sym typeface="Consolas"/>
                        </a:rPr>
                        <a:t>for</a:t>
                      </a:r>
                      <a:r>
                        <a:rPr b="0" i="0" lang="en-US" sz="800" u="none" cap="none" strike="noStrike">
                          <a:solidFill>
                            <a:srgbClr val="FFFFFF"/>
                          </a:solidFill>
                          <a:latin typeface="Consolas"/>
                          <a:ea typeface="Consolas"/>
                          <a:cs typeface="Consolas"/>
                          <a:sym typeface="Consolas"/>
                        </a:rPr>
                        <a:t> Team Technical Fouls</a:t>
                      </a:r>
                      <a:br>
                        <a:rPr b="0" i="0" lang="en-US" sz="800" u="none" cap="none" strike="noStrike">
                          <a:solidFill>
                            <a:srgbClr val="FFFFFF"/>
                          </a:solidFill>
                          <a:latin typeface="Consolas"/>
                          <a:ea typeface="Consolas"/>
                          <a:cs typeface="Consolas"/>
                          <a:sym typeface="Consolas"/>
                        </a:rPr>
                      </a:br>
                      <a:r>
                        <a:rPr b="0" i="0" lang="en-US" sz="800" u="none" cap="none" strike="noStrike">
                          <a:solidFill>
                            <a:srgbClr val="FFFFFF"/>
                          </a:solidFill>
                          <a:latin typeface="Consolas"/>
                          <a:ea typeface="Consolas"/>
                          <a:cs typeface="Consolas"/>
                          <a:sym typeface="Consolas"/>
                        </a:rPr>
                        <a:t>  ) / </a:t>
                      </a:r>
                      <a:r>
                        <a:rPr b="0" i="0" lang="en-US" sz="800" u="none" cap="none" strike="noStrike">
                          <a:solidFill>
                            <a:srgbClr val="FFFFAA"/>
                          </a:solidFill>
                          <a:latin typeface="Consolas"/>
                          <a:ea typeface="Consolas"/>
                          <a:cs typeface="Consolas"/>
                          <a:sym typeface="Consolas"/>
                        </a:rPr>
                        <a:t>COUNT</a:t>
                      </a:r>
                      <a:r>
                        <a:rPr b="0" i="0" lang="en-US" sz="800" u="none" cap="none" strike="noStrike">
                          <a:solidFill>
                            <a:srgbClr val="FFFFFF"/>
                          </a:solidFill>
                          <a:latin typeface="Consolas"/>
                          <a:ea typeface="Consolas"/>
                          <a:cs typeface="Consolas"/>
                          <a:sym typeface="Consolas"/>
                        </a:rPr>
                        <a:t>(</a:t>
                      </a:r>
                      <a:r>
                        <a:rPr b="0" i="0" lang="en-US" sz="800" u="none" cap="none" strike="noStrike">
                          <a:solidFill>
                            <a:srgbClr val="FCC28C"/>
                          </a:solidFill>
                          <a:latin typeface="Consolas"/>
                          <a:ea typeface="Consolas"/>
                          <a:cs typeface="Consolas"/>
                          <a:sym typeface="Consolas"/>
                        </a:rPr>
                        <a:t>DISTINCT</a:t>
                      </a:r>
                      <a:r>
                        <a:rPr b="0" i="0" lang="en-US" sz="800" u="none" cap="none" strike="noStrike">
                          <a:solidFill>
                            <a:srgbClr val="FFFFFF"/>
                          </a:solidFill>
                          <a:latin typeface="Consolas"/>
                          <a:ea typeface="Consolas"/>
                          <a:cs typeface="Consolas"/>
                          <a:sym typeface="Consolas"/>
                        </a:rPr>
                        <a:t> tg.game_id) </a:t>
                      </a:r>
                      <a:r>
                        <a:rPr b="0" i="0" lang="en-US" sz="800" u="none" cap="none" strike="noStrike">
                          <a:solidFill>
                            <a:srgbClr val="FCC28C"/>
                          </a:solidFill>
                          <a:latin typeface="Consolas"/>
                          <a:ea typeface="Consolas"/>
                          <a:cs typeface="Consolas"/>
                          <a:sym typeface="Consolas"/>
                        </a:rPr>
                        <a:t>AS</a:t>
                      </a:r>
                      <a:r>
                        <a:rPr b="0" i="0" lang="en-US" sz="800" u="none" cap="none" strike="noStrike">
                          <a:solidFill>
                            <a:srgbClr val="FFFFFF"/>
                          </a:solidFill>
                          <a:latin typeface="Consolas"/>
                          <a:ea typeface="Consolas"/>
                          <a:cs typeface="Consolas"/>
                          <a:sym typeface="Consolas"/>
                        </a:rPr>
                        <a:t> score</a:t>
                      </a:r>
                      <a:br>
                        <a:rPr b="0" i="0" lang="en-US" sz="800" u="none" cap="none" strike="noStrike">
                          <a:solidFill>
                            <a:srgbClr val="FFFFFF"/>
                          </a:solidFill>
                          <a:latin typeface="Consolas"/>
                          <a:ea typeface="Consolas"/>
                          <a:cs typeface="Consolas"/>
                          <a:sym typeface="Consolas"/>
                        </a:rPr>
                      </a:br>
                      <a:r>
                        <a:rPr b="0" i="0" lang="en-US" sz="800" u="none" cap="none" strike="noStrike">
                          <a:solidFill>
                            <a:srgbClr val="FCC28C"/>
                          </a:solidFill>
                          <a:latin typeface="Consolas"/>
                          <a:ea typeface="Consolas"/>
                          <a:cs typeface="Consolas"/>
                          <a:sym typeface="Consolas"/>
                        </a:rPr>
                        <a:t>FROM</a:t>
                      </a:r>
                      <a:br>
                        <a:rPr b="0" i="0" lang="en-US" sz="800" u="none" cap="none" strike="noStrike">
                          <a:solidFill>
                            <a:srgbClr val="FFFFFF"/>
                          </a:solidFill>
                          <a:latin typeface="Consolas"/>
                          <a:ea typeface="Consolas"/>
                          <a:cs typeface="Consolas"/>
                          <a:sym typeface="Consolas"/>
                        </a:rPr>
                      </a:br>
                      <a:r>
                        <a:rPr b="0" i="0" lang="en-US" sz="800" u="none" cap="none" strike="noStrike">
                          <a:solidFill>
                            <a:srgbClr val="FFFFFF"/>
                          </a:solidFill>
                          <a:latin typeface="Consolas"/>
                          <a:ea typeface="Consolas"/>
                          <a:cs typeface="Consolas"/>
                          <a:sym typeface="Consolas"/>
                        </a:rPr>
                        <a:t>  </a:t>
                      </a:r>
                      <a:r>
                        <a:rPr b="0" i="0" lang="en-US" sz="800" u="none" cap="none" strike="noStrike">
                          <a:solidFill>
                            <a:srgbClr val="D36363"/>
                          </a:solidFill>
                          <a:latin typeface="Consolas"/>
                          <a:ea typeface="Consolas"/>
                          <a:cs typeface="Consolas"/>
                          <a:sym typeface="Consolas"/>
                        </a:rPr>
                        <a:t>`bigquery-public-data.ncaa_basketball.mbb_teams`</a:t>
                      </a:r>
                      <a:r>
                        <a:rPr b="0" i="0" lang="en-US" sz="800" u="none" cap="none" strike="noStrike">
                          <a:solidFill>
                            <a:srgbClr val="FFFFFF"/>
                          </a:solidFill>
                          <a:latin typeface="Consolas"/>
                          <a:ea typeface="Consolas"/>
                          <a:cs typeface="Consolas"/>
                          <a:sym typeface="Consolas"/>
                        </a:rPr>
                        <a:t> t</a:t>
                      </a:r>
                      <a:br>
                        <a:rPr b="0" i="0" lang="en-US" sz="800" u="none" cap="none" strike="noStrike">
                          <a:solidFill>
                            <a:srgbClr val="FFFFFF"/>
                          </a:solidFill>
                          <a:latin typeface="Consolas"/>
                          <a:ea typeface="Consolas"/>
                          <a:cs typeface="Consolas"/>
                          <a:sym typeface="Consolas"/>
                        </a:rPr>
                      </a:br>
                      <a:r>
                        <a:rPr b="0" i="0" lang="en-US" sz="800" u="none" cap="none" strike="noStrike">
                          <a:solidFill>
                            <a:srgbClr val="FFFFFF"/>
                          </a:solidFill>
                          <a:latin typeface="Consolas"/>
                          <a:ea typeface="Consolas"/>
                          <a:cs typeface="Consolas"/>
                          <a:sym typeface="Consolas"/>
                        </a:rPr>
                        <a:t>  </a:t>
                      </a:r>
                      <a:r>
                        <a:rPr b="0" i="0" lang="en-US" sz="800" u="none" cap="none" strike="noStrike">
                          <a:solidFill>
                            <a:srgbClr val="FCC28C"/>
                          </a:solidFill>
                          <a:latin typeface="Consolas"/>
                          <a:ea typeface="Consolas"/>
                          <a:cs typeface="Consolas"/>
                          <a:sym typeface="Consolas"/>
                        </a:rPr>
                        <a:t>INNER</a:t>
                      </a:r>
                      <a:r>
                        <a:rPr b="0" i="0" lang="en-US" sz="800" u="none" cap="none" strike="noStrike">
                          <a:solidFill>
                            <a:srgbClr val="FFFFFF"/>
                          </a:solidFill>
                          <a:latin typeface="Consolas"/>
                          <a:ea typeface="Consolas"/>
                          <a:cs typeface="Consolas"/>
                          <a:sym typeface="Consolas"/>
                        </a:rPr>
                        <a:t> </a:t>
                      </a:r>
                      <a:r>
                        <a:rPr b="0" i="0" lang="en-US" sz="800" u="none" cap="none" strike="noStrike">
                          <a:solidFill>
                            <a:srgbClr val="FCC28C"/>
                          </a:solidFill>
                          <a:latin typeface="Consolas"/>
                          <a:ea typeface="Consolas"/>
                          <a:cs typeface="Consolas"/>
                          <a:sym typeface="Consolas"/>
                        </a:rPr>
                        <a:t>JOIN</a:t>
                      </a:r>
                      <a:r>
                        <a:rPr b="0" i="0" lang="en-US" sz="800" u="none" cap="none" strike="noStrike">
                          <a:solidFill>
                            <a:srgbClr val="FFFFFF"/>
                          </a:solidFill>
                          <a:latin typeface="Consolas"/>
                          <a:ea typeface="Consolas"/>
                          <a:cs typeface="Consolas"/>
                          <a:sym typeface="Consolas"/>
                        </a:rPr>
                        <a:t> </a:t>
                      </a:r>
                      <a:r>
                        <a:rPr b="0" i="0" lang="en-US" sz="800" u="none" cap="none" strike="noStrike">
                          <a:solidFill>
                            <a:srgbClr val="D36363"/>
                          </a:solidFill>
                          <a:latin typeface="Consolas"/>
                          <a:ea typeface="Consolas"/>
                          <a:cs typeface="Consolas"/>
                          <a:sym typeface="Consolas"/>
                        </a:rPr>
                        <a:t>`bigquery-public-data.ncaa_basketball.mbb_teams_games_sr`</a:t>
                      </a:r>
                      <a:r>
                        <a:rPr b="0" i="0" lang="en-US" sz="800" u="none" cap="none" strike="noStrike">
                          <a:solidFill>
                            <a:srgbClr val="FFFFFF"/>
                          </a:solidFill>
                          <a:latin typeface="Consolas"/>
                          <a:ea typeface="Consolas"/>
                          <a:cs typeface="Consolas"/>
                          <a:sym typeface="Consolas"/>
                        </a:rPr>
                        <a:t> tg </a:t>
                      </a:r>
                      <a:r>
                        <a:rPr b="0" i="0" lang="en-US" sz="800" u="none" cap="none" strike="noStrike">
                          <a:solidFill>
                            <a:srgbClr val="FCC28C"/>
                          </a:solidFill>
                          <a:latin typeface="Consolas"/>
                          <a:ea typeface="Consolas"/>
                          <a:cs typeface="Consolas"/>
                          <a:sym typeface="Consolas"/>
                        </a:rPr>
                        <a:t>ON</a:t>
                      </a:r>
                      <a:r>
                        <a:rPr b="0" i="0" lang="en-US" sz="800" u="none" cap="none" strike="noStrike">
                          <a:solidFill>
                            <a:srgbClr val="FFFFFF"/>
                          </a:solidFill>
                          <a:latin typeface="Consolas"/>
                          <a:ea typeface="Consolas"/>
                          <a:cs typeface="Consolas"/>
                          <a:sym typeface="Consolas"/>
                        </a:rPr>
                        <a:t>  tg.team_id = t.id</a:t>
                      </a:r>
                      <a:br>
                        <a:rPr b="0" i="0" lang="en-US" sz="800" u="none" cap="none" strike="noStrike">
                          <a:solidFill>
                            <a:srgbClr val="FFFFFF"/>
                          </a:solidFill>
                          <a:latin typeface="Consolas"/>
                          <a:ea typeface="Consolas"/>
                          <a:cs typeface="Consolas"/>
                          <a:sym typeface="Consolas"/>
                        </a:rPr>
                      </a:br>
                      <a:r>
                        <a:rPr b="0" i="0" lang="en-US" sz="800" u="none" cap="none" strike="noStrike">
                          <a:solidFill>
                            <a:srgbClr val="FFFFFF"/>
                          </a:solidFill>
                          <a:latin typeface="Consolas"/>
                          <a:ea typeface="Consolas"/>
                          <a:cs typeface="Consolas"/>
                          <a:sym typeface="Consolas"/>
                        </a:rPr>
                        <a:t>  </a:t>
                      </a:r>
                      <a:r>
                        <a:rPr b="0" i="0" lang="en-US" sz="800" u="none" cap="none" strike="noStrike">
                          <a:solidFill>
                            <a:srgbClr val="FCC28C"/>
                          </a:solidFill>
                          <a:latin typeface="Consolas"/>
                          <a:ea typeface="Consolas"/>
                          <a:cs typeface="Consolas"/>
                          <a:sym typeface="Consolas"/>
                        </a:rPr>
                        <a:t>INNER</a:t>
                      </a:r>
                      <a:r>
                        <a:rPr b="0" i="0" lang="en-US" sz="800" u="none" cap="none" strike="noStrike">
                          <a:solidFill>
                            <a:srgbClr val="FFFFFF"/>
                          </a:solidFill>
                          <a:latin typeface="Consolas"/>
                          <a:ea typeface="Consolas"/>
                          <a:cs typeface="Consolas"/>
                          <a:sym typeface="Consolas"/>
                        </a:rPr>
                        <a:t> </a:t>
                      </a:r>
                      <a:r>
                        <a:rPr b="0" i="0" lang="en-US" sz="800" u="none" cap="none" strike="noStrike">
                          <a:solidFill>
                            <a:srgbClr val="FCC28C"/>
                          </a:solidFill>
                          <a:latin typeface="Consolas"/>
                          <a:ea typeface="Consolas"/>
                          <a:cs typeface="Consolas"/>
                          <a:sym typeface="Consolas"/>
                        </a:rPr>
                        <a:t>JOIN</a:t>
                      </a:r>
                      <a:r>
                        <a:rPr b="0" i="0" lang="en-US" sz="800" u="none" cap="none" strike="noStrike">
                          <a:solidFill>
                            <a:srgbClr val="FFFFFF"/>
                          </a:solidFill>
                          <a:latin typeface="Consolas"/>
                          <a:ea typeface="Consolas"/>
                          <a:cs typeface="Consolas"/>
                          <a:sym typeface="Consolas"/>
                        </a:rPr>
                        <a:t> </a:t>
                      </a:r>
                      <a:r>
                        <a:rPr b="0" i="0" lang="en-US" sz="800" u="none" cap="none" strike="noStrike">
                          <a:solidFill>
                            <a:srgbClr val="D36363"/>
                          </a:solidFill>
                          <a:latin typeface="Consolas"/>
                          <a:ea typeface="Consolas"/>
                          <a:cs typeface="Consolas"/>
                          <a:sym typeface="Consolas"/>
                        </a:rPr>
                        <a:t>`bigquery-public-data.ncaa_basketball.mbb_games_sr`</a:t>
                      </a:r>
                      <a:r>
                        <a:rPr b="0" i="0" lang="en-US" sz="800" u="none" cap="none" strike="noStrike">
                          <a:solidFill>
                            <a:srgbClr val="FFFFFF"/>
                          </a:solidFill>
                          <a:latin typeface="Consolas"/>
                          <a:ea typeface="Consolas"/>
                          <a:cs typeface="Consolas"/>
                          <a:sym typeface="Consolas"/>
                        </a:rPr>
                        <a:t> g </a:t>
                      </a:r>
                      <a:r>
                        <a:rPr b="0" i="0" lang="en-US" sz="800" u="none" cap="none" strike="noStrike">
                          <a:solidFill>
                            <a:srgbClr val="FCC28C"/>
                          </a:solidFill>
                          <a:latin typeface="Consolas"/>
                          <a:ea typeface="Consolas"/>
                          <a:cs typeface="Consolas"/>
                          <a:sym typeface="Consolas"/>
                        </a:rPr>
                        <a:t>ON</a:t>
                      </a:r>
                      <a:r>
                        <a:rPr b="0" i="0" lang="en-US" sz="800" u="none" cap="none" strike="noStrike">
                          <a:solidFill>
                            <a:srgbClr val="FFFFFF"/>
                          </a:solidFill>
                          <a:latin typeface="Consolas"/>
                          <a:ea typeface="Consolas"/>
                          <a:cs typeface="Consolas"/>
                          <a:sym typeface="Consolas"/>
                        </a:rPr>
                        <a:t> tg.game_id = g.game_id </a:t>
                      </a:r>
                      <a:br>
                        <a:rPr b="0" i="0" lang="en-US" sz="800" u="none" cap="none" strike="noStrike">
                          <a:solidFill>
                            <a:srgbClr val="FFFFFF"/>
                          </a:solidFill>
                          <a:latin typeface="Consolas"/>
                          <a:ea typeface="Consolas"/>
                          <a:cs typeface="Consolas"/>
                          <a:sym typeface="Consolas"/>
                        </a:rPr>
                      </a:br>
                      <a:r>
                        <a:rPr b="0" i="0" lang="en-US" sz="800" u="none" cap="none" strike="noStrike">
                          <a:solidFill>
                            <a:srgbClr val="FCC28C"/>
                          </a:solidFill>
                          <a:latin typeface="Consolas"/>
                          <a:ea typeface="Consolas"/>
                          <a:cs typeface="Consolas"/>
                          <a:sym typeface="Consolas"/>
                        </a:rPr>
                        <a:t>WHERE</a:t>
                      </a:r>
                      <a:br>
                        <a:rPr b="0" i="0" lang="en-US" sz="800" u="none" cap="none" strike="noStrike">
                          <a:solidFill>
                            <a:srgbClr val="FFFFFF"/>
                          </a:solidFill>
                          <a:latin typeface="Consolas"/>
                          <a:ea typeface="Consolas"/>
                          <a:cs typeface="Consolas"/>
                          <a:sym typeface="Consolas"/>
                        </a:rPr>
                      </a:br>
                      <a:r>
                        <a:rPr b="0" i="0" lang="en-US" sz="800" u="none" cap="none" strike="noStrike">
                          <a:solidFill>
                            <a:srgbClr val="FFFFFF"/>
                          </a:solidFill>
                          <a:latin typeface="Consolas"/>
                          <a:ea typeface="Consolas"/>
                          <a:cs typeface="Consolas"/>
                          <a:sym typeface="Consolas"/>
                        </a:rPr>
                        <a:t>  g.season = </a:t>
                      </a:r>
                      <a:r>
                        <a:rPr b="0" i="0" lang="en-US" sz="800" u="none" cap="none" strike="noStrike">
                          <a:solidFill>
                            <a:srgbClr val="D36363"/>
                          </a:solidFill>
                          <a:latin typeface="Consolas"/>
                          <a:ea typeface="Consolas"/>
                          <a:cs typeface="Consolas"/>
                          <a:sym typeface="Consolas"/>
                        </a:rPr>
                        <a:t>2016</a:t>
                      </a:r>
                      <a:br>
                        <a:rPr b="0" i="0" lang="en-US" sz="800" u="none" cap="none" strike="noStrike">
                          <a:solidFill>
                            <a:srgbClr val="FFFFFF"/>
                          </a:solidFill>
                          <a:latin typeface="Consolas"/>
                          <a:ea typeface="Consolas"/>
                          <a:cs typeface="Consolas"/>
                          <a:sym typeface="Consolas"/>
                        </a:rPr>
                      </a:br>
                      <a:r>
                        <a:rPr b="0" i="0" lang="en-US" sz="800" u="none" cap="none" strike="noStrike">
                          <a:solidFill>
                            <a:srgbClr val="FCC28C"/>
                          </a:solidFill>
                          <a:latin typeface="Consolas"/>
                          <a:ea typeface="Consolas"/>
                          <a:cs typeface="Consolas"/>
                          <a:sym typeface="Consolas"/>
                        </a:rPr>
                        <a:t>AND</a:t>
                      </a:r>
                      <a:r>
                        <a:rPr b="0" i="0" lang="en-US" sz="800" u="none" cap="none" strike="noStrike">
                          <a:solidFill>
                            <a:srgbClr val="FFFFFF"/>
                          </a:solidFill>
                          <a:latin typeface="Consolas"/>
                          <a:ea typeface="Consolas"/>
                          <a:cs typeface="Consolas"/>
                          <a:sym typeface="Consolas"/>
                        </a:rPr>
                        <a:t> g.tournament = </a:t>
                      </a:r>
                      <a:r>
                        <a:rPr b="0" i="0" lang="en-US" sz="800" u="none" cap="none" strike="noStrike">
                          <a:solidFill>
                            <a:srgbClr val="A2FCA2"/>
                          </a:solidFill>
                          <a:latin typeface="Consolas"/>
                          <a:ea typeface="Consolas"/>
                          <a:cs typeface="Consolas"/>
                          <a:sym typeface="Consolas"/>
                        </a:rPr>
                        <a:t>'NCAA'</a:t>
                      </a:r>
                      <a:br>
                        <a:rPr b="0" i="0" lang="en-US" sz="800" u="none" cap="none" strike="noStrike">
                          <a:solidFill>
                            <a:srgbClr val="FFFFFF"/>
                          </a:solidFill>
                          <a:latin typeface="Consolas"/>
                          <a:ea typeface="Consolas"/>
                          <a:cs typeface="Consolas"/>
                          <a:sym typeface="Consolas"/>
                        </a:rPr>
                      </a:br>
                      <a:r>
                        <a:rPr b="0" i="0" lang="en-US" sz="800" u="none" cap="none" strike="noStrike">
                          <a:solidFill>
                            <a:srgbClr val="FCC28C"/>
                          </a:solidFill>
                          <a:latin typeface="Consolas"/>
                          <a:ea typeface="Consolas"/>
                          <a:cs typeface="Consolas"/>
                          <a:sym typeface="Consolas"/>
                        </a:rPr>
                        <a:t>AND</a:t>
                      </a:r>
                      <a:r>
                        <a:rPr b="0" i="0" lang="en-US" sz="800" u="none" cap="none" strike="noStrike">
                          <a:solidFill>
                            <a:srgbClr val="FFFFFF"/>
                          </a:solidFill>
                          <a:latin typeface="Consolas"/>
                          <a:ea typeface="Consolas"/>
                          <a:cs typeface="Consolas"/>
                          <a:sym typeface="Consolas"/>
                        </a:rPr>
                        <a:t> g.season </a:t>
                      </a:r>
                      <a:r>
                        <a:rPr b="0" i="0" lang="en-US" sz="800" u="none" cap="none" strike="noStrike">
                          <a:solidFill>
                            <a:srgbClr val="FCC28C"/>
                          </a:solidFill>
                          <a:latin typeface="Consolas"/>
                          <a:ea typeface="Consolas"/>
                          <a:cs typeface="Consolas"/>
                          <a:sym typeface="Consolas"/>
                        </a:rPr>
                        <a:t>is</a:t>
                      </a:r>
                      <a:r>
                        <a:rPr b="0" i="0" lang="en-US" sz="800" u="none" cap="none" strike="noStrike">
                          <a:solidFill>
                            <a:srgbClr val="FFFFFF"/>
                          </a:solidFill>
                          <a:latin typeface="Consolas"/>
                          <a:ea typeface="Consolas"/>
                          <a:cs typeface="Consolas"/>
                          <a:sym typeface="Consolas"/>
                        </a:rPr>
                        <a:t> </a:t>
                      </a:r>
                      <a:r>
                        <a:rPr b="0" i="0" lang="en-US" sz="800" u="none" cap="none" strike="noStrike">
                          <a:solidFill>
                            <a:srgbClr val="FCC28C"/>
                          </a:solidFill>
                          <a:latin typeface="Consolas"/>
                          <a:ea typeface="Consolas"/>
                          <a:cs typeface="Consolas"/>
                          <a:sym typeface="Consolas"/>
                        </a:rPr>
                        <a:t>NOT</a:t>
                      </a:r>
                      <a:r>
                        <a:rPr b="0" i="0" lang="en-US" sz="800" u="none" cap="none" strike="noStrike">
                          <a:solidFill>
                            <a:srgbClr val="FFFFFF"/>
                          </a:solidFill>
                          <a:latin typeface="Consolas"/>
                          <a:ea typeface="Consolas"/>
                          <a:cs typeface="Consolas"/>
                          <a:sym typeface="Consolas"/>
                        </a:rPr>
                        <a:t> </a:t>
                      </a:r>
                      <a:r>
                        <a:rPr b="0" i="0" lang="en-US" sz="800" u="none" cap="none" strike="noStrike">
                          <a:solidFill>
                            <a:srgbClr val="FCC28C"/>
                          </a:solidFill>
                          <a:latin typeface="Consolas"/>
                          <a:ea typeface="Consolas"/>
                          <a:cs typeface="Consolas"/>
                          <a:sym typeface="Consolas"/>
                        </a:rPr>
                        <a:t>NULL</a:t>
                      </a:r>
                      <a:br>
                        <a:rPr b="0" i="0" lang="en-US" sz="800" u="none" cap="none" strike="noStrike">
                          <a:solidFill>
                            <a:srgbClr val="FFFFFF"/>
                          </a:solidFill>
                          <a:latin typeface="Consolas"/>
                          <a:ea typeface="Consolas"/>
                          <a:cs typeface="Consolas"/>
                          <a:sym typeface="Consolas"/>
                        </a:rPr>
                      </a:br>
                      <a:r>
                        <a:rPr b="0" i="0" lang="en-US" sz="800" u="none" cap="none" strike="noStrike">
                          <a:solidFill>
                            <a:srgbClr val="FCC28C"/>
                          </a:solidFill>
                          <a:latin typeface="Consolas"/>
                          <a:ea typeface="Consolas"/>
                          <a:cs typeface="Consolas"/>
                          <a:sym typeface="Consolas"/>
                        </a:rPr>
                        <a:t>AND</a:t>
                      </a:r>
                      <a:r>
                        <a:rPr b="0" i="0" lang="en-US" sz="800" u="none" cap="none" strike="noStrike">
                          <a:solidFill>
                            <a:srgbClr val="FFFFFF"/>
                          </a:solidFill>
                          <a:latin typeface="Consolas"/>
                          <a:ea typeface="Consolas"/>
                          <a:cs typeface="Consolas"/>
                          <a:sym typeface="Consolas"/>
                        </a:rPr>
                        <a:t> g.tournament </a:t>
                      </a:r>
                      <a:r>
                        <a:rPr b="0" i="0" lang="en-US" sz="800" u="none" cap="none" strike="noStrike">
                          <a:solidFill>
                            <a:srgbClr val="FCC28C"/>
                          </a:solidFill>
                          <a:latin typeface="Consolas"/>
                          <a:ea typeface="Consolas"/>
                          <a:cs typeface="Consolas"/>
                          <a:sym typeface="Consolas"/>
                        </a:rPr>
                        <a:t>is</a:t>
                      </a:r>
                      <a:r>
                        <a:rPr b="0" i="0" lang="en-US" sz="800" u="none" cap="none" strike="noStrike">
                          <a:solidFill>
                            <a:srgbClr val="FFFFFF"/>
                          </a:solidFill>
                          <a:latin typeface="Consolas"/>
                          <a:ea typeface="Consolas"/>
                          <a:cs typeface="Consolas"/>
                          <a:sym typeface="Consolas"/>
                        </a:rPr>
                        <a:t> </a:t>
                      </a:r>
                      <a:r>
                        <a:rPr b="0" i="0" lang="en-US" sz="800" u="none" cap="none" strike="noStrike">
                          <a:solidFill>
                            <a:srgbClr val="FCC28C"/>
                          </a:solidFill>
                          <a:latin typeface="Consolas"/>
                          <a:ea typeface="Consolas"/>
                          <a:cs typeface="Consolas"/>
                          <a:sym typeface="Consolas"/>
                        </a:rPr>
                        <a:t>NOT</a:t>
                      </a:r>
                      <a:r>
                        <a:rPr b="0" i="0" lang="en-US" sz="800" u="none" cap="none" strike="noStrike">
                          <a:solidFill>
                            <a:srgbClr val="FFFFFF"/>
                          </a:solidFill>
                          <a:latin typeface="Consolas"/>
                          <a:ea typeface="Consolas"/>
                          <a:cs typeface="Consolas"/>
                          <a:sym typeface="Consolas"/>
                        </a:rPr>
                        <a:t> </a:t>
                      </a:r>
                      <a:r>
                        <a:rPr b="0" i="0" lang="en-US" sz="800" u="none" cap="none" strike="noStrike">
                          <a:solidFill>
                            <a:srgbClr val="FCC28C"/>
                          </a:solidFill>
                          <a:latin typeface="Consolas"/>
                          <a:ea typeface="Consolas"/>
                          <a:cs typeface="Consolas"/>
                          <a:sym typeface="Consolas"/>
                        </a:rPr>
                        <a:t>NULL</a:t>
                      </a:r>
                      <a:br>
                        <a:rPr b="0" i="0" lang="en-US" sz="800" u="none" cap="none" strike="noStrike">
                          <a:solidFill>
                            <a:srgbClr val="FFFFFF"/>
                          </a:solidFill>
                          <a:latin typeface="Consolas"/>
                          <a:ea typeface="Consolas"/>
                          <a:cs typeface="Consolas"/>
                          <a:sym typeface="Consolas"/>
                        </a:rPr>
                      </a:br>
                      <a:r>
                        <a:rPr b="0" i="0" lang="en-US" sz="800" u="none" cap="none" strike="noStrike">
                          <a:solidFill>
                            <a:srgbClr val="FCC28C"/>
                          </a:solidFill>
                          <a:latin typeface="Consolas"/>
                          <a:ea typeface="Consolas"/>
                          <a:cs typeface="Consolas"/>
                          <a:sym typeface="Consolas"/>
                        </a:rPr>
                        <a:t>GROUP</a:t>
                      </a:r>
                      <a:r>
                        <a:rPr b="0" i="0" lang="en-US" sz="800" u="none" cap="none" strike="noStrike">
                          <a:solidFill>
                            <a:srgbClr val="FFFFFF"/>
                          </a:solidFill>
                          <a:latin typeface="Consolas"/>
                          <a:ea typeface="Consolas"/>
                          <a:cs typeface="Consolas"/>
                          <a:sym typeface="Consolas"/>
                        </a:rPr>
                        <a:t> </a:t>
                      </a:r>
                      <a:r>
                        <a:rPr b="0" i="0" lang="en-US" sz="800" u="none" cap="none" strike="noStrike">
                          <a:solidFill>
                            <a:srgbClr val="FCC28C"/>
                          </a:solidFill>
                          <a:latin typeface="Consolas"/>
                          <a:ea typeface="Consolas"/>
                          <a:cs typeface="Consolas"/>
                          <a:sym typeface="Consolas"/>
                        </a:rPr>
                        <a:t>BY</a:t>
                      </a:r>
                      <a:br>
                        <a:rPr b="0" i="0" lang="en-US" sz="800" u="none" cap="none" strike="noStrike">
                          <a:solidFill>
                            <a:srgbClr val="FFFFFF"/>
                          </a:solidFill>
                          <a:latin typeface="Consolas"/>
                          <a:ea typeface="Consolas"/>
                          <a:cs typeface="Consolas"/>
                          <a:sym typeface="Consolas"/>
                        </a:rPr>
                      </a:br>
                      <a:r>
                        <a:rPr b="0" i="0" lang="en-US" sz="800" u="none" cap="none" strike="noStrike">
                          <a:solidFill>
                            <a:srgbClr val="FFFFFF"/>
                          </a:solidFill>
                          <a:latin typeface="Consolas"/>
                          <a:ea typeface="Consolas"/>
                          <a:cs typeface="Consolas"/>
                          <a:sym typeface="Consolas"/>
                        </a:rPr>
                        <a:t>  tg.team_id,</a:t>
                      </a:r>
                      <a:br>
                        <a:rPr b="0" i="0" lang="en-US" sz="800" u="none" cap="none" strike="noStrike">
                          <a:solidFill>
                            <a:srgbClr val="FFFFFF"/>
                          </a:solidFill>
                          <a:latin typeface="Consolas"/>
                          <a:ea typeface="Consolas"/>
                          <a:cs typeface="Consolas"/>
                          <a:sym typeface="Consolas"/>
                        </a:rPr>
                      </a:br>
                      <a:r>
                        <a:rPr b="0" i="0" lang="en-US" sz="800" u="none" cap="none" strike="noStrike">
                          <a:solidFill>
                            <a:srgbClr val="FFFFFF"/>
                          </a:solidFill>
                          <a:latin typeface="Consolas"/>
                          <a:ea typeface="Consolas"/>
                          <a:cs typeface="Consolas"/>
                          <a:sym typeface="Consolas"/>
                        </a:rPr>
                        <a:t>  t.name,</a:t>
                      </a:r>
                      <a:br>
                        <a:rPr b="0" i="0" lang="en-US" sz="800" u="none" cap="none" strike="noStrike">
                          <a:solidFill>
                            <a:srgbClr val="FFFFFF"/>
                          </a:solidFill>
                          <a:latin typeface="Consolas"/>
                          <a:ea typeface="Consolas"/>
                          <a:cs typeface="Consolas"/>
                          <a:sym typeface="Consolas"/>
                        </a:rPr>
                      </a:br>
                      <a:r>
                        <a:rPr b="0" i="0" lang="en-US" sz="800" u="none" cap="none" strike="noStrike">
                          <a:solidFill>
                            <a:srgbClr val="FFFFFF"/>
                          </a:solidFill>
                          <a:latin typeface="Consolas"/>
                          <a:ea typeface="Consolas"/>
                          <a:cs typeface="Consolas"/>
                          <a:sym typeface="Consolas"/>
                        </a:rPr>
                        <a:t>  g.season,</a:t>
                      </a:r>
                      <a:br>
                        <a:rPr b="0" i="0" lang="en-US" sz="800" u="none" cap="none" strike="noStrike">
                          <a:solidFill>
                            <a:srgbClr val="FFFFFF"/>
                          </a:solidFill>
                          <a:latin typeface="Consolas"/>
                          <a:ea typeface="Consolas"/>
                          <a:cs typeface="Consolas"/>
                          <a:sym typeface="Consolas"/>
                        </a:rPr>
                      </a:br>
                      <a:r>
                        <a:rPr b="0" i="0" lang="en-US" sz="800" u="none" cap="none" strike="noStrike">
                          <a:solidFill>
                            <a:srgbClr val="FFFFFF"/>
                          </a:solidFill>
                          <a:latin typeface="Consolas"/>
                          <a:ea typeface="Consolas"/>
                          <a:cs typeface="Consolas"/>
                          <a:sym typeface="Consolas"/>
                        </a:rPr>
                        <a:t>  g.tournament</a:t>
                      </a:r>
                      <a:br>
                        <a:rPr b="0" i="0" lang="en-US" sz="800" u="none" cap="none" strike="noStrike">
                          <a:solidFill>
                            <a:srgbClr val="FFFFFF"/>
                          </a:solidFill>
                          <a:latin typeface="Consolas"/>
                          <a:ea typeface="Consolas"/>
                          <a:cs typeface="Consolas"/>
                          <a:sym typeface="Consolas"/>
                        </a:rPr>
                      </a:br>
                      <a:r>
                        <a:rPr b="0" i="0" lang="en-US" sz="800" u="none" cap="none" strike="noStrike">
                          <a:solidFill>
                            <a:srgbClr val="FFFFFF"/>
                          </a:solidFill>
                          <a:latin typeface="Consolas"/>
                          <a:ea typeface="Consolas"/>
                          <a:cs typeface="Consolas"/>
                          <a:sym typeface="Consolas"/>
                        </a:rPr>
                        <a:t>),</a:t>
                      </a:r>
                      <a:endParaRPr sz="1600" u="none" cap="none" strike="noStrike"/>
                    </a:p>
                  </a:txBody>
                  <a:tcPr marT="45475" marB="45475" marR="45475" marL="454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33333"/>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6" name="Shape 266"/>
        <p:cNvGrpSpPr/>
        <p:nvPr/>
      </p:nvGrpSpPr>
      <p:grpSpPr>
        <a:xfrm>
          <a:off x="0" y="0"/>
          <a:ext cx="0" cy="0"/>
          <a:chOff x="0" y="0"/>
          <a:chExt cx="0" cy="0"/>
        </a:xfrm>
      </p:grpSpPr>
      <p:sp>
        <p:nvSpPr>
          <p:cNvPr id="267" name="Google Shape;267;p26"/>
          <p:cNvSpPr/>
          <p:nvPr/>
        </p:nvSpPr>
        <p:spPr>
          <a:xfrm>
            <a:off x="5877232" y="0"/>
            <a:ext cx="3266767" cy="6857999"/>
          </a:xfrm>
          <a:prstGeom prst="rect">
            <a:avLst/>
          </a:prstGeom>
          <a:blipFill rotWithShape="1">
            <a:blip r:embed="rId3">
              <a:alphaModFix amt="60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268" name="Google Shape;268;p26"/>
          <p:cNvSpPr txBox="1"/>
          <p:nvPr>
            <p:ph type="title"/>
          </p:nvPr>
        </p:nvSpPr>
        <p:spPr>
          <a:xfrm>
            <a:off x="6117262" y="484632"/>
            <a:ext cx="2658026"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Font typeface="Rockwell"/>
              <a:buNone/>
            </a:pPr>
            <a:r>
              <a:rPr lang="en-US" sz="2800"/>
              <a:t>QUERY FOR PLAYER SCORES</a:t>
            </a:r>
            <a:endParaRPr/>
          </a:p>
        </p:txBody>
      </p:sp>
      <p:sp>
        <p:nvSpPr>
          <p:cNvPr id="269" name="Google Shape;269;p26"/>
          <p:cNvSpPr txBox="1"/>
          <p:nvPr>
            <p:ph idx="1" type="body"/>
          </p:nvPr>
        </p:nvSpPr>
        <p:spPr>
          <a:xfrm>
            <a:off x="6117263" y="2121408"/>
            <a:ext cx="2658025"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190"/>
              <a:buChar char="▪"/>
            </a:pPr>
            <a:r>
              <a:rPr lang="en-US" sz="1400"/>
              <a:t>SQL query to calculate player scores by aggregating individual performance metrics and applying weights.</a:t>
            </a:r>
            <a:endParaRPr/>
          </a:p>
        </p:txBody>
      </p:sp>
      <p:grpSp>
        <p:nvGrpSpPr>
          <p:cNvPr id="270" name="Google Shape;270;p26"/>
          <p:cNvGrpSpPr/>
          <p:nvPr/>
        </p:nvGrpSpPr>
        <p:grpSpPr>
          <a:xfrm>
            <a:off x="8551293" y="6229681"/>
            <a:ext cx="342900" cy="457200"/>
            <a:chOff x="11361456" y="6195813"/>
            <a:chExt cx="548640" cy="548640"/>
          </a:xfrm>
        </p:grpSpPr>
        <p:sp>
          <p:nvSpPr>
            <p:cNvPr id="271" name="Google Shape;271;p26"/>
            <p:cNvSpPr/>
            <p:nvPr/>
          </p:nvSpPr>
          <p:spPr>
            <a:xfrm>
              <a:off x="11361456" y="6195813"/>
              <a:ext cx="548640" cy="54864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272" name="Google Shape;272;p26"/>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
        <p:nvSpPr>
          <p:cNvPr id="273" name="Google Shape;273;p26"/>
          <p:cNvSpPr/>
          <p:nvPr/>
        </p:nvSpPr>
        <p:spPr>
          <a:xfrm>
            <a:off x="1376363" y="212090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aphicFrame>
        <p:nvGraphicFramePr>
          <p:cNvPr id="274" name="Google Shape;274;p26"/>
          <p:cNvGraphicFramePr/>
          <p:nvPr/>
        </p:nvGraphicFramePr>
        <p:xfrm>
          <a:off x="475499" y="772282"/>
          <a:ext cx="3000000" cy="3000000"/>
        </p:xfrm>
        <a:graphic>
          <a:graphicData uri="http://schemas.openxmlformats.org/drawingml/2006/table">
            <a:tbl>
              <a:tblPr>
                <a:noFill/>
                <a:tableStyleId>{029B7E84-805B-4F20-BFEF-CEEA155553DF}</a:tableStyleId>
              </a:tblPr>
              <a:tblGrid>
                <a:gridCol w="5161700"/>
              </a:tblGrid>
              <a:tr h="5323700">
                <a:tc>
                  <a:txBody>
                    <a:bodyPr/>
                    <a:lstStyle/>
                    <a:p>
                      <a:pPr indent="0" lvl="0" marL="0" marR="0" rtl="0" algn="l">
                        <a:spcBef>
                          <a:spcPts val="0"/>
                        </a:spcBef>
                        <a:spcAft>
                          <a:spcPts val="0"/>
                        </a:spcAft>
                        <a:buNone/>
                      </a:pPr>
                      <a:r>
                        <a:rPr b="0" i="0" lang="en-US" sz="900" u="none" cap="none" strike="noStrike">
                          <a:solidFill>
                            <a:srgbClr val="FFFFFF"/>
                          </a:solidFill>
                          <a:highlight>
                            <a:srgbClr val="333333"/>
                          </a:highlight>
                          <a:latin typeface="Consolas"/>
                          <a:ea typeface="Consolas"/>
                          <a:cs typeface="Consolas"/>
                          <a:sym typeface="Consolas"/>
                        </a:rPr>
                        <a:t>player_scores AS (</a:t>
                      </a:r>
                      <a:br>
                        <a:rPr b="0" i="0" lang="en-US" sz="900" u="none" cap="none" strike="noStrike">
                          <a:solidFill>
                            <a:srgbClr val="FFFFFF"/>
                          </a:solidFill>
                          <a:highlight>
                            <a:srgbClr val="333333"/>
                          </a:highlight>
                          <a:latin typeface="Consolas"/>
                          <a:ea typeface="Consolas"/>
                          <a:cs typeface="Consolas"/>
                          <a:sym typeface="Consolas"/>
                        </a:rPr>
                      </a:br>
                      <a:r>
                        <a:rPr b="0" i="0" lang="en-US" sz="900" u="none" cap="none" strike="noStrike">
                          <a:solidFill>
                            <a:srgbClr val="FCC28C"/>
                          </a:solidFill>
                          <a:highlight>
                            <a:srgbClr val="333333"/>
                          </a:highlight>
                          <a:latin typeface="Consolas"/>
                          <a:ea typeface="Consolas"/>
                          <a:cs typeface="Consolas"/>
                          <a:sym typeface="Consolas"/>
                        </a:rPr>
                        <a:t>SELECT</a:t>
                      </a:r>
                      <a:br>
                        <a:rPr b="0" i="0" lang="en-US" sz="900" u="none" cap="none" strike="noStrike">
                          <a:solidFill>
                            <a:srgbClr val="FFFFFF"/>
                          </a:solidFill>
                          <a:highlight>
                            <a:srgbClr val="333333"/>
                          </a:highlight>
                          <a:latin typeface="Consolas"/>
                          <a:ea typeface="Consolas"/>
                          <a:cs typeface="Consolas"/>
                          <a:sym typeface="Consolas"/>
                        </a:rPr>
                      </a:br>
                      <a:r>
                        <a:rPr b="0" i="0" lang="en-US" sz="900" u="none" cap="none" strike="noStrike">
                          <a:solidFill>
                            <a:srgbClr val="FFFFFF"/>
                          </a:solidFill>
                          <a:highlight>
                            <a:srgbClr val="333333"/>
                          </a:highlight>
                          <a:latin typeface="Consolas"/>
                          <a:ea typeface="Consolas"/>
                          <a:cs typeface="Consolas"/>
                          <a:sym typeface="Consolas"/>
                        </a:rPr>
                        <a:t>  pg.full_name,</a:t>
                      </a:r>
                      <a:br>
                        <a:rPr b="0" i="0" lang="en-US" sz="900" u="none" cap="none" strike="noStrike">
                          <a:solidFill>
                            <a:srgbClr val="FFFFFF"/>
                          </a:solidFill>
                          <a:highlight>
                            <a:srgbClr val="333333"/>
                          </a:highlight>
                          <a:latin typeface="Consolas"/>
                          <a:ea typeface="Consolas"/>
                          <a:cs typeface="Consolas"/>
                          <a:sym typeface="Consolas"/>
                        </a:rPr>
                      </a:br>
                      <a:r>
                        <a:rPr b="0" i="0" lang="en-US" sz="900" u="none" cap="none" strike="noStrike">
                          <a:solidFill>
                            <a:srgbClr val="FFFFFF"/>
                          </a:solidFill>
                          <a:highlight>
                            <a:srgbClr val="333333"/>
                          </a:highlight>
                          <a:latin typeface="Consolas"/>
                          <a:ea typeface="Consolas"/>
                          <a:cs typeface="Consolas"/>
                          <a:sym typeface="Consolas"/>
                        </a:rPr>
                        <a:t>  t.id </a:t>
                      </a:r>
                      <a:r>
                        <a:rPr b="0" i="0" lang="en-US" sz="900" u="none" cap="none" strike="noStrike">
                          <a:solidFill>
                            <a:srgbClr val="FCC28C"/>
                          </a:solidFill>
                          <a:highlight>
                            <a:srgbClr val="333333"/>
                          </a:highlight>
                          <a:latin typeface="Consolas"/>
                          <a:ea typeface="Consolas"/>
                          <a:cs typeface="Consolas"/>
                          <a:sym typeface="Consolas"/>
                        </a:rPr>
                        <a:t>as</a:t>
                      </a:r>
                      <a:r>
                        <a:rPr b="0" i="0" lang="en-US" sz="900" u="none" cap="none" strike="noStrike">
                          <a:solidFill>
                            <a:srgbClr val="FFFFFF"/>
                          </a:solidFill>
                          <a:highlight>
                            <a:srgbClr val="333333"/>
                          </a:highlight>
                          <a:latin typeface="Consolas"/>
                          <a:ea typeface="Consolas"/>
                          <a:cs typeface="Consolas"/>
                          <a:sym typeface="Consolas"/>
                        </a:rPr>
                        <a:t> team_id,</a:t>
                      </a:r>
                      <a:br>
                        <a:rPr b="0" i="0" lang="en-US" sz="900" u="none" cap="none" strike="noStrike">
                          <a:solidFill>
                            <a:srgbClr val="FFFFFF"/>
                          </a:solidFill>
                          <a:highlight>
                            <a:srgbClr val="333333"/>
                          </a:highlight>
                          <a:latin typeface="Consolas"/>
                          <a:ea typeface="Consolas"/>
                          <a:cs typeface="Consolas"/>
                          <a:sym typeface="Consolas"/>
                        </a:rPr>
                      </a:br>
                      <a:r>
                        <a:rPr b="0" i="0" lang="en-US" sz="900" u="none" cap="none" strike="noStrike">
                          <a:solidFill>
                            <a:srgbClr val="FFFFFF"/>
                          </a:solidFill>
                          <a:highlight>
                            <a:srgbClr val="333333"/>
                          </a:highlight>
                          <a:latin typeface="Consolas"/>
                          <a:ea typeface="Consolas"/>
                          <a:cs typeface="Consolas"/>
                          <a:sym typeface="Consolas"/>
                        </a:rPr>
                        <a:t>  g.season,</a:t>
                      </a:r>
                      <a:br>
                        <a:rPr b="0" i="0" lang="en-US" sz="900" u="none" cap="none" strike="noStrike">
                          <a:solidFill>
                            <a:srgbClr val="FFFFFF"/>
                          </a:solidFill>
                          <a:highlight>
                            <a:srgbClr val="333333"/>
                          </a:highlight>
                          <a:latin typeface="Consolas"/>
                          <a:ea typeface="Consolas"/>
                          <a:cs typeface="Consolas"/>
                          <a:sym typeface="Consolas"/>
                        </a:rPr>
                      </a:br>
                      <a:r>
                        <a:rPr b="0" i="0" lang="en-US" sz="900" u="none" cap="none" strike="noStrike">
                          <a:solidFill>
                            <a:srgbClr val="FFFFFF"/>
                          </a:solidFill>
                          <a:highlight>
                            <a:srgbClr val="333333"/>
                          </a:highlight>
                          <a:latin typeface="Consolas"/>
                          <a:ea typeface="Consolas"/>
                          <a:cs typeface="Consolas"/>
                          <a:sym typeface="Consolas"/>
                        </a:rPr>
                        <a:t>  g.tournament,</a:t>
                      </a:r>
                      <a:br>
                        <a:rPr b="0" i="0" lang="en-US" sz="900" u="none" cap="none" strike="noStrike">
                          <a:solidFill>
                            <a:srgbClr val="FFFFFF"/>
                          </a:solidFill>
                          <a:highlight>
                            <a:srgbClr val="333333"/>
                          </a:highlight>
                          <a:latin typeface="Consolas"/>
                          <a:ea typeface="Consolas"/>
                          <a:cs typeface="Consolas"/>
                          <a:sym typeface="Consolas"/>
                        </a:rPr>
                      </a:br>
                      <a:r>
                        <a:rPr b="0" i="0" lang="en-US" sz="900" u="none" cap="none" strike="noStrike">
                          <a:solidFill>
                            <a:srgbClr val="FFFFFF"/>
                          </a:solidFill>
                          <a:highlight>
                            <a:srgbClr val="333333"/>
                          </a:highlight>
                          <a:latin typeface="Consolas"/>
                          <a:ea typeface="Consolas"/>
                          <a:cs typeface="Consolas"/>
                          <a:sym typeface="Consolas"/>
                        </a:rPr>
                        <a:t>  (</a:t>
                      </a:r>
                      <a:br>
                        <a:rPr b="0" i="0" lang="en-US" sz="900" u="none" cap="none" strike="noStrike">
                          <a:solidFill>
                            <a:srgbClr val="FFFFFF"/>
                          </a:solidFill>
                          <a:highlight>
                            <a:srgbClr val="333333"/>
                          </a:highlight>
                          <a:latin typeface="Consolas"/>
                          <a:ea typeface="Consolas"/>
                          <a:cs typeface="Consolas"/>
                          <a:sym typeface="Consolas"/>
                        </a:rPr>
                      </a:br>
                      <a:r>
                        <a:rPr b="0" i="0" lang="en-US" sz="900" u="none" cap="none" strike="noStrike">
                          <a:solidFill>
                            <a:srgbClr val="FFFFFF"/>
                          </a:solidFill>
                          <a:highlight>
                            <a:srgbClr val="333333"/>
                          </a:highlight>
                          <a:latin typeface="Consolas"/>
                          <a:ea typeface="Consolas"/>
                          <a:cs typeface="Consolas"/>
                          <a:sym typeface="Consolas"/>
                        </a:rPr>
                        <a:t>    </a:t>
                      </a:r>
                      <a:r>
                        <a:rPr b="0" i="0" lang="en-US" sz="900" u="none" cap="none" strike="noStrike">
                          <a:solidFill>
                            <a:srgbClr val="FFFFAA"/>
                          </a:solidFill>
                          <a:highlight>
                            <a:srgbClr val="333333"/>
                          </a:highlight>
                          <a:latin typeface="Consolas"/>
                          <a:ea typeface="Consolas"/>
                          <a:cs typeface="Consolas"/>
                          <a:sym typeface="Consolas"/>
                        </a:rPr>
                        <a:t>SUM</a:t>
                      </a:r>
                      <a:r>
                        <a:rPr b="0" i="0" lang="en-US" sz="900" u="none" cap="none" strike="noStrike">
                          <a:solidFill>
                            <a:srgbClr val="FFFFFF"/>
                          </a:solidFill>
                          <a:highlight>
                            <a:srgbClr val="333333"/>
                          </a:highlight>
                          <a:latin typeface="Consolas"/>
                          <a:ea typeface="Consolas"/>
                          <a:cs typeface="Consolas"/>
                          <a:sym typeface="Consolas"/>
                        </a:rPr>
                        <a:t>(pg.points) * </a:t>
                      </a:r>
                      <a:r>
                        <a:rPr b="0" i="0" lang="en-US" sz="900" u="none" cap="none" strike="noStrike">
                          <a:solidFill>
                            <a:srgbClr val="D36363"/>
                          </a:solidFill>
                          <a:highlight>
                            <a:srgbClr val="333333"/>
                          </a:highlight>
                          <a:latin typeface="Consolas"/>
                          <a:ea typeface="Consolas"/>
                          <a:cs typeface="Consolas"/>
                          <a:sym typeface="Consolas"/>
                        </a:rPr>
                        <a:t>0.3</a:t>
                      </a:r>
                      <a:r>
                        <a:rPr b="0" i="0" lang="en-US" sz="900" u="none" cap="none" strike="noStrike">
                          <a:solidFill>
                            <a:srgbClr val="FFFFFF"/>
                          </a:solidFill>
                          <a:highlight>
                            <a:srgbClr val="333333"/>
                          </a:highlight>
                          <a:latin typeface="Consolas"/>
                          <a:ea typeface="Consolas"/>
                          <a:cs typeface="Consolas"/>
                          <a:sym typeface="Consolas"/>
                        </a:rPr>
                        <a:t> +                      --w1 for points - 0.3</a:t>
                      </a:r>
                      <a:br>
                        <a:rPr b="0" i="0" lang="en-US" sz="900" u="none" cap="none" strike="noStrike">
                          <a:solidFill>
                            <a:srgbClr val="FFFFFF"/>
                          </a:solidFill>
                          <a:highlight>
                            <a:srgbClr val="333333"/>
                          </a:highlight>
                          <a:latin typeface="Consolas"/>
                          <a:ea typeface="Consolas"/>
                          <a:cs typeface="Consolas"/>
                          <a:sym typeface="Consolas"/>
                        </a:rPr>
                      </a:br>
                      <a:r>
                        <a:rPr b="0" i="0" lang="en-US" sz="900" u="none" cap="none" strike="noStrike">
                          <a:solidFill>
                            <a:srgbClr val="FFFFFF"/>
                          </a:solidFill>
                          <a:highlight>
                            <a:srgbClr val="333333"/>
                          </a:highlight>
                          <a:latin typeface="Consolas"/>
                          <a:ea typeface="Consolas"/>
                          <a:cs typeface="Consolas"/>
                          <a:sym typeface="Consolas"/>
                        </a:rPr>
                        <a:t>    </a:t>
                      </a:r>
                      <a:r>
                        <a:rPr b="0" i="0" lang="en-US" sz="900" u="none" cap="none" strike="noStrike">
                          <a:solidFill>
                            <a:srgbClr val="FFFFAA"/>
                          </a:solidFill>
                          <a:highlight>
                            <a:srgbClr val="333333"/>
                          </a:highlight>
                          <a:latin typeface="Consolas"/>
                          <a:ea typeface="Consolas"/>
                          <a:cs typeface="Consolas"/>
                          <a:sym typeface="Consolas"/>
                        </a:rPr>
                        <a:t>SUM</a:t>
                      </a:r>
                      <a:r>
                        <a:rPr b="0" i="0" lang="en-US" sz="900" u="none" cap="none" strike="noStrike">
                          <a:solidFill>
                            <a:srgbClr val="FFFFFF"/>
                          </a:solidFill>
                          <a:highlight>
                            <a:srgbClr val="333333"/>
                          </a:highlight>
                          <a:latin typeface="Consolas"/>
                          <a:ea typeface="Consolas"/>
                          <a:cs typeface="Consolas"/>
                          <a:sym typeface="Consolas"/>
                        </a:rPr>
                        <a:t>(pg.assists) * </a:t>
                      </a:r>
                      <a:r>
                        <a:rPr b="0" i="0" lang="en-US" sz="900" u="none" cap="none" strike="noStrike">
                          <a:solidFill>
                            <a:srgbClr val="D36363"/>
                          </a:solidFill>
                          <a:highlight>
                            <a:srgbClr val="333333"/>
                          </a:highlight>
                          <a:latin typeface="Consolas"/>
                          <a:ea typeface="Consolas"/>
                          <a:cs typeface="Consolas"/>
                          <a:sym typeface="Consolas"/>
                        </a:rPr>
                        <a:t>0.2</a:t>
                      </a:r>
                      <a:r>
                        <a:rPr b="0" i="0" lang="en-US" sz="900" u="none" cap="none" strike="noStrike">
                          <a:solidFill>
                            <a:srgbClr val="FFFFFF"/>
                          </a:solidFill>
                          <a:highlight>
                            <a:srgbClr val="333333"/>
                          </a:highlight>
                          <a:latin typeface="Consolas"/>
                          <a:ea typeface="Consolas"/>
                          <a:cs typeface="Consolas"/>
                          <a:sym typeface="Consolas"/>
                        </a:rPr>
                        <a:t>+                      --w2 for assists - 0.2</a:t>
                      </a:r>
                      <a:br>
                        <a:rPr b="0" i="0" lang="en-US" sz="900" u="none" cap="none" strike="noStrike">
                          <a:solidFill>
                            <a:srgbClr val="FFFFFF"/>
                          </a:solidFill>
                          <a:highlight>
                            <a:srgbClr val="333333"/>
                          </a:highlight>
                          <a:latin typeface="Consolas"/>
                          <a:ea typeface="Consolas"/>
                          <a:cs typeface="Consolas"/>
                          <a:sym typeface="Consolas"/>
                        </a:rPr>
                      </a:br>
                      <a:r>
                        <a:rPr b="0" i="0" lang="en-US" sz="900" u="none" cap="none" strike="noStrike">
                          <a:solidFill>
                            <a:srgbClr val="FFFFFF"/>
                          </a:solidFill>
                          <a:highlight>
                            <a:srgbClr val="333333"/>
                          </a:highlight>
                          <a:latin typeface="Consolas"/>
                          <a:ea typeface="Consolas"/>
                          <a:cs typeface="Consolas"/>
                          <a:sym typeface="Consolas"/>
                        </a:rPr>
                        <a:t>    </a:t>
                      </a:r>
                      <a:r>
                        <a:rPr b="0" i="0" lang="en-US" sz="900" u="none" cap="none" strike="noStrike">
                          <a:solidFill>
                            <a:srgbClr val="FFFFAA"/>
                          </a:solidFill>
                          <a:highlight>
                            <a:srgbClr val="333333"/>
                          </a:highlight>
                          <a:latin typeface="Consolas"/>
                          <a:ea typeface="Consolas"/>
                          <a:cs typeface="Consolas"/>
                          <a:sym typeface="Consolas"/>
                        </a:rPr>
                        <a:t>SUM</a:t>
                      </a:r>
                      <a:r>
                        <a:rPr b="0" i="0" lang="en-US" sz="900" u="none" cap="none" strike="noStrike">
                          <a:solidFill>
                            <a:srgbClr val="FFFFFF"/>
                          </a:solidFill>
                          <a:highlight>
                            <a:srgbClr val="333333"/>
                          </a:highlight>
                          <a:latin typeface="Consolas"/>
                          <a:ea typeface="Consolas"/>
                          <a:cs typeface="Consolas"/>
                          <a:sym typeface="Consolas"/>
                        </a:rPr>
                        <a:t>(pg.rebounds) * </a:t>
                      </a:r>
                      <a:r>
                        <a:rPr b="0" i="0" lang="en-US" sz="900" u="none" cap="none" strike="noStrike">
                          <a:solidFill>
                            <a:srgbClr val="D36363"/>
                          </a:solidFill>
                          <a:highlight>
                            <a:srgbClr val="333333"/>
                          </a:highlight>
                          <a:latin typeface="Consolas"/>
                          <a:ea typeface="Consolas"/>
                          <a:cs typeface="Consolas"/>
                          <a:sym typeface="Consolas"/>
                        </a:rPr>
                        <a:t>0.2</a:t>
                      </a:r>
                      <a:r>
                        <a:rPr b="0" i="0" lang="en-US" sz="900" u="none" cap="none" strike="noStrike">
                          <a:solidFill>
                            <a:srgbClr val="FFFFFF"/>
                          </a:solidFill>
                          <a:highlight>
                            <a:srgbClr val="333333"/>
                          </a:highlight>
                          <a:latin typeface="Consolas"/>
                          <a:ea typeface="Consolas"/>
                          <a:cs typeface="Consolas"/>
                          <a:sym typeface="Consolas"/>
                        </a:rPr>
                        <a:t> +                    --w3 for rebounds - 0.2</a:t>
                      </a:r>
                      <a:br>
                        <a:rPr b="0" i="0" lang="en-US" sz="900" u="none" cap="none" strike="noStrike">
                          <a:solidFill>
                            <a:srgbClr val="FFFFFF"/>
                          </a:solidFill>
                          <a:highlight>
                            <a:srgbClr val="333333"/>
                          </a:highlight>
                          <a:latin typeface="Consolas"/>
                          <a:ea typeface="Consolas"/>
                          <a:cs typeface="Consolas"/>
                          <a:sym typeface="Consolas"/>
                        </a:rPr>
                      </a:br>
                      <a:r>
                        <a:rPr b="0" i="0" lang="en-US" sz="900" u="none" cap="none" strike="noStrike">
                          <a:solidFill>
                            <a:srgbClr val="FFFFFF"/>
                          </a:solidFill>
                          <a:highlight>
                            <a:srgbClr val="333333"/>
                          </a:highlight>
                          <a:latin typeface="Consolas"/>
                          <a:ea typeface="Consolas"/>
                          <a:cs typeface="Consolas"/>
                          <a:sym typeface="Consolas"/>
                        </a:rPr>
                        <a:t>    </a:t>
                      </a:r>
                      <a:r>
                        <a:rPr b="0" i="0" lang="en-US" sz="900" u="none" cap="none" strike="noStrike">
                          <a:solidFill>
                            <a:srgbClr val="FFFFAA"/>
                          </a:solidFill>
                          <a:highlight>
                            <a:srgbClr val="333333"/>
                          </a:highlight>
                          <a:latin typeface="Consolas"/>
                          <a:ea typeface="Consolas"/>
                          <a:cs typeface="Consolas"/>
                          <a:sym typeface="Consolas"/>
                        </a:rPr>
                        <a:t>SUM</a:t>
                      </a:r>
                      <a:r>
                        <a:rPr b="0" i="0" lang="en-US" sz="900" u="none" cap="none" strike="noStrike">
                          <a:solidFill>
                            <a:srgbClr val="FFFFFF"/>
                          </a:solidFill>
                          <a:highlight>
                            <a:srgbClr val="333333"/>
                          </a:highlight>
                          <a:latin typeface="Consolas"/>
                          <a:ea typeface="Consolas"/>
                          <a:cs typeface="Consolas"/>
                          <a:sym typeface="Consolas"/>
                        </a:rPr>
                        <a:t>(pg.steals) * </a:t>
                      </a:r>
                      <a:r>
                        <a:rPr b="0" i="0" lang="en-US" sz="900" u="none" cap="none" strike="noStrike">
                          <a:solidFill>
                            <a:srgbClr val="D36363"/>
                          </a:solidFill>
                          <a:highlight>
                            <a:srgbClr val="333333"/>
                          </a:highlight>
                          <a:latin typeface="Consolas"/>
                          <a:ea typeface="Consolas"/>
                          <a:cs typeface="Consolas"/>
                          <a:sym typeface="Consolas"/>
                        </a:rPr>
                        <a:t>0.1</a:t>
                      </a:r>
                      <a:r>
                        <a:rPr b="0" i="0" lang="en-US" sz="900" u="none" cap="none" strike="noStrike">
                          <a:solidFill>
                            <a:srgbClr val="FFFFFF"/>
                          </a:solidFill>
                          <a:highlight>
                            <a:srgbClr val="333333"/>
                          </a:highlight>
                          <a:latin typeface="Consolas"/>
                          <a:ea typeface="Consolas"/>
                          <a:cs typeface="Consolas"/>
                          <a:sym typeface="Consolas"/>
                        </a:rPr>
                        <a:t> +                      --w4 for steals - 0.1</a:t>
                      </a:r>
                      <a:br>
                        <a:rPr b="0" i="0" lang="en-US" sz="900" u="none" cap="none" strike="noStrike">
                          <a:solidFill>
                            <a:srgbClr val="FFFFFF"/>
                          </a:solidFill>
                          <a:highlight>
                            <a:srgbClr val="333333"/>
                          </a:highlight>
                          <a:latin typeface="Consolas"/>
                          <a:ea typeface="Consolas"/>
                          <a:cs typeface="Consolas"/>
                          <a:sym typeface="Consolas"/>
                        </a:rPr>
                      </a:br>
                      <a:r>
                        <a:rPr b="0" i="0" lang="en-US" sz="900" u="none" cap="none" strike="noStrike">
                          <a:solidFill>
                            <a:srgbClr val="FFFFFF"/>
                          </a:solidFill>
                          <a:highlight>
                            <a:srgbClr val="333333"/>
                          </a:highlight>
                          <a:latin typeface="Consolas"/>
                          <a:ea typeface="Consolas"/>
                          <a:cs typeface="Consolas"/>
                          <a:sym typeface="Consolas"/>
                        </a:rPr>
                        <a:t>    </a:t>
                      </a:r>
                      <a:r>
                        <a:rPr b="0" i="0" lang="en-US" sz="900" u="none" cap="none" strike="noStrike">
                          <a:solidFill>
                            <a:srgbClr val="FFFFAA"/>
                          </a:solidFill>
                          <a:highlight>
                            <a:srgbClr val="333333"/>
                          </a:highlight>
                          <a:latin typeface="Consolas"/>
                          <a:ea typeface="Consolas"/>
                          <a:cs typeface="Consolas"/>
                          <a:sym typeface="Consolas"/>
                        </a:rPr>
                        <a:t>SUM</a:t>
                      </a:r>
                      <a:r>
                        <a:rPr b="0" i="0" lang="en-US" sz="900" u="none" cap="none" strike="noStrike">
                          <a:solidFill>
                            <a:srgbClr val="FFFFFF"/>
                          </a:solidFill>
                          <a:highlight>
                            <a:srgbClr val="333333"/>
                          </a:highlight>
                          <a:latin typeface="Consolas"/>
                          <a:ea typeface="Consolas"/>
                          <a:cs typeface="Consolas"/>
                          <a:sym typeface="Consolas"/>
                        </a:rPr>
                        <a:t>(pg.blocks) * </a:t>
                      </a:r>
                      <a:r>
                        <a:rPr b="0" i="0" lang="en-US" sz="900" u="none" cap="none" strike="noStrike">
                          <a:solidFill>
                            <a:srgbClr val="D36363"/>
                          </a:solidFill>
                          <a:highlight>
                            <a:srgbClr val="333333"/>
                          </a:highlight>
                          <a:latin typeface="Consolas"/>
                          <a:ea typeface="Consolas"/>
                          <a:cs typeface="Consolas"/>
                          <a:sym typeface="Consolas"/>
                        </a:rPr>
                        <a:t>0.2</a:t>
                      </a:r>
                      <a:r>
                        <a:rPr b="0" i="0" lang="en-US" sz="900" u="none" cap="none" strike="noStrike">
                          <a:solidFill>
                            <a:srgbClr val="FFFFFF"/>
                          </a:solidFill>
                          <a:highlight>
                            <a:srgbClr val="333333"/>
                          </a:highlight>
                          <a:latin typeface="Consolas"/>
                          <a:ea typeface="Consolas"/>
                          <a:cs typeface="Consolas"/>
                          <a:sym typeface="Consolas"/>
                        </a:rPr>
                        <a:t> +                      --w5 for blocks - 0.1</a:t>
                      </a:r>
                      <a:br>
                        <a:rPr b="0" i="0" lang="en-US" sz="900" u="none" cap="none" strike="noStrike">
                          <a:solidFill>
                            <a:srgbClr val="FFFFFF"/>
                          </a:solidFill>
                          <a:highlight>
                            <a:srgbClr val="333333"/>
                          </a:highlight>
                          <a:latin typeface="Consolas"/>
                          <a:ea typeface="Consolas"/>
                          <a:cs typeface="Consolas"/>
                          <a:sym typeface="Consolas"/>
                        </a:rPr>
                      </a:br>
                      <a:r>
                        <a:rPr b="0" i="0" lang="en-US" sz="900" u="none" cap="none" strike="noStrike">
                          <a:solidFill>
                            <a:srgbClr val="FFFFFF"/>
                          </a:solidFill>
                          <a:highlight>
                            <a:srgbClr val="333333"/>
                          </a:highlight>
                          <a:latin typeface="Consolas"/>
                          <a:ea typeface="Consolas"/>
                          <a:cs typeface="Consolas"/>
                          <a:sym typeface="Consolas"/>
                        </a:rPr>
                        <a:t>    </a:t>
                      </a:r>
                      <a:r>
                        <a:rPr b="0" i="0" lang="en-US" sz="900" u="none" cap="none" strike="noStrike">
                          <a:solidFill>
                            <a:srgbClr val="FFFFAA"/>
                          </a:solidFill>
                          <a:highlight>
                            <a:srgbClr val="333333"/>
                          </a:highlight>
                          <a:latin typeface="Consolas"/>
                          <a:ea typeface="Consolas"/>
                          <a:cs typeface="Consolas"/>
                          <a:sym typeface="Consolas"/>
                        </a:rPr>
                        <a:t>SUM</a:t>
                      </a:r>
                      <a:r>
                        <a:rPr b="0" i="0" lang="en-US" sz="900" u="none" cap="none" strike="noStrike">
                          <a:solidFill>
                            <a:srgbClr val="FFFFFF"/>
                          </a:solidFill>
                          <a:highlight>
                            <a:srgbClr val="333333"/>
                          </a:highlight>
                          <a:latin typeface="Consolas"/>
                          <a:ea typeface="Consolas"/>
                          <a:cs typeface="Consolas"/>
                          <a:sym typeface="Consolas"/>
                        </a:rPr>
                        <a:t>(pg.turnovers) * </a:t>
                      </a:r>
                      <a:r>
                        <a:rPr b="0" i="0" lang="en-US" sz="900" u="none" cap="none" strike="noStrike">
                          <a:solidFill>
                            <a:srgbClr val="D36363"/>
                          </a:solidFill>
                          <a:highlight>
                            <a:srgbClr val="333333"/>
                          </a:highlight>
                          <a:latin typeface="Consolas"/>
                          <a:ea typeface="Consolas"/>
                          <a:cs typeface="Consolas"/>
                          <a:sym typeface="Consolas"/>
                        </a:rPr>
                        <a:t>-0.1</a:t>
                      </a:r>
                      <a:r>
                        <a:rPr b="0" i="0" lang="en-US" sz="900" u="none" cap="none" strike="noStrike">
                          <a:solidFill>
                            <a:srgbClr val="FFFFFF"/>
                          </a:solidFill>
                          <a:highlight>
                            <a:srgbClr val="333333"/>
                          </a:highlight>
                          <a:latin typeface="Consolas"/>
                          <a:ea typeface="Consolas"/>
                          <a:cs typeface="Consolas"/>
                          <a:sym typeface="Consolas"/>
                        </a:rPr>
                        <a:t>+                   --w6 for turnovers - (-0.1)</a:t>
                      </a:r>
                      <a:br>
                        <a:rPr b="0" i="0" lang="en-US" sz="900" u="none" cap="none" strike="noStrike">
                          <a:solidFill>
                            <a:srgbClr val="FFFFFF"/>
                          </a:solidFill>
                          <a:highlight>
                            <a:srgbClr val="333333"/>
                          </a:highlight>
                          <a:latin typeface="Consolas"/>
                          <a:ea typeface="Consolas"/>
                          <a:cs typeface="Consolas"/>
                          <a:sym typeface="Consolas"/>
                        </a:rPr>
                      </a:br>
                      <a:r>
                        <a:rPr b="0" i="0" lang="en-US" sz="900" u="none" cap="none" strike="noStrike">
                          <a:solidFill>
                            <a:srgbClr val="FFFFFF"/>
                          </a:solidFill>
                          <a:highlight>
                            <a:srgbClr val="333333"/>
                          </a:highlight>
                          <a:latin typeface="Consolas"/>
                          <a:ea typeface="Consolas"/>
                          <a:cs typeface="Consolas"/>
                          <a:sym typeface="Consolas"/>
                        </a:rPr>
                        <a:t>    </a:t>
                      </a:r>
                      <a:r>
                        <a:rPr b="0" i="0" lang="en-US" sz="900" u="none" cap="none" strike="noStrike">
                          <a:solidFill>
                            <a:srgbClr val="FFFFAA"/>
                          </a:solidFill>
                          <a:highlight>
                            <a:srgbClr val="333333"/>
                          </a:highlight>
                          <a:latin typeface="Consolas"/>
                          <a:ea typeface="Consolas"/>
                          <a:cs typeface="Consolas"/>
                          <a:sym typeface="Consolas"/>
                        </a:rPr>
                        <a:t>SUM</a:t>
                      </a:r>
                      <a:r>
                        <a:rPr b="0" i="0" lang="en-US" sz="900" u="none" cap="none" strike="noStrike">
                          <a:solidFill>
                            <a:srgbClr val="FFFFFF"/>
                          </a:solidFill>
                          <a:highlight>
                            <a:srgbClr val="333333"/>
                          </a:highlight>
                          <a:latin typeface="Consolas"/>
                          <a:ea typeface="Consolas"/>
                          <a:cs typeface="Consolas"/>
                          <a:sym typeface="Consolas"/>
                        </a:rPr>
                        <a:t>(pg.personal_fouls) * </a:t>
                      </a:r>
                      <a:r>
                        <a:rPr b="0" i="0" lang="en-US" sz="900" u="none" cap="none" strike="noStrike">
                          <a:solidFill>
                            <a:srgbClr val="D36363"/>
                          </a:solidFill>
                          <a:highlight>
                            <a:srgbClr val="333333"/>
                          </a:highlight>
                          <a:latin typeface="Consolas"/>
                          <a:ea typeface="Consolas"/>
                          <a:cs typeface="Consolas"/>
                          <a:sym typeface="Consolas"/>
                        </a:rPr>
                        <a:t>-0.1</a:t>
                      </a:r>
                      <a:r>
                        <a:rPr b="0" i="0" lang="en-US" sz="900" u="none" cap="none" strike="noStrike">
                          <a:solidFill>
                            <a:srgbClr val="FFFFFF"/>
                          </a:solidFill>
                          <a:highlight>
                            <a:srgbClr val="333333"/>
                          </a:highlight>
                          <a:latin typeface="Consolas"/>
                          <a:ea typeface="Consolas"/>
                          <a:cs typeface="Consolas"/>
                          <a:sym typeface="Consolas"/>
                        </a:rPr>
                        <a:t> +             --w7 for personal_fouls - (-0.1)</a:t>
                      </a:r>
                      <a:br>
                        <a:rPr b="0" i="0" lang="en-US" sz="900" u="none" cap="none" strike="noStrike">
                          <a:solidFill>
                            <a:srgbClr val="FFFFFF"/>
                          </a:solidFill>
                          <a:highlight>
                            <a:srgbClr val="333333"/>
                          </a:highlight>
                          <a:latin typeface="Consolas"/>
                          <a:ea typeface="Consolas"/>
                          <a:cs typeface="Consolas"/>
                          <a:sym typeface="Consolas"/>
                        </a:rPr>
                      </a:br>
                      <a:r>
                        <a:rPr b="0" i="0" lang="en-US" sz="900" u="none" cap="none" strike="noStrike">
                          <a:solidFill>
                            <a:srgbClr val="FFFFFF"/>
                          </a:solidFill>
                          <a:highlight>
                            <a:srgbClr val="333333"/>
                          </a:highlight>
                          <a:latin typeface="Consolas"/>
                          <a:ea typeface="Consolas"/>
                          <a:cs typeface="Consolas"/>
                          <a:sym typeface="Consolas"/>
                        </a:rPr>
                        <a:t>    </a:t>
                      </a:r>
                      <a:r>
                        <a:rPr b="0" i="0" lang="en-US" sz="900" u="none" cap="none" strike="noStrike">
                          <a:solidFill>
                            <a:srgbClr val="FFFFAA"/>
                          </a:solidFill>
                          <a:highlight>
                            <a:srgbClr val="333333"/>
                          </a:highlight>
                          <a:latin typeface="Consolas"/>
                          <a:ea typeface="Consolas"/>
                          <a:cs typeface="Consolas"/>
                          <a:sym typeface="Consolas"/>
                        </a:rPr>
                        <a:t>SUM</a:t>
                      </a:r>
                      <a:r>
                        <a:rPr b="0" i="0" lang="en-US" sz="900" u="none" cap="none" strike="noStrike">
                          <a:solidFill>
                            <a:srgbClr val="FFFFFF"/>
                          </a:solidFill>
                          <a:highlight>
                            <a:srgbClr val="333333"/>
                          </a:highlight>
                          <a:latin typeface="Consolas"/>
                          <a:ea typeface="Consolas"/>
                          <a:cs typeface="Consolas"/>
                          <a:sym typeface="Consolas"/>
                        </a:rPr>
                        <a:t>(pg.tech_fouls)  * </a:t>
                      </a:r>
                      <a:r>
                        <a:rPr b="0" i="0" lang="en-US" sz="900" u="none" cap="none" strike="noStrike">
                          <a:solidFill>
                            <a:srgbClr val="D36363"/>
                          </a:solidFill>
                          <a:highlight>
                            <a:srgbClr val="333333"/>
                          </a:highlight>
                          <a:latin typeface="Consolas"/>
                          <a:ea typeface="Consolas"/>
                          <a:cs typeface="Consolas"/>
                          <a:sym typeface="Consolas"/>
                        </a:rPr>
                        <a:t>-0.05                 </a:t>
                      </a:r>
                      <a:r>
                        <a:rPr b="0" i="0" lang="en-US" sz="900" u="none" cap="none" strike="noStrike">
                          <a:solidFill>
                            <a:srgbClr val="FFFFFF"/>
                          </a:solidFill>
                          <a:highlight>
                            <a:srgbClr val="333333"/>
                          </a:highlight>
                          <a:latin typeface="Consolas"/>
                          <a:ea typeface="Consolas"/>
                          <a:cs typeface="Consolas"/>
                          <a:sym typeface="Consolas"/>
                        </a:rPr>
                        <a:t>--w8 for technical_fouls - (-0.05)</a:t>
                      </a:r>
                      <a:br>
                        <a:rPr b="0" i="0" lang="en-US" sz="900" u="none" cap="none" strike="noStrike">
                          <a:solidFill>
                            <a:srgbClr val="FFFFFF"/>
                          </a:solidFill>
                          <a:highlight>
                            <a:srgbClr val="333333"/>
                          </a:highlight>
                          <a:latin typeface="Consolas"/>
                          <a:ea typeface="Consolas"/>
                          <a:cs typeface="Consolas"/>
                          <a:sym typeface="Consolas"/>
                        </a:rPr>
                      </a:br>
                      <a:r>
                        <a:rPr b="0" i="0" lang="en-US" sz="900" u="none" cap="none" strike="noStrike">
                          <a:solidFill>
                            <a:srgbClr val="FFFFFF"/>
                          </a:solidFill>
                          <a:highlight>
                            <a:srgbClr val="333333"/>
                          </a:highlight>
                          <a:latin typeface="Consolas"/>
                          <a:ea typeface="Consolas"/>
                          <a:cs typeface="Consolas"/>
                          <a:sym typeface="Consolas"/>
                        </a:rPr>
                        <a:t>  ) / </a:t>
                      </a:r>
                      <a:r>
                        <a:rPr b="0" i="0" lang="en-US" sz="900" u="none" cap="none" strike="noStrike">
                          <a:solidFill>
                            <a:srgbClr val="FFFFAA"/>
                          </a:solidFill>
                          <a:highlight>
                            <a:srgbClr val="333333"/>
                          </a:highlight>
                          <a:latin typeface="Consolas"/>
                          <a:ea typeface="Consolas"/>
                          <a:cs typeface="Consolas"/>
                          <a:sym typeface="Consolas"/>
                        </a:rPr>
                        <a:t>COUNT</a:t>
                      </a:r>
                      <a:r>
                        <a:rPr b="0" i="0" lang="en-US" sz="900" u="none" cap="none" strike="noStrike">
                          <a:solidFill>
                            <a:srgbClr val="FFFFFF"/>
                          </a:solidFill>
                          <a:highlight>
                            <a:srgbClr val="333333"/>
                          </a:highlight>
                          <a:latin typeface="Consolas"/>
                          <a:ea typeface="Consolas"/>
                          <a:cs typeface="Consolas"/>
                          <a:sym typeface="Consolas"/>
                        </a:rPr>
                        <a:t>(</a:t>
                      </a:r>
                      <a:r>
                        <a:rPr b="0" i="0" lang="en-US" sz="900" u="none" cap="none" strike="noStrike">
                          <a:solidFill>
                            <a:srgbClr val="FCC28C"/>
                          </a:solidFill>
                          <a:highlight>
                            <a:srgbClr val="333333"/>
                          </a:highlight>
                          <a:latin typeface="Consolas"/>
                          <a:ea typeface="Consolas"/>
                          <a:cs typeface="Consolas"/>
                          <a:sym typeface="Consolas"/>
                        </a:rPr>
                        <a:t>DISTINCT</a:t>
                      </a:r>
                      <a:r>
                        <a:rPr b="0" i="0" lang="en-US" sz="900" u="none" cap="none" strike="noStrike">
                          <a:solidFill>
                            <a:srgbClr val="FFFFFF"/>
                          </a:solidFill>
                          <a:highlight>
                            <a:srgbClr val="333333"/>
                          </a:highlight>
                          <a:latin typeface="Consolas"/>
                          <a:ea typeface="Consolas"/>
                          <a:cs typeface="Consolas"/>
                          <a:sym typeface="Consolas"/>
                        </a:rPr>
                        <a:t> pg.game_id) </a:t>
                      </a:r>
                      <a:r>
                        <a:rPr b="0" i="0" lang="en-US" sz="900" u="none" cap="none" strike="noStrike">
                          <a:solidFill>
                            <a:srgbClr val="FCC28C"/>
                          </a:solidFill>
                          <a:highlight>
                            <a:srgbClr val="333333"/>
                          </a:highlight>
                          <a:latin typeface="Consolas"/>
                          <a:ea typeface="Consolas"/>
                          <a:cs typeface="Consolas"/>
                          <a:sym typeface="Consolas"/>
                        </a:rPr>
                        <a:t>AS</a:t>
                      </a:r>
                      <a:r>
                        <a:rPr b="0" i="0" lang="en-US" sz="900" u="none" cap="none" strike="noStrike">
                          <a:solidFill>
                            <a:srgbClr val="FFFFFF"/>
                          </a:solidFill>
                          <a:highlight>
                            <a:srgbClr val="333333"/>
                          </a:highlight>
                          <a:latin typeface="Consolas"/>
                          <a:ea typeface="Consolas"/>
                          <a:cs typeface="Consolas"/>
                          <a:sym typeface="Consolas"/>
                        </a:rPr>
                        <a:t> score</a:t>
                      </a:r>
                      <a:br>
                        <a:rPr b="0" i="0" lang="en-US" sz="900" u="none" cap="none" strike="noStrike">
                          <a:solidFill>
                            <a:srgbClr val="FFFFFF"/>
                          </a:solidFill>
                          <a:highlight>
                            <a:srgbClr val="333333"/>
                          </a:highlight>
                          <a:latin typeface="Consolas"/>
                          <a:ea typeface="Consolas"/>
                          <a:cs typeface="Consolas"/>
                          <a:sym typeface="Consolas"/>
                        </a:rPr>
                      </a:br>
                      <a:r>
                        <a:rPr b="0" i="0" lang="en-US" sz="900" u="none" cap="none" strike="noStrike">
                          <a:solidFill>
                            <a:srgbClr val="FCC28C"/>
                          </a:solidFill>
                          <a:highlight>
                            <a:srgbClr val="333333"/>
                          </a:highlight>
                          <a:latin typeface="Consolas"/>
                          <a:ea typeface="Consolas"/>
                          <a:cs typeface="Consolas"/>
                          <a:sym typeface="Consolas"/>
                        </a:rPr>
                        <a:t>FROM</a:t>
                      </a:r>
                      <a:br>
                        <a:rPr b="0" i="0" lang="en-US" sz="900" u="none" cap="none" strike="noStrike">
                          <a:solidFill>
                            <a:srgbClr val="FFFFFF"/>
                          </a:solidFill>
                          <a:highlight>
                            <a:srgbClr val="333333"/>
                          </a:highlight>
                          <a:latin typeface="Consolas"/>
                          <a:ea typeface="Consolas"/>
                          <a:cs typeface="Consolas"/>
                          <a:sym typeface="Consolas"/>
                        </a:rPr>
                      </a:br>
                      <a:r>
                        <a:rPr b="0" i="0" lang="en-US" sz="900" u="none" cap="none" strike="noStrike">
                          <a:solidFill>
                            <a:srgbClr val="FFFFFF"/>
                          </a:solidFill>
                          <a:highlight>
                            <a:srgbClr val="333333"/>
                          </a:highlight>
                          <a:latin typeface="Consolas"/>
                          <a:ea typeface="Consolas"/>
                          <a:cs typeface="Consolas"/>
                          <a:sym typeface="Consolas"/>
                        </a:rPr>
                        <a:t>  </a:t>
                      </a:r>
                      <a:r>
                        <a:rPr b="0" i="0" lang="en-US" sz="900" u="none" cap="none" strike="noStrike">
                          <a:solidFill>
                            <a:srgbClr val="D36363"/>
                          </a:solidFill>
                          <a:highlight>
                            <a:srgbClr val="333333"/>
                          </a:highlight>
                          <a:latin typeface="Consolas"/>
                          <a:ea typeface="Consolas"/>
                          <a:cs typeface="Consolas"/>
                          <a:sym typeface="Consolas"/>
                        </a:rPr>
                        <a:t>`bigquery-public-data.ncaa_basketball.mbb_players_games_sr`</a:t>
                      </a:r>
                      <a:r>
                        <a:rPr b="0" i="0" lang="en-US" sz="900" u="none" cap="none" strike="noStrike">
                          <a:solidFill>
                            <a:srgbClr val="FFFFFF"/>
                          </a:solidFill>
                          <a:highlight>
                            <a:srgbClr val="333333"/>
                          </a:highlight>
                          <a:latin typeface="Consolas"/>
                          <a:ea typeface="Consolas"/>
                          <a:cs typeface="Consolas"/>
                          <a:sym typeface="Consolas"/>
                        </a:rPr>
                        <a:t> pg</a:t>
                      </a:r>
                      <a:br>
                        <a:rPr b="0" i="0" lang="en-US" sz="900" u="none" cap="none" strike="noStrike">
                          <a:solidFill>
                            <a:srgbClr val="FFFFFF"/>
                          </a:solidFill>
                          <a:highlight>
                            <a:srgbClr val="333333"/>
                          </a:highlight>
                          <a:latin typeface="Consolas"/>
                          <a:ea typeface="Consolas"/>
                          <a:cs typeface="Consolas"/>
                          <a:sym typeface="Consolas"/>
                        </a:rPr>
                      </a:br>
                      <a:r>
                        <a:rPr b="0" i="0" lang="en-US" sz="900" u="none" cap="none" strike="noStrike">
                          <a:solidFill>
                            <a:srgbClr val="FFFFFF"/>
                          </a:solidFill>
                          <a:highlight>
                            <a:srgbClr val="333333"/>
                          </a:highlight>
                          <a:latin typeface="Consolas"/>
                          <a:ea typeface="Consolas"/>
                          <a:cs typeface="Consolas"/>
                          <a:sym typeface="Consolas"/>
                        </a:rPr>
                        <a:t>  </a:t>
                      </a:r>
                      <a:r>
                        <a:rPr b="0" i="0" lang="en-US" sz="900" u="none" cap="none" strike="noStrike">
                          <a:solidFill>
                            <a:srgbClr val="FCC28C"/>
                          </a:solidFill>
                          <a:highlight>
                            <a:srgbClr val="333333"/>
                          </a:highlight>
                          <a:latin typeface="Consolas"/>
                          <a:ea typeface="Consolas"/>
                          <a:cs typeface="Consolas"/>
                          <a:sym typeface="Consolas"/>
                        </a:rPr>
                        <a:t>INNER</a:t>
                      </a:r>
                      <a:r>
                        <a:rPr b="0" i="0" lang="en-US" sz="900" u="none" cap="none" strike="noStrike">
                          <a:solidFill>
                            <a:srgbClr val="FFFFFF"/>
                          </a:solidFill>
                          <a:highlight>
                            <a:srgbClr val="333333"/>
                          </a:highlight>
                          <a:latin typeface="Consolas"/>
                          <a:ea typeface="Consolas"/>
                          <a:cs typeface="Consolas"/>
                          <a:sym typeface="Consolas"/>
                        </a:rPr>
                        <a:t> </a:t>
                      </a:r>
                      <a:r>
                        <a:rPr b="0" i="0" lang="en-US" sz="900" u="none" cap="none" strike="noStrike">
                          <a:solidFill>
                            <a:srgbClr val="FCC28C"/>
                          </a:solidFill>
                          <a:highlight>
                            <a:srgbClr val="333333"/>
                          </a:highlight>
                          <a:latin typeface="Consolas"/>
                          <a:ea typeface="Consolas"/>
                          <a:cs typeface="Consolas"/>
                          <a:sym typeface="Consolas"/>
                        </a:rPr>
                        <a:t>JOIN</a:t>
                      </a:r>
                      <a:r>
                        <a:rPr b="0" i="0" lang="en-US" sz="900" u="none" cap="none" strike="noStrike">
                          <a:solidFill>
                            <a:srgbClr val="FFFFFF"/>
                          </a:solidFill>
                          <a:highlight>
                            <a:srgbClr val="333333"/>
                          </a:highlight>
                          <a:latin typeface="Consolas"/>
                          <a:ea typeface="Consolas"/>
                          <a:cs typeface="Consolas"/>
                          <a:sym typeface="Consolas"/>
                        </a:rPr>
                        <a:t> </a:t>
                      </a:r>
                      <a:r>
                        <a:rPr b="0" i="0" lang="en-US" sz="900" u="none" cap="none" strike="noStrike">
                          <a:solidFill>
                            <a:srgbClr val="D36363"/>
                          </a:solidFill>
                          <a:highlight>
                            <a:srgbClr val="333333"/>
                          </a:highlight>
                          <a:latin typeface="Consolas"/>
                          <a:ea typeface="Consolas"/>
                          <a:cs typeface="Consolas"/>
                          <a:sym typeface="Consolas"/>
                        </a:rPr>
                        <a:t>`bigquery-public-data.ncaa_basketball.mbb_teams`</a:t>
                      </a:r>
                      <a:r>
                        <a:rPr b="0" i="0" lang="en-US" sz="900" u="none" cap="none" strike="noStrike">
                          <a:solidFill>
                            <a:srgbClr val="FFFFFF"/>
                          </a:solidFill>
                          <a:highlight>
                            <a:srgbClr val="333333"/>
                          </a:highlight>
                          <a:latin typeface="Consolas"/>
                          <a:ea typeface="Consolas"/>
                          <a:cs typeface="Consolas"/>
                          <a:sym typeface="Consolas"/>
                        </a:rPr>
                        <a:t> t </a:t>
                      </a:r>
                      <a:r>
                        <a:rPr b="0" i="0" lang="en-US" sz="900" u="none" cap="none" strike="noStrike">
                          <a:solidFill>
                            <a:srgbClr val="FCC28C"/>
                          </a:solidFill>
                          <a:highlight>
                            <a:srgbClr val="333333"/>
                          </a:highlight>
                          <a:latin typeface="Consolas"/>
                          <a:ea typeface="Consolas"/>
                          <a:cs typeface="Consolas"/>
                          <a:sym typeface="Consolas"/>
                        </a:rPr>
                        <a:t>ON</a:t>
                      </a:r>
                      <a:r>
                        <a:rPr b="0" i="0" lang="en-US" sz="900" u="none" cap="none" strike="noStrike">
                          <a:solidFill>
                            <a:srgbClr val="FFFFFF"/>
                          </a:solidFill>
                          <a:highlight>
                            <a:srgbClr val="333333"/>
                          </a:highlight>
                          <a:latin typeface="Consolas"/>
                          <a:ea typeface="Consolas"/>
                          <a:cs typeface="Consolas"/>
                          <a:sym typeface="Consolas"/>
                        </a:rPr>
                        <a:t>  pg.team_id = t.id</a:t>
                      </a:r>
                      <a:br>
                        <a:rPr b="0" i="0" lang="en-US" sz="900" u="none" cap="none" strike="noStrike">
                          <a:solidFill>
                            <a:srgbClr val="FFFFFF"/>
                          </a:solidFill>
                          <a:highlight>
                            <a:srgbClr val="333333"/>
                          </a:highlight>
                          <a:latin typeface="Consolas"/>
                          <a:ea typeface="Consolas"/>
                          <a:cs typeface="Consolas"/>
                          <a:sym typeface="Consolas"/>
                        </a:rPr>
                      </a:br>
                      <a:r>
                        <a:rPr b="0" i="0" lang="en-US" sz="900" u="none" cap="none" strike="noStrike">
                          <a:solidFill>
                            <a:srgbClr val="FFFFFF"/>
                          </a:solidFill>
                          <a:highlight>
                            <a:srgbClr val="333333"/>
                          </a:highlight>
                          <a:latin typeface="Consolas"/>
                          <a:ea typeface="Consolas"/>
                          <a:cs typeface="Consolas"/>
                          <a:sym typeface="Consolas"/>
                        </a:rPr>
                        <a:t>  </a:t>
                      </a:r>
                      <a:r>
                        <a:rPr b="0" i="0" lang="en-US" sz="900" u="none" cap="none" strike="noStrike">
                          <a:solidFill>
                            <a:srgbClr val="FCC28C"/>
                          </a:solidFill>
                          <a:highlight>
                            <a:srgbClr val="333333"/>
                          </a:highlight>
                          <a:latin typeface="Consolas"/>
                          <a:ea typeface="Consolas"/>
                          <a:cs typeface="Consolas"/>
                          <a:sym typeface="Consolas"/>
                        </a:rPr>
                        <a:t>INNER</a:t>
                      </a:r>
                      <a:r>
                        <a:rPr b="0" i="0" lang="en-US" sz="900" u="none" cap="none" strike="noStrike">
                          <a:solidFill>
                            <a:srgbClr val="FFFFFF"/>
                          </a:solidFill>
                          <a:highlight>
                            <a:srgbClr val="333333"/>
                          </a:highlight>
                          <a:latin typeface="Consolas"/>
                          <a:ea typeface="Consolas"/>
                          <a:cs typeface="Consolas"/>
                          <a:sym typeface="Consolas"/>
                        </a:rPr>
                        <a:t> </a:t>
                      </a:r>
                      <a:r>
                        <a:rPr b="0" i="0" lang="en-US" sz="900" u="none" cap="none" strike="noStrike">
                          <a:solidFill>
                            <a:srgbClr val="FCC28C"/>
                          </a:solidFill>
                          <a:highlight>
                            <a:srgbClr val="333333"/>
                          </a:highlight>
                          <a:latin typeface="Consolas"/>
                          <a:ea typeface="Consolas"/>
                          <a:cs typeface="Consolas"/>
                          <a:sym typeface="Consolas"/>
                        </a:rPr>
                        <a:t>JOIN</a:t>
                      </a:r>
                      <a:r>
                        <a:rPr b="0" i="0" lang="en-US" sz="900" u="none" cap="none" strike="noStrike">
                          <a:solidFill>
                            <a:srgbClr val="FFFFFF"/>
                          </a:solidFill>
                          <a:highlight>
                            <a:srgbClr val="333333"/>
                          </a:highlight>
                          <a:latin typeface="Consolas"/>
                          <a:ea typeface="Consolas"/>
                          <a:cs typeface="Consolas"/>
                          <a:sym typeface="Consolas"/>
                        </a:rPr>
                        <a:t> </a:t>
                      </a:r>
                      <a:r>
                        <a:rPr b="0" i="0" lang="en-US" sz="900" u="none" cap="none" strike="noStrike">
                          <a:solidFill>
                            <a:srgbClr val="D36363"/>
                          </a:solidFill>
                          <a:highlight>
                            <a:srgbClr val="333333"/>
                          </a:highlight>
                          <a:latin typeface="Consolas"/>
                          <a:ea typeface="Consolas"/>
                          <a:cs typeface="Consolas"/>
                          <a:sym typeface="Consolas"/>
                        </a:rPr>
                        <a:t>`bigquery-public-data.ncaa_basketball.mbb_games_sr`</a:t>
                      </a:r>
                      <a:r>
                        <a:rPr b="0" i="0" lang="en-US" sz="900" u="none" cap="none" strike="noStrike">
                          <a:solidFill>
                            <a:srgbClr val="FFFFFF"/>
                          </a:solidFill>
                          <a:highlight>
                            <a:srgbClr val="333333"/>
                          </a:highlight>
                          <a:latin typeface="Consolas"/>
                          <a:ea typeface="Consolas"/>
                          <a:cs typeface="Consolas"/>
                          <a:sym typeface="Consolas"/>
                        </a:rPr>
                        <a:t> g </a:t>
                      </a:r>
                      <a:r>
                        <a:rPr b="0" i="0" lang="en-US" sz="900" u="none" cap="none" strike="noStrike">
                          <a:solidFill>
                            <a:srgbClr val="FCC28C"/>
                          </a:solidFill>
                          <a:highlight>
                            <a:srgbClr val="333333"/>
                          </a:highlight>
                          <a:latin typeface="Consolas"/>
                          <a:ea typeface="Consolas"/>
                          <a:cs typeface="Consolas"/>
                          <a:sym typeface="Consolas"/>
                        </a:rPr>
                        <a:t>ON</a:t>
                      </a:r>
                      <a:r>
                        <a:rPr b="0" i="0" lang="en-US" sz="900" u="none" cap="none" strike="noStrike">
                          <a:solidFill>
                            <a:srgbClr val="FFFFFF"/>
                          </a:solidFill>
                          <a:highlight>
                            <a:srgbClr val="333333"/>
                          </a:highlight>
                          <a:latin typeface="Consolas"/>
                          <a:ea typeface="Consolas"/>
                          <a:cs typeface="Consolas"/>
                          <a:sym typeface="Consolas"/>
                        </a:rPr>
                        <a:t> pg.game_id = g.game_id</a:t>
                      </a:r>
                      <a:br>
                        <a:rPr b="0" i="0" lang="en-US" sz="900" u="none" cap="none" strike="noStrike">
                          <a:solidFill>
                            <a:srgbClr val="FFFFFF"/>
                          </a:solidFill>
                          <a:highlight>
                            <a:srgbClr val="333333"/>
                          </a:highlight>
                          <a:latin typeface="Consolas"/>
                          <a:ea typeface="Consolas"/>
                          <a:cs typeface="Consolas"/>
                          <a:sym typeface="Consolas"/>
                        </a:rPr>
                      </a:br>
                      <a:r>
                        <a:rPr b="0" i="0" lang="en-US" sz="900" u="none" cap="none" strike="noStrike">
                          <a:solidFill>
                            <a:srgbClr val="FCC28C"/>
                          </a:solidFill>
                          <a:highlight>
                            <a:srgbClr val="333333"/>
                          </a:highlight>
                          <a:latin typeface="Consolas"/>
                          <a:ea typeface="Consolas"/>
                          <a:cs typeface="Consolas"/>
                          <a:sym typeface="Consolas"/>
                        </a:rPr>
                        <a:t>WHERE</a:t>
                      </a:r>
                      <a:br>
                        <a:rPr b="0" i="0" lang="en-US" sz="900" u="none" cap="none" strike="noStrike">
                          <a:solidFill>
                            <a:srgbClr val="FFFFFF"/>
                          </a:solidFill>
                          <a:highlight>
                            <a:srgbClr val="333333"/>
                          </a:highlight>
                          <a:latin typeface="Consolas"/>
                          <a:ea typeface="Consolas"/>
                          <a:cs typeface="Consolas"/>
                          <a:sym typeface="Consolas"/>
                        </a:rPr>
                      </a:br>
                      <a:r>
                        <a:rPr b="0" i="0" lang="en-US" sz="900" u="none" cap="none" strike="noStrike">
                          <a:solidFill>
                            <a:srgbClr val="FFFFFF"/>
                          </a:solidFill>
                          <a:highlight>
                            <a:srgbClr val="333333"/>
                          </a:highlight>
                          <a:latin typeface="Consolas"/>
                          <a:ea typeface="Consolas"/>
                          <a:cs typeface="Consolas"/>
                          <a:sym typeface="Consolas"/>
                        </a:rPr>
                        <a:t>  g.season = </a:t>
                      </a:r>
                      <a:r>
                        <a:rPr b="0" i="0" lang="en-US" sz="900" u="none" cap="none" strike="noStrike">
                          <a:solidFill>
                            <a:srgbClr val="D36363"/>
                          </a:solidFill>
                          <a:highlight>
                            <a:srgbClr val="333333"/>
                          </a:highlight>
                          <a:latin typeface="Consolas"/>
                          <a:ea typeface="Consolas"/>
                          <a:cs typeface="Consolas"/>
                          <a:sym typeface="Consolas"/>
                        </a:rPr>
                        <a:t>2016</a:t>
                      </a:r>
                      <a:br>
                        <a:rPr b="0" i="0" lang="en-US" sz="900" u="none" cap="none" strike="noStrike">
                          <a:solidFill>
                            <a:srgbClr val="FFFFFF"/>
                          </a:solidFill>
                          <a:highlight>
                            <a:srgbClr val="333333"/>
                          </a:highlight>
                          <a:latin typeface="Consolas"/>
                          <a:ea typeface="Consolas"/>
                          <a:cs typeface="Consolas"/>
                          <a:sym typeface="Consolas"/>
                        </a:rPr>
                      </a:br>
                      <a:r>
                        <a:rPr b="0" i="0" lang="en-US" sz="900" u="none" cap="none" strike="noStrike">
                          <a:solidFill>
                            <a:srgbClr val="FCC28C"/>
                          </a:solidFill>
                          <a:highlight>
                            <a:srgbClr val="333333"/>
                          </a:highlight>
                          <a:latin typeface="Consolas"/>
                          <a:ea typeface="Consolas"/>
                          <a:cs typeface="Consolas"/>
                          <a:sym typeface="Consolas"/>
                        </a:rPr>
                        <a:t>AND</a:t>
                      </a:r>
                      <a:r>
                        <a:rPr b="0" i="0" lang="en-US" sz="900" u="none" cap="none" strike="noStrike">
                          <a:solidFill>
                            <a:srgbClr val="FFFFFF"/>
                          </a:solidFill>
                          <a:highlight>
                            <a:srgbClr val="333333"/>
                          </a:highlight>
                          <a:latin typeface="Consolas"/>
                          <a:ea typeface="Consolas"/>
                          <a:cs typeface="Consolas"/>
                          <a:sym typeface="Consolas"/>
                        </a:rPr>
                        <a:t> g.tournament = </a:t>
                      </a:r>
                      <a:r>
                        <a:rPr b="0" i="0" lang="en-US" sz="900" u="none" cap="none" strike="noStrike">
                          <a:solidFill>
                            <a:srgbClr val="A2FCA2"/>
                          </a:solidFill>
                          <a:highlight>
                            <a:srgbClr val="333333"/>
                          </a:highlight>
                          <a:latin typeface="Consolas"/>
                          <a:ea typeface="Consolas"/>
                          <a:cs typeface="Consolas"/>
                          <a:sym typeface="Consolas"/>
                        </a:rPr>
                        <a:t>'NCAA'</a:t>
                      </a:r>
                      <a:br>
                        <a:rPr b="0" i="0" lang="en-US" sz="900" u="none" cap="none" strike="noStrike">
                          <a:solidFill>
                            <a:srgbClr val="FFFFFF"/>
                          </a:solidFill>
                          <a:highlight>
                            <a:srgbClr val="333333"/>
                          </a:highlight>
                          <a:latin typeface="Consolas"/>
                          <a:ea typeface="Consolas"/>
                          <a:cs typeface="Consolas"/>
                          <a:sym typeface="Consolas"/>
                        </a:rPr>
                      </a:br>
                      <a:r>
                        <a:rPr b="0" i="0" lang="en-US" sz="900" u="none" cap="none" strike="noStrike">
                          <a:solidFill>
                            <a:srgbClr val="FCC28C"/>
                          </a:solidFill>
                          <a:highlight>
                            <a:srgbClr val="333333"/>
                          </a:highlight>
                          <a:latin typeface="Consolas"/>
                          <a:ea typeface="Consolas"/>
                          <a:cs typeface="Consolas"/>
                          <a:sym typeface="Consolas"/>
                        </a:rPr>
                        <a:t>AND</a:t>
                      </a:r>
                      <a:r>
                        <a:rPr b="0" i="0" lang="en-US" sz="900" u="none" cap="none" strike="noStrike">
                          <a:solidFill>
                            <a:srgbClr val="FFFFFF"/>
                          </a:solidFill>
                          <a:highlight>
                            <a:srgbClr val="333333"/>
                          </a:highlight>
                          <a:latin typeface="Consolas"/>
                          <a:ea typeface="Consolas"/>
                          <a:cs typeface="Consolas"/>
                          <a:sym typeface="Consolas"/>
                        </a:rPr>
                        <a:t> pg.minutes_int64 &gt; </a:t>
                      </a:r>
                      <a:r>
                        <a:rPr b="0" i="0" lang="en-US" sz="900" u="none" cap="none" strike="noStrike">
                          <a:solidFill>
                            <a:srgbClr val="D36363"/>
                          </a:solidFill>
                          <a:highlight>
                            <a:srgbClr val="333333"/>
                          </a:highlight>
                          <a:latin typeface="Consolas"/>
                          <a:ea typeface="Consolas"/>
                          <a:cs typeface="Consolas"/>
                          <a:sym typeface="Consolas"/>
                        </a:rPr>
                        <a:t>0</a:t>
                      </a:r>
                      <a:br>
                        <a:rPr b="0" i="0" lang="en-US" sz="900" u="none" cap="none" strike="noStrike">
                          <a:solidFill>
                            <a:srgbClr val="FFFFFF"/>
                          </a:solidFill>
                          <a:highlight>
                            <a:srgbClr val="333333"/>
                          </a:highlight>
                          <a:latin typeface="Consolas"/>
                          <a:ea typeface="Consolas"/>
                          <a:cs typeface="Consolas"/>
                          <a:sym typeface="Consolas"/>
                        </a:rPr>
                      </a:br>
                      <a:r>
                        <a:rPr b="0" i="0" lang="en-US" sz="900" u="none" cap="none" strike="noStrike">
                          <a:solidFill>
                            <a:srgbClr val="FCC28C"/>
                          </a:solidFill>
                          <a:highlight>
                            <a:srgbClr val="333333"/>
                          </a:highlight>
                          <a:latin typeface="Consolas"/>
                          <a:ea typeface="Consolas"/>
                          <a:cs typeface="Consolas"/>
                          <a:sym typeface="Consolas"/>
                        </a:rPr>
                        <a:t>AND</a:t>
                      </a:r>
                      <a:r>
                        <a:rPr b="0" i="0" lang="en-US" sz="900" u="none" cap="none" strike="noStrike">
                          <a:solidFill>
                            <a:srgbClr val="FFFFFF"/>
                          </a:solidFill>
                          <a:highlight>
                            <a:srgbClr val="333333"/>
                          </a:highlight>
                          <a:latin typeface="Consolas"/>
                          <a:ea typeface="Consolas"/>
                          <a:cs typeface="Consolas"/>
                          <a:sym typeface="Consolas"/>
                        </a:rPr>
                        <a:t> pg.game_id </a:t>
                      </a:r>
                      <a:r>
                        <a:rPr b="0" i="0" lang="en-US" sz="900" u="none" cap="none" strike="noStrike">
                          <a:solidFill>
                            <a:srgbClr val="FCC28C"/>
                          </a:solidFill>
                          <a:highlight>
                            <a:srgbClr val="333333"/>
                          </a:highlight>
                          <a:latin typeface="Consolas"/>
                          <a:ea typeface="Consolas"/>
                          <a:cs typeface="Consolas"/>
                          <a:sym typeface="Consolas"/>
                        </a:rPr>
                        <a:t>is</a:t>
                      </a:r>
                      <a:r>
                        <a:rPr b="0" i="0" lang="en-US" sz="900" u="none" cap="none" strike="noStrike">
                          <a:solidFill>
                            <a:srgbClr val="FFFFFF"/>
                          </a:solidFill>
                          <a:highlight>
                            <a:srgbClr val="333333"/>
                          </a:highlight>
                          <a:latin typeface="Consolas"/>
                          <a:ea typeface="Consolas"/>
                          <a:cs typeface="Consolas"/>
                          <a:sym typeface="Consolas"/>
                        </a:rPr>
                        <a:t> </a:t>
                      </a:r>
                      <a:r>
                        <a:rPr b="0" i="0" lang="en-US" sz="900" u="none" cap="none" strike="noStrike">
                          <a:solidFill>
                            <a:srgbClr val="FCC28C"/>
                          </a:solidFill>
                          <a:highlight>
                            <a:srgbClr val="333333"/>
                          </a:highlight>
                          <a:latin typeface="Consolas"/>
                          <a:ea typeface="Consolas"/>
                          <a:cs typeface="Consolas"/>
                          <a:sym typeface="Consolas"/>
                        </a:rPr>
                        <a:t>NOT</a:t>
                      </a:r>
                      <a:r>
                        <a:rPr b="0" i="0" lang="en-US" sz="900" u="none" cap="none" strike="noStrike">
                          <a:solidFill>
                            <a:srgbClr val="FFFFFF"/>
                          </a:solidFill>
                          <a:highlight>
                            <a:srgbClr val="333333"/>
                          </a:highlight>
                          <a:latin typeface="Consolas"/>
                          <a:ea typeface="Consolas"/>
                          <a:cs typeface="Consolas"/>
                          <a:sym typeface="Consolas"/>
                        </a:rPr>
                        <a:t> </a:t>
                      </a:r>
                      <a:r>
                        <a:rPr b="0" i="0" lang="en-US" sz="900" u="none" cap="none" strike="noStrike">
                          <a:solidFill>
                            <a:srgbClr val="FCC28C"/>
                          </a:solidFill>
                          <a:highlight>
                            <a:srgbClr val="333333"/>
                          </a:highlight>
                          <a:latin typeface="Consolas"/>
                          <a:ea typeface="Consolas"/>
                          <a:cs typeface="Consolas"/>
                          <a:sym typeface="Consolas"/>
                        </a:rPr>
                        <a:t>NULL</a:t>
                      </a:r>
                      <a:br>
                        <a:rPr b="0" i="0" lang="en-US" sz="900" u="none" cap="none" strike="noStrike">
                          <a:solidFill>
                            <a:srgbClr val="FFFFFF"/>
                          </a:solidFill>
                          <a:highlight>
                            <a:srgbClr val="333333"/>
                          </a:highlight>
                          <a:latin typeface="Consolas"/>
                          <a:ea typeface="Consolas"/>
                          <a:cs typeface="Consolas"/>
                          <a:sym typeface="Consolas"/>
                        </a:rPr>
                      </a:br>
                      <a:r>
                        <a:rPr b="0" i="0" lang="en-US" sz="900" u="none" cap="none" strike="noStrike">
                          <a:solidFill>
                            <a:srgbClr val="FCC28C"/>
                          </a:solidFill>
                          <a:highlight>
                            <a:srgbClr val="333333"/>
                          </a:highlight>
                          <a:latin typeface="Consolas"/>
                          <a:ea typeface="Consolas"/>
                          <a:cs typeface="Consolas"/>
                          <a:sym typeface="Consolas"/>
                        </a:rPr>
                        <a:t>AND</a:t>
                      </a:r>
                      <a:r>
                        <a:rPr b="0" i="0" lang="en-US" sz="900" u="none" cap="none" strike="noStrike">
                          <a:solidFill>
                            <a:srgbClr val="FFFFFF"/>
                          </a:solidFill>
                          <a:highlight>
                            <a:srgbClr val="333333"/>
                          </a:highlight>
                          <a:latin typeface="Consolas"/>
                          <a:ea typeface="Consolas"/>
                          <a:cs typeface="Consolas"/>
                          <a:sym typeface="Consolas"/>
                        </a:rPr>
                        <a:t> t.id </a:t>
                      </a:r>
                      <a:r>
                        <a:rPr b="0" i="0" lang="en-US" sz="900" u="none" cap="none" strike="noStrike">
                          <a:solidFill>
                            <a:srgbClr val="FCC28C"/>
                          </a:solidFill>
                          <a:highlight>
                            <a:srgbClr val="333333"/>
                          </a:highlight>
                          <a:latin typeface="Consolas"/>
                          <a:ea typeface="Consolas"/>
                          <a:cs typeface="Consolas"/>
                          <a:sym typeface="Consolas"/>
                        </a:rPr>
                        <a:t>is</a:t>
                      </a:r>
                      <a:r>
                        <a:rPr b="0" i="0" lang="en-US" sz="900" u="none" cap="none" strike="noStrike">
                          <a:solidFill>
                            <a:srgbClr val="FFFFFF"/>
                          </a:solidFill>
                          <a:highlight>
                            <a:srgbClr val="333333"/>
                          </a:highlight>
                          <a:latin typeface="Consolas"/>
                          <a:ea typeface="Consolas"/>
                          <a:cs typeface="Consolas"/>
                          <a:sym typeface="Consolas"/>
                        </a:rPr>
                        <a:t> </a:t>
                      </a:r>
                      <a:r>
                        <a:rPr b="0" i="0" lang="en-US" sz="900" u="none" cap="none" strike="noStrike">
                          <a:solidFill>
                            <a:srgbClr val="FCC28C"/>
                          </a:solidFill>
                          <a:highlight>
                            <a:srgbClr val="333333"/>
                          </a:highlight>
                          <a:latin typeface="Consolas"/>
                          <a:ea typeface="Consolas"/>
                          <a:cs typeface="Consolas"/>
                          <a:sym typeface="Consolas"/>
                        </a:rPr>
                        <a:t>NOT</a:t>
                      </a:r>
                      <a:r>
                        <a:rPr b="0" i="0" lang="en-US" sz="900" u="none" cap="none" strike="noStrike">
                          <a:solidFill>
                            <a:srgbClr val="FFFFFF"/>
                          </a:solidFill>
                          <a:highlight>
                            <a:srgbClr val="333333"/>
                          </a:highlight>
                          <a:latin typeface="Consolas"/>
                          <a:ea typeface="Consolas"/>
                          <a:cs typeface="Consolas"/>
                          <a:sym typeface="Consolas"/>
                        </a:rPr>
                        <a:t> </a:t>
                      </a:r>
                      <a:r>
                        <a:rPr b="0" i="0" lang="en-US" sz="900" u="none" cap="none" strike="noStrike">
                          <a:solidFill>
                            <a:srgbClr val="FCC28C"/>
                          </a:solidFill>
                          <a:highlight>
                            <a:srgbClr val="333333"/>
                          </a:highlight>
                          <a:latin typeface="Consolas"/>
                          <a:ea typeface="Consolas"/>
                          <a:cs typeface="Consolas"/>
                          <a:sym typeface="Consolas"/>
                        </a:rPr>
                        <a:t>NULL</a:t>
                      </a:r>
                      <a:br>
                        <a:rPr b="0" i="0" lang="en-US" sz="900" u="none" cap="none" strike="noStrike">
                          <a:solidFill>
                            <a:srgbClr val="FFFFFF"/>
                          </a:solidFill>
                          <a:highlight>
                            <a:srgbClr val="333333"/>
                          </a:highlight>
                          <a:latin typeface="Consolas"/>
                          <a:ea typeface="Consolas"/>
                          <a:cs typeface="Consolas"/>
                          <a:sym typeface="Consolas"/>
                        </a:rPr>
                      </a:br>
                      <a:r>
                        <a:rPr b="0" i="0" lang="en-US" sz="900" u="none" cap="none" strike="noStrike">
                          <a:solidFill>
                            <a:srgbClr val="FCC28C"/>
                          </a:solidFill>
                          <a:highlight>
                            <a:srgbClr val="333333"/>
                          </a:highlight>
                          <a:latin typeface="Consolas"/>
                          <a:ea typeface="Consolas"/>
                          <a:cs typeface="Consolas"/>
                          <a:sym typeface="Consolas"/>
                        </a:rPr>
                        <a:t>AND</a:t>
                      </a:r>
                      <a:r>
                        <a:rPr b="0" i="0" lang="en-US" sz="900" u="none" cap="none" strike="noStrike">
                          <a:solidFill>
                            <a:srgbClr val="FFFFFF"/>
                          </a:solidFill>
                          <a:highlight>
                            <a:srgbClr val="333333"/>
                          </a:highlight>
                          <a:latin typeface="Consolas"/>
                          <a:ea typeface="Consolas"/>
                          <a:cs typeface="Consolas"/>
                          <a:sym typeface="Consolas"/>
                        </a:rPr>
                        <a:t> g.season </a:t>
                      </a:r>
                      <a:r>
                        <a:rPr b="0" i="0" lang="en-US" sz="900" u="none" cap="none" strike="noStrike">
                          <a:solidFill>
                            <a:srgbClr val="FCC28C"/>
                          </a:solidFill>
                          <a:highlight>
                            <a:srgbClr val="333333"/>
                          </a:highlight>
                          <a:latin typeface="Consolas"/>
                          <a:ea typeface="Consolas"/>
                          <a:cs typeface="Consolas"/>
                          <a:sym typeface="Consolas"/>
                        </a:rPr>
                        <a:t>is</a:t>
                      </a:r>
                      <a:r>
                        <a:rPr b="0" i="0" lang="en-US" sz="900" u="none" cap="none" strike="noStrike">
                          <a:solidFill>
                            <a:srgbClr val="FFFFFF"/>
                          </a:solidFill>
                          <a:highlight>
                            <a:srgbClr val="333333"/>
                          </a:highlight>
                          <a:latin typeface="Consolas"/>
                          <a:ea typeface="Consolas"/>
                          <a:cs typeface="Consolas"/>
                          <a:sym typeface="Consolas"/>
                        </a:rPr>
                        <a:t> </a:t>
                      </a:r>
                      <a:r>
                        <a:rPr b="0" i="0" lang="en-US" sz="900" u="none" cap="none" strike="noStrike">
                          <a:solidFill>
                            <a:srgbClr val="FCC28C"/>
                          </a:solidFill>
                          <a:highlight>
                            <a:srgbClr val="333333"/>
                          </a:highlight>
                          <a:latin typeface="Consolas"/>
                          <a:ea typeface="Consolas"/>
                          <a:cs typeface="Consolas"/>
                          <a:sym typeface="Consolas"/>
                        </a:rPr>
                        <a:t>NOT</a:t>
                      </a:r>
                      <a:r>
                        <a:rPr b="0" i="0" lang="en-US" sz="900" u="none" cap="none" strike="noStrike">
                          <a:solidFill>
                            <a:srgbClr val="FFFFFF"/>
                          </a:solidFill>
                          <a:highlight>
                            <a:srgbClr val="333333"/>
                          </a:highlight>
                          <a:latin typeface="Consolas"/>
                          <a:ea typeface="Consolas"/>
                          <a:cs typeface="Consolas"/>
                          <a:sym typeface="Consolas"/>
                        </a:rPr>
                        <a:t> </a:t>
                      </a:r>
                      <a:r>
                        <a:rPr b="0" i="0" lang="en-US" sz="900" u="none" cap="none" strike="noStrike">
                          <a:solidFill>
                            <a:srgbClr val="FCC28C"/>
                          </a:solidFill>
                          <a:highlight>
                            <a:srgbClr val="333333"/>
                          </a:highlight>
                          <a:latin typeface="Consolas"/>
                          <a:ea typeface="Consolas"/>
                          <a:cs typeface="Consolas"/>
                          <a:sym typeface="Consolas"/>
                        </a:rPr>
                        <a:t>NULL</a:t>
                      </a:r>
                      <a:br>
                        <a:rPr b="0" i="0" lang="en-US" sz="900" u="none" cap="none" strike="noStrike">
                          <a:solidFill>
                            <a:srgbClr val="FFFFFF"/>
                          </a:solidFill>
                          <a:highlight>
                            <a:srgbClr val="333333"/>
                          </a:highlight>
                          <a:latin typeface="Consolas"/>
                          <a:ea typeface="Consolas"/>
                          <a:cs typeface="Consolas"/>
                          <a:sym typeface="Consolas"/>
                        </a:rPr>
                      </a:br>
                      <a:r>
                        <a:rPr b="0" i="0" lang="en-US" sz="900" u="none" cap="none" strike="noStrike">
                          <a:solidFill>
                            <a:srgbClr val="FCC28C"/>
                          </a:solidFill>
                          <a:highlight>
                            <a:srgbClr val="333333"/>
                          </a:highlight>
                          <a:latin typeface="Consolas"/>
                          <a:ea typeface="Consolas"/>
                          <a:cs typeface="Consolas"/>
                          <a:sym typeface="Consolas"/>
                        </a:rPr>
                        <a:t>AND</a:t>
                      </a:r>
                      <a:r>
                        <a:rPr b="0" i="0" lang="en-US" sz="900" u="none" cap="none" strike="noStrike">
                          <a:solidFill>
                            <a:srgbClr val="FFFFFF"/>
                          </a:solidFill>
                          <a:highlight>
                            <a:srgbClr val="333333"/>
                          </a:highlight>
                          <a:latin typeface="Consolas"/>
                          <a:ea typeface="Consolas"/>
                          <a:cs typeface="Consolas"/>
                          <a:sym typeface="Consolas"/>
                        </a:rPr>
                        <a:t> g.tournament </a:t>
                      </a:r>
                      <a:r>
                        <a:rPr b="0" i="0" lang="en-US" sz="900" u="none" cap="none" strike="noStrike">
                          <a:solidFill>
                            <a:srgbClr val="FCC28C"/>
                          </a:solidFill>
                          <a:highlight>
                            <a:srgbClr val="333333"/>
                          </a:highlight>
                          <a:latin typeface="Consolas"/>
                          <a:ea typeface="Consolas"/>
                          <a:cs typeface="Consolas"/>
                          <a:sym typeface="Consolas"/>
                        </a:rPr>
                        <a:t>is</a:t>
                      </a:r>
                      <a:r>
                        <a:rPr b="0" i="0" lang="en-US" sz="900" u="none" cap="none" strike="noStrike">
                          <a:solidFill>
                            <a:srgbClr val="FFFFFF"/>
                          </a:solidFill>
                          <a:highlight>
                            <a:srgbClr val="333333"/>
                          </a:highlight>
                          <a:latin typeface="Consolas"/>
                          <a:ea typeface="Consolas"/>
                          <a:cs typeface="Consolas"/>
                          <a:sym typeface="Consolas"/>
                        </a:rPr>
                        <a:t> </a:t>
                      </a:r>
                      <a:r>
                        <a:rPr b="0" i="0" lang="en-US" sz="900" u="none" cap="none" strike="noStrike">
                          <a:solidFill>
                            <a:srgbClr val="FCC28C"/>
                          </a:solidFill>
                          <a:highlight>
                            <a:srgbClr val="333333"/>
                          </a:highlight>
                          <a:latin typeface="Consolas"/>
                          <a:ea typeface="Consolas"/>
                          <a:cs typeface="Consolas"/>
                          <a:sym typeface="Consolas"/>
                        </a:rPr>
                        <a:t>NOT</a:t>
                      </a:r>
                      <a:r>
                        <a:rPr b="0" i="0" lang="en-US" sz="900" u="none" cap="none" strike="noStrike">
                          <a:solidFill>
                            <a:srgbClr val="FFFFFF"/>
                          </a:solidFill>
                          <a:highlight>
                            <a:srgbClr val="333333"/>
                          </a:highlight>
                          <a:latin typeface="Consolas"/>
                          <a:ea typeface="Consolas"/>
                          <a:cs typeface="Consolas"/>
                          <a:sym typeface="Consolas"/>
                        </a:rPr>
                        <a:t> </a:t>
                      </a:r>
                      <a:r>
                        <a:rPr b="0" i="0" lang="en-US" sz="900" u="none" cap="none" strike="noStrike">
                          <a:solidFill>
                            <a:srgbClr val="FCC28C"/>
                          </a:solidFill>
                          <a:highlight>
                            <a:srgbClr val="333333"/>
                          </a:highlight>
                          <a:latin typeface="Consolas"/>
                          <a:ea typeface="Consolas"/>
                          <a:cs typeface="Consolas"/>
                          <a:sym typeface="Consolas"/>
                        </a:rPr>
                        <a:t>NULL</a:t>
                      </a:r>
                      <a:br>
                        <a:rPr b="0" i="0" lang="en-US" sz="900" u="none" cap="none" strike="noStrike">
                          <a:solidFill>
                            <a:srgbClr val="FFFFFF"/>
                          </a:solidFill>
                          <a:highlight>
                            <a:srgbClr val="333333"/>
                          </a:highlight>
                          <a:latin typeface="Consolas"/>
                          <a:ea typeface="Consolas"/>
                          <a:cs typeface="Consolas"/>
                          <a:sym typeface="Consolas"/>
                        </a:rPr>
                      </a:br>
                      <a:r>
                        <a:rPr b="0" i="0" lang="en-US" sz="900" u="none" cap="none" strike="noStrike">
                          <a:solidFill>
                            <a:srgbClr val="FCC28C"/>
                          </a:solidFill>
                          <a:highlight>
                            <a:srgbClr val="333333"/>
                          </a:highlight>
                          <a:latin typeface="Consolas"/>
                          <a:ea typeface="Consolas"/>
                          <a:cs typeface="Consolas"/>
                          <a:sym typeface="Consolas"/>
                        </a:rPr>
                        <a:t>GROUP</a:t>
                      </a:r>
                      <a:r>
                        <a:rPr b="0" i="0" lang="en-US" sz="900" u="none" cap="none" strike="noStrike">
                          <a:solidFill>
                            <a:srgbClr val="FFFFFF"/>
                          </a:solidFill>
                          <a:highlight>
                            <a:srgbClr val="333333"/>
                          </a:highlight>
                          <a:latin typeface="Consolas"/>
                          <a:ea typeface="Consolas"/>
                          <a:cs typeface="Consolas"/>
                          <a:sym typeface="Consolas"/>
                        </a:rPr>
                        <a:t> </a:t>
                      </a:r>
                      <a:r>
                        <a:rPr b="0" i="0" lang="en-US" sz="900" u="none" cap="none" strike="noStrike">
                          <a:solidFill>
                            <a:srgbClr val="FCC28C"/>
                          </a:solidFill>
                          <a:highlight>
                            <a:srgbClr val="333333"/>
                          </a:highlight>
                          <a:latin typeface="Consolas"/>
                          <a:ea typeface="Consolas"/>
                          <a:cs typeface="Consolas"/>
                          <a:sym typeface="Consolas"/>
                        </a:rPr>
                        <a:t>BY</a:t>
                      </a:r>
                      <a:br>
                        <a:rPr b="0" i="0" lang="en-US" sz="900" u="none" cap="none" strike="noStrike">
                          <a:solidFill>
                            <a:srgbClr val="FFFFFF"/>
                          </a:solidFill>
                          <a:highlight>
                            <a:srgbClr val="333333"/>
                          </a:highlight>
                          <a:latin typeface="Consolas"/>
                          <a:ea typeface="Consolas"/>
                          <a:cs typeface="Consolas"/>
                          <a:sym typeface="Consolas"/>
                        </a:rPr>
                      </a:br>
                      <a:r>
                        <a:rPr b="0" i="0" lang="en-US" sz="900" u="none" cap="none" strike="noStrike">
                          <a:solidFill>
                            <a:srgbClr val="FFFFFF"/>
                          </a:solidFill>
                          <a:highlight>
                            <a:srgbClr val="333333"/>
                          </a:highlight>
                          <a:latin typeface="Consolas"/>
                          <a:ea typeface="Consolas"/>
                          <a:cs typeface="Consolas"/>
                          <a:sym typeface="Consolas"/>
                        </a:rPr>
                        <a:t>  pg.full_name,</a:t>
                      </a:r>
                      <a:br>
                        <a:rPr b="0" i="0" lang="en-US" sz="900" u="none" cap="none" strike="noStrike">
                          <a:solidFill>
                            <a:srgbClr val="FFFFFF"/>
                          </a:solidFill>
                          <a:highlight>
                            <a:srgbClr val="333333"/>
                          </a:highlight>
                          <a:latin typeface="Consolas"/>
                          <a:ea typeface="Consolas"/>
                          <a:cs typeface="Consolas"/>
                          <a:sym typeface="Consolas"/>
                        </a:rPr>
                      </a:br>
                      <a:r>
                        <a:rPr b="0" i="0" lang="en-US" sz="900" u="none" cap="none" strike="noStrike">
                          <a:solidFill>
                            <a:srgbClr val="FFFFFF"/>
                          </a:solidFill>
                          <a:highlight>
                            <a:srgbClr val="333333"/>
                          </a:highlight>
                          <a:latin typeface="Consolas"/>
                          <a:ea typeface="Consolas"/>
                          <a:cs typeface="Consolas"/>
                          <a:sym typeface="Consolas"/>
                        </a:rPr>
                        <a:t>  t.id,</a:t>
                      </a:r>
                      <a:br>
                        <a:rPr b="0" i="0" lang="en-US" sz="900" u="none" cap="none" strike="noStrike">
                          <a:solidFill>
                            <a:srgbClr val="FFFFFF"/>
                          </a:solidFill>
                          <a:highlight>
                            <a:srgbClr val="333333"/>
                          </a:highlight>
                          <a:latin typeface="Consolas"/>
                          <a:ea typeface="Consolas"/>
                          <a:cs typeface="Consolas"/>
                          <a:sym typeface="Consolas"/>
                        </a:rPr>
                      </a:br>
                      <a:r>
                        <a:rPr b="0" i="0" lang="en-US" sz="900" u="none" cap="none" strike="noStrike">
                          <a:solidFill>
                            <a:srgbClr val="FFFFFF"/>
                          </a:solidFill>
                          <a:highlight>
                            <a:srgbClr val="333333"/>
                          </a:highlight>
                          <a:latin typeface="Consolas"/>
                          <a:ea typeface="Consolas"/>
                          <a:cs typeface="Consolas"/>
                          <a:sym typeface="Consolas"/>
                        </a:rPr>
                        <a:t>  t.name,</a:t>
                      </a:r>
                      <a:br>
                        <a:rPr b="0" i="0" lang="en-US" sz="900" u="none" cap="none" strike="noStrike">
                          <a:solidFill>
                            <a:srgbClr val="FFFFFF"/>
                          </a:solidFill>
                          <a:highlight>
                            <a:srgbClr val="333333"/>
                          </a:highlight>
                          <a:latin typeface="Consolas"/>
                          <a:ea typeface="Consolas"/>
                          <a:cs typeface="Consolas"/>
                          <a:sym typeface="Consolas"/>
                        </a:rPr>
                      </a:br>
                      <a:r>
                        <a:rPr b="0" i="0" lang="en-US" sz="900" u="none" cap="none" strike="noStrike">
                          <a:solidFill>
                            <a:srgbClr val="FFFFFF"/>
                          </a:solidFill>
                          <a:highlight>
                            <a:srgbClr val="333333"/>
                          </a:highlight>
                          <a:latin typeface="Consolas"/>
                          <a:ea typeface="Consolas"/>
                          <a:cs typeface="Consolas"/>
                          <a:sym typeface="Consolas"/>
                        </a:rPr>
                        <a:t>  g.season,</a:t>
                      </a:r>
                      <a:br>
                        <a:rPr b="0" i="0" lang="en-US" sz="900" u="none" cap="none" strike="noStrike">
                          <a:solidFill>
                            <a:srgbClr val="FFFFFF"/>
                          </a:solidFill>
                          <a:highlight>
                            <a:srgbClr val="333333"/>
                          </a:highlight>
                          <a:latin typeface="Consolas"/>
                          <a:ea typeface="Consolas"/>
                          <a:cs typeface="Consolas"/>
                          <a:sym typeface="Consolas"/>
                        </a:rPr>
                      </a:br>
                      <a:r>
                        <a:rPr b="0" i="0" lang="en-US" sz="900" u="none" cap="none" strike="noStrike">
                          <a:solidFill>
                            <a:srgbClr val="FFFFFF"/>
                          </a:solidFill>
                          <a:highlight>
                            <a:srgbClr val="333333"/>
                          </a:highlight>
                          <a:latin typeface="Consolas"/>
                          <a:ea typeface="Consolas"/>
                          <a:cs typeface="Consolas"/>
                          <a:sym typeface="Consolas"/>
                        </a:rPr>
                        <a:t>  g.tournament</a:t>
                      </a:r>
                      <a:br>
                        <a:rPr b="0" i="0" lang="en-US" sz="900" u="none" cap="none" strike="noStrike">
                          <a:solidFill>
                            <a:srgbClr val="FFFFFF"/>
                          </a:solidFill>
                          <a:highlight>
                            <a:srgbClr val="333333"/>
                          </a:highlight>
                          <a:latin typeface="Consolas"/>
                          <a:ea typeface="Consolas"/>
                          <a:cs typeface="Consolas"/>
                          <a:sym typeface="Consolas"/>
                        </a:rPr>
                      </a:br>
                      <a:r>
                        <a:rPr b="0" i="0" lang="en-US" sz="900" u="none" cap="none" strike="noStrike">
                          <a:solidFill>
                            <a:srgbClr val="FFFFFF"/>
                          </a:solidFill>
                          <a:highlight>
                            <a:srgbClr val="333333"/>
                          </a:highlight>
                          <a:latin typeface="Consolas"/>
                          <a:ea typeface="Consolas"/>
                          <a:cs typeface="Consolas"/>
                          <a:sym typeface="Consolas"/>
                        </a:rPr>
                        <a:t>)</a:t>
                      </a:r>
                      <a:endParaRPr b="0" i="0" sz="1800" u="none" cap="none" strike="noStrike">
                        <a:highlight>
                          <a:srgbClr val="333333"/>
                        </a:highlight>
                        <a:latin typeface="Arial"/>
                        <a:ea typeface="Arial"/>
                        <a:cs typeface="Arial"/>
                        <a:sym typeface="Arial"/>
                      </a:endParaRPr>
                    </a:p>
                  </a:txBody>
                  <a:tcPr marT="62875" marB="62875" marR="62875" marL="628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33333"/>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7"/>
          <p:cNvSpPr txBox="1"/>
          <p:nvPr>
            <p:ph type="title"/>
          </p:nvPr>
        </p:nvSpPr>
        <p:spPr>
          <a:xfrm>
            <a:off x="685800" y="484632"/>
            <a:ext cx="7772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200"/>
              <a:buFont typeface="Rockwell"/>
              <a:buNone/>
            </a:pPr>
            <a:r>
              <a:rPr lang="en-US"/>
              <a:t>AGGREGATED QUERY </a:t>
            </a:r>
            <a:endParaRPr/>
          </a:p>
        </p:txBody>
      </p:sp>
      <p:sp>
        <p:nvSpPr>
          <p:cNvPr id="280" name="Google Shape;280;p27"/>
          <p:cNvSpPr txBox="1"/>
          <p:nvPr>
            <p:ph idx="1" type="body"/>
          </p:nvPr>
        </p:nvSpPr>
        <p:spPr>
          <a:xfrm>
            <a:off x="685800" y="2121408"/>
            <a:ext cx="7772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SQL query to aggregate team and player scores to rank players based on the total score in order to find MVP.</a:t>
            </a:r>
            <a:endParaRPr/>
          </a:p>
          <a:p>
            <a:pPr indent="-74929" lvl="0" marL="182880" rtl="0" algn="l">
              <a:lnSpc>
                <a:spcPct val="90000"/>
              </a:lnSpc>
              <a:spcBef>
                <a:spcPts val="1200"/>
              </a:spcBef>
              <a:spcAft>
                <a:spcPts val="0"/>
              </a:spcAft>
              <a:buSzPts val="1700"/>
              <a:buNone/>
            </a:pPr>
            <a:r>
              <a:t/>
            </a:r>
            <a:endParaRPr/>
          </a:p>
          <a:p>
            <a:pPr indent="-74929" lvl="0" marL="182880" rtl="0" algn="l">
              <a:lnSpc>
                <a:spcPct val="90000"/>
              </a:lnSpc>
              <a:spcBef>
                <a:spcPts val="1200"/>
              </a:spcBef>
              <a:spcAft>
                <a:spcPts val="0"/>
              </a:spcAft>
              <a:buSzPts val="1700"/>
              <a:buNone/>
            </a:pPr>
            <a:r>
              <a:t/>
            </a:r>
            <a:endParaRPr/>
          </a:p>
        </p:txBody>
      </p:sp>
      <p:graphicFrame>
        <p:nvGraphicFramePr>
          <p:cNvPr id="281" name="Google Shape;281;p27"/>
          <p:cNvGraphicFramePr/>
          <p:nvPr/>
        </p:nvGraphicFramePr>
        <p:xfrm>
          <a:off x="685800" y="2849955"/>
          <a:ext cx="3000000" cy="3000000"/>
        </p:xfrm>
        <a:graphic>
          <a:graphicData uri="http://schemas.openxmlformats.org/drawingml/2006/table">
            <a:tbl>
              <a:tblPr>
                <a:noFill/>
                <a:tableStyleId>{029B7E84-805B-4F20-BFEF-CEEA155553DF}</a:tableStyleId>
              </a:tblPr>
              <a:tblGrid>
                <a:gridCol w="8113950"/>
              </a:tblGrid>
              <a:tr h="3145275">
                <a:tc>
                  <a:txBody>
                    <a:bodyPr/>
                    <a:lstStyle/>
                    <a:p>
                      <a:pPr indent="0" lvl="0" marL="0" marR="0" rtl="0" algn="l">
                        <a:spcBef>
                          <a:spcPts val="0"/>
                        </a:spcBef>
                        <a:spcAft>
                          <a:spcPts val="0"/>
                        </a:spcAft>
                        <a:buNone/>
                      </a:pPr>
                      <a:r>
                        <a:rPr b="0" i="0" lang="en-US" sz="900" u="none" cap="none" strike="noStrike">
                          <a:solidFill>
                            <a:srgbClr val="FCC28C"/>
                          </a:solidFill>
                          <a:latin typeface="Consolas"/>
                          <a:ea typeface="Consolas"/>
                          <a:cs typeface="Consolas"/>
                          <a:sym typeface="Consolas"/>
                        </a:rPr>
                        <a:t>SELECT</a:t>
                      </a:r>
                      <a:br>
                        <a:rPr b="0" i="0" lang="en-US" sz="900" u="none" cap="none" strike="noStrike">
                          <a:solidFill>
                            <a:srgbClr val="FFFFFF"/>
                          </a:solidFill>
                          <a:latin typeface="Consolas"/>
                          <a:ea typeface="Consolas"/>
                          <a:cs typeface="Consolas"/>
                          <a:sym typeface="Consolas"/>
                        </a:rPr>
                      </a:br>
                      <a:r>
                        <a:rPr b="0" i="0" lang="en-US" sz="900" u="none" cap="none" strike="noStrike">
                          <a:solidFill>
                            <a:srgbClr val="FCC28C"/>
                          </a:solidFill>
                          <a:latin typeface="Consolas"/>
                          <a:ea typeface="Consolas"/>
                          <a:cs typeface="Consolas"/>
                          <a:sym typeface="Consolas"/>
                        </a:rPr>
                        <a:t>RANK</a:t>
                      </a:r>
                      <a:r>
                        <a:rPr b="0" i="0" lang="en-US" sz="900" u="none" cap="none" strike="noStrike">
                          <a:solidFill>
                            <a:srgbClr val="FFFFFF"/>
                          </a:solidFill>
                          <a:latin typeface="Consolas"/>
                          <a:ea typeface="Consolas"/>
                          <a:cs typeface="Consolas"/>
                          <a:sym typeface="Consolas"/>
                        </a:rPr>
                        <a:t>() </a:t>
                      </a:r>
                      <a:r>
                        <a:rPr b="0" i="0" lang="en-US" sz="900" u="none" cap="none" strike="noStrike">
                          <a:solidFill>
                            <a:srgbClr val="FCC28C"/>
                          </a:solidFill>
                          <a:latin typeface="Consolas"/>
                          <a:ea typeface="Consolas"/>
                          <a:cs typeface="Consolas"/>
                          <a:sym typeface="Consolas"/>
                        </a:rPr>
                        <a:t>OVER</a:t>
                      </a:r>
                      <a:r>
                        <a:rPr b="0" i="0" lang="en-US" sz="900" u="none" cap="none" strike="noStrike">
                          <a:solidFill>
                            <a:srgbClr val="FFFFFF"/>
                          </a:solidFill>
                          <a:latin typeface="Consolas"/>
                          <a:ea typeface="Consolas"/>
                          <a:cs typeface="Consolas"/>
                          <a:sym typeface="Consolas"/>
                        </a:rPr>
                        <a:t> (</a:t>
                      </a:r>
                      <a:r>
                        <a:rPr b="0" i="0" lang="en-US" sz="900" u="none" cap="none" strike="noStrike">
                          <a:solidFill>
                            <a:srgbClr val="FCC28C"/>
                          </a:solidFill>
                          <a:latin typeface="Consolas"/>
                          <a:ea typeface="Consolas"/>
                          <a:cs typeface="Consolas"/>
                          <a:sym typeface="Consolas"/>
                        </a:rPr>
                        <a:t>ORDER</a:t>
                      </a:r>
                      <a:r>
                        <a:rPr b="0" i="0" lang="en-US" sz="900" u="none" cap="none" strike="noStrike">
                          <a:solidFill>
                            <a:srgbClr val="FFFFFF"/>
                          </a:solidFill>
                          <a:latin typeface="Consolas"/>
                          <a:ea typeface="Consolas"/>
                          <a:cs typeface="Consolas"/>
                          <a:sym typeface="Consolas"/>
                        </a:rPr>
                        <a:t> </a:t>
                      </a:r>
                      <a:r>
                        <a:rPr b="0" i="0" lang="en-US" sz="900" u="none" cap="none" strike="noStrike">
                          <a:solidFill>
                            <a:srgbClr val="FCC28C"/>
                          </a:solidFill>
                          <a:latin typeface="Consolas"/>
                          <a:ea typeface="Consolas"/>
                          <a:cs typeface="Consolas"/>
                          <a:sym typeface="Consolas"/>
                        </a:rPr>
                        <a:t>BY</a:t>
                      </a:r>
                      <a:r>
                        <a:rPr b="0" i="0" lang="en-US" sz="900" u="none" cap="none" strike="noStrike">
                          <a:solidFill>
                            <a:srgbClr val="FFFFFF"/>
                          </a:solidFill>
                          <a:latin typeface="Consolas"/>
                          <a:ea typeface="Consolas"/>
                          <a:cs typeface="Consolas"/>
                          <a:sym typeface="Consolas"/>
                        </a:rPr>
                        <a:t> </a:t>
                      </a:r>
                      <a:r>
                        <a:rPr b="0" i="0" lang="en-US" sz="900" u="none" cap="none" strike="noStrike">
                          <a:solidFill>
                            <a:srgbClr val="FCC28C"/>
                          </a:solidFill>
                          <a:latin typeface="Consolas"/>
                          <a:ea typeface="Consolas"/>
                          <a:cs typeface="Consolas"/>
                          <a:sym typeface="Consolas"/>
                        </a:rPr>
                        <a:t>ROUND</a:t>
                      </a:r>
                      <a:r>
                        <a:rPr b="0" i="0" lang="en-US" sz="900" u="none" cap="none" strike="noStrike">
                          <a:solidFill>
                            <a:srgbClr val="FFFFFF"/>
                          </a:solidFill>
                          <a:latin typeface="Consolas"/>
                          <a:ea typeface="Consolas"/>
                          <a:cs typeface="Consolas"/>
                          <a:sym typeface="Consolas"/>
                        </a:rPr>
                        <a:t>(ps.score + ts.score,</a:t>
                      </a:r>
                      <a:r>
                        <a:rPr b="0" i="0" lang="en-US" sz="900" u="none" cap="none" strike="noStrike">
                          <a:solidFill>
                            <a:srgbClr val="D36363"/>
                          </a:solidFill>
                          <a:latin typeface="Consolas"/>
                          <a:ea typeface="Consolas"/>
                          <a:cs typeface="Consolas"/>
                          <a:sym typeface="Consolas"/>
                        </a:rPr>
                        <a:t>2</a:t>
                      </a:r>
                      <a:r>
                        <a:rPr b="0" i="0" lang="en-US" sz="900" u="none" cap="none" strike="noStrike">
                          <a:solidFill>
                            <a:srgbClr val="FFFFFF"/>
                          </a:solidFill>
                          <a:latin typeface="Consolas"/>
                          <a:ea typeface="Consolas"/>
                          <a:cs typeface="Consolas"/>
                          <a:sym typeface="Consolas"/>
                        </a:rPr>
                        <a:t>) </a:t>
                      </a:r>
                      <a:r>
                        <a:rPr b="0" i="0" lang="en-US" sz="900" u="none" cap="none" strike="noStrike">
                          <a:solidFill>
                            <a:srgbClr val="FCC28C"/>
                          </a:solidFill>
                          <a:latin typeface="Consolas"/>
                          <a:ea typeface="Consolas"/>
                          <a:cs typeface="Consolas"/>
                          <a:sym typeface="Consolas"/>
                        </a:rPr>
                        <a:t>DESC</a:t>
                      </a:r>
                      <a:r>
                        <a:rPr b="0" i="0" lang="en-US" sz="900" u="none" cap="none" strike="noStrike">
                          <a:solidFill>
                            <a:srgbClr val="FFFFFF"/>
                          </a:solidFill>
                          <a:latin typeface="Consolas"/>
                          <a:ea typeface="Consolas"/>
                          <a:cs typeface="Consolas"/>
                          <a:sym typeface="Consolas"/>
                        </a:rPr>
                        <a:t>) </a:t>
                      </a:r>
                      <a:r>
                        <a:rPr b="0" i="0" lang="en-US" sz="900" u="none" cap="none" strike="noStrike">
                          <a:solidFill>
                            <a:srgbClr val="FCC28C"/>
                          </a:solidFill>
                          <a:latin typeface="Consolas"/>
                          <a:ea typeface="Consolas"/>
                          <a:cs typeface="Consolas"/>
                          <a:sym typeface="Consolas"/>
                        </a:rPr>
                        <a:t>as</a:t>
                      </a:r>
                      <a:r>
                        <a:rPr b="0" i="0" lang="en-US" sz="900" u="none" cap="none" strike="noStrike">
                          <a:solidFill>
                            <a:srgbClr val="FFFFFF"/>
                          </a:solidFill>
                          <a:latin typeface="Consolas"/>
                          <a:ea typeface="Consolas"/>
                          <a:cs typeface="Consolas"/>
                          <a:sym typeface="Consolas"/>
                        </a:rPr>
                        <a:t> </a:t>
                      </a:r>
                      <a:r>
                        <a:rPr b="0" i="0" lang="en-US" sz="900" u="none" cap="none" strike="noStrike">
                          <a:solidFill>
                            <a:srgbClr val="FCC28C"/>
                          </a:solidFill>
                          <a:latin typeface="Consolas"/>
                          <a:ea typeface="Consolas"/>
                          <a:cs typeface="Consolas"/>
                          <a:sym typeface="Consolas"/>
                        </a:rPr>
                        <a:t>rank</a:t>
                      </a:r>
                      <a:r>
                        <a:rPr b="0" i="0" lang="en-US" sz="900" u="none" cap="none" strike="noStrike">
                          <a:solidFill>
                            <a:srgbClr val="FFFFFF"/>
                          </a:solidFill>
                          <a:latin typeface="Consolas"/>
                          <a:ea typeface="Consolas"/>
                          <a:cs typeface="Consolas"/>
                          <a:sym typeface="Consolas"/>
                        </a:rPr>
                        <a:t>,</a:t>
                      </a:r>
                      <a:br>
                        <a:rPr b="0" i="0" lang="en-US" sz="900" u="none" cap="none" strike="noStrike">
                          <a:solidFill>
                            <a:srgbClr val="FFFFFF"/>
                          </a:solidFill>
                          <a:latin typeface="Consolas"/>
                          <a:ea typeface="Consolas"/>
                          <a:cs typeface="Consolas"/>
                          <a:sym typeface="Consolas"/>
                        </a:rPr>
                      </a:br>
                      <a:r>
                        <a:rPr b="0" i="0" lang="en-US" sz="900" u="none" cap="none" strike="noStrike">
                          <a:solidFill>
                            <a:srgbClr val="FFFFFF"/>
                          </a:solidFill>
                          <a:latin typeface="Consolas"/>
                          <a:ea typeface="Consolas"/>
                          <a:cs typeface="Consolas"/>
                          <a:sym typeface="Consolas"/>
                        </a:rPr>
                        <a:t>ps.full_name,</a:t>
                      </a:r>
                      <a:br>
                        <a:rPr b="0" i="0" lang="en-US" sz="900" u="none" cap="none" strike="noStrike">
                          <a:solidFill>
                            <a:srgbClr val="FFFFFF"/>
                          </a:solidFill>
                          <a:latin typeface="Consolas"/>
                          <a:ea typeface="Consolas"/>
                          <a:cs typeface="Consolas"/>
                          <a:sym typeface="Consolas"/>
                        </a:rPr>
                      </a:br>
                      <a:r>
                        <a:rPr b="0" i="0" lang="en-US" sz="900" u="none" cap="none" strike="noStrike">
                          <a:solidFill>
                            <a:srgbClr val="FFFFFF"/>
                          </a:solidFill>
                          <a:latin typeface="Consolas"/>
                          <a:ea typeface="Consolas"/>
                          <a:cs typeface="Consolas"/>
                          <a:sym typeface="Consolas"/>
                        </a:rPr>
                        <a:t>ps.season,</a:t>
                      </a:r>
                      <a:br>
                        <a:rPr b="0" i="0" lang="en-US" sz="900" u="none" cap="none" strike="noStrike">
                          <a:solidFill>
                            <a:srgbClr val="FFFFFF"/>
                          </a:solidFill>
                          <a:latin typeface="Consolas"/>
                          <a:ea typeface="Consolas"/>
                          <a:cs typeface="Consolas"/>
                          <a:sym typeface="Consolas"/>
                        </a:rPr>
                      </a:br>
                      <a:r>
                        <a:rPr b="0" i="0" lang="en-US" sz="900" u="none" cap="none" strike="noStrike">
                          <a:solidFill>
                            <a:srgbClr val="FFFFFF"/>
                          </a:solidFill>
                          <a:latin typeface="Consolas"/>
                          <a:ea typeface="Consolas"/>
                          <a:cs typeface="Consolas"/>
                          <a:sym typeface="Consolas"/>
                        </a:rPr>
                        <a:t>ps.tournament,</a:t>
                      </a:r>
                      <a:br>
                        <a:rPr b="0" i="0" lang="en-US" sz="900" u="none" cap="none" strike="noStrike">
                          <a:solidFill>
                            <a:srgbClr val="FFFFFF"/>
                          </a:solidFill>
                          <a:latin typeface="Consolas"/>
                          <a:ea typeface="Consolas"/>
                          <a:cs typeface="Consolas"/>
                          <a:sym typeface="Consolas"/>
                        </a:rPr>
                      </a:br>
                      <a:r>
                        <a:rPr b="0" i="0" lang="en-US" sz="900" u="none" cap="none" strike="noStrike">
                          <a:solidFill>
                            <a:srgbClr val="FFFFFF"/>
                          </a:solidFill>
                          <a:latin typeface="Consolas"/>
                          <a:ea typeface="Consolas"/>
                          <a:cs typeface="Consolas"/>
                          <a:sym typeface="Consolas"/>
                        </a:rPr>
                        <a:t>ts.team_id </a:t>
                      </a:r>
                      <a:r>
                        <a:rPr b="0" i="0" lang="en-US" sz="900" u="none" cap="none" strike="noStrike">
                          <a:solidFill>
                            <a:srgbClr val="FCC28C"/>
                          </a:solidFill>
                          <a:latin typeface="Consolas"/>
                          <a:ea typeface="Consolas"/>
                          <a:cs typeface="Consolas"/>
                          <a:sym typeface="Consolas"/>
                        </a:rPr>
                        <a:t>AS</a:t>
                      </a:r>
                      <a:r>
                        <a:rPr b="0" i="0" lang="en-US" sz="900" u="none" cap="none" strike="noStrike">
                          <a:solidFill>
                            <a:srgbClr val="FFFFFF"/>
                          </a:solidFill>
                          <a:latin typeface="Consolas"/>
                          <a:ea typeface="Consolas"/>
                          <a:cs typeface="Consolas"/>
                          <a:sym typeface="Consolas"/>
                        </a:rPr>
                        <a:t> team_id,</a:t>
                      </a:r>
                      <a:br>
                        <a:rPr b="0" i="0" lang="en-US" sz="900" u="none" cap="none" strike="noStrike">
                          <a:solidFill>
                            <a:srgbClr val="FFFFFF"/>
                          </a:solidFill>
                          <a:latin typeface="Consolas"/>
                          <a:ea typeface="Consolas"/>
                          <a:cs typeface="Consolas"/>
                          <a:sym typeface="Consolas"/>
                        </a:rPr>
                      </a:br>
                      <a:r>
                        <a:rPr b="0" i="0" lang="en-US" sz="900" u="none" cap="none" strike="noStrike">
                          <a:solidFill>
                            <a:srgbClr val="FFFFFF"/>
                          </a:solidFill>
                          <a:latin typeface="Consolas"/>
                          <a:ea typeface="Consolas"/>
                          <a:cs typeface="Consolas"/>
                          <a:sym typeface="Consolas"/>
                        </a:rPr>
                        <a:t>ts.name </a:t>
                      </a:r>
                      <a:r>
                        <a:rPr b="0" i="0" lang="en-US" sz="900" u="none" cap="none" strike="noStrike">
                          <a:solidFill>
                            <a:srgbClr val="FCC28C"/>
                          </a:solidFill>
                          <a:latin typeface="Consolas"/>
                          <a:ea typeface="Consolas"/>
                          <a:cs typeface="Consolas"/>
                          <a:sym typeface="Consolas"/>
                        </a:rPr>
                        <a:t>AS</a:t>
                      </a:r>
                      <a:r>
                        <a:rPr b="0" i="0" lang="en-US" sz="900" u="none" cap="none" strike="noStrike">
                          <a:solidFill>
                            <a:srgbClr val="FFFFFF"/>
                          </a:solidFill>
                          <a:latin typeface="Consolas"/>
                          <a:ea typeface="Consolas"/>
                          <a:cs typeface="Consolas"/>
                          <a:sym typeface="Consolas"/>
                        </a:rPr>
                        <a:t> team_name,</a:t>
                      </a:r>
                      <a:br>
                        <a:rPr b="0" i="0" lang="en-US" sz="900" u="none" cap="none" strike="noStrike">
                          <a:solidFill>
                            <a:srgbClr val="FFFFFF"/>
                          </a:solidFill>
                          <a:latin typeface="Consolas"/>
                          <a:ea typeface="Consolas"/>
                          <a:cs typeface="Consolas"/>
                          <a:sym typeface="Consolas"/>
                        </a:rPr>
                      </a:br>
                      <a:r>
                        <a:rPr b="0" i="0" lang="en-US" sz="900" u="none" cap="none" strike="noStrike">
                          <a:solidFill>
                            <a:srgbClr val="FFFFFF"/>
                          </a:solidFill>
                          <a:latin typeface="Consolas"/>
                          <a:ea typeface="Consolas"/>
                          <a:cs typeface="Consolas"/>
                          <a:sym typeface="Consolas"/>
                        </a:rPr>
                        <a:t>ps.score </a:t>
                      </a:r>
                      <a:r>
                        <a:rPr b="0" i="0" lang="en-US" sz="900" u="none" cap="none" strike="noStrike">
                          <a:solidFill>
                            <a:srgbClr val="FCC28C"/>
                          </a:solidFill>
                          <a:latin typeface="Consolas"/>
                          <a:ea typeface="Consolas"/>
                          <a:cs typeface="Consolas"/>
                          <a:sym typeface="Consolas"/>
                        </a:rPr>
                        <a:t>AS</a:t>
                      </a:r>
                      <a:r>
                        <a:rPr b="0" i="0" lang="en-US" sz="900" u="none" cap="none" strike="noStrike">
                          <a:solidFill>
                            <a:srgbClr val="FFFFFF"/>
                          </a:solidFill>
                          <a:latin typeface="Consolas"/>
                          <a:ea typeface="Consolas"/>
                          <a:cs typeface="Consolas"/>
                          <a:sym typeface="Consolas"/>
                        </a:rPr>
                        <a:t> player_contribution,</a:t>
                      </a:r>
                      <a:br>
                        <a:rPr b="0" i="0" lang="en-US" sz="900" u="none" cap="none" strike="noStrike">
                          <a:solidFill>
                            <a:srgbClr val="FFFFFF"/>
                          </a:solidFill>
                          <a:latin typeface="Consolas"/>
                          <a:ea typeface="Consolas"/>
                          <a:cs typeface="Consolas"/>
                          <a:sym typeface="Consolas"/>
                        </a:rPr>
                      </a:br>
                      <a:r>
                        <a:rPr b="0" i="0" lang="en-US" sz="900" u="none" cap="none" strike="noStrike">
                          <a:solidFill>
                            <a:srgbClr val="FFFFFF"/>
                          </a:solidFill>
                          <a:latin typeface="Consolas"/>
                          <a:ea typeface="Consolas"/>
                          <a:cs typeface="Consolas"/>
                          <a:sym typeface="Consolas"/>
                        </a:rPr>
                        <a:t>ts.score </a:t>
                      </a:r>
                      <a:r>
                        <a:rPr b="0" i="0" lang="en-US" sz="900" u="none" cap="none" strike="noStrike">
                          <a:solidFill>
                            <a:srgbClr val="FCC28C"/>
                          </a:solidFill>
                          <a:latin typeface="Consolas"/>
                          <a:ea typeface="Consolas"/>
                          <a:cs typeface="Consolas"/>
                          <a:sym typeface="Consolas"/>
                        </a:rPr>
                        <a:t>AS</a:t>
                      </a:r>
                      <a:r>
                        <a:rPr b="0" i="0" lang="en-US" sz="900" u="none" cap="none" strike="noStrike">
                          <a:solidFill>
                            <a:srgbClr val="FFFFFF"/>
                          </a:solidFill>
                          <a:latin typeface="Consolas"/>
                          <a:ea typeface="Consolas"/>
                          <a:cs typeface="Consolas"/>
                          <a:sym typeface="Consolas"/>
                        </a:rPr>
                        <a:t> team_contribution,</a:t>
                      </a:r>
                      <a:br>
                        <a:rPr b="0" i="0" lang="en-US" sz="900" u="none" cap="none" strike="noStrike">
                          <a:solidFill>
                            <a:srgbClr val="FFFFFF"/>
                          </a:solidFill>
                          <a:latin typeface="Consolas"/>
                          <a:ea typeface="Consolas"/>
                          <a:cs typeface="Consolas"/>
                          <a:sym typeface="Consolas"/>
                        </a:rPr>
                      </a:br>
                      <a:r>
                        <a:rPr b="0" i="0" lang="en-US" sz="900" u="none" cap="none" strike="noStrike">
                          <a:solidFill>
                            <a:srgbClr val="FCC28C"/>
                          </a:solidFill>
                          <a:latin typeface="Consolas"/>
                          <a:ea typeface="Consolas"/>
                          <a:cs typeface="Consolas"/>
                          <a:sym typeface="Consolas"/>
                        </a:rPr>
                        <a:t>ROUND</a:t>
                      </a:r>
                      <a:r>
                        <a:rPr b="0" i="0" lang="en-US" sz="900" u="none" cap="none" strike="noStrike">
                          <a:solidFill>
                            <a:srgbClr val="FFFFFF"/>
                          </a:solidFill>
                          <a:latin typeface="Consolas"/>
                          <a:ea typeface="Consolas"/>
                          <a:cs typeface="Consolas"/>
                          <a:sym typeface="Consolas"/>
                        </a:rPr>
                        <a:t>(ps.score + ts.score,</a:t>
                      </a:r>
                      <a:r>
                        <a:rPr b="0" i="0" lang="en-US" sz="900" u="none" cap="none" strike="noStrike">
                          <a:solidFill>
                            <a:srgbClr val="D36363"/>
                          </a:solidFill>
                          <a:latin typeface="Consolas"/>
                          <a:ea typeface="Consolas"/>
                          <a:cs typeface="Consolas"/>
                          <a:sym typeface="Consolas"/>
                        </a:rPr>
                        <a:t>2</a:t>
                      </a:r>
                      <a:r>
                        <a:rPr b="0" i="0" lang="en-US" sz="900" u="none" cap="none" strike="noStrike">
                          <a:solidFill>
                            <a:srgbClr val="FFFFFF"/>
                          </a:solidFill>
                          <a:latin typeface="Consolas"/>
                          <a:ea typeface="Consolas"/>
                          <a:cs typeface="Consolas"/>
                          <a:sym typeface="Consolas"/>
                        </a:rPr>
                        <a:t>) </a:t>
                      </a:r>
                      <a:r>
                        <a:rPr b="0" i="0" lang="en-US" sz="900" u="none" cap="none" strike="noStrike">
                          <a:solidFill>
                            <a:srgbClr val="FCC28C"/>
                          </a:solidFill>
                          <a:latin typeface="Consolas"/>
                          <a:ea typeface="Consolas"/>
                          <a:cs typeface="Consolas"/>
                          <a:sym typeface="Consolas"/>
                        </a:rPr>
                        <a:t>AS</a:t>
                      </a:r>
                      <a:r>
                        <a:rPr b="0" i="0" lang="en-US" sz="900" u="none" cap="none" strike="noStrike">
                          <a:solidFill>
                            <a:srgbClr val="FFFFFF"/>
                          </a:solidFill>
                          <a:latin typeface="Consolas"/>
                          <a:ea typeface="Consolas"/>
                          <a:cs typeface="Consolas"/>
                          <a:sym typeface="Consolas"/>
                        </a:rPr>
                        <a:t> total_score,</a:t>
                      </a:r>
                      <a:br>
                        <a:rPr b="0" i="0" lang="en-US" sz="900" u="none" cap="none" strike="noStrike">
                          <a:solidFill>
                            <a:srgbClr val="FFFFFF"/>
                          </a:solidFill>
                          <a:latin typeface="Consolas"/>
                          <a:ea typeface="Consolas"/>
                          <a:cs typeface="Consolas"/>
                          <a:sym typeface="Consolas"/>
                        </a:rPr>
                      </a:br>
                      <a:r>
                        <a:rPr b="0" i="0" lang="en-US" sz="900" u="none" cap="none" strike="noStrike">
                          <a:solidFill>
                            <a:srgbClr val="FCC28C"/>
                          </a:solidFill>
                          <a:latin typeface="Consolas"/>
                          <a:ea typeface="Consolas"/>
                          <a:cs typeface="Consolas"/>
                          <a:sym typeface="Consolas"/>
                        </a:rPr>
                        <a:t>FROM</a:t>
                      </a:r>
                      <a:br>
                        <a:rPr b="0" i="0" lang="en-US" sz="900" u="none" cap="none" strike="noStrike">
                          <a:solidFill>
                            <a:srgbClr val="FFFFFF"/>
                          </a:solidFill>
                          <a:latin typeface="Consolas"/>
                          <a:ea typeface="Consolas"/>
                          <a:cs typeface="Consolas"/>
                          <a:sym typeface="Consolas"/>
                        </a:rPr>
                      </a:br>
                      <a:r>
                        <a:rPr b="0" i="0" lang="en-US" sz="900" u="none" cap="none" strike="noStrike">
                          <a:solidFill>
                            <a:srgbClr val="FFFFFF"/>
                          </a:solidFill>
                          <a:latin typeface="Consolas"/>
                          <a:ea typeface="Consolas"/>
                          <a:cs typeface="Consolas"/>
                          <a:sym typeface="Consolas"/>
                        </a:rPr>
                        <a:t>player_scores ps</a:t>
                      </a:r>
                      <a:br>
                        <a:rPr b="0" i="0" lang="en-US" sz="900" u="none" cap="none" strike="noStrike">
                          <a:solidFill>
                            <a:srgbClr val="FFFFFF"/>
                          </a:solidFill>
                          <a:latin typeface="Consolas"/>
                          <a:ea typeface="Consolas"/>
                          <a:cs typeface="Consolas"/>
                          <a:sym typeface="Consolas"/>
                        </a:rPr>
                      </a:br>
                      <a:r>
                        <a:rPr b="0" i="0" lang="en-US" sz="900" u="none" cap="none" strike="noStrike">
                          <a:solidFill>
                            <a:srgbClr val="FCC28C"/>
                          </a:solidFill>
                          <a:latin typeface="Consolas"/>
                          <a:ea typeface="Consolas"/>
                          <a:cs typeface="Consolas"/>
                          <a:sym typeface="Consolas"/>
                        </a:rPr>
                        <a:t>INNER</a:t>
                      </a:r>
                      <a:r>
                        <a:rPr b="0" i="0" lang="en-US" sz="900" u="none" cap="none" strike="noStrike">
                          <a:solidFill>
                            <a:srgbClr val="FFFFFF"/>
                          </a:solidFill>
                          <a:latin typeface="Consolas"/>
                          <a:ea typeface="Consolas"/>
                          <a:cs typeface="Consolas"/>
                          <a:sym typeface="Consolas"/>
                        </a:rPr>
                        <a:t> </a:t>
                      </a:r>
                      <a:r>
                        <a:rPr b="0" i="0" lang="en-US" sz="900" u="none" cap="none" strike="noStrike">
                          <a:solidFill>
                            <a:srgbClr val="FCC28C"/>
                          </a:solidFill>
                          <a:latin typeface="Consolas"/>
                          <a:ea typeface="Consolas"/>
                          <a:cs typeface="Consolas"/>
                          <a:sym typeface="Consolas"/>
                        </a:rPr>
                        <a:t>JOIN</a:t>
                      </a:r>
                      <a:r>
                        <a:rPr b="0" i="0" lang="en-US" sz="900" u="none" cap="none" strike="noStrike">
                          <a:solidFill>
                            <a:srgbClr val="FFFFFF"/>
                          </a:solidFill>
                          <a:latin typeface="Consolas"/>
                          <a:ea typeface="Consolas"/>
                          <a:cs typeface="Consolas"/>
                          <a:sym typeface="Consolas"/>
                        </a:rPr>
                        <a:t> team_scores ts </a:t>
                      </a:r>
                      <a:r>
                        <a:rPr b="0" i="0" lang="en-US" sz="900" u="none" cap="none" strike="noStrike">
                          <a:solidFill>
                            <a:srgbClr val="FCC28C"/>
                          </a:solidFill>
                          <a:latin typeface="Consolas"/>
                          <a:ea typeface="Consolas"/>
                          <a:cs typeface="Consolas"/>
                          <a:sym typeface="Consolas"/>
                        </a:rPr>
                        <a:t>ON</a:t>
                      </a:r>
                      <a:r>
                        <a:rPr b="0" i="0" lang="en-US" sz="900" u="none" cap="none" strike="noStrike">
                          <a:solidFill>
                            <a:srgbClr val="FFFFFF"/>
                          </a:solidFill>
                          <a:latin typeface="Consolas"/>
                          <a:ea typeface="Consolas"/>
                          <a:cs typeface="Consolas"/>
                          <a:sym typeface="Consolas"/>
                        </a:rPr>
                        <a:t> ps.team_id = ts.team_id</a:t>
                      </a:r>
                      <a:br>
                        <a:rPr b="0" i="0" lang="en-US" sz="900" u="none" cap="none" strike="noStrike">
                          <a:solidFill>
                            <a:srgbClr val="FFFFFF"/>
                          </a:solidFill>
                          <a:latin typeface="Consolas"/>
                          <a:ea typeface="Consolas"/>
                          <a:cs typeface="Consolas"/>
                          <a:sym typeface="Consolas"/>
                        </a:rPr>
                      </a:br>
                      <a:r>
                        <a:rPr b="0" i="0" lang="en-US" sz="900" u="none" cap="none" strike="noStrike">
                          <a:solidFill>
                            <a:srgbClr val="FCC28C"/>
                          </a:solidFill>
                          <a:latin typeface="Consolas"/>
                          <a:ea typeface="Consolas"/>
                          <a:cs typeface="Consolas"/>
                          <a:sym typeface="Consolas"/>
                        </a:rPr>
                        <a:t>ORDER</a:t>
                      </a:r>
                      <a:r>
                        <a:rPr b="0" i="0" lang="en-US" sz="900" u="none" cap="none" strike="noStrike">
                          <a:solidFill>
                            <a:srgbClr val="FFFFFF"/>
                          </a:solidFill>
                          <a:latin typeface="Consolas"/>
                          <a:ea typeface="Consolas"/>
                          <a:cs typeface="Consolas"/>
                          <a:sym typeface="Consolas"/>
                        </a:rPr>
                        <a:t> </a:t>
                      </a:r>
                      <a:r>
                        <a:rPr b="0" i="0" lang="en-US" sz="900" u="none" cap="none" strike="noStrike">
                          <a:solidFill>
                            <a:srgbClr val="FCC28C"/>
                          </a:solidFill>
                          <a:latin typeface="Consolas"/>
                          <a:ea typeface="Consolas"/>
                          <a:cs typeface="Consolas"/>
                          <a:sym typeface="Consolas"/>
                        </a:rPr>
                        <a:t>BY</a:t>
                      </a:r>
                      <a:r>
                        <a:rPr b="0" i="0" lang="en-US" sz="900" u="none" cap="none" strike="noStrike">
                          <a:solidFill>
                            <a:srgbClr val="FFFFFF"/>
                          </a:solidFill>
                          <a:latin typeface="Consolas"/>
                          <a:ea typeface="Consolas"/>
                          <a:cs typeface="Consolas"/>
                          <a:sym typeface="Consolas"/>
                        </a:rPr>
                        <a:t> total_score </a:t>
                      </a:r>
                      <a:r>
                        <a:rPr b="0" i="0" lang="en-US" sz="900" u="none" cap="none" strike="noStrike">
                          <a:solidFill>
                            <a:srgbClr val="FCC28C"/>
                          </a:solidFill>
                          <a:latin typeface="Consolas"/>
                          <a:ea typeface="Consolas"/>
                          <a:cs typeface="Consolas"/>
                          <a:sym typeface="Consolas"/>
                        </a:rPr>
                        <a:t>DESC</a:t>
                      </a:r>
                      <a:br>
                        <a:rPr b="0" i="0" lang="en-US" sz="900" u="none" cap="none" strike="noStrike">
                          <a:solidFill>
                            <a:srgbClr val="FFFFFF"/>
                          </a:solidFill>
                          <a:latin typeface="Consolas"/>
                          <a:ea typeface="Consolas"/>
                          <a:cs typeface="Consolas"/>
                          <a:sym typeface="Consolas"/>
                        </a:rPr>
                      </a:br>
                      <a:r>
                        <a:rPr b="0" i="0" lang="en-US" sz="900" u="none" cap="none" strike="noStrike">
                          <a:solidFill>
                            <a:srgbClr val="FCC28C"/>
                          </a:solidFill>
                          <a:latin typeface="Consolas"/>
                          <a:ea typeface="Consolas"/>
                          <a:cs typeface="Consolas"/>
                          <a:sym typeface="Consolas"/>
                        </a:rPr>
                        <a:t>LIMIT</a:t>
                      </a:r>
                      <a:r>
                        <a:rPr b="0" i="0" lang="en-US" sz="900" u="none" cap="none" strike="noStrike">
                          <a:solidFill>
                            <a:srgbClr val="FFFFFF"/>
                          </a:solidFill>
                          <a:latin typeface="Consolas"/>
                          <a:ea typeface="Consolas"/>
                          <a:cs typeface="Consolas"/>
                          <a:sym typeface="Consolas"/>
                        </a:rPr>
                        <a:t> </a:t>
                      </a:r>
                      <a:r>
                        <a:rPr b="0" i="0" lang="en-US" sz="900" u="none" cap="none" strike="noStrike">
                          <a:solidFill>
                            <a:srgbClr val="D36363"/>
                          </a:solidFill>
                          <a:latin typeface="Consolas"/>
                          <a:ea typeface="Consolas"/>
                          <a:cs typeface="Consolas"/>
                          <a:sym typeface="Consolas"/>
                        </a:rPr>
                        <a:t>50</a:t>
                      </a:r>
                      <a:r>
                        <a:rPr b="0" i="0" lang="en-US" sz="900" u="none" cap="none" strike="noStrike">
                          <a:solidFill>
                            <a:srgbClr val="FFFFFF"/>
                          </a:solidFill>
                          <a:latin typeface="Consolas"/>
                          <a:ea typeface="Consolas"/>
                          <a:cs typeface="Consolas"/>
                          <a:sym typeface="Consolas"/>
                        </a:rPr>
                        <a:t>;</a:t>
                      </a:r>
                      <a:endParaRPr sz="1800" u="none" cap="none" strike="noStrike"/>
                    </a:p>
                  </a:txBody>
                  <a:tcPr marT="63500" marB="63500" marR="63500" marL="63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333333"/>
                    </a:solidFill>
                  </a:tcPr>
                </a:tc>
              </a:tr>
            </a:tbl>
          </a:graphicData>
        </a:graphic>
      </p:graphicFrame>
      <p:sp>
        <p:nvSpPr>
          <p:cNvPr id="282" name="Google Shape;282;p27"/>
          <p:cNvSpPr/>
          <p:nvPr/>
        </p:nvSpPr>
        <p:spPr>
          <a:xfrm>
            <a:off x="685800" y="2849954"/>
            <a:ext cx="9545829" cy="65831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6" name="Shape 286"/>
        <p:cNvGrpSpPr/>
        <p:nvPr/>
      </p:nvGrpSpPr>
      <p:grpSpPr>
        <a:xfrm>
          <a:off x="0" y="0"/>
          <a:ext cx="0" cy="0"/>
          <a:chOff x="0" y="0"/>
          <a:chExt cx="0" cy="0"/>
        </a:xfrm>
      </p:grpSpPr>
      <p:sp>
        <p:nvSpPr>
          <p:cNvPr id="287" name="Google Shape;287;p28"/>
          <p:cNvSpPr/>
          <p:nvPr/>
        </p:nvSpPr>
        <p:spPr>
          <a:xfrm>
            <a:off x="690625" y="1346946"/>
            <a:ext cx="7667244" cy="80683"/>
          </a:xfrm>
          <a:prstGeom prst="rect">
            <a:avLst/>
          </a:prstGeom>
          <a:blipFill rotWithShape="1">
            <a:blip r:embed="rId3">
              <a:alphaModFix amt="85000"/>
            </a:blip>
            <a:tile algn="ctr" flip="xy" tx="0" sx="92000" ty="-762000" sy="89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288" name="Google Shape;288;p28"/>
          <p:cNvSpPr/>
          <p:nvPr/>
        </p:nvSpPr>
        <p:spPr>
          <a:xfrm>
            <a:off x="690625" y="4299696"/>
            <a:ext cx="7667244" cy="80683"/>
          </a:xfrm>
          <a:prstGeom prst="rect">
            <a:avLst/>
          </a:prstGeom>
          <a:blipFill rotWithShape="1">
            <a:blip r:embed="rId3">
              <a:alphaModFix amt="85000"/>
            </a:blip>
            <a:tile algn="ctr" flip="xy" tx="0" sx="92000" ty="-717550" sy="89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289" name="Google Shape;289;p28"/>
          <p:cNvSpPr/>
          <p:nvPr/>
        </p:nvSpPr>
        <p:spPr>
          <a:xfrm>
            <a:off x="690625" y="1484779"/>
            <a:ext cx="7667244" cy="2743200"/>
          </a:xfrm>
          <a:prstGeom prst="rect">
            <a:avLst/>
          </a:prstGeom>
          <a:blipFill rotWithShape="1">
            <a:blip r:embed="rId3">
              <a:alphaModFix amt="85000"/>
            </a:blip>
            <a:tile algn="ctr" flip="xy" tx="0" sx="92000" ty="-704850" sy="89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290" name="Google Shape;290;p28"/>
          <p:cNvGrpSpPr/>
          <p:nvPr/>
        </p:nvGrpSpPr>
        <p:grpSpPr>
          <a:xfrm>
            <a:off x="7236911" y="4068923"/>
            <a:ext cx="810678" cy="1080902"/>
            <a:chOff x="9685338" y="4460675"/>
            <a:chExt cx="1080904" cy="1080902"/>
          </a:xfrm>
        </p:grpSpPr>
        <p:sp>
          <p:nvSpPr>
            <p:cNvPr id="291" name="Google Shape;291;p28"/>
            <p:cNvSpPr/>
            <p:nvPr/>
          </p:nvSpPr>
          <p:spPr>
            <a:xfrm>
              <a:off x="9685338" y="4460675"/>
              <a:ext cx="1080904" cy="1080902"/>
            </a:xfrm>
            <a:prstGeom prst="ellipse">
              <a:avLst/>
            </a:prstGeom>
            <a:blipFill rotWithShape="1">
              <a:blip r:embed="rId4">
                <a:alphaModFix/>
              </a:blip>
              <a:tile algn="tl" flip="none" tx="0" sx="85000" ty="0" sy="85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292" name="Google Shape;292;p28"/>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sp>
        <p:nvSpPr>
          <p:cNvPr id="293" name="Google Shape;293;p28"/>
          <p:cNvSpPr/>
          <p:nvPr/>
        </p:nvSpPr>
        <p:spPr>
          <a:xfrm>
            <a:off x="0" y="0"/>
            <a:ext cx="9141714" cy="68580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294" name="Google Shape;294;p28"/>
          <p:cNvSpPr/>
          <p:nvPr/>
        </p:nvSpPr>
        <p:spPr>
          <a:xfrm>
            <a:off x="0" y="4257366"/>
            <a:ext cx="9144000" cy="2610465"/>
          </a:xfrm>
          <a:prstGeom prst="rect">
            <a:avLst/>
          </a:prstGeom>
          <a:blipFill rotWithShape="1">
            <a:blip r:embed="rId3">
              <a:alphaModFix amt="85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295" name="Google Shape;295;p28"/>
          <p:cNvSpPr txBox="1"/>
          <p:nvPr>
            <p:ph type="title"/>
          </p:nvPr>
        </p:nvSpPr>
        <p:spPr>
          <a:xfrm>
            <a:off x="788670" y="4355692"/>
            <a:ext cx="6814455" cy="1472224"/>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SzPts val="5200"/>
              <a:buFont typeface="Rockwell"/>
              <a:buNone/>
            </a:pPr>
            <a:r>
              <a:rPr lang="en-US" sz="5200"/>
              <a:t>RESULTS AND FINDINGS</a:t>
            </a:r>
            <a:endParaRPr/>
          </a:p>
        </p:txBody>
      </p:sp>
      <p:sp>
        <p:nvSpPr>
          <p:cNvPr id="296" name="Google Shape;296;p28"/>
          <p:cNvSpPr txBox="1"/>
          <p:nvPr>
            <p:ph idx="1" type="body"/>
          </p:nvPr>
        </p:nvSpPr>
        <p:spPr>
          <a:xfrm>
            <a:off x="802386" y="5827916"/>
            <a:ext cx="6789420" cy="44486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105"/>
              <a:buNone/>
            </a:pPr>
            <a:r>
              <a:rPr lang="en-US" sz="1300"/>
              <a:t>Summary of the key results and insights obtained from the MVP prediction analysis.</a:t>
            </a:r>
            <a:endParaRPr/>
          </a:p>
        </p:txBody>
      </p:sp>
      <p:pic>
        <p:nvPicPr>
          <p:cNvPr id="297" name="Google Shape;297;p28"/>
          <p:cNvPicPr preferRelativeResize="0"/>
          <p:nvPr/>
        </p:nvPicPr>
        <p:blipFill rotWithShape="1">
          <a:blip r:embed="rId5">
            <a:alphaModFix/>
          </a:blip>
          <a:srcRect b="9985" l="0" r="-2" t="985"/>
          <a:stretch/>
        </p:blipFill>
        <p:spPr>
          <a:xfrm>
            <a:off x="225911" y="640079"/>
            <a:ext cx="8810017" cy="3568717"/>
          </a:xfrm>
          <a:prstGeom prst="rect">
            <a:avLst/>
          </a:prstGeom>
          <a:noFill/>
          <a:ln>
            <a:noFill/>
          </a:ln>
        </p:spPr>
      </p:pic>
      <p:grpSp>
        <p:nvGrpSpPr>
          <p:cNvPr id="298" name="Google Shape;298;p28"/>
          <p:cNvGrpSpPr/>
          <p:nvPr/>
        </p:nvGrpSpPr>
        <p:grpSpPr>
          <a:xfrm>
            <a:off x="7684192" y="5111496"/>
            <a:ext cx="810678" cy="1080902"/>
            <a:chOff x="9685338" y="4460675"/>
            <a:chExt cx="1080904" cy="1080902"/>
          </a:xfrm>
        </p:grpSpPr>
        <p:sp>
          <p:nvSpPr>
            <p:cNvPr id="299" name="Google Shape;299;p28"/>
            <p:cNvSpPr/>
            <p:nvPr/>
          </p:nvSpPr>
          <p:spPr>
            <a:xfrm>
              <a:off x="9685338" y="4460675"/>
              <a:ext cx="1080904" cy="1080902"/>
            </a:xfrm>
            <a:prstGeom prst="ellipse">
              <a:avLst/>
            </a:prstGeom>
            <a:blipFill rotWithShape="1">
              <a:blip r:embed="rId4">
                <a:alphaModFix/>
              </a:blip>
              <a:tile algn="tl" flip="none" tx="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300" name="Google Shape;300;p28"/>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295"/>
                                        </p:tgtEl>
                                        <p:attrNameLst>
                                          <p:attrName>style.visibility</p:attrName>
                                        </p:attrNameLst>
                                      </p:cBhvr>
                                      <p:to>
                                        <p:strVal val="visible"/>
                                      </p:to>
                                    </p:set>
                                    <p:animEffect filter="fade" transition="in">
                                      <p:cBhvr>
                                        <p:cTn dur="7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4" name="Shape 304"/>
        <p:cNvGrpSpPr/>
        <p:nvPr/>
      </p:nvGrpSpPr>
      <p:grpSpPr>
        <a:xfrm>
          <a:off x="0" y="0"/>
          <a:ext cx="0" cy="0"/>
          <a:chOff x="0" y="0"/>
          <a:chExt cx="0" cy="0"/>
        </a:xfrm>
      </p:grpSpPr>
      <p:grpSp>
        <p:nvGrpSpPr>
          <p:cNvPr id="305" name="Google Shape;305;p29"/>
          <p:cNvGrpSpPr/>
          <p:nvPr/>
        </p:nvGrpSpPr>
        <p:grpSpPr>
          <a:xfrm>
            <a:off x="8551293" y="6229681"/>
            <a:ext cx="342900" cy="457200"/>
            <a:chOff x="11361456" y="6195813"/>
            <a:chExt cx="548640" cy="548640"/>
          </a:xfrm>
        </p:grpSpPr>
        <p:sp>
          <p:nvSpPr>
            <p:cNvPr id="306" name="Google Shape;306;p29"/>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
          <p:nvSpPr>
            <p:cNvPr id="307" name="Google Shape;307;p29"/>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pSp>
      <p:sp>
        <p:nvSpPr>
          <p:cNvPr id="308" name="Google Shape;308;p29"/>
          <p:cNvSpPr/>
          <p:nvPr/>
        </p:nvSpPr>
        <p:spPr>
          <a:xfrm>
            <a:off x="68450" y="125525"/>
            <a:ext cx="9144000" cy="68580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309" name="Google Shape;309;p29"/>
          <p:cNvSpPr/>
          <p:nvPr/>
        </p:nvSpPr>
        <p:spPr>
          <a:xfrm>
            <a:off x="68450" y="125526"/>
            <a:ext cx="8717700" cy="6252300"/>
          </a:xfrm>
          <a:prstGeom prst="rect">
            <a:avLst/>
          </a:prstGeom>
          <a:solidFill>
            <a:schemeClr val="lt1"/>
          </a:solidFill>
          <a:ln cap="flat" cmpd="sng" w="22225">
            <a:solidFill>
              <a:srgbClr val="4B93F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pic>
        <p:nvPicPr>
          <p:cNvPr id="310" name="Google Shape;310;p29"/>
          <p:cNvPicPr preferRelativeResize="0"/>
          <p:nvPr/>
        </p:nvPicPr>
        <p:blipFill rotWithShape="1">
          <a:blip r:embed="rId4">
            <a:alphaModFix/>
          </a:blip>
          <a:srcRect b="0" l="0" r="0" t="1776"/>
          <a:stretch/>
        </p:blipFill>
        <p:spPr>
          <a:xfrm>
            <a:off x="138700" y="1038400"/>
            <a:ext cx="8579300" cy="4425326"/>
          </a:xfrm>
          <a:prstGeom prst="rect">
            <a:avLst/>
          </a:prstGeom>
          <a:noFill/>
          <a:ln>
            <a:noFill/>
          </a:ln>
        </p:spPr>
      </p:pic>
      <p:sp>
        <p:nvSpPr>
          <p:cNvPr id="311" name="Google Shape;311;p29"/>
          <p:cNvSpPr txBox="1"/>
          <p:nvPr/>
        </p:nvSpPr>
        <p:spPr>
          <a:xfrm>
            <a:off x="3260157" y="568508"/>
            <a:ext cx="2334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Rockwell"/>
                <a:ea typeface="Rockwell"/>
                <a:cs typeface="Rockwell"/>
                <a:sym typeface="Rockwell"/>
              </a:rPr>
              <a:t>Optimization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0"/>
          <p:cNvSpPr txBox="1"/>
          <p:nvPr>
            <p:ph type="title"/>
          </p:nvPr>
        </p:nvSpPr>
        <p:spPr>
          <a:xfrm>
            <a:off x="685800" y="484632"/>
            <a:ext cx="7772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200"/>
              <a:buFont typeface="Rockwell"/>
              <a:buNone/>
            </a:pPr>
            <a:r>
              <a:rPr b="0" lang="en-US" sz="4200" cap="none">
                <a:latin typeface="Rockwell"/>
                <a:ea typeface="Rockwell"/>
                <a:cs typeface="Rockwell"/>
                <a:sym typeface="Rockwell"/>
              </a:rPr>
              <a:t>LESSONS LEARNED</a:t>
            </a:r>
            <a:endParaRPr/>
          </a:p>
        </p:txBody>
      </p:sp>
      <p:sp>
        <p:nvSpPr>
          <p:cNvPr id="317" name="Google Shape;317;p30"/>
          <p:cNvSpPr txBox="1"/>
          <p:nvPr>
            <p:ph idx="1" type="body"/>
          </p:nvPr>
        </p:nvSpPr>
        <p:spPr>
          <a:xfrm>
            <a:off x="685800" y="1871831"/>
            <a:ext cx="7772400" cy="4300369"/>
          </a:xfrm>
          <a:prstGeom prst="rect">
            <a:avLst/>
          </a:prstGeom>
          <a:noFill/>
          <a:ln>
            <a:noFill/>
          </a:ln>
        </p:spPr>
        <p:txBody>
          <a:bodyPr anchorCtr="0" anchor="t" bIns="45700" lIns="91425" spcFirstLastPara="1" rIns="91425" wrap="square" tIns="45700">
            <a:normAutofit fontScale="77500" lnSpcReduction="20000"/>
          </a:bodyPr>
          <a:lstStyle/>
          <a:p>
            <a:pPr indent="-182880" lvl="0" marL="182880" rtl="0" algn="l">
              <a:lnSpc>
                <a:spcPct val="90000"/>
              </a:lnSpc>
              <a:spcBef>
                <a:spcPts val="0"/>
              </a:spcBef>
              <a:spcAft>
                <a:spcPts val="0"/>
              </a:spcAft>
              <a:buSzPct val="85000"/>
              <a:buChar char="▪"/>
            </a:pPr>
            <a:r>
              <a:rPr b="1" i="0" lang="en-US" sz="1800" u="none" strike="noStrike">
                <a:solidFill>
                  <a:srgbClr val="000000"/>
                </a:solidFill>
                <a:latin typeface="Arial"/>
                <a:ea typeface="Arial"/>
                <a:cs typeface="Arial"/>
                <a:sym typeface="Arial"/>
              </a:rPr>
              <a:t>Data Exploration and Cleaning</a:t>
            </a:r>
            <a:r>
              <a:rPr b="0" i="0" lang="en-US" sz="1800" u="none" strike="noStrike">
                <a:solidFill>
                  <a:srgbClr val="000000"/>
                </a:solidFill>
                <a:latin typeface="Arial"/>
                <a:ea typeface="Arial"/>
                <a:cs typeface="Arial"/>
                <a:sym typeface="Arial"/>
              </a:rPr>
              <a:t>: One of the key lessons learned was the significance of thorough data exploration and cleaning. We realized that the quality of the dataset directly influenced the accuracy of our MVP predictions. Handling missing values, standardizing data formats, and removing outliers were critical steps in ensuring the reliability of our analysis.</a:t>
            </a:r>
            <a:endParaRPr b="0"/>
          </a:p>
          <a:p>
            <a:pPr indent="-182880" lvl="0" marL="182880" rtl="0" algn="l">
              <a:lnSpc>
                <a:spcPct val="90000"/>
              </a:lnSpc>
              <a:spcBef>
                <a:spcPts val="1200"/>
              </a:spcBef>
              <a:spcAft>
                <a:spcPts val="0"/>
              </a:spcAft>
              <a:buSzPct val="85000"/>
              <a:buChar char="▪"/>
            </a:pPr>
            <a:r>
              <a:rPr b="1" i="0" lang="en-US" sz="1800" u="none" strike="noStrike">
                <a:solidFill>
                  <a:srgbClr val="000000"/>
                </a:solidFill>
                <a:latin typeface="Arial"/>
                <a:ea typeface="Arial"/>
                <a:cs typeface="Arial"/>
                <a:sym typeface="Arial"/>
              </a:rPr>
              <a:t>Feature Engineering</a:t>
            </a:r>
            <a:r>
              <a:rPr b="0" i="0" lang="en-US" sz="1800" u="none" strike="noStrike">
                <a:solidFill>
                  <a:srgbClr val="000000"/>
                </a:solidFill>
                <a:latin typeface="Arial"/>
                <a:ea typeface="Arial"/>
                <a:cs typeface="Arial"/>
                <a:sym typeface="Arial"/>
              </a:rPr>
              <a:t>: Another important lesson was the importance of feature engineering in developing an effective prediction algorithm. By exploring player and team level features such we were able to capture more nuanced aspects of player and team performance.</a:t>
            </a:r>
            <a:endParaRPr b="0"/>
          </a:p>
          <a:p>
            <a:pPr indent="-182880" lvl="0" marL="182880" rtl="0" algn="l">
              <a:lnSpc>
                <a:spcPct val="90000"/>
              </a:lnSpc>
              <a:spcBef>
                <a:spcPts val="1200"/>
              </a:spcBef>
              <a:spcAft>
                <a:spcPts val="0"/>
              </a:spcAft>
              <a:buSzPct val="85000"/>
              <a:buChar char="▪"/>
            </a:pPr>
            <a:r>
              <a:rPr b="1" i="0" lang="en-US" sz="1800" u="none" strike="noStrike">
                <a:solidFill>
                  <a:srgbClr val="000000"/>
                </a:solidFill>
                <a:latin typeface="Arial"/>
                <a:ea typeface="Arial"/>
                <a:cs typeface="Arial"/>
                <a:sym typeface="Arial"/>
              </a:rPr>
              <a:t>Algorithm Design</a:t>
            </a:r>
            <a:r>
              <a:rPr b="0" i="0" lang="en-US" sz="1800" u="none" strike="noStrike">
                <a:solidFill>
                  <a:srgbClr val="000000"/>
                </a:solidFill>
                <a:latin typeface="Arial"/>
                <a:ea typeface="Arial"/>
                <a:cs typeface="Arial"/>
                <a:sym typeface="Arial"/>
              </a:rPr>
              <a:t>: Designing the MVP prediction algorithm required careful consideration of various factors such as the weighting of different performance metrics and normalization techniques. We learned that striking the right balance between individual player attributes and team-level statistics was crucial for accurately identifying MVP candidates.</a:t>
            </a:r>
            <a:endParaRPr b="0"/>
          </a:p>
          <a:p>
            <a:pPr indent="-182880" lvl="0" marL="182880" rtl="0" algn="l">
              <a:lnSpc>
                <a:spcPct val="90000"/>
              </a:lnSpc>
              <a:spcBef>
                <a:spcPts val="1200"/>
              </a:spcBef>
              <a:spcAft>
                <a:spcPts val="0"/>
              </a:spcAft>
              <a:buSzPct val="85000"/>
              <a:buChar char="▪"/>
            </a:pPr>
            <a:r>
              <a:rPr b="1" i="0" lang="en-US" sz="1800" u="none" strike="noStrike">
                <a:solidFill>
                  <a:srgbClr val="000000"/>
                </a:solidFill>
                <a:latin typeface="Arial"/>
                <a:ea typeface="Arial"/>
                <a:cs typeface="Arial"/>
                <a:sym typeface="Arial"/>
              </a:rPr>
              <a:t>Interpretability and Transparency</a:t>
            </a:r>
            <a:r>
              <a:rPr b="0" i="0" lang="en-US" sz="1800" u="none" strike="noStrike">
                <a:solidFill>
                  <a:srgbClr val="000000"/>
                </a:solidFill>
                <a:latin typeface="Arial"/>
                <a:ea typeface="Arial"/>
                <a:cs typeface="Arial"/>
                <a:sym typeface="Arial"/>
              </a:rPr>
              <a:t>: Throughout the project, we emphasized the importance of interpretability and transparency in our analysis. We learned that presenting the methodology, key findings, and recommendations in a clear and comprehensive manner was essential for facilitating understanding and decision-making among stakeholders.</a:t>
            </a:r>
            <a:endParaRPr b="0"/>
          </a:p>
          <a:p>
            <a:pPr indent="-182880" lvl="0" marL="182880" rtl="0" algn="l">
              <a:lnSpc>
                <a:spcPct val="90000"/>
              </a:lnSpc>
              <a:spcBef>
                <a:spcPts val="2400"/>
              </a:spcBef>
              <a:spcAft>
                <a:spcPts val="0"/>
              </a:spcAft>
              <a:buSzPct val="85000"/>
              <a:buChar char="▪"/>
            </a:pPr>
            <a:r>
              <a:rPr b="1" i="0" lang="en-US" sz="1800" u="none" strike="noStrike">
                <a:solidFill>
                  <a:srgbClr val="000000"/>
                </a:solidFill>
                <a:latin typeface="Arial"/>
                <a:ea typeface="Arial"/>
                <a:cs typeface="Arial"/>
                <a:sym typeface="Arial"/>
              </a:rPr>
              <a:t>Continuous Improvement</a:t>
            </a:r>
            <a:r>
              <a:rPr b="0" i="0" lang="en-US" sz="1800" u="none" strike="noStrike">
                <a:solidFill>
                  <a:srgbClr val="000000"/>
                </a:solidFill>
                <a:latin typeface="Arial"/>
                <a:ea typeface="Arial"/>
                <a:cs typeface="Arial"/>
                <a:sym typeface="Arial"/>
              </a:rPr>
              <a:t>: Finally, the project reinforced the importance of continuous improvement in data analytics projects. We recognized that the field of sports analytics is dynamic, with new data sources, techniques, and insights emerging over time.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 name="Shape 129"/>
        <p:cNvGrpSpPr/>
        <p:nvPr/>
      </p:nvGrpSpPr>
      <p:grpSpPr>
        <a:xfrm>
          <a:off x="0" y="0"/>
          <a:ext cx="0" cy="0"/>
          <a:chOff x="0" y="0"/>
          <a:chExt cx="0" cy="0"/>
        </a:xfrm>
      </p:grpSpPr>
      <p:sp>
        <p:nvSpPr>
          <p:cNvPr id="130" name="Google Shape;130;p16"/>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31" name="Google Shape;131;p16"/>
          <p:cNvSpPr/>
          <p:nvPr/>
        </p:nvSpPr>
        <p:spPr>
          <a:xfrm>
            <a:off x="738378" y="464119"/>
            <a:ext cx="7667244" cy="80683"/>
          </a:xfrm>
          <a:prstGeom prst="rect">
            <a:avLst/>
          </a:prstGeom>
          <a:blipFill rotWithShape="1">
            <a:blip r:embed="rId3">
              <a:alphaModFix amt="85000"/>
            </a:blip>
            <a:tile algn="ctr" flip="xy" tx="0" sx="92000" ty="-762000" sy="89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132" name="Google Shape;132;p16"/>
          <p:cNvSpPr/>
          <p:nvPr/>
        </p:nvSpPr>
        <p:spPr>
          <a:xfrm>
            <a:off x="738378" y="601952"/>
            <a:ext cx="7667244" cy="1385874"/>
          </a:xfrm>
          <a:prstGeom prst="rect">
            <a:avLst/>
          </a:prstGeom>
          <a:blipFill rotWithShape="1">
            <a:blip r:embed="rId3">
              <a:alphaModFix amt="85000"/>
            </a:blip>
            <a:tile algn="ctr" flip="xy" tx="0" sx="92000" ty="-704850" sy="89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133" name="Google Shape;133;p16"/>
          <p:cNvSpPr/>
          <p:nvPr/>
        </p:nvSpPr>
        <p:spPr>
          <a:xfrm>
            <a:off x="738378" y="2038655"/>
            <a:ext cx="7667244" cy="80683"/>
          </a:xfrm>
          <a:prstGeom prst="rect">
            <a:avLst/>
          </a:prstGeom>
          <a:blipFill rotWithShape="1">
            <a:blip r:embed="rId3">
              <a:alphaModFix amt="85000"/>
            </a:blip>
            <a:tile algn="ctr" flip="xy" tx="0" sx="92000" ty="-717550" sy="89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134" name="Google Shape;134;p16"/>
          <p:cNvSpPr txBox="1"/>
          <p:nvPr>
            <p:ph type="title"/>
          </p:nvPr>
        </p:nvSpPr>
        <p:spPr>
          <a:xfrm>
            <a:off x="802386" y="484632"/>
            <a:ext cx="75438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200"/>
              <a:buFont typeface="Rockwell"/>
              <a:buNone/>
            </a:pPr>
            <a:r>
              <a:rPr lang="en-US"/>
              <a:t>INTRODUCTION</a:t>
            </a:r>
            <a:endParaRPr/>
          </a:p>
        </p:txBody>
      </p:sp>
      <p:sp>
        <p:nvSpPr>
          <p:cNvPr id="135" name="Google Shape;135;p16"/>
          <p:cNvSpPr txBox="1"/>
          <p:nvPr>
            <p:ph idx="1" type="body"/>
          </p:nvPr>
        </p:nvSpPr>
        <p:spPr>
          <a:xfrm>
            <a:off x="802386" y="2320412"/>
            <a:ext cx="7543800" cy="3851787"/>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This project uses data-driven decision-making to identify the Most Valuable Player (MVP) in basketball by analyzing tournament data and employing complex queries and analytics.</a:t>
            </a:r>
            <a:endParaRPr/>
          </a:p>
        </p:txBody>
      </p:sp>
      <p:sp>
        <p:nvSpPr>
          <p:cNvPr id="136" name="Google Shape;136;p16"/>
          <p:cNvSpPr/>
          <p:nvPr/>
        </p:nvSpPr>
        <p:spPr>
          <a:xfrm>
            <a:off x="8551293" y="6229681"/>
            <a:ext cx="3429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37" name="Google Shape;137;p16"/>
          <p:cNvSpPr/>
          <p:nvPr/>
        </p:nvSpPr>
        <p:spPr>
          <a:xfrm>
            <a:off x="8573188" y="6258874"/>
            <a:ext cx="299110"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p17"/>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43" name="Google Shape;143;p17"/>
          <p:cNvSpPr/>
          <p:nvPr/>
        </p:nvSpPr>
        <p:spPr>
          <a:xfrm>
            <a:off x="738378" y="464119"/>
            <a:ext cx="7667244" cy="80683"/>
          </a:xfrm>
          <a:prstGeom prst="rect">
            <a:avLst/>
          </a:prstGeom>
          <a:blipFill rotWithShape="1">
            <a:blip r:embed="rId3">
              <a:alphaModFix amt="85000"/>
            </a:blip>
            <a:tile algn="ctr" flip="xy" tx="0" sx="92000" ty="-762000" sy="89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144" name="Google Shape;144;p17"/>
          <p:cNvSpPr/>
          <p:nvPr/>
        </p:nvSpPr>
        <p:spPr>
          <a:xfrm>
            <a:off x="738378" y="601952"/>
            <a:ext cx="7667244" cy="1385874"/>
          </a:xfrm>
          <a:prstGeom prst="rect">
            <a:avLst/>
          </a:prstGeom>
          <a:blipFill rotWithShape="1">
            <a:blip r:embed="rId3">
              <a:alphaModFix amt="85000"/>
            </a:blip>
            <a:tile algn="ctr" flip="xy" tx="0" sx="92000" ty="-704850" sy="89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145" name="Google Shape;145;p17"/>
          <p:cNvSpPr/>
          <p:nvPr/>
        </p:nvSpPr>
        <p:spPr>
          <a:xfrm>
            <a:off x="738378" y="2038655"/>
            <a:ext cx="7667244" cy="80683"/>
          </a:xfrm>
          <a:prstGeom prst="rect">
            <a:avLst/>
          </a:prstGeom>
          <a:blipFill rotWithShape="1">
            <a:blip r:embed="rId3">
              <a:alphaModFix amt="85000"/>
            </a:blip>
            <a:tile algn="ctr" flip="xy" tx="0" sx="92000" ty="-717550" sy="89000"/>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146" name="Google Shape;146;p17"/>
          <p:cNvSpPr txBox="1"/>
          <p:nvPr>
            <p:ph type="title"/>
          </p:nvPr>
        </p:nvSpPr>
        <p:spPr>
          <a:xfrm>
            <a:off x="802386" y="484632"/>
            <a:ext cx="75438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200"/>
              <a:buFont typeface="Rockwell"/>
              <a:buNone/>
            </a:pPr>
            <a:r>
              <a:rPr lang="en-US"/>
              <a:t>RELATED WORK</a:t>
            </a:r>
            <a:endParaRPr/>
          </a:p>
        </p:txBody>
      </p:sp>
      <p:sp>
        <p:nvSpPr>
          <p:cNvPr id="147" name="Google Shape;147;p17"/>
          <p:cNvSpPr txBox="1"/>
          <p:nvPr>
            <p:ph idx="1" type="body"/>
          </p:nvPr>
        </p:nvSpPr>
        <p:spPr>
          <a:xfrm>
            <a:off x="802386" y="2320412"/>
            <a:ext cx="7543800" cy="3851787"/>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Studies use metrics like player efficiency, true shooting percentage, and advanced machine learning models like random forests for MVP prediction.</a:t>
            </a:r>
            <a:endParaRPr/>
          </a:p>
        </p:txBody>
      </p:sp>
      <p:sp>
        <p:nvSpPr>
          <p:cNvPr id="148" name="Google Shape;148;p17"/>
          <p:cNvSpPr/>
          <p:nvPr/>
        </p:nvSpPr>
        <p:spPr>
          <a:xfrm>
            <a:off x="8551293" y="6229681"/>
            <a:ext cx="3429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49" name="Google Shape;149;p17"/>
          <p:cNvSpPr/>
          <p:nvPr/>
        </p:nvSpPr>
        <p:spPr>
          <a:xfrm>
            <a:off x="8573188" y="6258874"/>
            <a:ext cx="299110"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 name="Shape 153"/>
        <p:cNvGrpSpPr/>
        <p:nvPr/>
      </p:nvGrpSpPr>
      <p:grpSpPr>
        <a:xfrm>
          <a:off x="0" y="0"/>
          <a:ext cx="0" cy="0"/>
          <a:chOff x="0" y="0"/>
          <a:chExt cx="0" cy="0"/>
        </a:xfrm>
      </p:grpSpPr>
      <p:sp>
        <p:nvSpPr>
          <p:cNvPr id="154" name="Google Shape;154;p18"/>
          <p:cNvSpPr/>
          <p:nvPr/>
        </p:nvSpPr>
        <p:spPr>
          <a:xfrm>
            <a:off x="0" y="0"/>
            <a:ext cx="9144000" cy="6857999"/>
          </a:xfrm>
          <a:prstGeom prst="rect">
            <a:avLst/>
          </a:prstGeom>
          <a:blipFill rotWithShape="1">
            <a:blip r:embed="rId3">
              <a:alphaModFix amt="60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55" name="Google Shape;155;p18"/>
          <p:cNvSpPr txBox="1"/>
          <p:nvPr>
            <p:ph type="title"/>
          </p:nvPr>
        </p:nvSpPr>
        <p:spPr>
          <a:xfrm>
            <a:off x="286710" y="484632"/>
            <a:ext cx="5057883"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200"/>
              <a:buFont typeface="Rockwell"/>
              <a:buNone/>
            </a:pPr>
            <a:r>
              <a:rPr lang="en-US"/>
              <a:t>METHODOLOGY OVERVIEW</a:t>
            </a:r>
            <a:endParaRPr/>
          </a:p>
        </p:txBody>
      </p:sp>
      <p:sp>
        <p:nvSpPr>
          <p:cNvPr id="156" name="Google Shape;156;p18"/>
          <p:cNvSpPr txBox="1"/>
          <p:nvPr>
            <p:ph idx="1" type="body"/>
          </p:nvPr>
        </p:nvSpPr>
        <p:spPr>
          <a:xfrm>
            <a:off x="286709" y="2121408"/>
            <a:ext cx="5057884"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360"/>
              <a:buChar char="▪"/>
            </a:pPr>
            <a:r>
              <a:rPr lang="en-US" sz="1600"/>
              <a:t>The methodology involves preprocessing data, defining MVP scores based on player and team attributes, and analyzing the results through SQL queries.</a:t>
            </a:r>
            <a:endParaRPr/>
          </a:p>
        </p:txBody>
      </p:sp>
      <p:pic>
        <p:nvPicPr>
          <p:cNvPr descr="White bulbs with a yellow one standing out" id="157" name="Google Shape;157;p18"/>
          <p:cNvPicPr preferRelativeResize="0"/>
          <p:nvPr/>
        </p:nvPicPr>
        <p:blipFill rotWithShape="1">
          <a:blip r:embed="rId4">
            <a:alphaModFix/>
          </a:blip>
          <a:srcRect b="-1" l="25105" r="40973" t="0"/>
          <a:stretch/>
        </p:blipFill>
        <p:spPr>
          <a:xfrm>
            <a:off x="5658955" y="10"/>
            <a:ext cx="3485045" cy="6857990"/>
          </a:xfrm>
          <a:prstGeom prst="rect">
            <a:avLst/>
          </a:prstGeom>
          <a:noFill/>
          <a:ln>
            <a:noFill/>
          </a:ln>
        </p:spPr>
      </p:pic>
      <p:grpSp>
        <p:nvGrpSpPr>
          <p:cNvPr id="158" name="Google Shape;158;p18"/>
          <p:cNvGrpSpPr/>
          <p:nvPr/>
        </p:nvGrpSpPr>
        <p:grpSpPr>
          <a:xfrm>
            <a:off x="8551293" y="6229681"/>
            <a:ext cx="342900" cy="457200"/>
            <a:chOff x="11361456" y="6195813"/>
            <a:chExt cx="548640" cy="548640"/>
          </a:xfrm>
        </p:grpSpPr>
        <p:sp>
          <p:nvSpPr>
            <p:cNvPr id="159" name="Google Shape;159;p18"/>
            <p:cNvSpPr/>
            <p:nvPr/>
          </p:nvSpPr>
          <p:spPr>
            <a:xfrm>
              <a:off x="11361456" y="6195813"/>
              <a:ext cx="548640" cy="548640"/>
            </a:xfrm>
            <a:prstGeom prst="ellipse">
              <a:avLst/>
            </a:prstGeom>
            <a:blipFill rotWithShape="1">
              <a:blip r:embed="rId5">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60" name="Google Shape;160;p18"/>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p19"/>
          <p:cNvSpPr txBox="1"/>
          <p:nvPr>
            <p:ph type="title"/>
          </p:nvPr>
        </p:nvSpPr>
        <p:spPr>
          <a:xfrm>
            <a:off x="802386" y="798394"/>
            <a:ext cx="3547838" cy="163773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3800"/>
              <a:buFont typeface="Rockwell"/>
              <a:buNone/>
            </a:pPr>
            <a:r>
              <a:rPr lang="en-US" sz="3800"/>
              <a:t>TABLES</a:t>
            </a:r>
            <a:endParaRPr/>
          </a:p>
        </p:txBody>
      </p:sp>
      <p:sp>
        <p:nvSpPr>
          <p:cNvPr id="166" name="Google Shape;166;p19"/>
          <p:cNvSpPr txBox="1"/>
          <p:nvPr>
            <p:ph idx="1" type="body"/>
          </p:nvPr>
        </p:nvSpPr>
        <p:spPr>
          <a:xfrm>
            <a:off x="802386" y="2578608"/>
            <a:ext cx="3547838" cy="35935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360"/>
              <a:buChar char="▪"/>
            </a:pPr>
            <a:r>
              <a:rPr lang="en-US" sz="1600"/>
              <a:t>Key tables include:</a:t>
            </a:r>
            <a:endParaRPr/>
          </a:p>
          <a:p>
            <a:pPr indent="-182880" lvl="0" marL="182880" rtl="0" algn="l">
              <a:lnSpc>
                <a:spcPct val="90000"/>
              </a:lnSpc>
              <a:spcBef>
                <a:spcPts val="1200"/>
              </a:spcBef>
              <a:spcAft>
                <a:spcPts val="0"/>
              </a:spcAft>
              <a:buSzPts val="1360"/>
              <a:buChar char="▪"/>
            </a:pPr>
            <a:r>
              <a:rPr lang="en-US" sz="1600"/>
              <a:t> mbb_teams</a:t>
            </a:r>
            <a:endParaRPr sz="1600"/>
          </a:p>
          <a:p>
            <a:pPr indent="-182880" lvl="0" marL="182880" rtl="0" algn="l">
              <a:lnSpc>
                <a:spcPct val="90000"/>
              </a:lnSpc>
              <a:spcBef>
                <a:spcPts val="1200"/>
              </a:spcBef>
              <a:spcAft>
                <a:spcPts val="0"/>
              </a:spcAft>
              <a:buSzPts val="1360"/>
              <a:buChar char="▪"/>
            </a:pPr>
            <a:r>
              <a:rPr lang="en-US" sz="1600"/>
              <a:t> mbb_games_sr</a:t>
            </a:r>
            <a:endParaRPr sz="1600"/>
          </a:p>
          <a:p>
            <a:pPr indent="-182880" lvl="0" marL="182880" rtl="0" algn="l">
              <a:lnSpc>
                <a:spcPct val="90000"/>
              </a:lnSpc>
              <a:spcBef>
                <a:spcPts val="1200"/>
              </a:spcBef>
              <a:spcAft>
                <a:spcPts val="0"/>
              </a:spcAft>
              <a:buSzPts val="1360"/>
              <a:buChar char="▪"/>
            </a:pPr>
            <a:r>
              <a:rPr lang="en-US" sz="1600"/>
              <a:t> mbb_players_games_sr </a:t>
            </a:r>
            <a:endParaRPr/>
          </a:p>
          <a:p>
            <a:pPr indent="-182880" lvl="0" marL="182880" rtl="0" algn="l">
              <a:lnSpc>
                <a:spcPct val="90000"/>
              </a:lnSpc>
              <a:spcBef>
                <a:spcPts val="1200"/>
              </a:spcBef>
              <a:spcAft>
                <a:spcPts val="0"/>
              </a:spcAft>
              <a:buSzPts val="1360"/>
              <a:buChar char="▪"/>
            </a:pPr>
            <a:r>
              <a:rPr lang="en-US" sz="1600"/>
              <a:t>mbb_teams_games_sr with schemas focusing on game and player statistics.</a:t>
            </a:r>
            <a:endParaRPr/>
          </a:p>
          <a:p>
            <a:pPr indent="-96519" lvl="0" marL="182880" rtl="0" algn="l">
              <a:lnSpc>
                <a:spcPct val="90000"/>
              </a:lnSpc>
              <a:spcBef>
                <a:spcPts val="1200"/>
              </a:spcBef>
              <a:spcAft>
                <a:spcPts val="0"/>
              </a:spcAft>
              <a:buSzPts val="1360"/>
              <a:buNone/>
            </a:pPr>
            <a:r>
              <a:t/>
            </a:r>
            <a:endParaRPr sz="1600"/>
          </a:p>
        </p:txBody>
      </p:sp>
      <p:pic>
        <p:nvPicPr>
          <p:cNvPr descr="Metal tic-tac-toe game pieces" id="167" name="Google Shape;167;p19"/>
          <p:cNvPicPr preferRelativeResize="0"/>
          <p:nvPr/>
        </p:nvPicPr>
        <p:blipFill rotWithShape="1">
          <a:blip r:embed="rId3">
            <a:alphaModFix/>
          </a:blip>
          <a:srcRect b="0" l="17481" r="31018" t="0"/>
          <a:stretch/>
        </p:blipFill>
        <p:spPr>
          <a:xfrm>
            <a:off x="4434843" y="10"/>
            <a:ext cx="4709157" cy="6857990"/>
          </a:xfrm>
          <a:custGeom>
            <a:rect b="b" l="l" r="r" t="t"/>
            <a:pathLst>
              <a:path extrusionOk="0" h="6858000" w="6278877">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noFill/>
          <a:ln>
            <a:noFill/>
          </a:ln>
        </p:spPr>
      </p:pic>
      <p:sp>
        <p:nvSpPr>
          <p:cNvPr id="168" name="Google Shape;168;p19"/>
          <p:cNvSpPr/>
          <p:nvPr/>
        </p:nvSpPr>
        <p:spPr>
          <a:xfrm>
            <a:off x="4434842" y="0"/>
            <a:ext cx="4709158" cy="6858000"/>
          </a:xfrm>
          <a:custGeom>
            <a:rect b="b" l="l" r="r" t="t"/>
            <a:pathLst>
              <a:path extrusionOk="0" h="6858000" w="6278877">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blipFill rotWithShape="1">
            <a:blip r:embed="rId4">
              <a:alphaModFix amt="30000"/>
            </a:blip>
            <a:tile algn="ctr" flip="xy" tx="0" sx="92000" ty="-76200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2" name="Shape 172"/>
        <p:cNvGrpSpPr/>
        <p:nvPr/>
      </p:nvGrpSpPr>
      <p:grpSpPr>
        <a:xfrm>
          <a:off x="0" y="0"/>
          <a:ext cx="0" cy="0"/>
          <a:chOff x="0" y="0"/>
          <a:chExt cx="0" cy="0"/>
        </a:xfrm>
      </p:grpSpPr>
      <p:sp>
        <p:nvSpPr>
          <p:cNvPr id="173" name="Google Shape;173;p20"/>
          <p:cNvSpPr/>
          <p:nvPr/>
        </p:nvSpPr>
        <p:spPr>
          <a:xfrm>
            <a:off x="690625" y="1346946"/>
            <a:ext cx="7667244" cy="80683"/>
          </a:xfrm>
          <a:prstGeom prst="rect">
            <a:avLst/>
          </a:prstGeom>
          <a:blipFill rotWithShape="1">
            <a:blip r:embed="rId3">
              <a:alphaModFix amt="85000"/>
            </a:blip>
            <a:tile algn="ctr" flip="xy" tx="0" sx="92000" ty="-76200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74" name="Google Shape;174;p20"/>
          <p:cNvSpPr/>
          <p:nvPr/>
        </p:nvSpPr>
        <p:spPr>
          <a:xfrm>
            <a:off x="690625" y="4299696"/>
            <a:ext cx="7667244" cy="80683"/>
          </a:xfrm>
          <a:prstGeom prst="rect">
            <a:avLst/>
          </a:prstGeom>
          <a:blipFill rotWithShape="1">
            <a:blip r:embed="rId3">
              <a:alphaModFix amt="85000"/>
            </a:blip>
            <a:tile algn="ctr" flip="xy" tx="0" sx="92000" ty="-7175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75" name="Google Shape;175;p20"/>
          <p:cNvSpPr/>
          <p:nvPr/>
        </p:nvSpPr>
        <p:spPr>
          <a:xfrm>
            <a:off x="690625" y="1484779"/>
            <a:ext cx="7667244" cy="2743200"/>
          </a:xfrm>
          <a:prstGeom prst="rect">
            <a:avLst/>
          </a:prstGeom>
          <a:blipFill rotWithShape="1">
            <a:blip r:embed="rId3">
              <a:alphaModFix amt="85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176" name="Google Shape;176;p20"/>
          <p:cNvGrpSpPr/>
          <p:nvPr/>
        </p:nvGrpSpPr>
        <p:grpSpPr>
          <a:xfrm>
            <a:off x="7236911" y="4068923"/>
            <a:ext cx="810678" cy="1080902"/>
            <a:chOff x="9685338" y="4460675"/>
            <a:chExt cx="1080904" cy="1080902"/>
          </a:xfrm>
        </p:grpSpPr>
        <p:sp>
          <p:nvSpPr>
            <p:cNvPr id="177" name="Google Shape;177;p20"/>
            <p:cNvSpPr/>
            <p:nvPr/>
          </p:nvSpPr>
          <p:spPr>
            <a:xfrm>
              <a:off x="9685338" y="4460675"/>
              <a:ext cx="1080904" cy="1080902"/>
            </a:xfrm>
            <a:prstGeom prst="ellipse">
              <a:avLst/>
            </a:prstGeom>
            <a:blipFill rotWithShape="1">
              <a:blip r:embed="rId4">
                <a:alphaModFix/>
              </a:blip>
              <a:tile algn="tl" flip="none" tx="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78" name="Google Shape;178;p20"/>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
        <p:nvSpPr>
          <p:cNvPr id="179" name="Google Shape;179;p20"/>
          <p:cNvSpPr/>
          <p:nvPr/>
        </p:nvSpPr>
        <p:spPr>
          <a:xfrm>
            <a:off x="0" y="0"/>
            <a:ext cx="9141714" cy="68580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80" name="Google Shape;180;p20"/>
          <p:cNvSpPr/>
          <p:nvPr/>
        </p:nvSpPr>
        <p:spPr>
          <a:xfrm>
            <a:off x="690625" y="928117"/>
            <a:ext cx="7763256" cy="80683"/>
          </a:xfrm>
          <a:prstGeom prst="rect">
            <a:avLst/>
          </a:prstGeom>
          <a:blipFill rotWithShape="1">
            <a:blip r:embed="rId3">
              <a:alphaModFix amt="85000"/>
            </a:blip>
            <a:tile algn="ctr" flip="xy" tx="0" sx="92000" ty="-76200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81" name="Google Shape;181;p20"/>
          <p:cNvSpPr/>
          <p:nvPr/>
        </p:nvSpPr>
        <p:spPr>
          <a:xfrm>
            <a:off x="5914102" y="1110053"/>
            <a:ext cx="2539778" cy="4580301"/>
          </a:xfrm>
          <a:prstGeom prst="rect">
            <a:avLst/>
          </a:prstGeom>
          <a:blipFill rotWithShape="1">
            <a:blip r:embed="rId3">
              <a:alphaModFix amt="85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82" name="Google Shape;182;p20"/>
          <p:cNvSpPr txBox="1"/>
          <p:nvPr>
            <p:ph type="title"/>
          </p:nvPr>
        </p:nvSpPr>
        <p:spPr>
          <a:xfrm>
            <a:off x="6150076" y="1432223"/>
            <a:ext cx="2113813" cy="33579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200"/>
              <a:buFont typeface="Rockwell"/>
              <a:buNone/>
            </a:pPr>
            <a:r>
              <a:rPr lang="en-US" sz="5200"/>
              <a:t>SCHEMA</a:t>
            </a:r>
            <a:br>
              <a:rPr lang="en-US" sz="5200"/>
            </a:br>
            <a:r>
              <a:rPr lang="en-US" sz="5200"/>
              <a:t>FOR</a:t>
            </a:r>
            <a:br>
              <a:rPr lang="en-US" sz="5200"/>
            </a:br>
            <a:r>
              <a:rPr b="0" i="0" lang="en-US" sz="1800" u="none" strike="noStrike">
                <a:solidFill>
                  <a:srgbClr val="000000"/>
                </a:solidFill>
                <a:latin typeface="Arial"/>
                <a:ea typeface="Arial"/>
                <a:cs typeface="Arial"/>
                <a:sym typeface="Arial"/>
              </a:rPr>
              <a:t>MBB_PLAYERS_GAMES_SR</a:t>
            </a:r>
            <a:br>
              <a:rPr b="0" lang="en-US" sz="2400"/>
            </a:br>
            <a:br>
              <a:rPr lang="en-US" sz="2400"/>
            </a:br>
            <a:endParaRPr sz="5200"/>
          </a:p>
        </p:txBody>
      </p:sp>
      <p:sp>
        <p:nvSpPr>
          <p:cNvPr id="183" name="Google Shape;183;p20"/>
          <p:cNvSpPr/>
          <p:nvPr/>
        </p:nvSpPr>
        <p:spPr>
          <a:xfrm>
            <a:off x="690625" y="5780565"/>
            <a:ext cx="7763256" cy="80683"/>
          </a:xfrm>
          <a:prstGeom prst="rect">
            <a:avLst/>
          </a:prstGeom>
          <a:blipFill rotWithShape="1">
            <a:blip r:embed="rId3">
              <a:alphaModFix amt="85000"/>
            </a:blip>
            <a:tile algn="ctr" flip="xy" tx="0" sx="92000" ty="-7175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184" name="Google Shape;184;p20"/>
          <p:cNvGrpSpPr/>
          <p:nvPr/>
        </p:nvGrpSpPr>
        <p:grpSpPr>
          <a:xfrm>
            <a:off x="7235190" y="5257800"/>
            <a:ext cx="810678" cy="1080902"/>
            <a:chOff x="9685338" y="4460675"/>
            <a:chExt cx="1080904" cy="1080902"/>
          </a:xfrm>
        </p:grpSpPr>
        <p:sp>
          <p:nvSpPr>
            <p:cNvPr id="185" name="Google Shape;185;p20"/>
            <p:cNvSpPr/>
            <p:nvPr/>
          </p:nvSpPr>
          <p:spPr>
            <a:xfrm>
              <a:off x="9685338" y="4460675"/>
              <a:ext cx="1080904" cy="1080902"/>
            </a:xfrm>
            <a:prstGeom prst="ellipse">
              <a:avLst/>
            </a:prstGeom>
            <a:blipFill rotWithShape="1">
              <a:blip r:embed="rId4">
                <a:alphaModFix/>
              </a:blip>
              <a:tile algn="tl" flip="none" tx="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86" name="Google Shape;186;p20"/>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
        <p:nvSpPr>
          <p:cNvPr id="187" name="Google Shape;187;p20"/>
          <p:cNvSpPr/>
          <p:nvPr/>
        </p:nvSpPr>
        <p:spPr>
          <a:xfrm>
            <a:off x="4236762" y="4848290"/>
            <a:ext cx="184731" cy="64633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graphicFrame>
        <p:nvGraphicFramePr>
          <p:cNvPr id="188" name="Google Shape;188;p20"/>
          <p:cNvGraphicFramePr/>
          <p:nvPr/>
        </p:nvGraphicFramePr>
        <p:xfrm>
          <a:off x="1109797" y="1388911"/>
          <a:ext cx="3000000" cy="3000000"/>
        </p:xfrm>
        <a:graphic>
          <a:graphicData uri="http://schemas.openxmlformats.org/drawingml/2006/table">
            <a:tbl>
              <a:tblPr>
                <a:noFill/>
                <a:tableStyleId>{D738847F-584B-4348-BB01-F6D07E498728}</a:tableStyleId>
              </a:tblPr>
              <a:tblGrid>
                <a:gridCol w="1603725"/>
                <a:gridCol w="1198750"/>
                <a:gridCol w="1333000"/>
              </a:tblGrid>
              <a:tr h="286550">
                <a:tc>
                  <a:txBody>
                    <a:bodyPr/>
                    <a:lstStyle/>
                    <a:p>
                      <a:pPr indent="0" lvl="0" marL="0" marR="0" rtl="0" algn="l">
                        <a:spcBef>
                          <a:spcPts val="0"/>
                        </a:spcBef>
                        <a:spcAft>
                          <a:spcPts val="0"/>
                        </a:spcAft>
                        <a:buNone/>
                      </a:pPr>
                      <a:r>
                        <a:rPr b="1" lang="en-US" sz="1000" u="none" cap="none" strike="noStrike">
                          <a:solidFill>
                            <a:srgbClr val="000000"/>
                          </a:solidFill>
                        </a:rPr>
                        <a:t>Field Name</a:t>
                      </a:r>
                      <a:endParaRPr sz="1600" u="none" cap="none" strike="noStrike"/>
                    </a:p>
                  </a:txBody>
                  <a:tcPr marT="54325" marB="54325" marR="54325" marL="54325"/>
                </a:tc>
                <a:tc>
                  <a:txBody>
                    <a:bodyPr/>
                    <a:lstStyle/>
                    <a:p>
                      <a:pPr indent="0" lvl="0" marL="0" marR="0" rtl="0" algn="l">
                        <a:spcBef>
                          <a:spcPts val="0"/>
                        </a:spcBef>
                        <a:spcAft>
                          <a:spcPts val="0"/>
                        </a:spcAft>
                        <a:buNone/>
                      </a:pPr>
                      <a:r>
                        <a:rPr b="1" lang="en-US" sz="1000" u="none" cap="none" strike="noStrike">
                          <a:solidFill>
                            <a:srgbClr val="000000"/>
                          </a:solidFill>
                        </a:rPr>
                        <a:t>Type</a:t>
                      </a:r>
                      <a:endParaRPr sz="1600" u="none" cap="none" strike="noStrike"/>
                    </a:p>
                  </a:txBody>
                  <a:tcPr marT="54325" marB="54325" marR="54325" marL="54325"/>
                </a:tc>
                <a:tc>
                  <a:txBody>
                    <a:bodyPr/>
                    <a:lstStyle/>
                    <a:p>
                      <a:pPr indent="0" lvl="0" marL="0" marR="0" rtl="0" algn="l">
                        <a:spcBef>
                          <a:spcPts val="0"/>
                        </a:spcBef>
                        <a:spcAft>
                          <a:spcPts val="0"/>
                        </a:spcAft>
                        <a:buNone/>
                      </a:pPr>
                      <a:r>
                        <a:rPr b="1" lang="en-US" sz="1000" u="none" cap="none" strike="noStrike">
                          <a:solidFill>
                            <a:srgbClr val="000000"/>
                          </a:solidFill>
                        </a:rPr>
                        <a:t>Mode</a:t>
                      </a:r>
                      <a:endParaRPr sz="1600" u="none" cap="none" strike="noStrike"/>
                    </a:p>
                  </a:txBody>
                  <a:tcPr marT="54325" marB="54325" marR="54325" marL="54325"/>
                </a:tc>
              </a:tr>
              <a:tr h="286550">
                <a:tc>
                  <a:txBody>
                    <a:bodyPr/>
                    <a:lstStyle/>
                    <a:p>
                      <a:pPr indent="0" lvl="0" marL="0" marR="0" rtl="0" algn="l">
                        <a:spcBef>
                          <a:spcPts val="0"/>
                        </a:spcBef>
                        <a:spcAft>
                          <a:spcPts val="0"/>
                        </a:spcAft>
                        <a:buNone/>
                      </a:pPr>
                      <a:r>
                        <a:rPr b="0" lang="en-US" sz="1000" u="none" cap="none" strike="noStrike">
                          <a:solidFill>
                            <a:srgbClr val="000000"/>
                          </a:solidFill>
                        </a:rPr>
                        <a:t>game_id</a:t>
                      </a:r>
                      <a:endParaRPr sz="1600" u="none" cap="none" strike="noStrike"/>
                    </a:p>
                  </a:txBody>
                  <a:tcPr marT="54325" marB="54325" marR="54325" marL="54325"/>
                </a:tc>
                <a:tc>
                  <a:txBody>
                    <a:bodyPr/>
                    <a:lstStyle/>
                    <a:p>
                      <a:pPr indent="0" lvl="0" marL="0" rtl="0" algn="l">
                        <a:spcBef>
                          <a:spcPts val="0"/>
                        </a:spcBef>
                        <a:spcAft>
                          <a:spcPts val="0"/>
                        </a:spcAft>
                        <a:buClr>
                          <a:schemeClr val="dk1"/>
                        </a:buClr>
                        <a:buFont typeface="Arial"/>
                        <a:buNone/>
                      </a:pPr>
                      <a:r>
                        <a:rPr lang="en-US" sz="1000"/>
                        <a:t>VARCHAR</a:t>
                      </a:r>
                      <a:endParaRPr sz="1600" u="none" cap="none" strike="noStrike"/>
                    </a:p>
                  </a:txBody>
                  <a:tcPr marT="54325" marB="54325" marR="54325" marL="54325"/>
                </a:tc>
                <a:tc>
                  <a:txBody>
                    <a:bodyPr/>
                    <a:lstStyle/>
                    <a:p>
                      <a:pPr indent="0" lvl="0" marL="0" marR="0" rtl="0" algn="l">
                        <a:spcBef>
                          <a:spcPts val="0"/>
                        </a:spcBef>
                        <a:spcAft>
                          <a:spcPts val="0"/>
                        </a:spcAft>
                        <a:buNone/>
                      </a:pPr>
                      <a:r>
                        <a:rPr b="0" lang="en-US" sz="1000" u="none" cap="none" strike="noStrike">
                          <a:solidFill>
                            <a:srgbClr val="000000"/>
                          </a:solidFill>
                        </a:rPr>
                        <a:t>NULLABLE</a:t>
                      </a:r>
                      <a:endParaRPr sz="1600" u="none" cap="none" strike="noStrike"/>
                    </a:p>
                  </a:txBody>
                  <a:tcPr marT="54325" marB="54325" marR="54325" marL="54325"/>
                </a:tc>
              </a:tr>
              <a:tr h="286550">
                <a:tc>
                  <a:txBody>
                    <a:bodyPr/>
                    <a:lstStyle/>
                    <a:p>
                      <a:pPr indent="0" lvl="0" marL="0" marR="0" rtl="0" algn="l">
                        <a:spcBef>
                          <a:spcPts val="0"/>
                        </a:spcBef>
                        <a:spcAft>
                          <a:spcPts val="0"/>
                        </a:spcAft>
                        <a:buNone/>
                      </a:pPr>
                      <a:r>
                        <a:rPr b="0" lang="en-US" sz="1000" u="none" cap="none" strike="noStrike">
                          <a:solidFill>
                            <a:srgbClr val="000000"/>
                          </a:solidFill>
                        </a:rPr>
                        <a:t>player_id</a:t>
                      </a:r>
                      <a:endParaRPr sz="1600" u="none" cap="none" strike="noStrike"/>
                    </a:p>
                  </a:txBody>
                  <a:tcPr marT="54325" marB="54325" marR="54325" marL="54325"/>
                </a:tc>
                <a:tc>
                  <a:txBody>
                    <a:bodyPr/>
                    <a:lstStyle/>
                    <a:p>
                      <a:pPr indent="0" lvl="0" marL="0" rtl="0" algn="l">
                        <a:spcBef>
                          <a:spcPts val="0"/>
                        </a:spcBef>
                        <a:spcAft>
                          <a:spcPts val="0"/>
                        </a:spcAft>
                        <a:buClr>
                          <a:schemeClr val="dk1"/>
                        </a:buClr>
                        <a:buFont typeface="Arial"/>
                        <a:buNone/>
                      </a:pPr>
                      <a:r>
                        <a:rPr lang="en-US" sz="1000"/>
                        <a:t>VARCHAR</a:t>
                      </a:r>
                      <a:endParaRPr sz="1600" u="none" cap="none" strike="noStrike"/>
                    </a:p>
                  </a:txBody>
                  <a:tcPr marT="54325" marB="54325" marR="54325" marL="54325"/>
                </a:tc>
                <a:tc>
                  <a:txBody>
                    <a:bodyPr/>
                    <a:lstStyle/>
                    <a:p>
                      <a:pPr indent="0" lvl="0" marL="0" marR="0" rtl="0" algn="l">
                        <a:spcBef>
                          <a:spcPts val="0"/>
                        </a:spcBef>
                        <a:spcAft>
                          <a:spcPts val="0"/>
                        </a:spcAft>
                        <a:buNone/>
                      </a:pPr>
                      <a:r>
                        <a:rPr b="0" lang="en-US" sz="1000" u="none" cap="none" strike="noStrike">
                          <a:solidFill>
                            <a:srgbClr val="000000"/>
                          </a:solidFill>
                        </a:rPr>
                        <a:t>NULLABLE</a:t>
                      </a:r>
                      <a:endParaRPr sz="1600" u="none" cap="none" strike="noStrike"/>
                    </a:p>
                  </a:txBody>
                  <a:tcPr marT="54325" marB="54325" marR="54325" marL="54325"/>
                </a:tc>
              </a:tr>
              <a:tr h="286550">
                <a:tc>
                  <a:txBody>
                    <a:bodyPr/>
                    <a:lstStyle/>
                    <a:p>
                      <a:pPr indent="0" lvl="0" marL="0" marR="0" rtl="0" algn="l">
                        <a:spcBef>
                          <a:spcPts val="0"/>
                        </a:spcBef>
                        <a:spcAft>
                          <a:spcPts val="0"/>
                        </a:spcAft>
                        <a:buNone/>
                      </a:pPr>
                      <a:r>
                        <a:rPr b="0" lang="en-US" sz="1000" u="none" cap="none" strike="noStrike">
                          <a:solidFill>
                            <a:srgbClr val="000000"/>
                          </a:solidFill>
                        </a:rPr>
                        <a:t>team_id</a:t>
                      </a:r>
                      <a:endParaRPr sz="1600" u="none" cap="none" strike="noStrike"/>
                    </a:p>
                  </a:txBody>
                  <a:tcPr marT="54325" marB="54325" marR="54325" marL="54325"/>
                </a:tc>
                <a:tc>
                  <a:txBody>
                    <a:bodyPr/>
                    <a:lstStyle/>
                    <a:p>
                      <a:pPr indent="0" lvl="0" marL="0" marR="0" rtl="0" algn="l">
                        <a:spcBef>
                          <a:spcPts val="0"/>
                        </a:spcBef>
                        <a:spcAft>
                          <a:spcPts val="0"/>
                        </a:spcAft>
                        <a:buNone/>
                      </a:pPr>
                      <a:r>
                        <a:rPr lang="en-US" sz="1000">
                          <a:solidFill>
                            <a:srgbClr val="000000"/>
                          </a:solidFill>
                        </a:rPr>
                        <a:t>VARCHAR</a:t>
                      </a:r>
                      <a:endParaRPr sz="1600" u="none" cap="none" strike="noStrike"/>
                    </a:p>
                  </a:txBody>
                  <a:tcPr marT="54325" marB="54325" marR="54325" marL="54325"/>
                </a:tc>
                <a:tc>
                  <a:txBody>
                    <a:bodyPr/>
                    <a:lstStyle/>
                    <a:p>
                      <a:pPr indent="0" lvl="0" marL="0" marR="0" rtl="0" algn="l">
                        <a:spcBef>
                          <a:spcPts val="0"/>
                        </a:spcBef>
                        <a:spcAft>
                          <a:spcPts val="0"/>
                        </a:spcAft>
                        <a:buNone/>
                      </a:pPr>
                      <a:r>
                        <a:rPr b="0" lang="en-US" sz="1000" u="none" cap="none" strike="noStrike">
                          <a:solidFill>
                            <a:srgbClr val="000000"/>
                          </a:solidFill>
                        </a:rPr>
                        <a:t>NULLABLE</a:t>
                      </a:r>
                      <a:endParaRPr sz="1600" u="none" cap="none" strike="noStrike"/>
                    </a:p>
                  </a:txBody>
                  <a:tcPr marT="54325" marB="54325" marR="54325" marL="54325"/>
                </a:tc>
              </a:tr>
              <a:tr h="286550">
                <a:tc>
                  <a:txBody>
                    <a:bodyPr/>
                    <a:lstStyle/>
                    <a:p>
                      <a:pPr indent="0" lvl="0" marL="0" marR="0" rtl="0" algn="l">
                        <a:spcBef>
                          <a:spcPts val="0"/>
                        </a:spcBef>
                        <a:spcAft>
                          <a:spcPts val="0"/>
                        </a:spcAft>
                        <a:buNone/>
                      </a:pPr>
                      <a:r>
                        <a:rPr b="0" lang="en-US" sz="1000" u="none" cap="none" strike="noStrike">
                          <a:solidFill>
                            <a:srgbClr val="000000"/>
                          </a:solidFill>
                        </a:rPr>
                        <a:t>full_name</a:t>
                      </a:r>
                      <a:endParaRPr sz="1600" u="none" cap="none" strike="noStrike"/>
                    </a:p>
                  </a:txBody>
                  <a:tcPr marT="54325" marB="54325" marR="54325" marL="54325"/>
                </a:tc>
                <a:tc>
                  <a:txBody>
                    <a:bodyPr/>
                    <a:lstStyle/>
                    <a:p>
                      <a:pPr indent="0" lvl="0" marL="0" marR="0" rtl="0" algn="l">
                        <a:spcBef>
                          <a:spcPts val="0"/>
                        </a:spcBef>
                        <a:spcAft>
                          <a:spcPts val="0"/>
                        </a:spcAft>
                        <a:buNone/>
                      </a:pPr>
                      <a:r>
                        <a:rPr lang="en-US" sz="1000">
                          <a:solidFill>
                            <a:srgbClr val="000000"/>
                          </a:solidFill>
                        </a:rPr>
                        <a:t>VARCHAR</a:t>
                      </a:r>
                      <a:endParaRPr sz="1600" u="none" cap="none" strike="noStrike"/>
                    </a:p>
                  </a:txBody>
                  <a:tcPr marT="54325" marB="54325" marR="54325" marL="54325"/>
                </a:tc>
                <a:tc>
                  <a:txBody>
                    <a:bodyPr/>
                    <a:lstStyle/>
                    <a:p>
                      <a:pPr indent="0" lvl="0" marL="0" marR="0" rtl="0" algn="l">
                        <a:spcBef>
                          <a:spcPts val="0"/>
                        </a:spcBef>
                        <a:spcAft>
                          <a:spcPts val="0"/>
                        </a:spcAft>
                        <a:buNone/>
                      </a:pPr>
                      <a:r>
                        <a:rPr b="0" lang="en-US" sz="1000" u="none" cap="none" strike="noStrike">
                          <a:solidFill>
                            <a:srgbClr val="000000"/>
                          </a:solidFill>
                        </a:rPr>
                        <a:t>NULLABLE</a:t>
                      </a:r>
                      <a:endParaRPr sz="1600" u="none" cap="none" strike="noStrike"/>
                    </a:p>
                  </a:txBody>
                  <a:tcPr marT="54325" marB="54325" marR="54325" marL="54325"/>
                </a:tc>
              </a:tr>
              <a:tr h="286550">
                <a:tc>
                  <a:txBody>
                    <a:bodyPr/>
                    <a:lstStyle/>
                    <a:p>
                      <a:pPr indent="0" lvl="0" marL="0" marR="0" rtl="0" algn="l">
                        <a:spcBef>
                          <a:spcPts val="0"/>
                        </a:spcBef>
                        <a:spcAft>
                          <a:spcPts val="0"/>
                        </a:spcAft>
                        <a:buNone/>
                      </a:pPr>
                      <a:r>
                        <a:rPr b="0" lang="en-US" sz="1000" u="none" cap="none" strike="noStrike">
                          <a:solidFill>
                            <a:srgbClr val="000000"/>
                          </a:solidFill>
                        </a:rPr>
                        <a:t>points</a:t>
                      </a:r>
                      <a:endParaRPr sz="1600" u="none" cap="none" strike="noStrike"/>
                    </a:p>
                  </a:txBody>
                  <a:tcPr marT="54325" marB="54325" marR="54325" marL="54325"/>
                </a:tc>
                <a:tc>
                  <a:txBody>
                    <a:bodyPr/>
                    <a:lstStyle/>
                    <a:p>
                      <a:pPr indent="0" lvl="0" marL="0" marR="0" rtl="0" algn="l">
                        <a:spcBef>
                          <a:spcPts val="0"/>
                        </a:spcBef>
                        <a:spcAft>
                          <a:spcPts val="0"/>
                        </a:spcAft>
                        <a:buNone/>
                      </a:pPr>
                      <a:r>
                        <a:rPr b="0" lang="en-US" sz="1000" u="none" cap="none" strike="noStrike">
                          <a:solidFill>
                            <a:srgbClr val="000000"/>
                          </a:solidFill>
                        </a:rPr>
                        <a:t>INTEGER</a:t>
                      </a:r>
                      <a:endParaRPr sz="1600" u="none" cap="none" strike="noStrike"/>
                    </a:p>
                  </a:txBody>
                  <a:tcPr marT="54325" marB="54325" marR="54325" marL="54325"/>
                </a:tc>
                <a:tc>
                  <a:txBody>
                    <a:bodyPr/>
                    <a:lstStyle/>
                    <a:p>
                      <a:pPr indent="0" lvl="0" marL="0" marR="0" rtl="0" algn="l">
                        <a:spcBef>
                          <a:spcPts val="0"/>
                        </a:spcBef>
                        <a:spcAft>
                          <a:spcPts val="0"/>
                        </a:spcAft>
                        <a:buNone/>
                      </a:pPr>
                      <a:r>
                        <a:rPr b="0" lang="en-US" sz="1000" u="none" cap="none" strike="noStrike">
                          <a:solidFill>
                            <a:srgbClr val="000000"/>
                          </a:solidFill>
                        </a:rPr>
                        <a:t>NULLABLE</a:t>
                      </a:r>
                      <a:endParaRPr sz="1600" u="none" cap="none" strike="noStrike"/>
                    </a:p>
                  </a:txBody>
                  <a:tcPr marT="54325" marB="54325" marR="54325" marL="54325"/>
                </a:tc>
              </a:tr>
              <a:tr h="286550">
                <a:tc>
                  <a:txBody>
                    <a:bodyPr/>
                    <a:lstStyle/>
                    <a:p>
                      <a:pPr indent="0" lvl="0" marL="0" marR="0" rtl="0" algn="l">
                        <a:spcBef>
                          <a:spcPts val="0"/>
                        </a:spcBef>
                        <a:spcAft>
                          <a:spcPts val="0"/>
                        </a:spcAft>
                        <a:buNone/>
                      </a:pPr>
                      <a:r>
                        <a:rPr b="0" lang="en-US" sz="1000" u="none" cap="none" strike="noStrike">
                          <a:solidFill>
                            <a:srgbClr val="000000"/>
                          </a:solidFill>
                        </a:rPr>
                        <a:t>assists</a:t>
                      </a:r>
                      <a:endParaRPr sz="1600" u="none" cap="none" strike="noStrike"/>
                    </a:p>
                  </a:txBody>
                  <a:tcPr marT="54325" marB="54325" marR="54325" marL="54325"/>
                </a:tc>
                <a:tc>
                  <a:txBody>
                    <a:bodyPr/>
                    <a:lstStyle/>
                    <a:p>
                      <a:pPr indent="0" lvl="0" marL="0" marR="0" rtl="0" algn="l">
                        <a:spcBef>
                          <a:spcPts val="0"/>
                        </a:spcBef>
                        <a:spcAft>
                          <a:spcPts val="0"/>
                        </a:spcAft>
                        <a:buNone/>
                      </a:pPr>
                      <a:r>
                        <a:rPr b="0" lang="en-US" sz="1000" u="none" cap="none" strike="noStrike">
                          <a:solidFill>
                            <a:srgbClr val="000000"/>
                          </a:solidFill>
                        </a:rPr>
                        <a:t>INTEGER</a:t>
                      </a:r>
                      <a:endParaRPr sz="1600" u="none" cap="none" strike="noStrike"/>
                    </a:p>
                  </a:txBody>
                  <a:tcPr marT="54325" marB="54325" marR="54325" marL="54325"/>
                </a:tc>
                <a:tc>
                  <a:txBody>
                    <a:bodyPr/>
                    <a:lstStyle/>
                    <a:p>
                      <a:pPr indent="0" lvl="0" marL="0" marR="0" rtl="0" algn="l">
                        <a:spcBef>
                          <a:spcPts val="0"/>
                        </a:spcBef>
                        <a:spcAft>
                          <a:spcPts val="0"/>
                        </a:spcAft>
                        <a:buNone/>
                      </a:pPr>
                      <a:r>
                        <a:rPr b="0" lang="en-US" sz="1000" u="none" cap="none" strike="noStrike">
                          <a:solidFill>
                            <a:srgbClr val="000000"/>
                          </a:solidFill>
                        </a:rPr>
                        <a:t>NULLABLE</a:t>
                      </a:r>
                      <a:endParaRPr sz="1600" u="none" cap="none" strike="noStrike"/>
                    </a:p>
                  </a:txBody>
                  <a:tcPr marT="54325" marB="54325" marR="54325" marL="54325"/>
                </a:tc>
              </a:tr>
              <a:tr h="286550">
                <a:tc>
                  <a:txBody>
                    <a:bodyPr/>
                    <a:lstStyle/>
                    <a:p>
                      <a:pPr indent="0" lvl="0" marL="0" marR="0" rtl="0" algn="l">
                        <a:spcBef>
                          <a:spcPts val="0"/>
                        </a:spcBef>
                        <a:spcAft>
                          <a:spcPts val="0"/>
                        </a:spcAft>
                        <a:buNone/>
                      </a:pPr>
                      <a:r>
                        <a:rPr b="0" lang="en-US" sz="1000" u="none" cap="none" strike="noStrike">
                          <a:solidFill>
                            <a:srgbClr val="000000"/>
                          </a:solidFill>
                        </a:rPr>
                        <a:t>rebounds</a:t>
                      </a:r>
                      <a:endParaRPr sz="1600" u="none" cap="none" strike="noStrike"/>
                    </a:p>
                  </a:txBody>
                  <a:tcPr marT="54325" marB="54325" marR="54325" marL="54325"/>
                </a:tc>
                <a:tc>
                  <a:txBody>
                    <a:bodyPr/>
                    <a:lstStyle/>
                    <a:p>
                      <a:pPr indent="0" lvl="0" marL="0" marR="0" rtl="0" algn="l">
                        <a:spcBef>
                          <a:spcPts val="0"/>
                        </a:spcBef>
                        <a:spcAft>
                          <a:spcPts val="0"/>
                        </a:spcAft>
                        <a:buNone/>
                      </a:pPr>
                      <a:r>
                        <a:rPr b="0" lang="en-US" sz="1000" u="none" cap="none" strike="noStrike">
                          <a:solidFill>
                            <a:srgbClr val="000000"/>
                          </a:solidFill>
                        </a:rPr>
                        <a:t>INTEGER</a:t>
                      </a:r>
                      <a:endParaRPr sz="1600" u="none" cap="none" strike="noStrike"/>
                    </a:p>
                  </a:txBody>
                  <a:tcPr marT="54325" marB="54325" marR="54325" marL="54325"/>
                </a:tc>
                <a:tc>
                  <a:txBody>
                    <a:bodyPr/>
                    <a:lstStyle/>
                    <a:p>
                      <a:pPr indent="0" lvl="0" marL="0" marR="0" rtl="0" algn="l">
                        <a:spcBef>
                          <a:spcPts val="0"/>
                        </a:spcBef>
                        <a:spcAft>
                          <a:spcPts val="0"/>
                        </a:spcAft>
                        <a:buNone/>
                      </a:pPr>
                      <a:r>
                        <a:rPr b="0" lang="en-US" sz="1000" u="none" cap="none" strike="noStrike">
                          <a:solidFill>
                            <a:srgbClr val="000000"/>
                          </a:solidFill>
                        </a:rPr>
                        <a:t>NULLABLE</a:t>
                      </a:r>
                      <a:endParaRPr sz="1600" u="none" cap="none" strike="noStrike"/>
                    </a:p>
                  </a:txBody>
                  <a:tcPr marT="54325" marB="54325" marR="54325" marL="54325"/>
                </a:tc>
              </a:tr>
              <a:tr h="286550">
                <a:tc>
                  <a:txBody>
                    <a:bodyPr/>
                    <a:lstStyle/>
                    <a:p>
                      <a:pPr indent="0" lvl="0" marL="0" marR="0" rtl="0" algn="l">
                        <a:spcBef>
                          <a:spcPts val="0"/>
                        </a:spcBef>
                        <a:spcAft>
                          <a:spcPts val="0"/>
                        </a:spcAft>
                        <a:buNone/>
                      </a:pPr>
                      <a:r>
                        <a:rPr b="0" lang="en-US" sz="1000" u="none" cap="none" strike="noStrike">
                          <a:solidFill>
                            <a:srgbClr val="000000"/>
                          </a:solidFill>
                        </a:rPr>
                        <a:t>steals</a:t>
                      </a:r>
                      <a:endParaRPr sz="1600" u="none" cap="none" strike="noStrike"/>
                    </a:p>
                  </a:txBody>
                  <a:tcPr marT="54325" marB="54325" marR="54325" marL="54325"/>
                </a:tc>
                <a:tc>
                  <a:txBody>
                    <a:bodyPr/>
                    <a:lstStyle/>
                    <a:p>
                      <a:pPr indent="0" lvl="0" marL="0" marR="0" rtl="0" algn="l">
                        <a:spcBef>
                          <a:spcPts val="0"/>
                        </a:spcBef>
                        <a:spcAft>
                          <a:spcPts val="0"/>
                        </a:spcAft>
                        <a:buNone/>
                      </a:pPr>
                      <a:r>
                        <a:rPr b="0" lang="en-US" sz="1000" u="none" cap="none" strike="noStrike">
                          <a:solidFill>
                            <a:srgbClr val="000000"/>
                          </a:solidFill>
                        </a:rPr>
                        <a:t>INTEGER</a:t>
                      </a:r>
                      <a:endParaRPr sz="1600" u="none" cap="none" strike="noStrike"/>
                    </a:p>
                  </a:txBody>
                  <a:tcPr marT="54325" marB="54325" marR="54325" marL="54325"/>
                </a:tc>
                <a:tc>
                  <a:txBody>
                    <a:bodyPr/>
                    <a:lstStyle/>
                    <a:p>
                      <a:pPr indent="0" lvl="0" marL="0" marR="0" rtl="0" algn="l">
                        <a:spcBef>
                          <a:spcPts val="0"/>
                        </a:spcBef>
                        <a:spcAft>
                          <a:spcPts val="0"/>
                        </a:spcAft>
                        <a:buNone/>
                      </a:pPr>
                      <a:r>
                        <a:rPr b="0" lang="en-US" sz="1000" u="none" cap="none" strike="noStrike">
                          <a:solidFill>
                            <a:srgbClr val="000000"/>
                          </a:solidFill>
                        </a:rPr>
                        <a:t>NULLABLE</a:t>
                      </a:r>
                      <a:endParaRPr sz="1600" u="none" cap="none" strike="noStrike"/>
                    </a:p>
                  </a:txBody>
                  <a:tcPr marT="54325" marB="54325" marR="54325" marL="54325"/>
                </a:tc>
              </a:tr>
              <a:tr h="286550">
                <a:tc>
                  <a:txBody>
                    <a:bodyPr/>
                    <a:lstStyle/>
                    <a:p>
                      <a:pPr indent="0" lvl="0" marL="0" marR="0" rtl="0" algn="l">
                        <a:spcBef>
                          <a:spcPts val="0"/>
                        </a:spcBef>
                        <a:spcAft>
                          <a:spcPts val="0"/>
                        </a:spcAft>
                        <a:buNone/>
                      </a:pPr>
                      <a:r>
                        <a:rPr b="0" lang="en-US" sz="1000" u="none" cap="none" strike="noStrike">
                          <a:solidFill>
                            <a:srgbClr val="000000"/>
                          </a:solidFill>
                        </a:rPr>
                        <a:t>blocks</a:t>
                      </a:r>
                      <a:endParaRPr sz="1600" u="none" cap="none" strike="noStrike"/>
                    </a:p>
                  </a:txBody>
                  <a:tcPr marT="54325" marB="54325" marR="54325" marL="54325"/>
                </a:tc>
                <a:tc>
                  <a:txBody>
                    <a:bodyPr/>
                    <a:lstStyle/>
                    <a:p>
                      <a:pPr indent="0" lvl="0" marL="0" marR="0" rtl="0" algn="l">
                        <a:spcBef>
                          <a:spcPts val="0"/>
                        </a:spcBef>
                        <a:spcAft>
                          <a:spcPts val="0"/>
                        </a:spcAft>
                        <a:buNone/>
                      </a:pPr>
                      <a:r>
                        <a:rPr b="0" lang="en-US" sz="1000" u="none" cap="none" strike="noStrike">
                          <a:solidFill>
                            <a:srgbClr val="000000"/>
                          </a:solidFill>
                        </a:rPr>
                        <a:t>INTEGER</a:t>
                      </a:r>
                      <a:endParaRPr sz="1600" u="none" cap="none" strike="noStrike"/>
                    </a:p>
                  </a:txBody>
                  <a:tcPr marT="54325" marB="54325" marR="54325" marL="54325"/>
                </a:tc>
                <a:tc>
                  <a:txBody>
                    <a:bodyPr/>
                    <a:lstStyle/>
                    <a:p>
                      <a:pPr indent="0" lvl="0" marL="0" marR="0" rtl="0" algn="l">
                        <a:spcBef>
                          <a:spcPts val="0"/>
                        </a:spcBef>
                        <a:spcAft>
                          <a:spcPts val="0"/>
                        </a:spcAft>
                        <a:buNone/>
                      </a:pPr>
                      <a:r>
                        <a:rPr b="0" lang="en-US" sz="1000" u="none" cap="none" strike="noStrike">
                          <a:solidFill>
                            <a:srgbClr val="000000"/>
                          </a:solidFill>
                        </a:rPr>
                        <a:t>NULLABLE</a:t>
                      </a:r>
                      <a:endParaRPr sz="1600" u="none" cap="none" strike="noStrike"/>
                    </a:p>
                  </a:txBody>
                  <a:tcPr marT="54325" marB="54325" marR="54325" marL="54325"/>
                </a:tc>
              </a:tr>
              <a:tr h="286550">
                <a:tc>
                  <a:txBody>
                    <a:bodyPr/>
                    <a:lstStyle/>
                    <a:p>
                      <a:pPr indent="0" lvl="0" marL="0" marR="0" rtl="0" algn="l">
                        <a:spcBef>
                          <a:spcPts val="0"/>
                        </a:spcBef>
                        <a:spcAft>
                          <a:spcPts val="0"/>
                        </a:spcAft>
                        <a:buNone/>
                      </a:pPr>
                      <a:r>
                        <a:rPr b="0" lang="en-US" sz="1000" u="none" cap="none" strike="noStrike">
                          <a:solidFill>
                            <a:srgbClr val="000000"/>
                          </a:solidFill>
                        </a:rPr>
                        <a:t>turnovers</a:t>
                      </a:r>
                      <a:endParaRPr sz="1600" u="none" cap="none" strike="noStrike"/>
                    </a:p>
                  </a:txBody>
                  <a:tcPr marT="54325" marB="54325" marR="54325" marL="54325"/>
                </a:tc>
                <a:tc>
                  <a:txBody>
                    <a:bodyPr/>
                    <a:lstStyle/>
                    <a:p>
                      <a:pPr indent="0" lvl="0" marL="0" marR="0" rtl="0" algn="l">
                        <a:spcBef>
                          <a:spcPts val="0"/>
                        </a:spcBef>
                        <a:spcAft>
                          <a:spcPts val="0"/>
                        </a:spcAft>
                        <a:buNone/>
                      </a:pPr>
                      <a:r>
                        <a:rPr b="0" lang="en-US" sz="1000" u="none" cap="none" strike="noStrike">
                          <a:solidFill>
                            <a:srgbClr val="000000"/>
                          </a:solidFill>
                        </a:rPr>
                        <a:t>INTEGER</a:t>
                      </a:r>
                      <a:endParaRPr sz="1600" u="none" cap="none" strike="noStrike"/>
                    </a:p>
                  </a:txBody>
                  <a:tcPr marT="54325" marB="54325" marR="54325" marL="54325"/>
                </a:tc>
                <a:tc>
                  <a:txBody>
                    <a:bodyPr/>
                    <a:lstStyle/>
                    <a:p>
                      <a:pPr indent="0" lvl="0" marL="0" marR="0" rtl="0" algn="l">
                        <a:spcBef>
                          <a:spcPts val="0"/>
                        </a:spcBef>
                        <a:spcAft>
                          <a:spcPts val="0"/>
                        </a:spcAft>
                        <a:buNone/>
                      </a:pPr>
                      <a:r>
                        <a:rPr b="0" lang="en-US" sz="1000" u="none" cap="none" strike="noStrike">
                          <a:solidFill>
                            <a:srgbClr val="000000"/>
                          </a:solidFill>
                        </a:rPr>
                        <a:t>NULLABLE</a:t>
                      </a:r>
                      <a:endParaRPr sz="1600" u="none" cap="none" strike="noStrike"/>
                    </a:p>
                  </a:txBody>
                  <a:tcPr marT="54325" marB="54325" marR="54325" marL="54325"/>
                </a:tc>
              </a:tr>
              <a:tr h="286550">
                <a:tc>
                  <a:txBody>
                    <a:bodyPr/>
                    <a:lstStyle/>
                    <a:p>
                      <a:pPr indent="0" lvl="0" marL="0" marR="0" rtl="0" algn="l">
                        <a:spcBef>
                          <a:spcPts val="0"/>
                        </a:spcBef>
                        <a:spcAft>
                          <a:spcPts val="0"/>
                        </a:spcAft>
                        <a:buNone/>
                      </a:pPr>
                      <a:r>
                        <a:rPr b="0" lang="en-US" sz="1000" u="none" cap="none" strike="noStrike">
                          <a:solidFill>
                            <a:srgbClr val="000000"/>
                          </a:solidFill>
                        </a:rPr>
                        <a:t>personal_fouls</a:t>
                      </a:r>
                      <a:endParaRPr sz="1600" u="none" cap="none" strike="noStrike"/>
                    </a:p>
                  </a:txBody>
                  <a:tcPr marT="54325" marB="54325" marR="54325" marL="54325"/>
                </a:tc>
                <a:tc>
                  <a:txBody>
                    <a:bodyPr/>
                    <a:lstStyle/>
                    <a:p>
                      <a:pPr indent="0" lvl="0" marL="0" marR="0" rtl="0" algn="l">
                        <a:spcBef>
                          <a:spcPts val="0"/>
                        </a:spcBef>
                        <a:spcAft>
                          <a:spcPts val="0"/>
                        </a:spcAft>
                        <a:buNone/>
                      </a:pPr>
                      <a:r>
                        <a:rPr b="0" lang="en-US" sz="1000" u="none" cap="none" strike="noStrike">
                          <a:solidFill>
                            <a:srgbClr val="000000"/>
                          </a:solidFill>
                        </a:rPr>
                        <a:t>INTEGER</a:t>
                      </a:r>
                      <a:endParaRPr sz="1600" u="none" cap="none" strike="noStrike"/>
                    </a:p>
                  </a:txBody>
                  <a:tcPr marT="54325" marB="54325" marR="54325" marL="54325"/>
                </a:tc>
                <a:tc>
                  <a:txBody>
                    <a:bodyPr/>
                    <a:lstStyle/>
                    <a:p>
                      <a:pPr indent="0" lvl="0" marL="0" marR="0" rtl="0" algn="l">
                        <a:spcBef>
                          <a:spcPts val="0"/>
                        </a:spcBef>
                        <a:spcAft>
                          <a:spcPts val="0"/>
                        </a:spcAft>
                        <a:buNone/>
                      </a:pPr>
                      <a:r>
                        <a:rPr b="0" lang="en-US" sz="1000" u="none" cap="none" strike="noStrike">
                          <a:solidFill>
                            <a:srgbClr val="000000"/>
                          </a:solidFill>
                        </a:rPr>
                        <a:t>NULLABLE</a:t>
                      </a:r>
                      <a:endParaRPr sz="1600" u="none" cap="none" strike="noStrike"/>
                    </a:p>
                  </a:txBody>
                  <a:tcPr marT="54325" marB="54325" marR="54325" marL="54325"/>
                </a:tc>
              </a:tr>
              <a:tr h="286550">
                <a:tc>
                  <a:txBody>
                    <a:bodyPr/>
                    <a:lstStyle/>
                    <a:p>
                      <a:pPr indent="0" lvl="0" marL="0" marR="0" rtl="0" algn="l">
                        <a:spcBef>
                          <a:spcPts val="0"/>
                        </a:spcBef>
                        <a:spcAft>
                          <a:spcPts val="0"/>
                        </a:spcAft>
                        <a:buNone/>
                      </a:pPr>
                      <a:r>
                        <a:rPr b="0" lang="en-US" sz="1000" u="none" cap="none" strike="noStrike">
                          <a:solidFill>
                            <a:srgbClr val="000000"/>
                          </a:solidFill>
                        </a:rPr>
                        <a:t>tech_fouls</a:t>
                      </a:r>
                      <a:endParaRPr sz="1600" u="none" cap="none" strike="noStrike"/>
                    </a:p>
                  </a:txBody>
                  <a:tcPr marT="54325" marB="54325" marR="54325" marL="54325"/>
                </a:tc>
                <a:tc>
                  <a:txBody>
                    <a:bodyPr/>
                    <a:lstStyle/>
                    <a:p>
                      <a:pPr indent="0" lvl="0" marL="0" marR="0" rtl="0" algn="l">
                        <a:spcBef>
                          <a:spcPts val="0"/>
                        </a:spcBef>
                        <a:spcAft>
                          <a:spcPts val="0"/>
                        </a:spcAft>
                        <a:buNone/>
                      </a:pPr>
                      <a:r>
                        <a:rPr b="0" lang="en-US" sz="1000" u="none" cap="none" strike="noStrike">
                          <a:solidFill>
                            <a:srgbClr val="000000"/>
                          </a:solidFill>
                        </a:rPr>
                        <a:t>INTEGER</a:t>
                      </a:r>
                      <a:endParaRPr sz="1600" u="none" cap="none" strike="noStrike"/>
                    </a:p>
                  </a:txBody>
                  <a:tcPr marT="54325" marB="54325" marR="54325" marL="54325"/>
                </a:tc>
                <a:tc>
                  <a:txBody>
                    <a:bodyPr/>
                    <a:lstStyle/>
                    <a:p>
                      <a:pPr indent="0" lvl="0" marL="0" marR="0" rtl="0" algn="l">
                        <a:spcBef>
                          <a:spcPts val="0"/>
                        </a:spcBef>
                        <a:spcAft>
                          <a:spcPts val="0"/>
                        </a:spcAft>
                        <a:buNone/>
                      </a:pPr>
                      <a:r>
                        <a:rPr b="0" lang="en-US" sz="1000" u="none" cap="none" strike="noStrike">
                          <a:solidFill>
                            <a:srgbClr val="000000"/>
                          </a:solidFill>
                        </a:rPr>
                        <a:t>NULLABLE</a:t>
                      </a:r>
                      <a:endParaRPr sz="1600" u="none" cap="none" strike="noStrike"/>
                    </a:p>
                  </a:txBody>
                  <a:tcPr marT="54325" marB="54325" marR="54325" marL="54325"/>
                </a:tc>
              </a:tr>
              <a:tr h="286550">
                <a:tc>
                  <a:txBody>
                    <a:bodyPr/>
                    <a:lstStyle/>
                    <a:p>
                      <a:pPr indent="0" lvl="0" marL="0" marR="0" rtl="0" algn="l">
                        <a:spcBef>
                          <a:spcPts val="0"/>
                        </a:spcBef>
                        <a:spcAft>
                          <a:spcPts val="0"/>
                        </a:spcAft>
                        <a:buNone/>
                      </a:pPr>
                      <a:r>
                        <a:rPr b="0" lang="en-US" sz="1000" u="none" cap="none" strike="noStrike">
                          <a:solidFill>
                            <a:srgbClr val="000000"/>
                          </a:solidFill>
                        </a:rPr>
                        <a:t>minutes_int64</a:t>
                      </a:r>
                      <a:endParaRPr sz="1600" u="none" cap="none" strike="noStrike"/>
                    </a:p>
                  </a:txBody>
                  <a:tcPr marT="54325" marB="54325" marR="54325" marL="54325"/>
                </a:tc>
                <a:tc>
                  <a:txBody>
                    <a:bodyPr/>
                    <a:lstStyle/>
                    <a:p>
                      <a:pPr indent="0" lvl="0" marL="0" marR="0" rtl="0" algn="l">
                        <a:spcBef>
                          <a:spcPts val="0"/>
                        </a:spcBef>
                        <a:spcAft>
                          <a:spcPts val="0"/>
                        </a:spcAft>
                        <a:buNone/>
                      </a:pPr>
                      <a:r>
                        <a:rPr b="0" lang="en-US" sz="1000" u="none" cap="none" strike="noStrike">
                          <a:solidFill>
                            <a:srgbClr val="000000"/>
                          </a:solidFill>
                        </a:rPr>
                        <a:t>INTEGER</a:t>
                      </a:r>
                      <a:endParaRPr sz="1600" u="none" cap="none" strike="noStrike"/>
                    </a:p>
                  </a:txBody>
                  <a:tcPr marT="54325" marB="54325" marR="54325" marL="54325"/>
                </a:tc>
                <a:tc>
                  <a:txBody>
                    <a:bodyPr/>
                    <a:lstStyle/>
                    <a:p>
                      <a:pPr indent="0" lvl="0" marL="0" marR="0" rtl="0" algn="l">
                        <a:spcBef>
                          <a:spcPts val="0"/>
                        </a:spcBef>
                        <a:spcAft>
                          <a:spcPts val="0"/>
                        </a:spcAft>
                        <a:buNone/>
                      </a:pPr>
                      <a:r>
                        <a:rPr b="0" lang="en-US" sz="1000" u="none" cap="none" strike="noStrike">
                          <a:solidFill>
                            <a:srgbClr val="000000"/>
                          </a:solidFill>
                        </a:rPr>
                        <a:t>NULLABLE</a:t>
                      </a:r>
                      <a:endParaRPr sz="1600" u="none" cap="none" strike="noStrike"/>
                    </a:p>
                  </a:txBody>
                  <a:tcPr marT="54325" marB="54325" marR="54325" marL="543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2" name="Shape 192"/>
        <p:cNvGrpSpPr/>
        <p:nvPr/>
      </p:nvGrpSpPr>
      <p:grpSpPr>
        <a:xfrm>
          <a:off x="0" y="0"/>
          <a:ext cx="0" cy="0"/>
          <a:chOff x="0" y="0"/>
          <a:chExt cx="0" cy="0"/>
        </a:xfrm>
      </p:grpSpPr>
      <p:sp>
        <p:nvSpPr>
          <p:cNvPr id="193" name="Google Shape;193;p21"/>
          <p:cNvSpPr/>
          <p:nvPr/>
        </p:nvSpPr>
        <p:spPr>
          <a:xfrm>
            <a:off x="690625" y="1346946"/>
            <a:ext cx="7667244" cy="80683"/>
          </a:xfrm>
          <a:prstGeom prst="rect">
            <a:avLst/>
          </a:prstGeom>
          <a:blipFill rotWithShape="1">
            <a:blip r:embed="rId3">
              <a:alphaModFix amt="85000"/>
            </a:blip>
            <a:tile algn="ctr" flip="xy" tx="0" sx="92000" ty="-76200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94" name="Google Shape;194;p21"/>
          <p:cNvSpPr/>
          <p:nvPr/>
        </p:nvSpPr>
        <p:spPr>
          <a:xfrm>
            <a:off x="690625" y="4299696"/>
            <a:ext cx="7667244" cy="80683"/>
          </a:xfrm>
          <a:prstGeom prst="rect">
            <a:avLst/>
          </a:prstGeom>
          <a:blipFill rotWithShape="1">
            <a:blip r:embed="rId3">
              <a:alphaModFix amt="85000"/>
            </a:blip>
            <a:tile algn="ctr" flip="xy" tx="0" sx="92000" ty="-7175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195" name="Google Shape;195;p21"/>
          <p:cNvSpPr/>
          <p:nvPr/>
        </p:nvSpPr>
        <p:spPr>
          <a:xfrm>
            <a:off x="690625" y="1484779"/>
            <a:ext cx="7667244" cy="2743200"/>
          </a:xfrm>
          <a:prstGeom prst="rect">
            <a:avLst/>
          </a:prstGeom>
          <a:blipFill rotWithShape="1">
            <a:blip r:embed="rId3">
              <a:alphaModFix amt="85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grpSp>
        <p:nvGrpSpPr>
          <p:cNvPr id="196" name="Google Shape;196;p21"/>
          <p:cNvGrpSpPr/>
          <p:nvPr/>
        </p:nvGrpSpPr>
        <p:grpSpPr>
          <a:xfrm>
            <a:off x="7236911" y="4068923"/>
            <a:ext cx="810678" cy="1080902"/>
            <a:chOff x="9685338" y="4460675"/>
            <a:chExt cx="1080904" cy="1080902"/>
          </a:xfrm>
        </p:grpSpPr>
        <p:sp>
          <p:nvSpPr>
            <p:cNvPr id="197" name="Google Shape;197;p21"/>
            <p:cNvSpPr/>
            <p:nvPr/>
          </p:nvSpPr>
          <p:spPr>
            <a:xfrm>
              <a:off x="9685338" y="4460675"/>
              <a:ext cx="1080904" cy="1080902"/>
            </a:xfrm>
            <a:prstGeom prst="ellipse">
              <a:avLst/>
            </a:prstGeom>
            <a:blipFill rotWithShape="1">
              <a:blip r:embed="rId4">
                <a:alphaModFix/>
              </a:blip>
              <a:tile algn="tl" flip="none" tx="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98" name="Google Shape;198;p21"/>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
        <p:nvSpPr>
          <p:cNvPr id="199" name="Google Shape;199;p21"/>
          <p:cNvSpPr/>
          <p:nvPr/>
        </p:nvSpPr>
        <p:spPr>
          <a:xfrm>
            <a:off x="0" y="0"/>
            <a:ext cx="9141714" cy="68580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200" name="Google Shape;200;p21"/>
          <p:cNvSpPr/>
          <p:nvPr/>
        </p:nvSpPr>
        <p:spPr>
          <a:xfrm>
            <a:off x="5914102" y="1110053"/>
            <a:ext cx="2539778" cy="4580301"/>
          </a:xfrm>
          <a:prstGeom prst="rect">
            <a:avLst/>
          </a:prstGeom>
          <a:blipFill rotWithShape="1">
            <a:blip r:embed="rId3">
              <a:alphaModFix amt="85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201" name="Google Shape;201;p21"/>
          <p:cNvSpPr txBox="1"/>
          <p:nvPr>
            <p:ph type="title"/>
          </p:nvPr>
        </p:nvSpPr>
        <p:spPr>
          <a:xfrm>
            <a:off x="6150076" y="1432223"/>
            <a:ext cx="2113813" cy="33579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200"/>
              <a:buFont typeface="Rockwell"/>
              <a:buNone/>
            </a:pPr>
            <a:r>
              <a:rPr lang="en-US" sz="3600"/>
              <a:t>SCHEMA</a:t>
            </a:r>
            <a:br>
              <a:rPr lang="en-US" sz="5200"/>
            </a:br>
            <a:br>
              <a:rPr b="0" lang="en-US" sz="2400"/>
            </a:br>
            <a:br>
              <a:rPr lang="en-US" sz="2400"/>
            </a:br>
            <a:endParaRPr sz="5200"/>
          </a:p>
        </p:txBody>
      </p:sp>
      <p:grpSp>
        <p:nvGrpSpPr>
          <p:cNvPr id="202" name="Google Shape;202;p21"/>
          <p:cNvGrpSpPr/>
          <p:nvPr/>
        </p:nvGrpSpPr>
        <p:grpSpPr>
          <a:xfrm>
            <a:off x="7235190" y="5257800"/>
            <a:ext cx="810678" cy="1080902"/>
            <a:chOff x="9685338" y="4460675"/>
            <a:chExt cx="1080904" cy="1080902"/>
          </a:xfrm>
        </p:grpSpPr>
        <p:sp>
          <p:nvSpPr>
            <p:cNvPr id="203" name="Google Shape;203;p21"/>
            <p:cNvSpPr/>
            <p:nvPr/>
          </p:nvSpPr>
          <p:spPr>
            <a:xfrm>
              <a:off x="9685338" y="4460675"/>
              <a:ext cx="1080904" cy="1080902"/>
            </a:xfrm>
            <a:prstGeom prst="ellipse">
              <a:avLst/>
            </a:prstGeom>
            <a:blipFill rotWithShape="1">
              <a:blip r:embed="rId4">
                <a:alphaModFix/>
              </a:blip>
              <a:tile algn="tl" flip="none" tx="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204" name="Google Shape;204;p21"/>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
        <p:nvSpPr>
          <p:cNvPr id="205" name="Google Shape;205;p21"/>
          <p:cNvSpPr/>
          <p:nvPr/>
        </p:nvSpPr>
        <p:spPr>
          <a:xfrm>
            <a:off x="4236762" y="4848290"/>
            <a:ext cx="184731" cy="646331"/>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graphicFrame>
        <p:nvGraphicFramePr>
          <p:cNvPr id="206" name="Google Shape;206;p21"/>
          <p:cNvGraphicFramePr/>
          <p:nvPr/>
        </p:nvGraphicFramePr>
        <p:xfrm>
          <a:off x="171381" y="448417"/>
          <a:ext cx="3000000" cy="3000000"/>
        </p:xfrm>
        <a:graphic>
          <a:graphicData uri="http://schemas.openxmlformats.org/drawingml/2006/table">
            <a:tbl>
              <a:tblPr>
                <a:noFill/>
                <a:tableStyleId>{029B7E84-805B-4F20-BFEF-CEEA155553DF}</a:tableStyleId>
              </a:tblPr>
              <a:tblGrid>
                <a:gridCol w="1776550"/>
                <a:gridCol w="1776550"/>
                <a:gridCol w="1776550"/>
              </a:tblGrid>
              <a:tr h="204275">
                <a:tc>
                  <a:txBody>
                    <a:bodyPr/>
                    <a:lstStyle/>
                    <a:p>
                      <a:pPr indent="0" lvl="0" marL="0" marR="0" rtl="0" algn="l">
                        <a:spcBef>
                          <a:spcPts val="0"/>
                        </a:spcBef>
                        <a:spcAft>
                          <a:spcPts val="0"/>
                        </a:spcAft>
                        <a:buNone/>
                      </a:pPr>
                      <a:r>
                        <a:rPr b="1" i="0" lang="en-US" sz="1100" u="none" cap="none" strike="noStrike">
                          <a:solidFill>
                            <a:srgbClr val="000000"/>
                          </a:solidFill>
                          <a:latin typeface="Arial"/>
                          <a:ea typeface="Arial"/>
                          <a:cs typeface="Arial"/>
                          <a:sym typeface="Arial"/>
                        </a:rPr>
                        <a:t>Field Name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1" i="0" lang="en-US" sz="1100" u="none" cap="none" strike="noStrike">
                          <a:solidFill>
                            <a:srgbClr val="000000"/>
                          </a:solidFill>
                          <a:latin typeface="Arial"/>
                          <a:ea typeface="Arial"/>
                          <a:cs typeface="Arial"/>
                          <a:sym typeface="Arial"/>
                        </a:rPr>
                        <a:t>Type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1" i="0" lang="en-US" sz="1100" u="none" cap="none" strike="noStrike">
                          <a:solidFill>
                            <a:srgbClr val="000000"/>
                          </a:solidFill>
                          <a:latin typeface="Arial"/>
                          <a:ea typeface="Arial"/>
                          <a:cs typeface="Arial"/>
                          <a:sym typeface="Arial"/>
                        </a:rPr>
                        <a:t>Mode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3400">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id</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INTEGER</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NULLABLE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3400">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name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rgbClr val="000000"/>
                        </a:buClr>
                        <a:buFont typeface="Arial"/>
                        <a:buNone/>
                      </a:pPr>
                      <a:r>
                        <a:rPr lang="en-US" sz="1100"/>
                        <a:t>VARCHAR</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NULLABLE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07" name="Google Shape;207;p21"/>
          <p:cNvSpPr/>
          <p:nvPr/>
        </p:nvSpPr>
        <p:spPr>
          <a:xfrm>
            <a:off x="206476" y="1377324"/>
            <a:ext cx="8199415" cy="39321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graphicFrame>
        <p:nvGraphicFramePr>
          <p:cNvPr id="208" name="Google Shape;208;p21"/>
          <p:cNvGraphicFramePr/>
          <p:nvPr/>
        </p:nvGraphicFramePr>
        <p:xfrm>
          <a:off x="171381" y="1642217"/>
          <a:ext cx="3000000" cy="3000000"/>
        </p:xfrm>
        <a:graphic>
          <a:graphicData uri="http://schemas.openxmlformats.org/drawingml/2006/table">
            <a:tbl>
              <a:tblPr>
                <a:noFill/>
                <a:tableStyleId>{029B7E84-805B-4F20-BFEF-CEEA155553DF}</a:tableStyleId>
              </a:tblPr>
              <a:tblGrid>
                <a:gridCol w="1776550"/>
                <a:gridCol w="1776550"/>
                <a:gridCol w="1776550"/>
              </a:tblGrid>
              <a:tr h="139700">
                <a:tc>
                  <a:txBody>
                    <a:bodyPr/>
                    <a:lstStyle/>
                    <a:p>
                      <a:pPr indent="0" lvl="0" marL="0" marR="0" rtl="0" algn="l">
                        <a:spcBef>
                          <a:spcPts val="0"/>
                        </a:spcBef>
                        <a:spcAft>
                          <a:spcPts val="0"/>
                        </a:spcAft>
                        <a:buNone/>
                      </a:pPr>
                      <a:r>
                        <a:rPr b="1" i="0" lang="en-US" sz="1100" u="none" cap="none" strike="noStrike">
                          <a:solidFill>
                            <a:srgbClr val="000000"/>
                          </a:solidFill>
                          <a:latin typeface="Arial"/>
                          <a:ea typeface="Arial"/>
                          <a:cs typeface="Arial"/>
                          <a:sym typeface="Arial"/>
                        </a:rPr>
                        <a:t>Field Name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1" i="0" lang="en-US" sz="1100" u="none" cap="none" strike="noStrike">
                          <a:solidFill>
                            <a:srgbClr val="000000"/>
                          </a:solidFill>
                          <a:latin typeface="Arial"/>
                          <a:ea typeface="Arial"/>
                          <a:cs typeface="Arial"/>
                          <a:sym typeface="Arial"/>
                        </a:rPr>
                        <a:t>Type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1" i="0" lang="en-US" sz="1100" u="none" cap="none" strike="noStrike">
                          <a:solidFill>
                            <a:srgbClr val="000000"/>
                          </a:solidFill>
                          <a:latin typeface="Arial"/>
                          <a:ea typeface="Arial"/>
                          <a:cs typeface="Arial"/>
                          <a:sym typeface="Arial"/>
                        </a:rPr>
                        <a:t>Mode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84450">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game_id</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Font typeface="Arial"/>
                        <a:buNone/>
                      </a:pPr>
                      <a:r>
                        <a:rPr lang="en-US" sz="1100">
                          <a:solidFill>
                            <a:schemeClr val="dk1"/>
                          </a:solidFill>
                        </a:rPr>
                        <a:t>VARCHAR</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NULLABLE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9700">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season</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INTEGER</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NULLABLE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9700">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tournament</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STRING</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NULLABLE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09" name="Google Shape;209;p21"/>
          <p:cNvSpPr/>
          <p:nvPr/>
        </p:nvSpPr>
        <p:spPr>
          <a:xfrm>
            <a:off x="-151692" y="2174528"/>
            <a:ext cx="8199300" cy="646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graphicFrame>
        <p:nvGraphicFramePr>
          <p:cNvPr id="210" name="Google Shape;210;p21"/>
          <p:cNvGraphicFramePr/>
          <p:nvPr/>
        </p:nvGraphicFramePr>
        <p:xfrm>
          <a:off x="238431" y="3076819"/>
          <a:ext cx="3000000" cy="3000000"/>
        </p:xfrm>
        <a:graphic>
          <a:graphicData uri="http://schemas.openxmlformats.org/drawingml/2006/table">
            <a:tbl>
              <a:tblPr>
                <a:noFill/>
                <a:tableStyleId>{029B7E84-805B-4F20-BFEF-CEEA155553DF}</a:tableStyleId>
              </a:tblPr>
              <a:tblGrid>
                <a:gridCol w="1834550"/>
                <a:gridCol w="1834550"/>
                <a:gridCol w="1834550"/>
              </a:tblGrid>
              <a:tr h="139700">
                <a:tc>
                  <a:txBody>
                    <a:bodyPr/>
                    <a:lstStyle/>
                    <a:p>
                      <a:pPr indent="0" lvl="0" marL="0" marR="0" rtl="0" algn="l">
                        <a:spcBef>
                          <a:spcPts val="0"/>
                        </a:spcBef>
                        <a:spcAft>
                          <a:spcPts val="0"/>
                        </a:spcAft>
                        <a:buNone/>
                      </a:pPr>
                      <a:r>
                        <a:rPr b="1" i="0" lang="en-US" sz="1100" u="none" cap="none" strike="noStrike">
                          <a:solidFill>
                            <a:srgbClr val="000000"/>
                          </a:solidFill>
                          <a:latin typeface="Arial"/>
                          <a:ea typeface="Arial"/>
                          <a:cs typeface="Arial"/>
                          <a:sym typeface="Arial"/>
                        </a:rPr>
                        <a:t>Field Name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1" i="0" lang="en-US" sz="1100" u="none" cap="none" strike="noStrike">
                          <a:solidFill>
                            <a:srgbClr val="000000"/>
                          </a:solidFill>
                          <a:latin typeface="Arial"/>
                          <a:ea typeface="Arial"/>
                          <a:cs typeface="Arial"/>
                          <a:sym typeface="Arial"/>
                        </a:rPr>
                        <a:t>Type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1" i="0" lang="en-US" sz="1100" u="none" cap="none" strike="noStrike">
                          <a:solidFill>
                            <a:srgbClr val="000000"/>
                          </a:solidFill>
                          <a:latin typeface="Arial"/>
                          <a:ea typeface="Arial"/>
                          <a:cs typeface="Arial"/>
                          <a:sym typeface="Arial"/>
                        </a:rPr>
                        <a:t>Mode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6925">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game_id</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Font typeface="Arial"/>
                        <a:buNone/>
                      </a:pPr>
                      <a:r>
                        <a:rPr lang="en-US" sz="1100">
                          <a:solidFill>
                            <a:schemeClr val="dk1"/>
                          </a:solidFill>
                        </a:rPr>
                        <a:t>VARCHAR</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NULLABLE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6925">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team_id</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Font typeface="Arial"/>
                        <a:buNone/>
                      </a:pPr>
                      <a:r>
                        <a:rPr lang="en-US" sz="1100">
                          <a:solidFill>
                            <a:schemeClr val="dk1"/>
                          </a:solidFill>
                        </a:rPr>
                        <a:t>VARCHAR</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NULLABLE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6925">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points</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INTEGER</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NULLABLE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35000">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assists</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lang="en-US" sz="1100">
                          <a:solidFill>
                            <a:schemeClr val="dk1"/>
                          </a:solidFill>
                        </a:rPr>
                        <a:t>INTEGER</a:t>
                      </a:r>
                      <a:br>
                        <a:rPr lang="en-US" sz="1800" u="none" cap="none" strike="noStrike"/>
                      </a:b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NULLABLE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6925">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team_rebounds</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INTEGER</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NULLABLE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6925">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steals</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INTEGER</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NULLABLE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6925">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blocks</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INTEGER</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NULLABLE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6925">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turnovers</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INTEGER</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NULLABLE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6925">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personal_fouls</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INTEGER</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NULLABLE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6925">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team_tech_fouls</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INTEGER</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en-US" sz="1100" u="none" cap="none" strike="noStrike">
                          <a:solidFill>
                            <a:srgbClr val="000000"/>
                          </a:solidFill>
                          <a:latin typeface="Arial"/>
                          <a:ea typeface="Arial"/>
                          <a:cs typeface="Arial"/>
                          <a:sym typeface="Arial"/>
                        </a:rPr>
                        <a:t>NULLABLE</a:t>
                      </a:r>
                      <a:endParaRPr sz="1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11" name="Google Shape;211;p21"/>
          <p:cNvSpPr txBox="1"/>
          <p:nvPr/>
        </p:nvSpPr>
        <p:spPr>
          <a:xfrm>
            <a:off x="171381" y="71375"/>
            <a:ext cx="15506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Arial"/>
                <a:ea typeface="Arial"/>
                <a:cs typeface="Arial"/>
                <a:sym typeface="Arial"/>
              </a:rPr>
              <a:t>mbb_teams</a:t>
            </a:r>
            <a:endParaRPr sz="1800">
              <a:solidFill>
                <a:schemeClr val="dk1"/>
              </a:solidFill>
              <a:latin typeface="Rockwell"/>
              <a:ea typeface="Rockwell"/>
              <a:cs typeface="Rockwell"/>
              <a:sym typeface="Rockwell"/>
            </a:endParaRPr>
          </a:p>
        </p:txBody>
      </p:sp>
      <p:sp>
        <p:nvSpPr>
          <p:cNvPr id="212" name="Google Shape;212;p21"/>
          <p:cNvSpPr txBox="1"/>
          <p:nvPr/>
        </p:nvSpPr>
        <p:spPr>
          <a:xfrm>
            <a:off x="123359" y="1338001"/>
            <a:ext cx="51633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Arial"/>
                <a:ea typeface="Arial"/>
                <a:cs typeface="Arial"/>
                <a:sym typeface="Arial"/>
              </a:rPr>
              <a:t>mbb_games_sr</a:t>
            </a:r>
            <a:endParaRPr sz="1800">
              <a:solidFill>
                <a:schemeClr val="dk1"/>
              </a:solidFill>
              <a:latin typeface="Rockwell"/>
              <a:ea typeface="Rockwell"/>
              <a:cs typeface="Rockwell"/>
              <a:sym typeface="Rockwell"/>
            </a:endParaRPr>
          </a:p>
        </p:txBody>
      </p:sp>
      <p:sp>
        <p:nvSpPr>
          <p:cNvPr id="213" name="Google Shape;213;p21"/>
          <p:cNvSpPr txBox="1"/>
          <p:nvPr/>
        </p:nvSpPr>
        <p:spPr>
          <a:xfrm>
            <a:off x="137143" y="2755661"/>
            <a:ext cx="40477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Arial"/>
                <a:ea typeface="Arial"/>
                <a:cs typeface="Arial"/>
                <a:sym typeface="Arial"/>
              </a:rPr>
              <a:t>mbb_teams_games_sr</a:t>
            </a:r>
            <a:endParaRPr sz="1800">
              <a:solidFill>
                <a:schemeClr val="dk1"/>
              </a:solidFill>
              <a:latin typeface="Rockwell"/>
              <a:ea typeface="Rockwell"/>
              <a:cs typeface="Rockwell"/>
              <a:sym typeface="Rockwe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2"/>
          <p:cNvSpPr txBox="1"/>
          <p:nvPr>
            <p:ph type="title"/>
          </p:nvPr>
        </p:nvSpPr>
        <p:spPr>
          <a:xfrm>
            <a:off x="685800" y="484632"/>
            <a:ext cx="7772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200"/>
              <a:buFont typeface="Rockwell"/>
              <a:buNone/>
            </a:pPr>
            <a:r>
              <a:rPr b="0" lang="en-US" sz="4200" cap="none">
                <a:latin typeface="Rockwell"/>
                <a:ea typeface="Rockwell"/>
                <a:cs typeface="Rockwell"/>
                <a:sym typeface="Rockwell"/>
              </a:rPr>
              <a:t>ER DIAGRAM</a:t>
            </a:r>
            <a:endParaRPr/>
          </a:p>
        </p:txBody>
      </p:sp>
      <p:sp>
        <p:nvSpPr>
          <p:cNvPr id="219" name="Google Shape;219;p22"/>
          <p:cNvSpPr txBox="1"/>
          <p:nvPr>
            <p:ph idx="1" type="body"/>
          </p:nvPr>
        </p:nvSpPr>
        <p:spPr>
          <a:xfrm>
            <a:off x="685800" y="1705356"/>
            <a:ext cx="7772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Entity-Relationship diagram is used to visualize the data structure.</a:t>
            </a:r>
            <a:endParaRPr/>
          </a:p>
          <a:p>
            <a:pPr indent="-74929" lvl="0" marL="182880" rtl="0" algn="l">
              <a:lnSpc>
                <a:spcPct val="90000"/>
              </a:lnSpc>
              <a:spcBef>
                <a:spcPts val="1200"/>
              </a:spcBef>
              <a:spcAft>
                <a:spcPts val="0"/>
              </a:spcAft>
              <a:buSzPts val="1700"/>
              <a:buNone/>
            </a:pPr>
            <a:r>
              <a:t/>
            </a:r>
            <a:endParaRPr/>
          </a:p>
          <a:p>
            <a:pPr indent="-74929" lvl="0" marL="182880" rtl="0" algn="l">
              <a:lnSpc>
                <a:spcPct val="90000"/>
              </a:lnSpc>
              <a:spcBef>
                <a:spcPts val="1200"/>
              </a:spcBef>
              <a:spcAft>
                <a:spcPts val="0"/>
              </a:spcAft>
              <a:buSzPts val="1700"/>
              <a:buNone/>
            </a:pPr>
            <a:r>
              <a:t/>
            </a:r>
            <a:endParaRPr/>
          </a:p>
          <a:p>
            <a:pPr indent="-74929" lvl="0" marL="182880" rtl="0" algn="l">
              <a:lnSpc>
                <a:spcPct val="90000"/>
              </a:lnSpc>
              <a:spcBef>
                <a:spcPts val="1200"/>
              </a:spcBef>
              <a:spcAft>
                <a:spcPts val="0"/>
              </a:spcAft>
              <a:buSzPts val="1700"/>
              <a:buNone/>
            </a:pPr>
            <a:r>
              <a:t/>
            </a:r>
            <a:endParaRPr/>
          </a:p>
        </p:txBody>
      </p:sp>
      <p:sp>
        <p:nvSpPr>
          <p:cNvPr id="220" name="Google Shape;220;p22"/>
          <p:cNvSpPr txBox="1"/>
          <p:nvPr/>
        </p:nvSpPr>
        <p:spPr>
          <a:xfrm>
            <a:off x="886617" y="3976048"/>
            <a:ext cx="3463134" cy="1560048"/>
          </a:xfrm>
          <a:prstGeom prst="rect">
            <a:avLst/>
          </a:prstGeom>
          <a:noFill/>
          <a:ln>
            <a:noFill/>
          </a:ln>
        </p:spPr>
        <p:txBody>
          <a:bodyPr anchorCtr="0" anchor="t" bIns="45700" lIns="91425" spcFirstLastPara="1" rIns="91425" wrap="square" tIns="45700">
            <a:normAutofit/>
          </a:bodyPr>
          <a:lstStyle/>
          <a:p>
            <a:pPr indent="-182880" lvl="0" marL="182880" marR="0" rtl="0" algn="l">
              <a:lnSpc>
                <a:spcPct val="90000"/>
              </a:lnSpc>
              <a:spcBef>
                <a:spcPts val="0"/>
              </a:spcBef>
              <a:spcAft>
                <a:spcPts val="0"/>
              </a:spcAft>
              <a:buClr>
                <a:srgbClr val="9E3611"/>
              </a:buClr>
              <a:buSzPts val="1700"/>
              <a:buFont typeface="Noto Sans Symbols"/>
              <a:buChar char="▪"/>
            </a:pPr>
            <a:r>
              <a:rPr lang="en-US" sz="2000">
                <a:solidFill>
                  <a:schemeClr val="dk1"/>
                </a:solidFill>
                <a:latin typeface="Rockwell"/>
                <a:ea typeface="Rockwell"/>
                <a:cs typeface="Rockwell"/>
                <a:sym typeface="Rockwell"/>
              </a:rPr>
              <a:t>Entity-Relationship diagram is used to visualize the data structure (not displayed here).</a:t>
            </a:r>
            <a:endParaRPr/>
          </a:p>
          <a:p>
            <a:pPr indent="-74929" lvl="0" marL="182880" marR="0" rtl="0" algn="l">
              <a:lnSpc>
                <a:spcPct val="90000"/>
              </a:lnSpc>
              <a:spcBef>
                <a:spcPts val="1200"/>
              </a:spcBef>
              <a:spcAft>
                <a:spcPts val="0"/>
              </a:spcAft>
              <a:buClr>
                <a:srgbClr val="9E3611"/>
              </a:buClr>
              <a:buSzPts val="1700"/>
              <a:buFont typeface="Noto Sans Symbols"/>
              <a:buNone/>
            </a:pPr>
            <a:r>
              <a:t/>
            </a:r>
            <a:endParaRPr sz="2000">
              <a:solidFill>
                <a:schemeClr val="dk1"/>
              </a:solidFill>
              <a:latin typeface="Rockwell"/>
              <a:ea typeface="Rockwell"/>
              <a:cs typeface="Rockwell"/>
              <a:sym typeface="Rockwell"/>
            </a:endParaRPr>
          </a:p>
        </p:txBody>
      </p:sp>
      <p:pic>
        <p:nvPicPr>
          <p:cNvPr id="221" name="Google Shape;221;p22"/>
          <p:cNvPicPr preferRelativeResize="0"/>
          <p:nvPr/>
        </p:nvPicPr>
        <p:blipFill rotWithShape="1">
          <a:blip r:embed="rId3">
            <a:alphaModFix/>
          </a:blip>
          <a:srcRect b="0" l="0" r="0" t="0"/>
          <a:stretch/>
        </p:blipFill>
        <p:spPr>
          <a:xfrm>
            <a:off x="910811" y="2295939"/>
            <a:ext cx="7447998" cy="4343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3"/>
          <p:cNvSpPr txBox="1"/>
          <p:nvPr>
            <p:ph type="title"/>
          </p:nvPr>
        </p:nvSpPr>
        <p:spPr>
          <a:xfrm>
            <a:off x="685800" y="484632"/>
            <a:ext cx="7772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200"/>
              <a:buFont typeface="Rockwell"/>
              <a:buNone/>
            </a:pPr>
            <a:r>
              <a:rPr lang="en-US"/>
              <a:t>ALGORITHM DESCRIPTION</a:t>
            </a:r>
            <a:endParaRPr/>
          </a:p>
        </p:txBody>
      </p:sp>
      <p:sp>
        <p:nvSpPr>
          <p:cNvPr id="227" name="Google Shape;227;p23"/>
          <p:cNvSpPr txBox="1"/>
          <p:nvPr>
            <p:ph idx="1" type="body"/>
          </p:nvPr>
        </p:nvSpPr>
        <p:spPr>
          <a:xfrm>
            <a:off x="685800" y="2121408"/>
            <a:ext cx="7772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sz="2000">
                <a:solidFill>
                  <a:schemeClr val="dk1"/>
                </a:solidFill>
                <a:latin typeface="Rockwell"/>
                <a:ea typeface="Rockwell"/>
                <a:cs typeface="Rockwell"/>
                <a:sym typeface="Rockwell"/>
              </a:rPr>
              <a:t>The MVP Score is calculated using weighted averages of player and team performance metrics, normalized by the number of games played.</a:t>
            </a:r>
            <a:endParaRPr/>
          </a:p>
        </p:txBody>
      </p:sp>
      <p:graphicFrame>
        <p:nvGraphicFramePr>
          <p:cNvPr id="228" name="Google Shape;228;p23"/>
          <p:cNvGraphicFramePr/>
          <p:nvPr/>
        </p:nvGraphicFramePr>
        <p:xfrm>
          <a:off x="834887" y="3087148"/>
          <a:ext cx="3000000" cy="3000000"/>
        </p:xfrm>
        <a:graphic>
          <a:graphicData uri="http://schemas.openxmlformats.org/drawingml/2006/table">
            <a:tbl>
              <a:tblPr>
                <a:noFill/>
                <a:tableStyleId>{029B7E84-805B-4F20-BFEF-CEEA155553DF}</a:tableStyleId>
              </a:tblPr>
              <a:tblGrid>
                <a:gridCol w="7772400"/>
              </a:tblGrid>
              <a:tr h="2826625">
                <a:tc>
                  <a:txBody>
                    <a:bodyPr/>
                    <a:lstStyle/>
                    <a:p>
                      <a:pPr indent="0" lvl="0" marL="0" marR="0" rtl="0" algn="l">
                        <a:spcBef>
                          <a:spcPts val="0"/>
                        </a:spcBef>
                        <a:spcAft>
                          <a:spcPts val="0"/>
                        </a:spcAft>
                        <a:buNone/>
                      </a:pPr>
                      <a:r>
                        <a:rPr b="0" i="0" lang="en-US" sz="1100" u="none" cap="none" strike="noStrike">
                          <a:solidFill>
                            <a:srgbClr val="FFFFAA"/>
                          </a:solidFill>
                          <a:latin typeface="Consolas"/>
                          <a:ea typeface="Consolas"/>
                          <a:cs typeface="Consolas"/>
                          <a:sym typeface="Consolas"/>
                        </a:rPr>
                        <a:t>m</a:t>
                      </a:r>
                      <a:r>
                        <a:rPr b="0" i="0" lang="en-US" sz="1100" u="none" cap="none" strike="noStrike">
                          <a:solidFill>
                            <a:srgbClr val="A39E9B"/>
                          </a:solidFill>
                          <a:latin typeface="Consolas"/>
                          <a:ea typeface="Consolas"/>
                          <a:cs typeface="Consolas"/>
                          <a:sym typeface="Consolas"/>
                        </a:rPr>
                        <a:t>vp_score = player_score + team_contribution</a:t>
                      </a:r>
                      <a:br>
                        <a:rPr b="0" i="0" lang="en-US" sz="1100" u="none" cap="none" strike="noStrike">
                          <a:solidFill>
                            <a:srgbClr val="A39E9B"/>
                          </a:solidFill>
                          <a:latin typeface="Consolas"/>
                          <a:ea typeface="Consolas"/>
                          <a:cs typeface="Consolas"/>
                          <a:sym typeface="Consolas"/>
                        </a:rPr>
                      </a:br>
                      <a:br>
                        <a:rPr b="0" i="0" lang="en-US" sz="1100" u="none" cap="none" strike="noStrike">
                          <a:solidFill>
                            <a:srgbClr val="A39E9B"/>
                          </a:solidFill>
                          <a:latin typeface="Consolas"/>
                          <a:ea typeface="Consolas"/>
                          <a:cs typeface="Consolas"/>
                          <a:sym typeface="Consolas"/>
                        </a:rPr>
                      </a:br>
                      <a:br>
                        <a:rPr b="0" i="0" lang="en-US" sz="1100" u="none" cap="none" strike="noStrike">
                          <a:solidFill>
                            <a:srgbClr val="A39E9B"/>
                          </a:solidFill>
                          <a:latin typeface="Consolas"/>
                          <a:ea typeface="Consolas"/>
                          <a:cs typeface="Consolas"/>
                          <a:sym typeface="Consolas"/>
                        </a:rPr>
                      </a:br>
                      <a:r>
                        <a:rPr b="0" i="0" lang="en-US" sz="1100" u="none" cap="none" strike="noStrike">
                          <a:solidFill>
                            <a:srgbClr val="A39E9B"/>
                          </a:solidFill>
                          <a:latin typeface="Consolas"/>
                          <a:ea typeface="Consolas"/>
                          <a:cs typeface="Consolas"/>
                          <a:sym typeface="Consolas"/>
                        </a:rPr>
                        <a:t>player_score = (w1×points + w2×assists + w3×rebounds + w4×steals + w5×blocks − w6×turnovers − w7×personal_fouls − w8×technical_fouls) / games_played</a:t>
                      </a:r>
                      <a:br>
                        <a:rPr b="0" i="0" lang="en-US" sz="1100" u="none" cap="none" strike="noStrike">
                          <a:solidFill>
                            <a:srgbClr val="A39E9B"/>
                          </a:solidFill>
                          <a:latin typeface="Consolas"/>
                          <a:ea typeface="Consolas"/>
                          <a:cs typeface="Consolas"/>
                          <a:sym typeface="Consolas"/>
                        </a:rPr>
                      </a:br>
                      <a:br>
                        <a:rPr b="0" i="0" lang="en-US" sz="1100" u="none" cap="none" strike="noStrike">
                          <a:solidFill>
                            <a:srgbClr val="A39E9B"/>
                          </a:solidFill>
                          <a:latin typeface="Consolas"/>
                          <a:ea typeface="Consolas"/>
                          <a:cs typeface="Consolas"/>
                          <a:sym typeface="Consolas"/>
                        </a:rPr>
                      </a:br>
                      <a:r>
                        <a:rPr b="0" i="0" lang="en-US" sz="1100" u="none" cap="none" strike="noStrike">
                          <a:solidFill>
                            <a:srgbClr val="A39E9B"/>
                          </a:solidFill>
                          <a:latin typeface="Consolas"/>
                          <a:ea typeface="Consolas"/>
                          <a:cs typeface="Consolas"/>
                          <a:sym typeface="Consolas"/>
                        </a:rPr>
                        <a:t>team_contribution = (w9×team_points + w10×team_assists + w11×team_rebounds + w12×team_steals + w13×team_blocks − w14×team_turnovers − w15×team_personal_fouls − w16×team_technical_fouls) / games_played) </a:t>
                      </a:r>
                      <a:br>
                        <a:rPr b="0" i="0" lang="en-US" sz="1100" u="none" cap="none" strike="noStrike">
                          <a:solidFill>
                            <a:srgbClr val="A39E9B"/>
                          </a:solidFill>
                          <a:latin typeface="Consolas"/>
                          <a:ea typeface="Consolas"/>
                          <a:cs typeface="Consolas"/>
                          <a:sym typeface="Consolas"/>
                        </a:rPr>
                      </a:br>
                      <a:br>
                        <a:rPr b="0" i="0" lang="en-US" sz="1100" u="none" cap="none" strike="noStrike">
                          <a:solidFill>
                            <a:srgbClr val="A39E9B"/>
                          </a:solidFill>
                          <a:latin typeface="Consolas"/>
                          <a:ea typeface="Consolas"/>
                          <a:cs typeface="Consolas"/>
                          <a:sym typeface="Consolas"/>
                        </a:rPr>
                      </a:br>
                      <a:r>
                        <a:rPr b="0" i="0" lang="en-US" sz="1100" u="none" cap="none" strike="noStrike">
                          <a:solidFill>
                            <a:srgbClr val="A39E9B"/>
                          </a:solidFill>
                          <a:latin typeface="Consolas"/>
                          <a:ea typeface="Consolas"/>
                          <a:cs typeface="Consolas"/>
                          <a:sym typeface="Consolas"/>
                        </a:rPr>
                        <a:t>Here, w1 </a:t>
                      </a:r>
                      <a:r>
                        <a:rPr b="0" i="0" lang="en-US" sz="1100" u="none" cap="none" strike="noStrike">
                          <a:solidFill>
                            <a:srgbClr val="F99B15"/>
                          </a:solidFill>
                          <a:latin typeface="Consolas"/>
                          <a:ea typeface="Consolas"/>
                          <a:cs typeface="Consolas"/>
                          <a:sym typeface="Consolas"/>
                        </a:rPr>
                        <a:t>to</a:t>
                      </a:r>
                      <a:r>
                        <a:rPr b="0" i="0" lang="en-US" sz="1100" u="none" cap="none" strike="noStrike">
                          <a:solidFill>
                            <a:srgbClr val="A39E9B"/>
                          </a:solidFill>
                          <a:latin typeface="Consolas"/>
                          <a:ea typeface="Consolas"/>
                          <a:cs typeface="Consolas"/>
                          <a:sym typeface="Consolas"/>
                        </a:rPr>
                        <a:t> w8 </a:t>
                      </a:r>
                      <a:r>
                        <a:rPr b="0" i="0" lang="en-US" sz="1100" u="none" cap="none" strike="noStrike">
                          <a:solidFill>
                            <a:srgbClr val="815BA4"/>
                          </a:solidFill>
                          <a:latin typeface="Consolas"/>
                          <a:ea typeface="Consolas"/>
                          <a:cs typeface="Consolas"/>
                          <a:sym typeface="Consolas"/>
                        </a:rPr>
                        <a:t>and</a:t>
                      </a:r>
                      <a:r>
                        <a:rPr b="0" i="0" lang="en-US" sz="1100" u="none" cap="none" strike="noStrike">
                          <a:solidFill>
                            <a:srgbClr val="A39E9B"/>
                          </a:solidFill>
                          <a:latin typeface="Consolas"/>
                          <a:ea typeface="Consolas"/>
                          <a:cs typeface="Consolas"/>
                          <a:sym typeface="Consolas"/>
                        </a:rPr>
                        <a:t> w9 </a:t>
                      </a:r>
                      <a:r>
                        <a:rPr b="0" i="0" lang="en-US" sz="1100" u="none" cap="none" strike="noStrike">
                          <a:solidFill>
                            <a:srgbClr val="F99B15"/>
                          </a:solidFill>
                          <a:latin typeface="Consolas"/>
                          <a:ea typeface="Consolas"/>
                          <a:cs typeface="Consolas"/>
                          <a:sym typeface="Consolas"/>
                        </a:rPr>
                        <a:t>to</a:t>
                      </a:r>
                      <a:r>
                        <a:rPr b="0" i="0" lang="en-US" sz="1100" u="none" cap="none" strike="noStrike">
                          <a:solidFill>
                            <a:srgbClr val="A39E9B"/>
                          </a:solidFill>
                          <a:latin typeface="Consolas"/>
                          <a:ea typeface="Consolas"/>
                          <a:cs typeface="Consolas"/>
                          <a:sym typeface="Consolas"/>
                        </a:rPr>
                        <a:t> w16  are </a:t>
                      </a:r>
                      <a:r>
                        <a:rPr b="0" i="0" lang="en-US" sz="1100" u="none" cap="none" strike="noStrike">
                          <a:solidFill>
                            <a:srgbClr val="815BA4"/>
                          </a:solidFill>
                          <a:latin typeface="Consolas"/>
                          <a:ea typeface="Consolas"/>
                          <a:cs typeface="Consolas"/>
                          <a:sym typeface="Consolas"/>
                        </a:rPr>
                        <a:t>the</a:t>
                      </a:r>
                      <a:r>
                        <a:rPr b="0" i="0" lang="en-US" sz="1100" u="none" cap="none" strike="noStrike">
                          <a:solidFill>
                            <a:srgbClr val="A39E9B"/>
                          </a:solidFill>
                          <a:latin typeface="Consolas"/>
                          <a:ea typeface="Consolas"/>
                          <a:cs typeface="Consolas"/>
                          <a:sym typeface="Consolas"/>
                        </a:rPr>
                        <a:t> cold </a:t>
                      </a:r>
                      <a:r>
                        <a:rPr b="0" i="0" lang="en-US" sz="1100" u="none" cap="none" strike="noStrike">
                          <a:solidFill>
                            <a:srgbClr val="F99B15"/>
                          </a:solidFill>
                          <a:latin typeface="Consolas"/>
                          <a:ea typeface="Consolas"/>
                          <a:cs typeface="Consolas"/>
                          <a:sym typeface="Consolas"/>
                        </a:rPr>
                        <a:t>start</a:t>
                      </a:r>
                      <a:r>
                        <a:rPr b="0" i="0" lang="en-US" sz="1100" u="none" cap="none" strike="noStrike">
                          <a:solidFill>
                            <a:srgbClr val="A39E9B"/>
                          </a:solidFill>
                          <a:latin typeface="Consolas"/>
                          <a:ea typeface="Consolas"/>
                          <a:cs typeface="Consolas"/>
                          <a:sym typeface="Consolas"/>
                        </a:rPr>
                        <a:t> weights assigned </a:t>
                      </a:r>
                      <a:r>
                        <a:rPr b="0" i="0" lang="en-US" sz="1100" u="none" cap="none" strike="noStrike">
                          <a:solidFill>
                            <a:srgbClr val="F99B15"/>
                          </a:solidFill>
                          <a:latin typeface="Consolas"/>
                          <a:ea typeface="Consolas"/>
                          <a:cs typeface="Consolas"/>
                          <a:sym typeface="Consolas"/>
                        </a:rPr>
                        <a:t>to</a:t>
                      </a:r>
                      <a:r>
                        <a:rPr b="0" i="0" lang="en-US" sz="1100" u="none" cap="none" strike="noStrike">
                          <a:solidFill>
                            <a:srgbClr val="A39E9B"/>
                          </a:solidFill>
                          <a:latin typeface="Consolas"/>
                          <a:ea typeface="Consolas"/>
                          <a:cs typeface="Consolas"/>
                          <a:sym typeface="Consolas"/>
                        </a:rPr>
                        <a:t> </a:t>
                      </a:r>
                      <a:r>
                        <a:rPr b="0" i="0" lang="en-US" sz="1100" u="none" cap="none" strike="noStrike">
                          <a:solidFill>
                            <a:srgbClr val="815BA4"/>
                          </a:solidFill>
                          <a:latin typeface="Consolas"/>
                          <a:ea typeface="Consolas"/>
                          <a:cs typeface="Consolas"/>
                          <a:sym typeface="Consolas"/>
                        </a:rPr>
                        <a:t>each</a:t>
                      </a:r>
                      <a:r>
                        <a:rPr b="0" i="0" lang="en-US" sz="1100" u="none" cap="none" strike="noStrike">
                          <a:solidFill>
                            <a:srgbClr val="A39E9B"/>
                          </a:solidFill>
                          <a:latin typeface="Consolas"/>
                          <a:ea typeface="Consolas"/>
                          <a:cs typeface="Consolas"/>
                          <a:sym typeface="Consolas"/>
                        </a:rPr>
                        <a:t> player </a:t>
                      </a:r>
                      <a:r>
                        <a:rPr b="0" i="0" lang="en-US" sz="1100" u="none" cap="none" strike="noStrike">
                          <a:solidFill>
                            <a:srgbClr val="815BA4"/>
                          </a:solidFill>
                          <a:latin typeface="Consolas"/>
                          <a:ea typeface="Consolas"/>
                          <a:cs typeface="Consolas"/>
                          <a:sym typeface="Consolas"/>
                        </a:rPr>
                        <a:t>and</a:t>
                      </a:r>
                      <a:r>
                        <a:rPr b="0" i="0" lang="en-US" sz="1100" u="none" cap="none" strike="noStrike">
                          <a:solidFill>
                            <a:srgbClr val="A39E9B"/>
                          </a:solidFill>
                          <a:latin typeface="Consolas"/>
                          <a:ea typeface="Consolas"/>
                          <a:cs typeface="Consolas"/>
                          <a:sym typeface="Consolas"/>
                        </a:rPr>
                        <a:t> team attribute respectively </a:t>
                      </a:r>
                      <a:r>
                        <a:rPr b="0" i="0" lang="en-US" sz="1100" u="none" cap="none" strike="noStrike">
                          <a:solidFill>
                            <a:srgbClr val="815BA4"/>
                          </a:solidFill>
                          <a:latin typeface="Consolas"/>
                          <a:ea typeface="Consolas"/>
                          <a:cs typeface="Consolas"/>
                          <a:sym typeface="Consolas"/>
                        </a:rPr>
                        <a:t>as</a:t>
                      </a:r>
                      <a:r>
                        <a:rPr b="0" i="0" lang="en-US" sz="1100" u="none" cap="none" strike="noStrike">
                          <a:solidFill>
                            <a:srgbClr val="A39E9B"/>
                          </a:solidFill>
                          <a:latin typeface="Consolas"/>
                          <a:ea typeface="Consolas"/>
                          <a:cs typeface="Consolas"/>
                          <a:sym typeface="Consolas"/>
                        </a:rPr>
                        <a:t> shown below.</a:t>
                      </a:r>
                      <a:endParaRPr sz="1800" u="none" cap="none" strike="noStrike"/>
                    </a:p>
                  </a:txBody>
                  <a:tcPr marT="63500" marB="63500" marR="63500" marL="63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2F1E2E"/>
                    </a:solidFill>
                  </a:tcPr>
                </a:tc>
              </a:tr>
            </a:tbl>
          </a:graphicData>
        </a:graphic>
      </p:graphicFrame>
      <p:sp>
        <p:nvSpPr>
          <p:cNvPr id="229" name="Google Shape;229;p23"/>
          <p:cNvSpPr/>
          <p:nvPr/>
        </p:nvSpPr>
        <p:spPr>
          <a:xfrm>
            <a:off x="834887" y="3086514"/>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ckwell"/>
              <a:ea typeface="Rockwell"/>
              <a:cs typeface="Rockwell"/>
              <a:sym typeface="Rockwe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