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Ride</a:t>
            </a:r>
            <a:r>
              <a:rPr lang="en-US" baseline="0"/>
              <a:t> Time and User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63-49A8-9A3E-AFA796DB84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63-49A8-9A3E-AFA796DB84A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Sheet1!$B$5:$C$5</c:f>
              <c:strCache>
                <c:ptCount val="2"/>
                <c:pt idx="0">
                  <c:v>Subscriber</c:v>
                </c:pt>
                <c:pt idx="1">
                  <c:v>Customer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41715928.650004201</c:v>
                </c:pt>
                <c:pt idx="1">
                  <c:v>16460077.5333336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63-49A8-9A3E-AFA796DB84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479A-7AAC-44B3-90B8-F7F577965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9145D-1A5B-4D7B-8F01-52C40F1A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5A8C-A33E-40C1-9033-62E99FC1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0BBE-A60D-41D7-8DE2-F342AE3E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667-9C4F-4681-8FBD-65659748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360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875-3C39-480F-8F2A-514D0E6F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65EE-0319-475C-97F8-A38BFD0B8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B6DF-28A8-42F9-B79B-CD7A4E61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C788-39B4-44AB-98D0-9B93E654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AFE5-28A8-4C93-BECB-8C83AF2F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593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C40C8-05AA-4406-98C0-2244668C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10D0D-F7F2-4740-A873-2B0041A9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572A-6577-4A3F-B439-DC8B7C23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91E0-A449-4C99-A3E5-CA6AA29C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AB2F-13FC-46F0-A5B8-42BFCABE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630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550E-9E63-4A70-8A85-18A7A2C1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1A00-8A52-432D-BCCF-451DC0FA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CCAC-2353-47D3-8784-A995188F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7BE4-609A-4B16-A5F0-6DD85367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0019-E3C3-49E6-A44B-481CD0F0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48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731A-20ED-4671-B987-8E8BAC74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6B519-C0AA-4696-976A-5C97B83B1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76C2-9A94-4F7C-AC5E-4C3146E3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917E-EABE-403F-891D-FC0AAD5A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B53B-6A8A-4257-A6E4-953019A0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94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1269-AD63-4B2E-8BFA-97B6992F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A32B-E596-4E34-B44A-AD23A69FE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AEB1-88CA-4B6A-91E0-76F10197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66A5-DE61-4338-9E4D-E2BFEE6F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D6A9-CF18-4647-B16C-FD54AE8C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E07A3-D303-468B-9F75-89DD2431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06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AB6F-386A-4870-90AC-18B10DCE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2667-BD8A-4951-981C-44718233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F69B5-F121-4CC4-B6ED-B8EB80AE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8DAFF-99CA-4D0A-94CC-275108224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F6E5C-6EE6-4696-9CBC-B788EDF16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AD8E8-DA08-4B92-AA8B-ECE93B2C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EC0C6-D91F-4EA6-A88D-DA395625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424A3-A73D-4A59-A31B-A4742096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99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C154-7BFB-4398-A64D-86B90BA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C377F-D9E8-4BC5-8AF8-A4DF2D92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16285-B4C2-499D-8B41-1655BBED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85B63-D0DB-4579-8DE3-6E6DF7D9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942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162CA-4EF3-4B0D-A467-0E0A6CD9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D73A0-3D3B-4437-8F95-5110467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BC463-1EA1-4881-B345-977E5C1C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54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A723-7FEF-44BF-83E6-0849BB06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1BEC-1CEF-45C1-BFDE-A0546138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57E1-14FA-4C2D-A0C3-706F6DDD7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A7F58-503E-4B05-BD21-200E9428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5D944-0FFA-4FC0-9FC9-BBAA686E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15375-5D18-464B-A9DA-A3987908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51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E1C2-561C-4FF7-AFA7-713D013C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0D62E-A00D-4569-8B18-A30DEB33D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4F330-4D15-4BA4-9DE4-74A89FB7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573EF-9602-4812-BB63-C4F88482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3B0D6-B2CD-4712-BA6C-4637594A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077A-9103-43E2-9431-4564B4E9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392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9CADA-ED97-4E8C-BA10-0045306A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9D07-1E1A-4E47-B65C-FCB3B4982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67BD-D063-45E0-BB7C-DBC8AB7A9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79EB-9A8C-44D3-A9AF-F37845BCE987}" type="datetimeFigureOut">
              <a:rPr lang="th-TH" smtClean="0"/>
              <a:t>12/11/65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911B-0502-4AC2-8D8E-86BCA26F5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522D-6B8A-46A6-AEB8-779B4DE3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F4A1-0D3E-4587-93C2-4EAF55E97F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14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38C7B-7DDC-469C-BB8E-02F9C23F9EA4}"/>
              </a:ext>
            </a:extLst>
          </p:cNvPr>
          <p:cNvSpPr txBox="1"/>
          <p:nvPr/>
        </p:nvSpPr>
        <p:spPr>
          <a:xfrm>
            <a:off x="846666" y="620889"/>
            <a:ext cx="10498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cs typeface="Aparajita" panose="020B0604020202020204" pitchFamily="34" charset="0"/>
              </a:rPr>
              <a:t>How Casual Riders and Annual Members use </a:t>
            </a:r>
            <a:r>
              <a:rPr lang="en-US" sz="4800" b="1" dirty="0" err="1">
                <a:cs typeface="Aparajita" panose="020B0604020202020204" pitchFamily="34" charset="0"/>
              </a:rPr>
              <a:t>Cyclistic</a:t>
            </a:r>
            <a:r>
              <a:rPr lang="en-US" sz="4800" b="1" dirty="0">
                <a:cs typeface="Aparajita" panose="020B0604020202020204" pitchFamily="34" charset="0"/>
              </a:rPr>
              <a:t> Bikes Differently</a:t>
            </a:r>
            <a:endParaRPr lang="th-TH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6161F-2867-4282-A8CB-9CDB9494BB20}"/>
              </a:ext>
            </a:extLst>
          </p:cNvPr>
          <p:cNvSpPr txBox="1"/>
          <p:nvPr/>
        </p:nvSpPr>
        <p:spPr>
          <a:xfrm>
            <a:off x="541866" y="3036710"/>
            <a:ext cx="375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parajita" panose="020B0604020202020204" pitchFamily="34" charset="0"/>
              </a:rPr>
              <a:t>Motivate International Inc. 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1A5A2-823E-4CE4-B5FD-19AA6B2CE4B0}"/>
              </a:ext>
            </a:extLst>
          </p:cNvPr>
          <p:cNvSpPr txBox="1"/>
          <p:nvPr/>
        </p:nvSpPr>
        <p:spPr>
          <a:xfrm>
            <a:off x="541866" y="4313758"/>
            <a:ext cx="23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parajita" panose="020B0604020202020204" pitchFamily="34" charset="0"/>
              </a:rPr>
              <a:t>Annual 2019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438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23ED25-E64F-4852-86E3-C2EB4A1204F1}"/>
              </a:ext>
            </a:extLst>
          </p:cNvPr>
          <p:cNvSpPr/>
          <p:nvPr/>
        </p:nvSpPr>
        <p:spPr>
          <a:xfrm>
            <a:off x="1" y="0"/>
            <a:ext cx="46434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723A7-7D24-4B54-9E24-0D6033BB3D60}"/>
              </a:ext>
            </a:extLst>
          </p:cNvPr>
          <p:cNvSpPr txBox="1"/>
          <p:nvPr/>
        </p:nvSpPr>
        <p:spPr>
          <a:xfrm>
            <a:off x="236008" y="780921"/>
            <a:ext cx="208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Problem:</a:t>
            </a:r>
            <a:endParaRPr lang="th-TH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ABE1E-90BE-48C9-AC86-943506437B98}"/>
              </a:ext>
            </a:extLst>
          </p:cNvPr>
          <p:cNvSpPr txBox="1"/>
          <p:nvPr/>
        </p:nvSpPr>
        <p:spPr>
          <a:xfrm>
            <a:off x="474133" y="1304141"/>
            <a:ext cx="447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Why casual riders would buy a membership?</a:t>
            </a:r>
            <a:endParaRPr lang="th-TH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DD849-994E-4266-A498-A6927E6961E0}"/>
              </a:ext>
            </a:extLst>
          </p:cNvPr>
          <p:cNvSpPr txBox="1"/>
          <p:nvPr/>
        </p:nvSpPr>
        <p:spPr>
          <a:xfrm>
            <a:off x="5238044" y="2991506"/>
            <a:ext cx="1715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Solution:</a:t>
            </a:r>
            <a:endParaRPr lang="th-TH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43F81-4FCE-4F19-A819-EB8BC44280C7}"/>
              </a:ext>
            </a:extLst>
          </p:cNvPr>
          <p:cNvSpPr txBox="1"/>
          <p:nvPr/>
        </p:nvSpPr>
        <p:spPr>
          <a:xfrm>
            <a:off x="5238044" y="3514726"/>
            <a:ext cx="5148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Create a new Promotion or Activity Event and add </a:t>
            </a:r>
            <a:r>
              <a:rPr lang="en-US" sz="1400" b="1" dirty="0" err="1">
                <a:latin typeface="+mj-lt"/>
              </a:rPr>
              <a:t>BikePoint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System on Application to be attention for casual riders and maintain memberships</a:t>
            </a:r>
            <a:endParaRPr lang="th-TH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569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1157EFF-A3F7-454C-872D-EAC16D1AD510}"/>
              </a:ext>
            </a:extLst>
          </p:cNvPr>
          <p:cNvSpPr/>
          <p:nvPr/>
        </p:nvSpPr>
        <p:spPr>
          <a:xfrm>
            <a:off x="-480043" y="0"/>
            <a:ext cx="5272088" cy="685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03F36-957C-4627-BB14-64CC019A9F6A}"/>
              </a:ext>
            </a:extLst>
          </p:cNvPr>
          <p:cNvSpPr txBox="1"/>
          <p:nvPr/>
        </p:nvSpPr>
        <p:spPr>
          <a:xfrm>
            <a:off x="1142472" y="3087511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Analytic Goal</a:t>
            </a:r>
            <a:endParaRPr lang="th-TH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5EBD2-C730-4579-9D8F-63A8B64793C0}"/>
              </a:ext>
            </a:extLst>
          </p:cNvPr>
          <p:cNvSpPr txBox="1"/>
          <p:nvPr/>
        </p:nvSpPr>
        <p:spPr>
          <a:xfrm>
            <a:off x="3126139" y="2338456"/>
            <a:ext cx="714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Why: </a:t>
            </a:r>
            <a:r>
              <a:rPr lang="en-US" sz="1400" dirty="0">
                <a:latin typeface="+mj-lt"/>
              </a:rPr>
              <a:t>Quantity impact to be memberships</a:t>
            </a:r>
            <a:endParaRPr lang="th-TH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C1D2-9FC7-4712-A15C-89C148627DD6}"/>
              </a:ext>
            </a:extLst>
          </p:cNvPr>
          <p:cNvSpPr txBox="1"/>
          <p:nvPr/>
        </p:nvSpPr>
        <p:spPr>
          <a:xfrm>
            <a:off x="3788830" y="4119435"/>
            <a:ext cx="65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How: </a:t>
            </a:r>
            <a:r>
              <a:rPr lang="en-US" sz="1400" dirty="0">
                <a:latin typeface="+mj-lt"/>
              </a:rPr>
              <a:t>Identify what attention customer need to be membership</a:t>
            </a:r>
            <a:endParaRPr lang="th-TH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485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FFD1E-B8E6-40DC-B2DF-3BC979964858}"/>
              </a:ext>
            </a:extLst>
          </p:cNvPr>
          <p:cNvSpPr txBox="1"/>
          <p:nvPr/>
        </p:nvSpPr>
        <p:spPr>
          <a:xfrm>
            <a:off x="1038577" y="395111"/>
            <a:ext cx="10419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impact to be subscriber memberships and current Situation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0E02C-C75D-4B8C-B828-AF95C7A1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9" y="1384195"/>
            <a:ext cx="4645349" cy="2750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C115AD-3118-4025-8D18-4867C2172ACB}"/>
              </a:ext>
            </a:extLst>
          </p:cNvPr>
          <p:cNvSpPr txBox="1"/>
          <p:nvPr/>
        </p:nvSpPr>
        <p:spPr>
          <a:xfrm>
            <a:off x="714036" y="4600895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From the data set we finds:</a:t>
            </a:r>
            <a:endParaRPr lang="th-TH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F13F6-567D-4B8C-BE13-A101FF783A71}"/>
              </a:ext>
            </a:extLst>
          </p:cNvPr>
          <p:cNvSpPr txBox="1"/>
          <p:nvPr/>
        </p:nvSpPr>
        <p:spPr>
          <a:xfrm>
            <a:off x="705555" y="5207405"/>
            <a:ext cx="454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Almost user is a Subscriber (membership) about 88 % and we have a Customer (non-membership) 12 %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1F31A6-8C5B-404A-9AC8-2E5D2BCA1A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257005"/>
              </p:ext>
            </p:extLst>
          </p:nvPr>
        </p:nvGraphicFramePr>
        <p:xfrm>
          <a:off x="6096000" y="1482378"/>
          <a:ext cx="3986064" cy="2614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FEF559-FEA9-4C21-AD19-BEAA6AD7EE44}"/>
              </a:ext>
            </a:extLst>
          </p:cNvPr>
          <p:cNvSpPr txBox="1"/>
          <p:nvPr/>
        </p:nvSpPr>
        <p:spPr>
          <a:xfrm>
            <a:off x="6248399" y="5207405"/>
            <a:ext cx="277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285750" indent="-285750">
              <a:buFontTx/>
              <a:buChar char="-"/>
              <a:defRPr sz="1400"/>
            </a:lvl1pPr>
          </a:lstStyle>
          <a:p>
            <a:pPr marL="0" indent="0">
              <a:buNone/>
            </a:pPr>
            <a:r>
              <a:rPr lang="en-US" dirty="0"/>
              <a:t>-    About 72% is be Subscriber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0281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817F6-4B34-4996-8D8A-99861ECC13FA}"/>
              </a:ext>
            </a:extLst>
          </p:cNvPr>
          <p:cNvSpPr txBox="1"/>
          <p:nvPr/>
        </p:nvSpPr>
        <p:spPr>
          <a:xfrm>
            <a:off x="1253067" y="508000"/>
            <a:ext cx="836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Factor attention Customer need to be memberships </a:t>
            </a: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57D8C-505E-41CA-9BC6-7D253F18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89" y="4042794"/>
            <a:ext cx="4220272" cy="2499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95D115-40BC-45C0-BB22-31CCFCFDA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22" y="1329709"/>
            <a:ext cx="4401607" cy="2606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BD74AF-7D64-4D96-8040-E92E02D0B3BB}"/>
              </a:ext>
            </a:extLst>
          </p:cNvPr>
          <p:cNvSpPr txBox="1"/>
          <p:nvPr/>
        </p:nvSpPr>
        <p:spPr>
          <a:xfrm>
            <a:off x="855272" y="3566875"/>
            <a:ext cx="3747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-  In analysis process we find the most days of ride time on </a:t>
            </a:r>
            <a:r>
              <a:rPr lang="en-US" sz="1400" b="1" dirty="0">
                <a:latin typeface="+mj-lt"/>
              </a:rPr>
              <a:t>Tuesdays</a:t>
            </a:r>
            <a:r>
              <a:rPr lang="en-US" sz="1400" dirty="0">
                <a:latin typeface="+mj-lt"/>
              </a:rPr>
              <a:t> and the most customer age between </a:t>
            </a:r>
            <a:r>
              <a:rPr lang="en-US" sz="1400" b="1" dirty="0">
                <a:latin typeface="+mj-lt"/>
              </a:rPr>
              <a:t>20-35 years </a:t>
            </a:r>
            <a:r>
              <a:rPr lang="en-US" sz="1400" dirty="0">
                <a:latin typeface="+mj-lt"/>
              </a:rPr>
              <a:t>old</a:t>
            </a:r>
            <a:endParaRPr lang="th-TH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23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2D31AA-11B6-4989-853F-54A285C80319}"/>
              </a:ext>
            </a:extLst>
          </p:cNvPr>
          <p:cNvSpPr txBox="1"/>
          <p:nvPr/>
        </p:nvSpPr>
        <p:spPr>
          <a:xfrm>
            <a:off x="598311" y="541867"/>
            <a:ext cx="473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Summaries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5C3BD-12E4-4F5D-A9B9-BDFBCDEFD137}"/>
              </a:ext>
            </a:extLst>
          </p:cNvPr>
          <p:cNvSpPr txBox="1"/>
          <p:nvPr/>
        </p:nvSpPr>
        <p:spPr>
          <a:xfrm>
            <a:off x="902368" y="1263315"/>
            <a:ext cx="939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Analysis data is show almost customer is a membership of </a:t>
            </a:r>
            <a:r>
              <a:rPr lang="en-US" sz="1400" dirty="0" err="1">
                <a:latin typeface="+mj-lt"/>
              </a:rPr>
              <a:t>Cyclistic</a:t>
            </a:r>
            <a:r>
              <a:rPr lang="en-US" sz="1400" dirty="0">
                <a:latin typeface="+mj-lt"/>
              </a:rPr>
              <a:t> Bikes then use must to create a method  to attention a new customer  user bikes and become a memberships. </a:t>
            </a:r>
            <a:endParaRPr lang="th-TH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034D2-2BF7-4EB3-8A32-20ABA183266E}"/>
              </a:ext>
            </a:extLst>
          </p:cNvPr>
          <p:cNvSpPr txBox="1"/>
          <p:nvPr/>
        </p:nvSpPr>
        <p:spPr>
          <a:xfrm>
            <a:off x="1034715" y="1830874"/>
            <a:ext cx="6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By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CF1E2-7321-4F41-8440-0E5967FCACE8}"/>
              </a:ext>
            </a:extLst>
          </p:cNvPr>
          <p:cNvSpPr txBox="1"/>
          <p:nvPr/>
        </p:nvSpPr>
        <p:spPr>
          <a:xfrm>
            <a:off x="1431758" y="2406316"/>
            <a:ext cx="311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1. Add a </a:t>
            </a:r>
            <a:r>
              <a:rPr lang="en-US" sz="1600" b="1" dirty="0" err="1">
                <a:latin typeface="+mj-lt"/>
              </a:rPr>
              <a:t>Bikepoint</a:t>
            </a:r>
            <a:r>
              <a:rPr lang="en-US" sz="1600" b="1" dirty="0">
                <a:latin typeface="+mj-lt"/>
              </a:rPr>
              <a:t> </a:t>
            </a:r>
            <a:endParaRPr lang="th-TH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57E5A-733D-4E67-8E21-99310FAEA43E}"/>
              </a:ext>
            </a:extLst>
          </p:cNvPr>
          <p:cNvSpPr txBox="1"/>
          <p:nvPr/>
        </p:nvSpPr>
        <p:spPr>
          <a:xfrm>
            <a:off x="1431757" y="4037333"/>
            <a:ext cx="311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2. Create a Activity</a:t>
            </a:r>
            <a:endParaRPr lang="th-TH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2AF6-457A-438B-9D00-46C4A46373CE}"/>
              </a:ext>
            </a:extLst>
          </p:cNvPr>
          <p:cNvSpPr txBox="1"/>
          <p:nvPr/>
        </p:nvSpPr>
        <p:spPr>
          <a:xfrm>
            <a:off x="1648327" y="2819038"/>
            <a:ext cx="865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- Get point when rent a bike or clear mission such rent 10 time or clear target duration</a:t>
            </a:r>
            <a:endParaRPr lang="th-TH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196E8-B53C-4C40-B6E9-908B1804C4AF}"/>
              </a:ext>
            </a:extLst>
          </p:cNvPr>
          <p:cNvSpPr txBox="1"/>
          <p:nvPr/>
        </p:nvSpPr>
        <p:spPr>
          <a:xfrm>
            <a:off x="1648327" y="3121223"/>
            <a:ext cx="599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1400">
                <a:latin typeface="+mj-lt"/>
              </a:defRPr>
            </a:lvl1pPr>
          </a:lstStyle>
          <a:p>
            <a:r>
              <a:rPr lang="en-US" dirty="0"/>
              <a:t>- Get rewards like a promotion or sale ticket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D7CA1-A984-41CD-A734-59219C9A87FB}"/>
              </a:ext>
            </a:extLst>
          </p:cNvPr>
          <p:cNvSpPr txBox="1"/>
          <p:nvPr/>
        </p:nvSpPr>
        <p:spPr>
          <a:xfrm>
            <a:off x="1648327" y="3469596"/>
            <a:ext cx="561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- New subscriber get a point</a:t>
            </a:r>
            <a:endParaRPr lang="th-TH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7791F-F93D-45A8-A717-D531010A91D6}"/>
              </a:ext>
            </a:extLst>
          </p:cNvPr>
          <p:cNvSpPr txBox="1"/>
          <p:nvPr/>
        </p:nvSpPr>
        <p:spPr>
          <a:xfrm>
            <a:off x="1648327" y="4441307"/>
            <a:ext cx="6521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- Create a campaign like save the world show benefit with collect data when use a bikes replace a  </a:t>
            </a:r>
            <a:r>
              <a:rPr lang="th-TH" altLang="th-TH" sz="1400" dirty="0">
                <a:latin typeface="+mj-lt"/>
              </a:rPr>
              <a:t>combustion engine </a:t>
            </a:r>
          </a:p>
          <a:p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93E58B-6960-49AD-90FB-183AD2579650}"/>
              </a:ext>
            </a:extLst>
          </p:cNvPr>
          <p:cNvSpPr txBox="1"/>
          <p:nvPr/>
        </p:nvSpPr>
        <p:spPr>
          <a:xfrm>
            <a:off x="1088856" y="5594685"/>
            <a:ext cx="691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**We use a analysis data to identify target age group and a location with history data</a:t>
            </a:r>
            <a:endParaRPr lang="th-TH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23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09B0E-A634-4171-B4B0-FEA6DEB5C444}"/>
              </a:ext>
            </a:extLst>
          </p:cNvPr>
          <p:cNvSpPr txBox="1"/>
          <p:nvPr/>
        </p:nvSpPr>
        <p:spPr>
          <a:xfrm>
            <a:off x="925689" y="2543175"/>
            <a:ext cx="1703211" cy="54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  <a:endParaRPr lang="th-TH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BF385DE-1A04-4C15-970A-737427C105D3}"/>
              </a:ext>
            </a:extLst>
          </p:cNvPr>
          <p:cNvSpPr/>
          <p:nvPr/>
        </p:nvSpPr>
        <p:spPr>
          <a:xfrm rot="5980860">
            <a:off x="7043739" y="1228725"/>
            <a:ext cx="5886450" cy="4400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669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268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2022-11-12T05:22:30Z</dcterms:created>
  <dcterms:modified xsi:type="dcterms:W3CDTF">2022-11-12T11:46:03Z</dcterms:modified>
</cp:coreProperties>
</file>