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\case%20study\case%201\clean%20data\analyst\model\merge\merged-csv-fi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>
                <a:solidFill>
                  <a:schemeClr val="tx1"/>
                </a:solidFill>
              </a:rPr>
              <a:t>Rent Bike Time Mean (min/time) &amp; User Type</a:t>
            </a:r>
          </a:p>
        </c:rich>
      </c:tx>
      <c:layout>
        <c:manualLayout>
          <c:xMode val="edge"/>
          <c:yMode val="edge"/>
          <c:x val="0.15788188976377954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th-TH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Usertype!$B$1</c:f>
              <c:strCache>
                <c:ptCount val="1"/>
                <c:pt idx="0">
                  <c:v>Mean_ride_time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Usertype!$A$2:$A$3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Usertype!$B$2:$B$3</c:f>
              <c:numCache>
                <c:formatCode>0</c:formatCode>
                <c:ptCount val="2"/>
                <c:pt idx="0">
                  <c:v>17.75014316</c:v>
                </c:pt>
                <c:pt idx="1">
                  <c:v>11.511526780000001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E-49F8-B250-31273DD8A4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339845152"/>
        <c:axId val="287428592"/>
      </c:barChart>
      <c:catAx>
        <c:axId val="339845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287428592"/>
        <c:crosses val="autoZero"/>
        <c:auto val="1"/>
        <c:lblAlgn val="ctr"/>
        <c:lblOffset val="100"/>
        <c:noMultiLvlLbl val="0"/>
      </c:catAx>
      <c:valAx>
        <c:axId val="28742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 Bike Time Mean (min/time)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3984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Overview of Volume Bike Rent ID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Usertype!$C$1</c:f>
              <c:strCache>
                <c:ptCount val="1"/>
                <c:pt idx="0">
                  <c:v>count_ride_id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A3-4134-997F-34C5DF9FF2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A3-4134-997F-34C5DF9FF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Usertype!$A$2:$A$3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Usertype!$C$2:$C$3</c:f>
              <c:numCache>
                <c:formatCode>General</c:formatCode>
                <c:ptCount val="2"/>
                <c:pt idx="0">
                  <c:v>241568</c:v>
                </c:pt>
                <c:pt idx="1">
                  <c:v>2718303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A3-4134-997F-34C5DF9FF2DA}"/>
            </c:ext>
          </c:extLst>
        </c:ser>
        <c:ser>
          <c:idx val="0"/>
          <c:order val="1"/>
          <c:tx>
            <c:strRef>
              <c:f>Usertype!$C$1</c:f>
              <c:strCache>
                <c:ptCount val="1"/>
                <c:pt idx="0">
                  <c:v>count_ride_id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BA3-4134-997F-34C5DF9FF2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BA3-4134-997F-34C5DF9FF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Usertype!$A$2:$A$3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Usertype!$C$2:$C$3</c:f>
              <c:numCache>
                <c:formatCode>General</c:formatCode>
                <c:ptCount val="2"/>
                <c:pt idx="0">
                  <c:v>241568</c:v>
                </c:pt>
                <c:pt idx="1">
                  <c:v>2718303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A3-4134-997F-34C5DF9FF2D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Monthly volume Bike rent id overview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monthQ!$A$15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monthQ!$B$14:$M$14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monthQ!$B$15:$M$15</c:f>
              <c:numCache>
                <c:formatCode>General</c:formatCode>
                <c:ptCount val="12"/>
                <c:pt idx="0">
                  <c:v>927</c:v>
                </c:pt>
                <c:pt idx="1">
                  <c:v>601</c:v>
                </c:pt>
                <c:pt idx="2">
                  <c:v>2930</c:v>
                </c:pt>
                <c:pt idx="3">
                  <c:v>8558</c:v>
                </c:pt>
                <c:pt idx="4">
                  <c:v>15576</c:v>
                </c:pt>
                <c:pt idx="5">
                  <c:v>29438</c:v>
                </c:pt>
                <c:pt idx="6">
                  <c:v>50774</c:v>
                </c:pt>
                <c:pt idx="7">
                  <c:v>57641</c:v>
                </c:pt>
                <c:pt idx="8">
                  <c:v>40257</c:v>
                </c:pt>
                <c:pt idx="9">
                  <c:v>23532</c:v>
                </c:pt>
                <c:pt idx="10">
                  <c:v>6509</c:v>
                </c:pt>
                <c:pt idx="11">
                  <c:v>4825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12-453D-A99B-E066495039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44314184"/>
        <c:axId val="344313528"/>
      </c:areaChart>
      <c:barChart>
        <c:barDir val="col"/>
        <c:grouping val="clustered"/>
        <c:varyColors val="0"/>
        <c:ser>
          <c:idx val="1"/>
          <c:order val="1"/>
          <c:tx>
            <c:strRef>
              <c:f>monthQ!$A$16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monthQ!$B$14:$M$14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monthQ!$B$16:$M$16</c:f>
              <c:numCache>
                <c:formatCode>General</c:formatCode>
                <c:ptCount val="12"/>
                <c:pt idx="0">
                  <c:v>91221</c:v>
                </c:pt>
                <c:pt idx="1">
                  <c:v>86240</c:v>
                </c:pt>
                <c:pt idx="2">
                  <c:v>138494</c:v>
                </c:pt>
                <c:pt idx="3">
                  <c:v>201077</c:v>
                </c:pt>
                <c:pt idx="4">
                  <c:v>264002</c:v>
                </c:pt>
                <c:pt idx="5">
                  <c:v>318420</c:v>
                </c:pt>
                <c:pt idx="6">
                  <c:v>350437</c:v>
                </c:pt>
                <c:pt idx="7">
                  <c:v>372050</c:v>
                </c:pt>
                <c:pt idx="8">
                  <c:v>338035</c:v>
                </c:pt>
                <c:pt idx="9">
                  <c:v>280973</c:v>
                </c:pt>
                <c:pt idx="10">
                  <c:v>148379</c:v>
                </c:pt>
                <c:pt idx="11">
                  <c:v>128975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12-453D-A99B-E066495039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44314184"/>
        <c:axId val="344313528"/>
      </c:barChart>
      <c:catAx>
        <c:axId val="344314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44313528"/>
        <c:crosses val="autoZero"/>
        <c:auto val="1"/>
        <c:lblAlgn val="ctr"/>
        <c:lblOffset val="100"/>
        <c:noMultiLvlLbl val="0"/>
      </c:catAx>
      <c:valAx>
        <c:axId val="3443135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Bike Rent Id (person)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44314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Day of Week</a:t>
            </a:r>
            <a:r>
              <a:rPr lang="en-US" b="1" baseline="0" dirty="0"/>
              <a:t> &amp; </a:t>
            </a:r>
            <a:r>
              <a:rPr lang="en-US" b="1" dirty="0"/>
              <a:t>Bike Rent ID</a:t>
            </a:r>
            <a:r>
              <a:rPr lang="en-US" b="1" baseline="0" dirty="0"/>
              <a:t> Volume</a:t>
            </a:r>
            <a:r>
              <a:rPr lang="en-US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th-T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DaysQ!$A$19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solidFill>
                <a:sysClr val="windowText" lastClr="000000">
                  <a:lumMod val="15000"/>
                  <a:lumOff val="8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DaysQ!$B$18:$H$18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DaysQ!$B$19:$H$19</c:f>
              <c:numCache>
                <c:formatCode>0</c:formatCode>
                <c:ptCount val="7"/>
                <c:pt idx="0">
                  <c:v>28647</c:v>
                </c:pt>
                <c:pt idx="1">
                  <c:v>27175</c:v>
                </c:pt>
                <c:pt idx="2">
                  <c:v>27723</c:v>
                </c:pt>
                <c:pt idx="3">
                  <c:v>30409</c:v>
                </c:pt>
                <c:pt idx="4">
                  <c:v>33620</c:v>
                </c:pt>
                <c:pt idx="5">
                  <c:v>51129</c:v>
                </c:pt>
                <c:pt idx="6">
                  <c:v>42865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77-40EA-83BA-461522F12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921672"/>
        <c:axId val="397921016"/>
      </c:areaChart>
      <c:barChart>
        <c:barDir val="col"/>
        <c:grouping val="clustered"/>
        <c:varyColors val="0"/>
        <c:ser>
          <c:idx val="1"/>
          <c:order val="1"/>
          <c:tx>
            <c:strRef>
              <c:f>DaysQ!$A$20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18498631646368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77-40EA-83BA-461522F1234D}"/>
                </c:ext>
              </c:extLst>
            </c:dLbl>
            <c:dLbl>
              <c:idx val="1"/>
              <c:layout>
                <c:manualLayout>
                  <c:x val="4.9064699339635507E-3"/>
                  <c:y val="7.855368882824903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77-40EA-83BA-461522F1234D}"/>
                </c:ext>
              </c:extLst>
            </c:dLbl>
            <c:dLbl>
              <c:idx val="2"/>
              <c:layout>
                <c:manualLayout>
                  <c:x val="2.4532349669817754E-3"/>
                  <c:y val="1.13984929462023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77-40EA-83BA-461522F1234D}"/>
                </c:ext>
              </c:extLst>
            </c:dLbl>
            <c:dLbl>
              <c:idx val="3"/>
              <c:layout>
                <c:manualLayout>
                  <c:x val="-2.4532349669817754E-3"/>
                  <c:y val="6.92502350091199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77-40EA-83BA-461522F1234D}"/>
                </c:ext>
              </c:extLst>
            </c:dLbl>
            <c:dLbl>
              <c:idx val="4"/>
              <c:layout>
                <c:manualLayout>
                  <c:x val="-4.9064699339635507E-3"/>
                  <c:y val="4.24910584939975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77-40EA-83BA-461522F1234D}"/>
                </c:ext>
              </c:extLst>
            </c:dLbl>
            <c:dLbl>
              <c:idx val="5"/>
              <c:layout>
                <c:manualLayout>
                  <c:x val="-2.4532349669818651E-3"/>
                  <c:y val="1.06123393517008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77-40EA-83BA-461522F1234D}"/>
                </c:ext>
              </c:extLst>
            </c:dLbl>
            <c:dLbl>
              <c:idx val="6"/>
              <c:layout>
                <c:manualLayout>
                  <c:x val="2.4532349669815954E-3"/>
                  <c:y val="7.9748924214734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77-40EA-83BA-461522F123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DaysQ!$B$18:$H$18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DaysQ!$B$20:$H$20</c:f>
              <c:numCache>
                <c:formatCode>0</c:formatCode>
                <c:ptCount val="7"/>
                <c:pt idx="0">
                  <c:v>425960</c:v>
                </c:pt>
                <c:pt idx="1">
                  <c:v>461315</c:v>
                </c:pt>
                <c:pt idx="2">
                  <c:v>459411</c:v>
                </c:pt>
                <c:pt idx="3">
                  <c:v>451821</c:v>
                </c:pt>
                <c:pt idx="4">
                  <c:v>424516</c:v>
                </c:pt>
                <c:pt idx="5">
                  <c:v>261098</c:v>
                </c:pt>
                <c:pt idx="6">
                  <c:v>234182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77-40EA-83BA-461522F12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921672"/>
        <c:axId val="397921016"/>
      </c:barChart>
      <c:catAx>
        <c:axId val="397921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 of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97921016"/>
        <c:crosses val="autoZero"/>
        <c:auto val="1"/>
        <c:lblAlgn val="ctr"/>
        <c:lblOffset val="100"/>
        <c:noMultiLvlLbl val="0"/>
      </c:catAx>
      <c:valAx>
        <c:axId val="39792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Bike Rent Id (person)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9792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0037791408577976"/>
          <c:y val="0.17683933364012017"/>
          <c:w val="0.27633702271541044"/>
          <c:h val="6.2937512682857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Overview of Bike Rent</a:t>
            </a:r>
            <a:r>
              <a:rPr lang="en-US" baseline="0"/>
              <a:t> ID Volume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areaChart>
        <c:grouping val="stacked"/>
        <c:varyColors val="0"/>
        <c:ser>
          <c:idx val="1"/>
          <c:order val="0"/>
          <c:tx>
            <c:strRef>
              <c:f>HourQ!$A$13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val>
            <c:numRef>
              <c:f>HourQ!$B$13:$Y$13</c:f>
              <c:numCache>
                <c:formatCode>General</c:formatCode>
                <c:ptCount val="24"/>
                <c:pt idx="0">
                  <c:v>1872</c:v>
                </c:pt>
                <c:pt idx="1">
                  <c:v>1228</c:v>
                </c:pt>
                <c:pt idx="2">
                  <c:v>773</c:v>
                </c:pt>
                <c:pt idx="3">
                  <c:v>477</c:v>
                </c:pt>
                <c:pt idx="4">
                  <c:v>364</c:v>
                </c:pt>
                <c:pt idx="5">
                  <c:v>1168</c:v>
                </c:pt>
                <c:pt idx="6">
                  <c:v>2752</c:v>
                </c:pt>
                <c:pt idx="7">
                  <c:v>5842</c:v>
                </c:pt>
                <c:pt idx="8">
                  <c:v>8811</c:v>
                </c:pt>
                <c:pt idx="9">
                  <c:v>8213</c:v>
                </c:pt>
                <c:pt idx="10">
                  <c:v>10912</c:v>
                </c:pt>
                <c:pt idx="11">
                  <c:v>14275</c:v>
                </c:pt>
                <c:pt idx="12">
                  <c:v>16976</c:v>
                </c:pt>
                <c:pt idx="13">
                  <c:v>17768</c:v>
                </c:pt>
                <c:pt idx="14">
                  <c:v>18126</c:v>
                </c:pt>
                <c:pt idx="15">
                  <c:v>19390</c:v>
                </c:pt>
                <c:pt idx="16">
                  <c:v>22407</c:v>
                </c:pt>
                <c:pt idx="17">
                  <c:v>26270</c:v>
                </c:pt>
                <c:pt idx="18">
                  <c:v>20952</c:v>
                </c:pt>
                <c:pt idx="19">
                  <c:v>15084</c:v>
                </c:pt>
                <c:pt idx="20">
                  <c:v>10374</c:v>
                </c:pt>
                <c:pt idx="21">
                  <c:v>7448</c:v>
                </c:pt>
                <c:pt idx="22">
                  <c:v>6316</c:v>
                </c:pt>
                <c:pt idx="23">
                  <c:v>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9-4A5B-B14E-F7B86626340A}"/>
            </c:ext>
          </c:extLst>
        </c:ser>
        <c:ser>
          <c:idx val="2"/>
          <c:order val="1"/>
          <c:tx>
            <c:strRef>
              <c:f>HourQ!$A$14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val>
            <c:numRef>
              <c:f>HourQ!$B$14:$Y$14</c:f>
              <c:numCache>
                <c:formatCode>General</c:formatCode>
                <c:ptCount val="24"/>
                <c:pt idx="0">
                  <c:v>14886</c:v>
                </c:pt>
                <c:pt idx="1">
                  <c:v>8545</c:v>
                </c:pt>
                <c:pt idx="2">
                  <c:v>4978</c:v>
                </c:pt>
                <c:pt idx="3">
                  <c:v>3395</c:v>
                </c:pt>
                <c:pt idx="4">
                  <c:v>6234</c:v>
                </c:pt>
                <c:pt idx="5">
                  <c:v>30702</c:v>
                </c:pt>
                <c:pt idx="6">
                  <c:v>94823</c:v>
                </c:pt>
                <c:pt idx="7">
                  <c:v>209693</c:v>
                </c:pt>
                <c:pt idx="8">
                  <c:v>268191</c:v>
                </c:pt>
                <c:pt idx="9">
                  <c:v>124911</c:v>
                </c:pt>
                <c:pt idx="10">
                  <c:v>91016</c:v>
                </c:pt>
                <c:pt idx="11">
                  <c:v>107706</c:v>
                </c:pt>
                <c:pt idx="12">
                  <c:v>123757</c:v>
                </c:pt>
                <c:pt idx="13">
                  <c:v>118925</c:v>
                </c:pt>
                <c:pt idx="14">
                  <c:v>115135</c:v>
                </c:pt>
                <c:pt idx="15">
                  <c:v>148248</c:v>
                </c:pt>
                <c:pt idx="16">
                  <c:v>270718</c:v>
                </c:pt>
                <c:pt idx="17">
                  <c:v>365180</c:v>
                </c:pt>
                <c:pt idx="18">
                  <c:v>230852</c:v>
                </c:pt>
                <c:pt idx="19">
                  <c:v>148138</c:v>
                </c:pt>
                <c:pt idx="20">
                  <c:v>93146</c:v>
                </c:pt>
                <c:pt idx="21">
                  <c:v>66917</c:v>
                </c:pt>
                <c:pt idx="22">
                  <c:v>45472</c:v>
                </c:pt>
                <c:pt idx="23">
                  <c:v>26735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9-4A5B-B14E-F7B866263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092288"/>
        <c:axId val="496091960"/>
      </c:areaChart>
      <c:catAx>
        <c:axId val="49609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96091960"/>
        <c:crosses val="autoZero"/>
        <c:auto val="1"/>
        <c:lblAlgn val="ctr"/>
        <c:lblOffset val="100"/>
        <c:noMultiLvlLbl val="0"/>
      </c:catAx>
      <c:valAx>
        <c:axId val="49609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Bike Rent Id (person)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96092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528124138505505"/>
          <c:y val="0.18478598156138021"/>
          <c:w val="0.28372090255865107"/>
          <c:h val="6.848858475651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User Age and Bike Rent Time</a:t>
            </a:r>
            <a:r>
              <a:rPr lang="en-US" b="1" baseline="0" dirty="0"/>
              <a:t> Overview</a:t>
            </a:r>
            <a:endParaRPr lang="en-US" b="1" dirty="0"/>
          </a:p>
        </c:rich>
      </c:tx>
      <c:layout>
        <c:manualLayout>
          <c:xMode val="edge"/>
          <c:yMode val="edge"/>
          <c:x val="0.26014669267259022"/>
          <c:y val="3.7094275279115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AgeQ!$A$16</c:f>
              <c:strCache>
                <c:ptCount val="1"/>
                <c:pt idx="0">
                  <c:v>Customer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AgeQ!$B$15:$AS$15</c:f>
              <c:numCache>
                <c:formatCode>General</c:formatCode>
                <c:ptCount val="4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52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57</c:v>
                </c:pt>
                <c:pt idx="42">
                  <c:v>58</c:v>
                </c:pt>
                <c:pt idx="43">
                  <c:v>59</c:v>
                </c:pt>
              </c:numCache>
            </c:numRef>
          </c:cat>
          <c:val>
            <c:numRef>
              <c:f>AgeQ!$B$16:$AS$16</c:f>
              <c:numCache>
                <c:formatCode>General</c:formatCode>
                <c:ptCount val="44"/>
                <c:pt idx="0">
                  <c:v>20.325418989999999</c:v>
                </c:pt>
                <c:pt idx="1">
                  <c:v>20.866927449999999</c:v>
                </c:pt>
                <c:pt idx="2">
                  <c:v>18.634130819999999</c:v>
                </c:pt>
                <c:pt idx="3">
                  <c:v>18.368254449999998</c:v>
                </c:pt>
                <c:pt idx="4">
                  <c:v>18.180046610000002</c:v>
                </c:pt>
                <c:pt idx="5">
                  <c:v>19.099227710000001</c:v>
                </c:pt>
                <c:pt idx="6">
                  <c:v>18.023523650000001</c:v>
                </c:pt>
                <c:pt idx="7">
                  <c:v>17.70800427</c:v>
                </c:pt>
                <c:pt idx="8">
                  <c:v>17.136142840000002</c:v>
                </c:pt>
                <c:pt idx="9">
                  <c:v>16.715754409999999</c:v>
                </c:pt>
                <c:pt idx="10">
                  <c:v>17.00965914</c:v>
                </c:pt>
                <c:pt idx="11">
                  <c:v>17.454591690000001</c:v>
                </c:pt>
                <c:pt idx="12">
                  <c:v>17.497160749999999</c:v>
                </c:pt>
                <c:pt idx="13">
                  <c:v>17.42484919</c:v>
                </c:pt>
                <c:pt idx="14">
                  <c:v>17.902731360000001</c:v>
                </c:pt>
                <c:pt idx="15">
                  <c:v>17.537697479999999</c:v>
                </c:pt>
                <c:pt idx="16">
                  <c:v>17.576003360000001</c:v>
                </c:pt>
                <c:pt idx="17">
                  <c:v>18.050730819999998</c:v>
                </c:pt>
                <c:pt idx="18">
                  <c:v>17.87158307</c:v>
                </c:pt>
                <c:pt idx="19">
                  <c:v>17.857022579999999</c:v>
                </c:pt>
                <c:pt idx="20">
                  <c:v>17.533116230000001</c:v>
                </c:pt>
                <c:pt idx="21">
                  <c:v>17.917944219999999</c:v>
                </c:pt>
                <c:pt idx="22">
                  <c:v>17.728980700000001</c:v>
                </c:pt>
                <c:pt idx="23">
                  <c:v>18.158422099999999</c:v>
                </c:pt>
                <c:pt idx="24">
                  <c:v>18.7603768</c:v>
                </c:pt>
                <c:pt idx="25">
                  <c:v>17.83663623</c:v>
                </c:pt>
                <c:pt idx="26">
                  <c:v>18.119628509999998</c:v>
                </c:pt>
                <c:pt idx="27">
                  <c:v>18.194229780000001</c:v>
                </c:pt>
                <c:pt idx="28">
                  <c:v>18.0618968</c:v>
                </c:pt>
                <c:pt idx="29">
                  <c:v>19.82491314</c:v>
                </c:pt>
                <c:pt idx="30">
                  <c:v>18.61956983</c:v>
                </c:pt>
                <c:pt idx="31">
                  <c:v>19.916619279999999</c:v>
                </c:pt>
                <c:pt idx="32">
                  <c:v>20.182842319999999</c:v>
                </c:pt>
                <c:pt idx="33">
                  <c:v>19.173902439999999</c:v>
                </c:pt>
                <c:pt idx="34">
                  <c:v>20.07976275</c:v>
                </c:pt>
                <c:pt idx="35">
                  <c:v>18.94997639</c:v>
                </c:pt>
                <c:pt idx="36">
                  <c:v>18.915604030000001</c:v>
                </c:pt>
                <c:pt idx="37">
                  <c:v>19.190771680000001</c:v>
                </c:pt>
                <c:pt idx="38">
                  <c:v>18.917963499999999</c:v>
                </c:pt>
                <c:pt idx="39">
                  <c:v>18.219397870000002</c:v>
                </c:pt>
                <c:pt idx="40">
                  <c:v>19.062364380000002</c:v>
                </c:pt>
                <c:pt idx="41">
                  <c:v>19.83774674</c:v>
                </c:pt>
                <c:pt idx="42">
                  <c:v>18.680219780000002</c:v>
                </c:pt>
                <c:pt idx="43">
                  <c:v>18.349340439999999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5-4BB2-9BDA-4B40B7E74128}"/>
            </c:ext>
          </c:extLst>
        </c:ser>
        <c:ser>
          <c:idx val="1"/>
          <c:order val="1"/>
          <c:tx>
            <c:strRef>
              <c:f>AgeQ!$A$17</c:f>
              <c:strCache>
                <c:ptCount val="1"/>
                <c:pt idx="0">
                  <c:v>Subscriber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AgeQ!$B$15:$AS$15</c:f>
              <c:numCache>
                <c:formatCode>General</c:formatCode>
                <c:ptCount val="4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52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57</c:v>
                </c:pt>
                <c:pt idx="42">
                  <c:v>58</c:v>
                </c:pt>
                <c:pt idx="43">
                  <c:v>59</c:v>
                </c:pt>
              </c:numCache>
            </c:numRef>
          </c:cat>
          <c:val>
            <c:numRef>
              <c:f>AgeQ!$B$17:$AS$17</c:f>
              <c:numCache>
                <c:formatCode>General</c:formatCode>
                <c:ptCount val="44"/>
                <c:pt idx="0">
                  <c:v>20.344072359999998</c:v>
                </c:pt>
                <c:pt idx="1">
                  <c:v>12.49973877</c:v>
                </c:pt>
                <c:pt idx="2">
                  <c:v>9.1237226499999995</c:v>
                </c:pt>
                <c:pt idx="3">
                  <c:v>8.3616414579999994</c:v>
                </c:pt>
                <c:pt idx="4">
                  <c:v>9.6876291989999999</c:v>
                </c:pt>
                <c:pt idx="5">
                  <c:v>10.27463919</c:v>
                </c:pt>
                <c:pt idx="6">
                  <c:v>11.422327839999999</c:v>
                </c:pt>
                <c:pt idx="7">
                  <c:v>11.2399548</c:v>
                </c:pt>
                <c:pt idx="8">
                  <c:v>11.48789056</c:v>
                </c:pt>
                <c:pt idx="9">
                  <c:v>11.43849955</c:v>
                </c:pt>
                <c:pt idx="10">
                  <c:v>11.52662509</c:v>
                </c:pt>
                <c:pt idx="11">
                  <c:v>11.74464508</c:v>
                </c:pt>
                <c:pt idx="12">
                  <c:v>11.652121230000001</c:v>
                </c:pt>
                <c:pt idx="13">
                  <c:v>11.53711176</c:v>
                </c:pt>
                <c:pt idx="14">
                  <c:v>11.560242580000001</c:v>
                </c:pt>
                <c:pt idx="15">
                  <c:v>11.95186853</c:v>
                </c:pt>
                <c:pt idx="16">
                  <c:v>11.737292869999999</c:v>
                </c:pt>
                <c:pt idx="17">
                  <c:v>11.552532980000001</c:v>
                </c:pt>
                <c:pt idx="18">
                  <c:v>11.65163693</c:v>
                </c:pt>
                <c:pt idx="19">
                  <c:v>11.59840314</c:v>
                </c:pt>
                <c:pt idx="20">
                  <c:v>11.46477692</c:v>
                </c:pt>
                <c:pt idx="21">
                  <c:v>11.81892875</c:v>
                </c:pt>
                <c:pt idx="22">
                  <c:v>11.326558390000001</c:v>
                </c:pt>
                <c:pt idx="23">
                  <c:v>11.04333312</c:v>
                </c:pt>
                <c:pt idx="24">
                  <c:v>11.84544425</c:v>
                </c:pt>
                <c:pt idx="25">
                  <c:v>11.20202065</c:v>
                </c:pt>
                <c:pt idx="26">
                  <c:v>11.32693057</c:v>
                </c:pt>
                <c:pt idx="27">
                  <c:v>11.570415110000001</c:v>
                </c:pt>
                <c:pt idx="28">
                  <c:v>11.75217125</c:v>
                </c:pt>
                <c:pt idx="29">
                  <c:v>11.55386461</c:v>
                </c:pt>
                <c:pt idx="30">
                  <c:v>11.97022239</c:v>
                </c:pt>
                <c:pt idx="31">
                  <c:v>11.40643442</c:v>
                </c:pt>
                <c:pt idx="32">
                  <c:v>11.3566229</c:v>
                </c:pt>
                <c:pt idx="33">
                  <c:v>11.257356659999999</c:v>
                </c:pt>
                <c:pt idx="34">
                  <c:v>11.22355881</c:v>
                </c:pt>
                <c:pt idx="35">
                  <c:v>10.666347650000001</c:v>
                </c:pt>
                <c:pt idx="36">
                  <c:v>12.085781920000001</c:v>
                </c:pt>
                <c:pt idx="37">
                  <c:v>11.47516044</c:v>
                </c:pt>
                <c:pt idx="38">
                  <c:v>11.445551780000001</c:v>
                </c:pt>
                <c:pt idx="39">
                  <c:v>11.24799722</c:v>
                </c:pt>
                <c:pt idx="40">
                  <c:v>11.679166159999999</c:v>
                </c:pt>
                <c:pt idx="41">
                  <c:v>11.01651204</c:v>
                </c:pt>
                <c:pt idx="42">
                  <c:v>10.844582880000001</c:v>
                </c:pt>
                <c:pt idx="43">
                  <c:v>11.668361839999999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75-4BB2-9BDA-4B40B7E74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775464"/>
        <c:axId val="478775792"/>
      </c:lineChart>
      <c:catAx>
        <c:axId val="478775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(year)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8775792"/>
        <c:crosses val="autoZero"/>
        <c:auto val="1"/>
        <c:lblAlgn val="ctr"/>
        <c:lblOffset val="100"/>
        <c:noMultiLvlLbl val="0"/>
      </c:catAx>
      <c:valAx>
        <c:axId val="47877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 Bike Time Mean (min/time)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877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User Age and </a:t>
            </a:r>
            <a:r>
              <a:rPr lang="en-US" sz="1400" b="1" i="0" u="none" strike="noStrike" baseline="0" dirty="0">
                <a:effectLst/>
              </a:rPr>
              <a:t>Bike Rent ID Overview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AgeQ!$A$22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AgeQ!$B$21:$AS$21</c:f>
              <c:numCache>
                <c:formatCode>General</c:formatCode>
                <c:ptCount val="4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52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57</c:v>
                </c:pt>
                <c:pt idx="42">
                  <c:v>58</c:v>
                </c:pt>
                <c:pt idx="43">
                  <c:v>59</c:v>
                </c:pt>
              </c:numCache>
            </c:numRef>
          </c:cat>
          <c:val>
            <c:numRef>
              <c:f>AgeQ!$B$22:$AS$22</c:f>
              <c:numCache>
                <c:formatCode>General</c:formatCode>
                <c:ptCount val="44"/>
                <c:pt idx="0">
                  <c:v>179</c:v>
                </c:pt>
                <c:pt idx="1">
                  <c:v>703</c:v>
                </c:pt>
                <c:pt idx="2">
                  <c:v>2069</c:v>
                </c:pt>
                <c:pt idx="3">
                  <c:v>4902</c:v>
                </c:pt>
                <c:pt idx="4">
                  <c:v>5578</c:v>
                </c:pt>
                <c:pt idx="5">
                  <c:v>6280</c:v>
                </c:pt>
                <c:pt idx="6">
                  <c:v>9861</c:v>
                </c:pt>
                <c:pt idx="7">
                  <c:v>15296</c:v>
                </c:pt>
                <c:pt idx="8">
                  <c:v>18912</c:v>
                </c:pt>
                <c:pt idx="9">
                  <c:v>18964</c:v>
                </c:pt>
                <c:pt idx="10">
                  <c:v>17857</c:v>
                </c:pt>
                <c:pt idx="11">
                  <c:v>15960</c:v>
                </c:pt>
                <c:pt idx="12">
                  <c:v>13918</c:v>
                </c:pt>
                <c:pt idx="13">
                  <c:v>14091</c:v>
                </c:pt>
                <c:pt idx="14">
                  <c:v>14541</c:v>
                </c:pt>
                <c:pt idx="15">
                  <c:v>10212</c:v>
                </c:pt>
                <c:pt idx="16">
                  <c:v>8322</c:v>
                </c:pt>
                <c:pt idx="17">
                  <c:v>7389</c:v>
                </c:pt>
                <c:pt idx="18">
                  <c:v>5702</c:v>
                </c:pt>
                <c:pt idx="19">
                  <c:v>5048</c:v>
                </c:pt>
                <c:pt idx="20">
                  <c:v>5297</c:v>
                </c:pt>
                <c:pt idx="21">
                  <c:v>3705</c:v>
                </c:pt>
                <c:pt idx="22">
                  <c:v>3316</c:v>
                </c:pt>
                <c:pt idx="23">
                  <c:v>3192</c:v>
                </c:pt>
                <c:pt idx="24">
                  <c:v>2822</c:v>
                </c:pt>
                <c:pt idx="25">
                  <c:v>2190</c:v>
                </c:pt>
                <c:pt idx="26">
                  <c:v>2324</c:v>
                </c:pt>
                <c:pt idx="27">
                  <c:v>1941</c:v>
                </c:pt>
                <c:pt idx="28">
                  <c:v>2093</c:v>
                </c:pt>
                <c:pt idx="29">
                  <c:v>1631</c:v>
                </c:pt>
                <c:pt idx="30">
                  <c:v>1728</c:v>
                </c:pt>
                <c:pt idx="31">
                  <c:v>1407</c:v>
                </c:pt>
                <c:pt idx="32">
                  <c:v>1799</c:v>
                </c:pt>
                <c:pt idx="33">
                  <c:v>1640</c:v>
                </c:pt>
                <c:pt idx="34">
                  <c:v>1405</c:v>
                </c:pt>
                <c:pt idx="35">
                  <c:v>1412</c:v>
                </c:pt>
                <c:pt idx="36">
                  <c:v>1192</c:v>
                </c:pt>
                <c:pt idx="37">
                  <c:v>1257</c:v>
                </c:pt>
                <c:pt idx="38">
                  <c:v>1041</c:v>
                </c:pt>
                <c:pt idx="39">
                  <c:v>1312</c:v>
                </c:pt>
                <c:pt idx="40">
                  <c:v>891</c:v>
                </c:pt>
                <c:pt idx="41">
                  <c:v>895</c:v>
                </c:pt>
                <c:pt idx="42">
                  <c:v>637</c:v>
                </c:pt>
                <c:pt idx="43">
                  <c:v>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C-49BE-B1D0-7F64D6E0BE5B}"/>
            </c:ext>
          </c:extLst>
        </c:ser>
        <c:ser>
          <c:idx val="2"/>
          <c:order val="1"/>
          <c:tx>
            <c:strRef>
              <c:f>AgeQ!$A$23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AgeQ!$B$21:$AS$21</c:f>
              <c:numCache>
                <c:formatCode>General</c:formatCode>
                <c:ptCount val="44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52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57</c:v>
                </c:pt>
                <c:pt idx="42">
                  <c:v>58</c:v>
                </c:pt>
                <c:pt idx="43">
                  <c:v>59</c:v>
                </c:pt>
              </c:numCache>
            </c:numRef>
          </c:cat>
          <c:val>
            <c:numRef>
              <c:f>AgeQ!$B$23:$AS$23</c:f>
              <c:numCache>
                <c:formatCode>General</c:formatCode>
                <c:ptCount val="44"/>
                <c:pt idx="0">
                  <c:v>433</c:v>
                </c:pt>
                <c:pt idx="1">
                  <c:v>957</c:v>
                </c:pt>
                <c:pt idx="2">
                  <c:v>5454</c:v>
                </c:pt>
                <c:pt idx="3">
                  <c:v>11041</c:v>
                </c:pt>
                <c:pt idx="4">
                  <c:v>13416</c:v>
                </c:pt>
                <c:pt idx="5">
                  <c:v>19239</c:v>
                </c:pt>
                <c:pt idx="6">
                  <c:v>29140</c:v>
                </c:pt>
                <c:pt idx="7">
                  <c:v>69023</c:v>
                </c:pt>
                <c:pt idx="8">
                  <c:v>109778</c:v>
                </c:pt>
                <c:pt idx="9">
                  <c:v>135628</c:v>
                </c:pt>
                <c:pt idx="10">
                  <c:v>159314</c:v>
                </c:pt>
                <c:pt idx="11">
                  <c:v>175440</c:v>
                </c:pt>
                <c:pt idx="12">
                  <c:v>156199</c:v>
                </c:pt>
                <c:pt idx="13">
                  <c:v>160543</c:v>
                </c:pt>
                <c:pt idx="14">
                  <c:v>164934</c:v>
                </c:pt>
                <c:pt idx="15">
                  <c:v>131351</c:v>
                </c:pt>
                <c:pt idx="16">
                  <c:v>129569</c:v>
                </c:pt>
                <c:pt idx="17">
                  <c:v>105778</c:v>
                </c:pt>
                <c:pt idx="18">
                  <c:v>104545</c:v>
                </c:pt>
                <c:pt idx="19">
                  <c:v>97598</c:v>
                </c:pt>
                <c:pt idx="20">
                  <c:v>78882</c:v>
                </c:pt>
                <c:pt idx="21">
                  <c:v>78917</c:v>
                </c:pt>
                <c:pt idx="22">
                  <c:v>66035</c:v>
                </c:pt>
                <c:pt idx="23">
                  <c:v>61798</c:v>
                </c:pt>
                <c:pt idx="24">
                  <c:v>49765</c:v>
                </c:pt>
                <c:pt idx="25">
                  <c:v>41546</c:v>
                </c:pt>
                <c:pt idx="26">
                  <c:v>49968</c:v>
                </c:pt>
                <c:pt idx="27">
                  <c:v>40648</c:v>
                </c:pt>
                <c:pt idx="28">
                  <c:v>33176</c:v>
                </c:pt>
                <c:pt idx="29">
                  <c:v>37645</c:v>
                </c:pt>
                <c:pt idx="30">
                  <c:v>28358</c:v>
                </c:pt>
                <c:pt idx="31">
                  <c:v>33111</c:v>
                </c:pt>
                <c:pt idx="32">
                  <c:v>28331</c:v>
                </c:pt>
                <c:pt idx="33">
                  <c:v>35759</c:v>
                </c:pt>
                <c:pt idx="34">
                  <c:v>34682</c:v>
                </c:pt>
                <c:pt idx="35">
                  <c:v>27062</c:v>
                </c:pt>
                <c:pt idx="36">
                  <c:v>28057</c:v>
                </c:pt>
                <c:pt idx="37">
                  <c:v>30697</c:v>
                </c:pt>
                <c:pt idx="38">
                  <c:v>27393</c:v>
                </c:pt>
                <c:pt idx="39">
                  <c:v>27595</c:v>
                </c:pt>
                <c:pt idx="40">
                  <c:v>24737</c:v>
                </c:pt>
                <c:pt idx="41">
                  <c:v>27809</c:v>
                </c:pt>
                <c:pt idx="42">
                  <c:v>23798</c:v>
                </c:pt>
                <c:pt idx="43">
                  <c:v>23154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9C-49BE-B1D0-7F64D6E0B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315056"/>
        <c:axId val="487318664"/>
      </c:barChart>
      <c:catAx>
        <c:axId val="487315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(year)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87318664"/>
        <c:crosses val="autoZero"/>
        <c:auto val="1"/>
        <c:lblAlgn val="ctr"/>
        <c:lblOffset val="100"/>
        <c:noMultiLvlLbl val="0"/>
      </c:catAx>
      <c:valAx>
        <c:axId val="48731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Rent Bike ID (person)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8731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D837-BF3C-4CF3-A800-B04A2F605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4104-1B0C-466C-954B-85D9FE7C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4A14-75CA-424C-9BCF-7A2D07A4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8C53-08F6-47DA-AE26-662CEFCE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0C89-D045-40D4-8065-FC525300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5191-FC2E-4A08-9C1E-4668EC44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DF8F-004D-4B28-9F63-348A8A87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E3E1-5FC7-4B2D-9DF3-121A8974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5E3C-DE45-40C6-8667-7A790FFE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DAAF-A5B5-4B40-BA1E-BB280A0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67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3DB4-B54E-4279-9F32-317356907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6A9B-956D-4D0F-A264-3417C62B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17AA-DB12-46DE-9D33-DB7771E5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C06F-8FE0-4B5E-9F3F-F4B7B101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2F5F-235E-438A-86CF-8FF3BBB9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06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8BBA-9AA7-4851-BECC-510E995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2DA-7EDA-4898-8062-D21B3FCE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4FBE-5F48-4F81-AD73-EAB4EAB5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8ED6-1B5A-4450-B49A-EE07D94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C3A5-CA42-4414-AEC1-5A9CC8C9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929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C90C-7683-4152-AE5C-3FB51EED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BC31-26C1-4C78-8BC6-CC5606C0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228B-B663-4623-86F5-64C7E65C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8422-8436-4FBA-8DCC-3769F985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BCB0-B4E7-45CE-B15B-D6ADCBD0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032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B370-B608-42E3-930A-F406657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E282-45C7-4296-B4FE-4C842264A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996-D95B-4C9F-BEFE-105BAA14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450CD-3B75-41B7-9DED-173B429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63C-BA0C-414E-87E9-6DBB091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4F8E-5434-47F8-B963-8A479ECB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8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0130-8732-4E20-8D95-77F7D49B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F7D5-15D9-46F7-BD3A-A8024680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CA5BF-BC4D-4F4C-B731-B24E7589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F07F4-E7A1-466F-B500-556BD28D7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A4341-9660-48B7-BB66-5FBC8E652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40DFD-5E27-4EB4-8623-6F9AAA2E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C5054-8226-4BAF-B6CE-C939FE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926F0-5B16-4AE1-AC5F-B76F8EFA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83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007A-8CDC-47D5-B80F-4881EC54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5FAFB-C049-4DD1-BCD2-43B68977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14EF1-B1D2-44BE-9E39-F51FE887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DDDC-B0D9-4DCA-B2E0-9697788D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21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01E13-BB87-4973-8F42-8BF9A495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F98DF-F74D-417A-B709-569CE6E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A78F-19B1-4924-9D77-22D04305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1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9A9D-0589-49C7-BAB5-64D5E93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7AD6-CB74-4B68-9F13-EAC7A2C3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5CB61-DDE7-40C4-8076-27606F51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6FA2-8E97-4D51-9047-64A7963C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B8B9-95A9-4D99-8E56-267025C6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5541-F233-4D0D-A5CA-F6172E30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74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D55-2546-4A62-A212-E5FAC2EE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4A288-05C6-40C3-B46B-D2FFED518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7BF2-6264-4D68-B001-463CE464D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4C3D-FB98-45A7-8239-442640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6A34-091D-4BFD-9C41-22CF6B0A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D905-14D0-4418-82A8-4134F14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41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CC24-4D19-49C1-A8DF-057F20BD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F2F5-33C6-455C-8354-6E7AD5F6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32B-90FC-41DD-AC24-80AAD9E6A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C744-0A1B-405F-AB75-1565F707BFB7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F457-B978-42AB-8724-14B870B7F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8B60-80F2-485F-A2C5-3F7980A26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3F42-8C5C-4282-9CBB-89F08B4C40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4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ide.divvybikes.com/data-license-agreeme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JASADAMAN/Personal_Project_Data_Analyst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F50DE0-C90B-46EB-B2FA-1F5C726D5C58}"/>
              </a:ext>
            </a:extLst>
          </p:cNvPr>
          <p:cNvSpPr/>
          <p:nvPr/>
        </p:nvSpPr>
        <p:spPr>
          <a:xfrm rot="1971324">
            <a:off x="1706840" y="-1848337"/>
            <a:ext cx="8187397" cy="559459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992B5-F427-4886-ABA0-EF3E9FD7FD4C}"/>
              </a:ext>
            </a:extLst>
          </p:cNvPr>
          <p:cNvSpPr txBox="1"/>
          <p:nvPr/>
        </p:nvSpPr>
        <p:spPr>
          <a:xfrm>
            <a:off x="198782" y="901146"/>
            <a:ext cx="1179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Analyst Project </a:t>
            </a:r>
          </a:p>
          <a:p>
            <a:pPr algn="ctr"/>
            <a:r>
              <a:rPr lang="en-US" dirty="0"/>
              <a:t>How Does a Bike-Share Navigate Speedy Success? 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DF427-2708-4988-B5D5-944F2E04A9FC}"/>
              </a:ext>
            </a:extLst>
          </p:cNvPr>
          <p:cNvSpPr txBox="1"/>
          <p:nvPr/>
        </p:nvSpPr>
        <p:spPr>
          <a:xfrm>
            <a:off x="940904" y="5002748"/>
            <a:ext cx="4028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parajita" panose="020B0604020202020204" pitchFamily="34" charset="0"/>
              </a:rPr>
              <a:t>Motivate International Inc. </a:t>
            </a:r>
            <a:endParaRPr lang="th-TH" dirty="0"/>
          </a:p>
          <a:p>
            <a:r>
              <a:rPr lang="en-US" dirty="0"/>
              <a:t>Annual:2019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2FDE2-FCE3-45DA-AFF1-837149B5A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38" y="1680155"/>
            <a:ext cx="2991678" cy="2991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E1D5DD-E1B5-4FBF-8024-8D2A149EA2EF}"/>
              </a:ext>
            </a:extLst>
          </p:cNvPr>
          <p:cNvSpPr txBox="1"/>
          <p:nvPr/>
        </p:nvSpPr>
        <p:spPr>
          <a:xfrm>
            <a:off x="2941984" y="5956854"/>
            <a:ext cx="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License </a:t>
            </a:r>
            <a:endParaRPr lang="th-TH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EDF58-B105-4E90-A0E5-90F664654CA0}"/>
              </a:ext>
            </a:extLst>
          </p:cNvPr>
          <p:cNvSpPr txBox="1"/>
          <p:nvPr/>
        </p:nvSpPr>
        <p:spPr>
          <a:xfrm>
            <a:off x="8534399" y="5594150"/>
            <a:ext cx="229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US" dirty="0" err="1"/>
              <a:t>Jakkit</a:t>
            </a:r>
            <a:r>
              <a:rPr lang="en-US" dirty="0"/>
              <a:t> </a:t>
            </a:r>
            <a:r>
              <a:rPr lang="en-US" dirty="0" err="1"/>
              <a:t>Sida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6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80AB2D-A947-4DB5-BB00-8020A55F6E5B}"/>
              </a:ext>
            </a:extLst>
          </p:cNvPr>
          <p:cNvSpPr/>
          <p:nvPr/>
        </p:nvSpPr>
        <p:spPr>
          <a:xfrm>
            <a:off x="-492827" y="132778"/>
            <a:ext cx="13311116" cy="6858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B506D-1DDD-4C03-8E0F-F85895125DEA}"/>
              </a:ext>
            </a:extLst>
          </p:cNvPr>
          <p:cNvCxnSpPr>
            <a:cxnSpLocks/>
          </p:cNvCxnSpPr>
          <p:nvPr/>
        </p:nvCxnSpPr>
        <p:spPr>
          <a:xfrm>
            <a:off x="3730589" y="793096"/>
            <a:ext cx="0" cy="5537365"/>
          </a:xfrm>
          <a:prstGeom prst="line">
            <a:avLst/>
          </a:prstGeom>
          <a:ln w="635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F7CCA-BE69-4F54-A574-2AA5773F64F3}"/>
              </a:ext>
            </a:extLst>
          </p:cNvPr>
          <p:cNvCxnSpPr>
            <a:cxnSpLocks/>
          </p:cNvCxnSpPr>
          <p:nvPr/>
        </p:nvCxnSpPr>
        <p:spPr>
          <a:xfrm>
            <a:off x="8705845" y="793096"/>
            <a:ext cx="0" cy="5609320"/>
          </a:xfrm>
          <a:prstGeom prst="line">
            <a:avLst/>
          </a:prstGeom>
          <a:ln w="635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388A7-5613-4498-85FE-84C377DFACEF}"/>
              </a:ext>
            </a:extLst>
          </p:cNvPr>
          <p:cNvSpPr txBox="1"/>
          <p:nvPr/>
        </p:nvSpPr>
        <p:spPr>
          <a:xfrm>
            <a:off x="1321698" y="1035812"/>
            <a:ext cx="86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คำถาม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2A37-C61C-4E2C-B8AA-D2FE94D252D2}"/>
              </a:ext>
            </a:extLst>
          </p:cNvPr>
          <p:cNvSpPr txBox="1"/>
          <p:nvPr/>
        </p:nvSpPr>
        <p:spPr>
          <a:xfrm>
            <a:off x="437366" y="1688852"/>
            <a:ext cx="2584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th-TH" dirty="0">
                <a:solidFill>
                  <a:srgbClr val="000000"/>
                </a:solidFill>
              </a:rPr>
              <a:t>ทำไม ผู้ใช้ทั่วไปถึง</a:t>
            </a:r>
            <a:br>
              <a:rPr lang="th-TH" dirty="0">
                <a:solidFill>
                  <a:srgbClr val="000000"/>
                </a:solidFill>
              </a:rPr>
            </a:br>
            <a:r>
              <a:rPr lang="th-TH" dirty="0">
                <a:solidFill>
                  <a:srgbClr val="000000"/>
                </a:solidFill>
              </a:rPr>
              <a:t>     ต้องสมัครสมาชิก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50722-C5AA-40B5-82A0-0B2C90D802F1}"/>
              </a:ext>
            </a:extLst>
          </p:cNvPr>
          <p:cNvSpPr txBox="1"/>
          <p:nvPr/>
        </p:nvSpPr>
        <p:spPr>
          <a:xfrm>
            <a:off x="393776" y="5299678"/>
            <a:ext cx="3207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0000"/>
                </a:solidFill>
              </a:rPr>
              <a:t>2</a:t>
            </a:r>
            <a:r>
              <a:rPr lang="th-TH" dirty="0">
                <a:solidFill>
                  <a:srgbClr val="000000"/>
                </a:solidFill>
              </a:rPr>
              <a:t>. สามารถใช้ </a:t>
            </a:r>
            <a:r>
              <a:rPr lang="en-US" dirty="0">
                <a:solidFill>
                  <a:srgbClr val="000000"/>
                </a:solidFill>
              </a:rPr>
              <a:t>Social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Media </a:t>
            </a:r>
            <a:r>
              <a:rPr lang="th-TH" dirty="0">
                <a:solidFill>
                  <a:srgbClr val="000000"/>
                </a:solidFill>
              </a:rPr>
              <a:t>ช่วยในการเพิ่ม  </a:t>
            </a:r>
            <a:br>
              <a:rPr lang="th-TH" dirty="0">
                <a:solidFill>
                  <a:srgbClr val="000000"/>
                </a:solidFill>
              </a:rPr>
            </a:br>
            <a:r>
              <a:rPr lang="th-TH" dirty="0">
                <a:solidFill>
                  <a:srgbClr val="000000"/>
                </a:solidFill>
              </a:rPr>
              <a:t>    ยอดสมาชิกได้อย่างไรบ้าง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63DCC-012B-472F-BB85-65170E0396F1}"/>
              </a:ext>
            </a:extLst>
          </p:cNvPr>
          <p:cNvSpPr txBox="1"/>
          <p:nvPr/>
        </p:nvSpPr>
        <p:spPr>
          <a:xfrm>
            <a:off x="5090834" y="1036462"/>
            <a:ext cx="142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ข้อเสนอแนะ</a:t>
            </a:r>
            <a:endParaRPr lang="th-T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649CE-21B5-4F07-B23F-C765EB358984}"/>
              </a:ext>
            </a:extLst>
          </p:cNvPr>
          <p:cNvSpPr txBox="1"/>
          <p:nvPr/>
        </p:nvSpPr>
        <p:spPr>
          <a:xfrm>
            <a:off x="302764" y="258984"/>
            <a:ext cx="144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เสนอแนะ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14198-D550-4BAC-860B-F5B3854B098E}"/>
              </a:ext>
            </a:extLst>
          </p:cNvPr>
          <p:cNvSpPr txBox="1"/>
          <p:nvPr/>
        </p:nvSpPr>
        <p:spPr>
          <a:xfrm>
            <a:off x="3757275" y="2373250"/>
            <a:ext cx="4810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dirty="0"/>
              <a:t>สร้าง</a:t>
            </a:r>
            <a:r>
              <a:rPr lang="en-US" dirty="0"/>
              <a:t> </a:t>
            </a:r>
            <a:r>
              <a:rPr lang="en-US" sz="2000" dirty="0"/>
              <a:t>App</a:t>
            </a:r>
            <a:r>
              <a:rPr lang="th-TH" sz="2000" dirty="0"/>
              <a:t> </a:t>
            </a:r>
            <a:r>
              <a:rPr lang="th-TH" dirty="0"/>
              <a:t>เพื่อให้เข้าถึงง่ายและจัดกิจกรรมอิงจากข้อมูลที่วิเคราะห์แล้วโดยอาจแบ่งกลุ่มผู้ใช้บริการเป็นสองกลุ่มคือผู้ใช้ในการเดินทางในวันธรรมดา และ กลุ่มผู้ใช้เพื่อพักผ่อนและออกแบบกลยุทธ์เพื่อเจาะกลุ่มเป้าหมาย เช่น การเดินทางแบบรักโลก หรือ ออกแบบกิจกรรมในแต่ฤดูกาล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F822C-47D1-4605-B6CF-255D52AFA5BA}"/>
              </a:ext>
            </a:extLst>
          </p:cNvPr>
          <p:cNvSpPr/>
          <p:nvPr/>
        </p:nvSpPr>
        <p:spPr>
          <a:xfrm>
            <a:off x="3792434" y="5447780"/>
            <a:ext cx="4263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th-TH" dirty="0"/>
              <a:t>ทำโฆษณา จัดโปรโมชั่นผู้ใช้ใหม่</a:t>
            </a:r>
          </a:p>
          <a:p>
            <a:r>
              <a:rPr lang="th-TH" dirty="0"/>
              <a:t>       โปรโมทผ่าน </a:t>
            </a:r>
            <a:r>
              <a:rPr lang="en-US" dirty="0"/>
              <a:t>Social Media</a:t>
            </a:r>
            <a:endParaRPr lang="th-T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0CD71-3CE9-4F95-A32C-96B91817D7EB}"/>
              </a:ext>
            </a:extLst>
          </p:cNvPr>
          <p:cNvSpPr/>
          <p:nvPr/>
        </p:nvSpPr>
        <p:spPr>
          <a:xfrm>
            <a:off x="3757275" y="1562629"/>
            <a:ext cx="3886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th-TH" dirty="0"/>
              <a:t>ต้องสร้างความรู้สึกคุ้มค่าให้กับผู้ใช้ทั่วไปหากย้ายมาเป็นสมาชิก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DE2D3-EDD8-42E1-8997-E3A653A5E246}"/>
              </a:ext>
            </a:extLst>
          </p:cNvPr>
          <p:cNvSpPr txBox="1"/>
          <p:nvPr/>
        </p:nvSpPr>
        <p:spPr>
          <a:xfrm>
            <a:off x="9680139" y="1015913"/>
            <a:ext cx="203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ผลที่คาดหวัง</a:t>
            </a:r>
            <a:endParaRPr lang="th-T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8C0AC-7053-43D1-ABC4-F0E4AE399244}"/>
              </a:ext>
            </a:extLst>
          </p:cNvPr>
          <p:cNvSpPr txBox="1"/>
          <p:nvPr/>
        </p:nvSpPr>
        <p:spPr>
          <a:xfrm>
            <a:off x="9497209" y="2408947"/>
            <a:ext cx="213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Subscribers</a:t>
            </a:r>
            <a:endParaRPr lang="th-TH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8ED7D2-DE60-48D1-982D-77DB3E057A5A}"/>
              </a:ext>
            </a:extLst>
          </p:cNvPr>
          <p:cNvSpPr/>
          <p:nvPr/>
        </p:nvSpPr>
        <p:spPr>
          <a:xfrm rot="16200000">
            <a:off x="10043074" y="1597014"/>
            <a:ext cx="692497" cy="6924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6793-0913-451C-8AC7-D8F71087DB99}"/>
              </a:ext>
            </a:extLst>
          </p:cNvPr>
          <p:cNvSpPr txBox="1"/>
          <p:nvPr/>
        </p:nvSpPr>
        <p:spPr>
          <a:xfrm>
            <a:off x="9172528" y="5992175"/>
            <a:ext cx="278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เป็นที่พูดถึงในวงกว้าง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7BF22-D943-4DCB-B5E4-45249310649C}"/>
              </a:ext>
            </a:extLst>
          </p:cNvPr>
          <p:cNvSpPr/>
          <p:nvPr/>
        </p:nvSpPr>
        <p:spPr>
          <a:xfrm rot="16200000">
            <a:off x="10049161" y="5101531"/>
            <a:ext cx="692497" cy="6924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16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CAD232-593F-4602-85D2-9A9C0459BC4E}"/>
              </a:ext>
            </a:extLst>
          </p:cNvPr>
          <p:cNvSpPr/>
          <p:nvPr/>
        </p:nvSpPr>
        <p:spPr>
          <a:xfrm>
            <a:off x="508366" y="1635936"/>
            <a:ext cx="13230190" cy="580959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Google Shape;210;p25">
            <a:extLst>
              <a:ext uri="{FF2B5EF4-FFF2-40B4-BE49-F238E27FC236}">
                <a16:creationId xmlns:a16="http://schemas.microsoft.com/office/drawing/2014/main" id="{17436D6C-E0E3-4B42-B763-8E0C7650C3C9}"/>
              </a:ext>
            </a:extLst>
          </p:cNvPr>
          <p:cNvSpPr txBox="1">
            <a:spLocks/>
          </p:cNvSpPr>
          <p:nvPr/>
        </p:nvSpPr>
        <p:spPr>
          <a:xfrm>
            <a:off x="508366" y="87127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Progress Timeline</a:t>
            </a:r>
          </a:p>
        </p:txBody>
      </p:sp>
      <p:grpSp>
        <p:nvGrpSpPr>
          <p:cNvPr id="4" name="Google Shape;161;p25">
            <a:extLst>
              <a:ext uri="{FF2B5EF4-FFF2-40B4-BE49-F238E27FC236}">
                <a16:creationId xmlns:a16="http://schemas.microsoft.com/office/drawing/2014/main" id="{967DC9BD-D8FE-4F51-B03A-00B17384E2DC}"/>
              </a:ext>
            </a:extLst>
          </p:cNvPr>
          <p:cNvGrpSpPr/>
          <p:nvPr/>
        </p:nvGrpSpPr>
        <p:grpSpPr>
          <a:xfrm>
            <a:off x="8781189" y="2361000"/>
            <a:ext cx="2725200" cy="3903633"/>
            <a:chOff x="6616600" y="1431525"/>
            <a:chExt cx="2043900" cy="2927725"/>
          </a:xfrm>
        </p:grpSpPr>
        <p:sp>
          <p:nvSpPr>
            <p:cNvPr id="5" name="Google Shape;162;p25">
              <a:extLst>
                <a:ext uri="{FF2B5EF4-FFF2-40B4-BE49-F238E27FC236}">
                  <a16:creationId xmlns:a16="http://schemas.microsoft.com/office/drawing/2014/main" id="{87C75022-FA4D-4D5A-A666-CCEFA15D28A4}"/>
                </a:ext>
              </a:extLst>
            </p:cNvPr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Google Shape;163;p25">
              <a:extLst>
                <a:ext uri="{FF2B5EF4-FFF2-40B4-BE49-F238E27FC236}">
                  <a16:creationId xmlns:a16="http://schemas.microsoft.com/office/drawing/2014/main" id="{0821B16E-F6C7-441C-A94A-A084E3A66C3D}"/>
                </a:ext>
              </a:extLst>
            </p:cNvPr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Google Shape;164;p25">
              <a:extLst>
                <a:ext uri="{FF2B5EF4-FFF2-40B4-BE49-F238E27FC236}">
                  <a16:creationId xmlns:a16="http://schemas.microsoft.com/office/drawing/2014/main" id="{7D95AE88-1EA2-47E4-B2BF-A40ED698D219}"/>
                </a:ext>
              </a:extLst>
            </p:cNvPr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56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165;p25">
              <a:extLst>
                <a:ext uri="{FF2B5EF4-FFF2-40B4-BE49-F238E27FC236}">
                  <a16:creationId xmlns:a16="http://schemas.microsoft.com/office/drawing/2014/main" id="{182F32FD-7931-4F67-8265-9B6B47F4E529}"/>
                </a:ext>
              </a:extLst>
            </p:cNvPr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166;p25">
              <a:extLst>
                <a:ext uri="{FF2B5EF4-FFF2-40B4-BE49-F238E27FC236}">
                  <a16:creationId xmlns:a16="http://schemas.microsoft.com/office/drawing/2014/main" id="{8B23E1BC-25BF-4274-96A9-513505ACF944}"/>
                </a:ext>
              </a:extLst>
            </p:cNvPr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167;p25">
              <a:extLst>
                <a:ext uri="{FF2B5EF4-FFF2-40B4-BE49-F238E27FC236}">
                  <a16:creationId xmlns:a16="http://schemas.microsoft.com/office/drawing/2014/main" id="{9F0DA610-6206-4CAF-8F4B-6DC8EAF343E9}"/>
                </a:ext>
              </a:extLst>
            </p:cNvPr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68;p25">
              <a:extLst>
                <a:ext uri="{FF2B5EF4-FFF2-40B4-BE49-F238E27FC236}">
                  <a16:creationId xmlns:a16="http://schemas.microsoft.com/office/drawing/2014/main" id="{8A3566F1-2647-4A00-B449-71B9CC25A354}"/>
                </a:ext>
              </a:extLst>
            </p:cNvPr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" name="Google Shape;169;p25">
              <a:extLst>
                <a:ext uri="{FF2B5EF4-FFF2-40B4-BE49-F238E27FC236}">
                  <a16:creationId xmlns:a16="http://schemas.microsoft.com/office/drawing/2014/main" id="{7BC1F6E5-3056-40B3-874F-9F7798C84B48}"/>
                </a:ext>
              </a:extLst>
            </p:cNvPr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70;p25">
              <a:extLst>
                <a:ext uri="{FF2B5EF4-FFF2-40B4-BE49-F238E27FC236}">
                  <a16:creationId xmlns:a16="http://schemas.microsoft.com/office/drawing/2014/main" id="{61828F9F-C4FC-4182-919E-0172D6435D8B}"/>
                </a:ext>
              </a:extLst>
            </p:cNvPr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71;p25">
              <a:extLst>
                <a:ext uri="{FF2B5EF4-FFF2-40B4-BE49-F238E27FC236}">
                  <a16:creationId xmlns:a16="http://schemas.microsoft.com/office/drawing/2014/main" id="{192DDFAB-A462-4B9B-B967-0EDE521BF168}"/>
                </a:ext>
              </a:extLst>
            </p:cNvPr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72;p25">
            <a:extLst>
              <a:ext uri="{FF2B5EF4-FFF2-40B4-BE49-F238E27FC236}">
                <a16:creationId xmlns:a16="http://schemas.microsoft.com/office/drawing/2014/main" id="{442747DB-02A9-448B-BFA2-6DFF4554B0F4}"/>
              </a:ext>
            </a:extLst>
          </p:cNvPr>
          <p:cNvGrpSpPr/>
          <p:nvPr/>
        </p:nvGrpSpPr>
        <p:grpSpPr>
          <a:xfrm>
            <a:off x="6055523" y="2361000"/>
            <a:ext cx="2725200" cy="3903633"/>
            <a:chOff x="4572350" y="1431525"/>
            <a:chExt cx="2043900" cy="2927725"/>
          </a:xfrm>
        </p:grpSpPr>
        <p:sp>
          <p:nvSpPr>
            <p:cNvPr id="16" name="Google Shape;173;p25">
              <a:extLst>
                <a:ext uri="{FF2B5EF4-FFF2-40B4-BE49-F238E27FC236}">
                  <a16:creationId xmlns:a16="http://schemas.microsoft.com/office/drawing/2014/main" id="{932B940A-73AC-4DA7-BF5F-C9B11B210D8C}"/>
                </a:ext>
              </a:extLst>
            </p:cNvPr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Google Shape;174;p25">
              <a:extLst>
                <a:ext uri="{FF2B5EF4-FFF2-40B4-BE49-F238E27FC236}">
                  <a16:creationId xmlns:a16="http://schemas.microsoft.com/office/drawing/2014/main" id="{8D3C2AE8-A191-4A39-A68A-474028159D3D}"/>
                </a:ext>
              </a:extLst>
            </p:cNvPr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Google Shape;175;p25">
              <a:extLst>
                <a:ext uri="{FF2B5EF4-FFF2-40B4-BE49-F238E27FC236}">
                  <a16:creationId xmlns:a16="http://schemas.microsoft.com/office/drawing/2014/main" id="{414035A8-B855-4260-BD77-5589D7143218}"/>
                </a:ext>
              </a:extLst>
            </p:cNvPr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56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176;p25">
              <a:extLst>
                <a:ext uri="{FF2B5EF4-FFF2-40B4-BE49-F238E27FC236}">
                  <a16:creationId xmlns:a16="http://schemas.microsoft.com/office/drawing/2014/main" id="{2268F961-EBCC-4F4F-B704-8152F5E888F8}"/>
                </a:ext>
              </a:extLst>
            </p:cNvPr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77;p25">
              <a:extLst>
                <a:ext uri="{FF2B5EF4-FFF2-40B4-BE49-F238E27FC236}">
                  <a16:creationId xmlns:a16="http://schemas.microsoft.com/office/drawing/2014/main" id="{64B07101-1566-47E2-B65E-0ABAA6A502C6}"/>
                </a:ext>
              </a:extLst>
            </p:cNvPr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178;p25">
              <a:extLst>
                <a:ext uri="{FF2B5EF4-FFF2-40B4-BE49-F238E27FC236}">
                  <a16:creationId xmlns:a16="http://schemas.microsoft.com/office/drawing/2014/main" id="{2D8E74F8-433D-493F-9C2C-DD4A35F4A507}"/>
                </a:ext>
              </a:extLst>
            </p:cNvPr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79;p25">
              <a:extLst>
                <a:ext uri="{FF2B5EF4-FFF2-40B4-BE49-F238E27FC236}">
                  <a16:creationId xmlns:a16="http://schemas.microsoft.com/office/drawing/2014/main" id="{0EB861CD-49B2-438D-A31D-892911FA38A6}"/>
                </a:ext>
              </a:extLst>
            </p:cNvPr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" name="Google Shape;180;p25">
              <a:extLst>
                <a:ext uri="{FF2B5EF4-FFF2-40B4-BE49-F238E27FC236}">
                  <a16:creationId xmlns:a16="http://schemas.microsoft.com/office/drawing/2014/main" id="{BEF6D8DD-DC6E-4D75-91EF-7B4699D1D0FE}"/>
                </a:ext>
              </a:extLst>
            </p:cNvPr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181;p25">
              <a:extLst>
                <a:ext uri="{FF2B5EF4-FFF2-40B4-BE49-F238E27FC236}">
                  <a16:creationId xmlns:a16="http://schemas.microsoft.com/office/drawing/2014/main" id="{8334E6DA-BE10-4142-A696-59FBF2C2A54A}"/>
                </a:ext>
              </a:extLst>
            </p:cNvPr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182;p25">
              <a:extLst>
                <a:ext uri="{FF2B5EF4-FFF2-40B4-BE49-F238E27FC236}">
                  <a16:creationId xmlns:a16="http://schemas.microsoft.com/office/drawing/2014/main" id="{4BCD0C62-7A96-4B92-811C-2E981D4AD86C}"/>
                </a:ext>
              </a:extLst>
            </p:cNvPr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6" name="Google Shape;183;p25">
            <a:extLst>
              <a:ext uri="{FF2B5EF4-FFF2-40B4-BE49-F238E27FC236}">
                <a16:creationId xmlns:a16="http://schemas.microsoft.com/office/drawing/2014/main" id="{793FCAD1-33A6-47AF-9561-BF6F25C3F2EA}"/>
              </a:ext>
            </a:extLst>
          </p:cNvPr>
          <p:cNvGrpSpPr/>
          <p:nvPr/>
        </p:nvGrpSpPr>
        <p:grpSpPr>
          <a:xfrm>
            <a:off x="3329856" y="2361000"/>
            <a:ext cx="2725200" cy="3903633"/>
            <a:chOff x="2528100" y="1431525"/>
            <a:chExt cx="2043900" cy="2927725"/>
          </a:xfrm>
        </p:grpSpPr>
        <p:sp>
          <p:nvSpPr>
            <p:cNvPr id="27" name="Google Shape;184;p25">
              <a:extLst>
                <a:ext uri="{FF2B5EF4-FFF2-40B4-BE49-F238E27FC236}">
                  <a16:creationId xmlns:a16="http://schemas.microsoft.com/office/drawing/2014/main" id="{E516511F-D8BA-457E-B0C5-22B6A2DA6605}"/>
                </a:ext>
              </a:extLst>
            </p:cNvPr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28" name="Google Shape;185;p25">
              <a:extLst>
                <a:ext uri="{FF2B5EF4-FFF2-40B4-BE49-F238E27FC236}">
                  <a16:creationId xmlns:a16="http://schemas.microsoft.com/office/drawing/2014/main" id="{886E385D-E980-4F57-819F-14D6EB5DE815}"/>
                </a:ext>
              </a:extLst>
            </p:cNvPr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29" name="Google Shape;186;p25">
              <a:extLst>
                <a:ext uri="{FF2B5EF4-FFF2-40B4-BE49-F238E27FC236}">
                  <a16:creationId xmlns:a16="http://schemas.microsoft.com/office/drawing/2014/main" id="{7607E0F9-AB50-4B46-BB2E-9A37C5093FB8}"/>
                </a:ext>
              </a:extLst>
            </p:cNvPr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5600" b="1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187;p25">
              <a:extLst>
                <a:ext uri="{FF2B5EF4-FFF2-40B4-BE49-F238E27FC236}">
                  <a16:creationId xmlns:a16="http://schemas.microsoft.com/office/drawing/2014/main" id="{C5316097-1435-483A-8C9F-92CF5392F7A7}"/>
                </a:ext>
              </a:extLst>
            </p:cNvPr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188;p25">
              <a:extLst>
                <a:ext uri="{FF2B5EF4-FFF2-40B4-BE49-F238E27FC236}">
                  <a16:creationId xmlns:a16="http://schemas.microsoft.com/office/drawing/2014/main" id="{0E59DB65-88A0-435E-A6F0-268D0FA1B0E0}"/>
                </a:ext>
              </a:extLst>
            </p:cNvPr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189;p25">
              <a:extLst>
                <a:ext uri="{FF2B5EF4-FFF2-40B4-BE49-F238E27FC236}">
                  <a16:creationId xmlns:a16="http://schemas.microsoft.com/office/drawing/2014/main" id="{C65E197E-F569-4822-88F4-2A2CD0AC5991}"/>
                </a:ext>
              </a:extLst>
            </p:cNvPr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 dirty="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190;p25">
              <a:extLst>
                <a:ext uri="{FF2B5EF4-FFF2-40B4-BE49-F238E27FC236}">
                  <a16:creationId xmlns:a16="http://schemas.microsoft.com/office/drawing/2014/main" id="{71A2FA0D-07E1-4F53-9339-B406CF746712}"/>
                </a:ext>
              </a:extLst>
            </p:cNvPr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" name="Google Shape;191;p25">
              <a:extLst>
                <a:ext uri="{FF2B5EF4-FFF2-40B4-BE49-F238E27FC236}">
                  <a16:creationId xmlns:a16="http://schemas.microsoft.com/office/drawing/2014/main" id="{EC76E540-B194-4338-AD07-718AE0DE0F1F}"/>
                </a:ext>
              </a:extLst>
            </p:cNvPr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192;p25">
              <a:extLst>
                <a:ext uri="{FF2B5EF4-FFF2-40B4-BE49-F238E27FC236}">
                  <a16:creationId xmlns:a16="http://schemas.microsoft.com/office/drawing/2014/main" id="{1233C419-7DFC-4EA0-A8B2-5DE0E19552FD}"/>
                </a:ext>
              </a:extLst>
            </p:cNvPr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193;p25">
              <a:extLst>
                <a:ext uri="{FF2B5EF4-FFF2-40B4-BE49-F238E27FC236}">
                  <a16:creationId xmlns:a16="http://schemas.microsoft.com/office/drawing/2014/main" id="{CF5372F9-0901-4264-BE94-64DBFA1A3429}"/>
                </a:ext>
              </a:extLst>
            </p:cNvPr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7" name="Google Shape;194;p25">
            <a:extLst>
              <a:ext uri="{FF2B5EF4-FFF2-40B4-BE49-F238E27FC236}">
                <a16:creationId xmlns:a16="http://schemas.microsoft.com/office/drawing/2014/main" id="{BF5B744B-9192-479F-941A-504565C75800}"/>
              </a:ext>
            </a:extLst>
          </p:cNvPr>
          <p:cNvGrpSpPr/>
          <p:nvPr/>
        </p:nvGrpSpPr>
        <p:grpSpPr>
          <a:xfrm>
            <a:off x="604656" y="2361000"/>
            <a:ext cx="2725200" cy="3903633"/>
            <a:chOff x="3975900" y="1431525"/>
            <a:chExt cx="2043900" cy="2927725"/>
          </a:xfrm>
        </p:grpSpPr>
        <p:sp>
          <p:nvSpPr>
            <p:cNvPr id="38" name="Google Shape;195;p25">
              <a:extLst>
                <a:ext uri="{FF2B5EF4-FFF2-40B4-BE49-F238E27FC236}">
                  <a16:creationId xmlns:a16="http://schemas.microsoft.com/office/drawing/2014/main" id="{2BEF5948-1090-4239-9D21-E5F7E5C51C85}"/>
                </a:ext>
              </a:extLst>
            </p:cNvPr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39" name="Google Shape;196;p25">
              <a:extLst>
                <a:ext uri="{FF2B5EF4-FFF2-40B4-BE49-F238E27FC236}">
                  <a16:creationId xmlns:a16="http://schemas.microsoft.com/office/drawing/2014/main" id="{6BC8F4B6-78FE-456E-98B6-B23D22386D27}"/>
                </a:ext>
              </a:extLst>
            </p:cNvPr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/>
            </a:p>
          </p:txBody>
        </p:sp>
        <p:sp>
          <p:nvSpPr>
            <p:cNvPr id="40" name="Google Shape;197;p25">
              <a:extLst>
                <a:ext uri="{FF2B5EF4-FFF2-40B4-BE49-F238E27FC236}">
                  <a16:creationId xmlns:a16="http://schemas.microsoft.com/office/drawing/2014/main" id="{19C88232-716F-48D1-8F35-81FF1CE7972D}"/>
                </a:ext>
              </a:extLst>
            </p:cNvPr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5600" b="1" dirty="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5600" b="1" dirty="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" name="Google Shape;198;p25">
              <a:extLst>
                <a:ext uri="{FF2B5EF4-FFF2-40B4-BE49-F238E27FC236}">
                  <a16:creationId xmlns:a16="http://schemas.microsoft.com/office/drawing/2014/main" id="{B57E3D28-0160-40AA-B914-53889886FCED}"/>
                </a:ext>
              </a:extLst>
            </p:cNvPr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199;p25">
              <a:extLst>
                <a:ext uri="{FF2B5EF4-FFF2-40B4-BE49-F238E27FC236}">
                  <a16:creationId xmlns:a16="http://schemas.microsoft.com/office/drawing/2014/main" id="{3BD685F0-07BC-439D-A189-00C8556B1B8D}"/>
                </a:ext>
              </a:extLst>
            </p:cNvPr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" name="Google Shape;200;p25">
              <a:extLst>
                <a:ext uri="{FF2B5EF4-FFF2-40B4-BE49-F238E27FC236}">
                  <a16:creationId xmlns:a16="http://schemas.microsoft.com/office/drawing/2014/main" id="{94F504D5-2C8B-4AF8-BD74-ABC107116EA0}"/>
                </a:ext>
              </a:extLst>
            </p:cNvPr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201;p25">
              <a:extLst>
                <a:ext uri="{FF2B5EF4-FFF2-40B4-BE49-F238E27FC236}">
                  <a16:creationId xmlns:a16="http://schemas.microsoft.com/office/drawing/2014/main" id="{2C74CD56-3B3B-4D04-B5BC-F032CF516CCE}"/>
                </a:ext>
              </a:extLst>
            </p:cNvPr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933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33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" name="Google Shape;202;p25">
              <a:extLst>
                <a:ext uri="{FF2B5EF4-FFF2-40B4-BE49-F238E27FC236}">
                  <a16:creationId xmlns:a16="http://schemas.microsoft.com/office/drawing/2014/main" id="{330E50D1-B17A-4804-8E40-3198B3E30DD9}"/>
                </a:ext>
              </a:extLst>
            </p:cNvPr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203;p25">
              <a:extLst>
                <a:ext uri="{FF2B5EF4-FFF2-40B4-BE49-F238E27FC236}">
                  <a16:creationId xmlns:a16="http://schemas.microsoft.com/office/drawing/2014/main" id="{58260736-5770-4F04-B73D-8CBFE0703749}"/>
                </a:ext>
              </a:extLst>
            </p:cNvPr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204;p25">
              <a:extLst>
                <a:ext uri="{FF2B5EF4-FFF2-40B4-BE49-F238E27FC236}">
                  <a16:creationId xmlns:a16="http://schemas.microsoft.com/office/drawing/2014/main" id="{AA381619-8717-4077-AD8C-E8CCA2D5A8E1}"/>
                </a:ext>
              </a:extLst>
            </p:cNvPr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48" name="Google Shape;205;p25">
            <a:extLst>
              <a:ext uri="{FF2B5EF4-FFF2-40B4-BE49-F238E27FC236}">
                <a16:creationId xmlns:a16="http://schemas.microsoft.com/office/drawing/2014/main" id="{97B95404-5C2F-4B2B-85D3-301BD4230052}"/>
              </a:ext>
            </a:extLst>
          </p:cNvPr>
          <p:cNvSpPr/>
          <p:nvPr/>
        </p:nvSpPr>
        <p:spPr>
          <a:xfrm>
            <a:off x="598689" y="4109766"/>
            <a:ext cx="1374400" cy="276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0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06;p25">
            <a:extLst>
              <a:ext uri="{FF2B5EF4-FFF2-40B4-BE49-F238E27FC236}">
                <a16:creationId xmlns:a16="http://schemas.microsoft.com/office/drawing/2014/main" id="{0CB6F444-6BC6-4D5C-91A2-74C34CD64F9E}"/>
              </a:ext>
            </a:extLst>
          </p:cNvPr>
          <p:cNvSpPr/>
          <p:nvPr/>
        </p:nvSpPr>
        <p:spPr>
          <a:xfrm>
            <a:off x="1973088" y="4540732"/>
            <a:ext cx="1374400" cy="276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07;p25">
            <a:extLst>
              <a:ext uri="{FF2B5EF4-FFF2-40B4-BE49-F238E27FC236}">
                <a16:creationId xmlns:a16="http://schemas.microsoft.com/office/drawing/2014/main" id="{9837AF69-5352-40B8-80AE-975E7FE907C9}"/>
              </a:ext>
            </a:extLst>
          </p:cNvPr>
          <p:cNvSpPr/>
          <p:nvPr/>
        </p:nvSpPr>
        <p:spPr>
          <a:xfrm>
            <a:off x="7412289" y="5402666"/>
            <a:ext cx="2725200" cy="189183"/>
          </a:xfrm>
          <a:prstGeom prst="rect">
            <a:avLst/>
          </a:prstGeom>
          <a:solidFill>
            <a:srgbClr val="457467"/>
          </a:solidFill>
          <a:ln>
            <a:solidFill>
              <a:srgbClr val="457467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Following&amp; iteration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08;p25">
            <a:extLst>
              <a:ext uri="{FF2B5EF4-FFF2-40B4-BE49-F238E27FC236}">
                <a16:creationId xmlns:a16="http://schemas.microsoft.com/office/drawing/2014/main" id="{B01B2F0F-5B29-4E1E-B32C-A25487F54059}"/>
              </a:ext>
            </a:extLst>
          </p:cNvPr>
          <p:cNvSpPr/>
          <p:nvPr/>
        </p:nvSpPr>
        <p:spPr>
          <a:xfrm>
            <a:off x="10139856" y="5833632"/>
            <a:ext cx="697600" cy="276400"/>
          </a:xfrm>
          <a:prstGeom prst="rect">
            <a:avLst/>
          </a:prstGeom>
          <a:solidFill>
            <a:srgbClr val="4574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09;p25">
            <a:extLst>
              <a:ext uri="{FF2B5EF4-FFF2-40B4-BE49-F238E27FC236}">
                <a16:creationId xmlns:a16="http://schemas.microsoft.com/office/drawing/2014/main" id="{CD5EFC5B-E08B-4504-A274-2500FC3E6D55}"/>
              </a:ext>
            </a:extLst>
          </p:cNvPr>
          <p:cNvSpPr/>
          <p:nvPr/>
        </p:nvSpPr>
        <p:spPr>
          <a:xfrm>
            <a:off x="3329856" y="4959432"/>
            <a:ext cx="4080000" cy="276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 and promote campaign</a:t>
            </a:r>
            <a:endParaRPr sz="1067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186;p25">
            <a:extLst>
              <a:ext uri="{FF2B5EF4-FFF2-40B4-BE49-F238E27FC236}">
                <a16:creationId xmlns:a16="http://schemas.microsoft.com/office/drawing/2014/main" id="{5ABE7E4A-475C-47DE-9E20-134A493134B9}"/>
              </a:ext>
            </a:extLst>
          </p:cNvPr>
          <p:cNvSpPr txBox="1"/>
          <p:nvPr/>
        </p:nvSpPr>
        <p:spPr>
          <a:xfrm>
            <a:off x="9692234" y="1615109"/>
            <a:ext cx="2021524" cy="9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600" b="1" dirty="0">
                <a:solidFill>
                  <a:srgbClr val="457467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5600" b="1" dirty="0">
              <a:solidFill>
                <a:srgbClr val="4574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884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2095C0C-AEDB-486C-9184-A9AFC1A53AB4}"/>
              </a:ext>
            </a:extLst>
          </p:cNvPr>
          <p:cNvSpPr/>
          <p:nvPr/>
        </p:nvSpPr>
        <p:spPr>
          <a:xfrm rot="2859433">
            <a:off x="9849133" y="775285"/>
            <a:ext cx="5748907" cy="5323622"/>
          </a:xfrm>
          <a:prstGeom prst="triangle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E558E37-939D-4421-9E60-3FE7E122094F}"/>
              </a:ext>
            </a:extLst>
          </p:cNvPr>
          <p:cNvSpPr/>
          <p:nvPr/>
        </p:nvSpPr>
        <p:spPr>
          <a:xfrm>
            <a:off x="-1536970" y="-530158"/>
            <a:ext cx="11614825" cy="7645941"/>
          </a:xfrm>
          <a:prstGeom prst="irregularSeal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DAF6E-9614-4277-992C-F8EEA2A8DB6A}"/>
              </a:ext>
            </a:extLst>
          </p:cNvPr>
          <p:cNvSpPr/>
          <p:nvPr/>
        </p:nvSpPr>
        <p:spPr>
          <a:xfrm>
            <a:off x="1229265" y="2313712"/>
            <a:ext cx="6082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ym typeface="Roboto"/>
              </a:rPr>
              <a:t>สิ่งที่คาดว่าจะทำต่อหากจบ</a:t>
            </a:r>
            <a:r>
              <a:rPr lang="en-US" b="1" dirty="0">
                <a:sym typeface="Roboto"/>
              </a:rPr>
              <a:t> Session </a:t>
            </a:r>
            <a:r>
              <a:rPr lang="th-TH" b="1" dirty="0">
                <a:sym typeface="Roboto"/>
              </a:rPr>
              <a:t>นี้</a:t>
            </a:r>
            <a:endParaRPr lang="en-US" b="1" dirty="0">
              <a:sym typeface="Roboto"/>
            </a:endParaRPr>
          </a:p>
          <a:p>
            <a:pPr marL="342900" indent="-342900">
              <a:buFontTx/>
              <a:buChar char="-"/>
            </a:pPr>
            <a:r>
              <a:rPr lang="th-TH" dirty="0">
                <a:sym typeface="Roboto"/>
              </a:rPr>
              <a:t>หาว่าปัจจัยที่ ส่งผลต่อการสมัครสมาชิกคืออะไร</a:t>
            </a:r>
          </a:p>
          <a:p>
            <a:pPr marL="342900" indent="-342900">
              <a:buFontTx/>
              <a:buChar char="-"/>
            </a:pPr>
            <a:r>
              <a:rPr lang="th-TH" dirty="0">
                <a:sym typeface="Roboto"/>
              </a:rPr>
              <a:t>เก็บข้อมูลชนิดของตั๋วและชนิดจักรยานของผู้ใช้บริการ</a:t>
            </a:r>
            <a:endParaRPr lang="en-US" dirty="0">
              <a:sym typeface="Roboto"/>
            </a:endParaRPr>
          </a:p>
          <a:p>
            <a:r>
              <a:rPr lang="en-US" dirty="0">
                <a:sym typeface="Roboto"/>
              </a:rPr>
              <a:t>- </a:t>
            </a:r>
            <a:r>
              <a:rPr lang="th-TH" dirty="0">
                <a:sym typeface="Roboto"/>
              </a:rPr>
              <a:t>   วิเคราะห์ว่าสถานีมีผลอย่างไรกับยอดสมัครสมาชิก</a:t>
            </a:r>
            <a:endParaRPr lang="en-US" dirty="0">
              <a:sym typeface="Roboto"/>
            </a:endParaRPr>
          </a:p>
          <a:p>
            <a:r>
              <a:rPr lang="en-US" dirty="0">
                <a:sym typeface="Robot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464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ABF1B-A6C6-4FF0-9F5E-21D07B8F4D58}"/>
              </a:ext>
            </a:extLst>
          </p:cNvPr>
          <p:cNvSpPr txBox="1"/>
          <p:nvPr/>
        </p:nvSpPr>
        <p:spPr>
          <a:xfrm>
            <a:off x="6245876" y="2767280"/>
            <a:ext cx="2563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Q&amp;A</a:t>
            </a:r>
            <a:endParaRPr lang="th-TH" sz="8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D08358-DF2D-461E-9455-78A67905E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3" b="94792" l="9783" r="89946">
                        <a14:foregroundMark x1="49592" y1="82887" x2="49592" y2="828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585939"/>
            <a:ext cx="5304972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D811AE3-0608-4BD4-8EE0-05AF3FD7E1CF}"/>
              </a:ext>
            </a:extLst>
          </p:cNvPr>
          <p:cNvSpPr/>
          <p:nvPr/>
        </p:nvSpPr>
        <p:spPr>
          <a:xfrm rot="4004278">
            <a:off x="8224486" y="1888725"/>
            <a:ext cx="7483299" cy="5119329"/>
          </a:xfrm>
          <a:prstGeom prst="triangle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714D993-2F60-4B06-B2F9-72AC034E6559}"/>
              </a:ext>
            </a:extLst>
          </p:cNvPr>
          <p:cNvSpPr/>
          <p:nvPr/>
        </p:nvSpPr>
        <p:spPr>
          <a:xfrm>
            <a:off x="0" y="0"/>
            <a:ext cx="5748907" cy="5323622"/>
          </a:xfrm>
          <a:prstGeom prst="triangle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4D870CD-0C65-49AA-B58A-2B72138F1FA6}"/>
              </a:ext>
            </a:extLst>
          </p:cNvPr>
          <p:cNvSpPr/>
          <p:nvPr/>
        </p:nvSpPr>
        <p:spPr>
          <a:xfrm>
            <a:off x="2252333" y="1050587"/>
            <a:ext cx="7534002" cy="47470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B1237-D072-43CD-A31E-2FC016C59B4F}"/>
              </a:ext>
            </a:extLst>
          </p:cNvPr>
          <p:cNvSpPr txBox="1"/>
          <p:nvPr/>
        </p:nvSpPr>
        <p:spPr>
          <a:xfrm>
            <a:off x="4325592" y="2962471"/>
            <a:ext cx="3540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/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13665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0687AB7-3F00-48FC-B58C-794330C9A697}"/>
              </a:ext>
            </a:extLst>
          </p:cNvPr>
          <p:cNvSpPr/>
          <p:nvPr/>
        </p:nvSpPr>
        <p:spPr>
          <a:xfrm>
            <a:off x="495946" y="5147454"/>
            <a:ext cx="5052413" cy="1200329"/>
          </a:xfrm>
          <a:prstGeom prst="snip2Diag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341ED1E8-9F20-401A-B1FD-AC36EBD8FFD5}"/>
              </a:ext>
            </a:extLst>
          </p:cNvPr>
          <p:cNvSpPr/>
          <p:nvPr/>
        </p:nvSpPr>
        <p:spPr>
          <a:xfrm>
            <a:off x="-1617073" y="282937"/>
            <a:ext cx="13208998" cy="2625132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50516-9236-479D-9FE3-EDC8112095FA}"/>
              </a:ext>
            </a:extLst>
          </p:cNvPr>
          <p:cNvSpPr txBox="1"/>
          <p:nvPr/>
        </p:nvSpPr>
        <p:spPr>
          <a:xfrm>
            <a:off x="689113" y="1055473"/>
            <a:ext cx="10999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en-US" sz="2400" dirty="0" err="1">
                <a:latin typeface="+mj-lt"/>
              </a:rPr>
              <a:t>Cyclistic</a:t>
            </a:r>
            <a:r>
              <a:rPr lang="en-US" sz="2400" dirty="0">
                <a:latin typeface="+mj-lt"/>
              </a:rPr>
              <a:t>” </a:t>
            </a:r>
            <a:r>
              <a:rPr lang="th-TH" sz="2400" dirty="0">
                <a:latin typeface="+mj-lt"/>
              </a:rPr>
              <a:t>บริษัทที่เปิดให้เช่าจักรยาน มีจักรยานทั้งหมด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uFill>
                  <a:solidFill>
                    <a:srgbClr val="FF0000"/>
                  </a:solidFill>
                </a:uFill>
                <a:latin typeface="+mj-lt"/>
              </a:rPr>
              <a:t>5,800 </a:t>
            </a:r>
            <a:r>
              <a:rPr lang="th-TH" sz="2400" dirty="0">
                <a:uFill>
                  <a:solidFill>
                    <a:srgbClr val="FF0000"/>
                  </a:solidFill>
                </a:uFill>
                <a:latin typeface="+mj-lt"/>
              </a:rPr>
              <a:t>คัน และมีสถานีมากกว่า 600 สถานี</a:t>
            </a:r>
            <a:r>
              <a:rPr lang="en-US" sz="2400" dirty="0">
                <a:uFill>
                  <a:solidFill>
                    <a:srgbClr val="FF0000"/>
                  </a:solidFill>
                </a:uFill>
                <a:latin typeface="+mj-lt"/>
              </a:rPr>
              <a:t> </a:t>
            </a:r>
            <a:r>
              <a:rPr lang="th-TH" sz="2400" dirty="0">
                <a:uFill>
                  <a:solidFill>
                    <a:srgbClr val="FF0000"/>
                  </a:solidFill>
                </a:uFill>
                <a:latin typeface="+mj-lt"/>
              </a:rPr>
              <a:t>บริษัทมีจักรยานให้เช่าทั้งหมด 3 ประเภท ได้แก่ จักรยานธรรมดา</a:t>
            </a:r>
            <a:r>
              <a:rPr lang="en-US" sz="2400" dirty="0">
                <a:uFill>
                  <a:solidFill>
                    <a:srgbClr val="FF0000"/>
                  </a:solidFill>
                </a:uFill>
                <a:latin typeface="+mj-lt"/>
              </a:rPr>
              <a:t>, </a:t>
            </a:r>
            <a:r>
              <a:rPr lang="th-TH" sz="2400" dirty="0">
                <a:uFill>
                  <a:solidFill>
                    <a:srgbClr val="FF0000"/>
                  </a:solidFill>
                </a:uFill>
                <a:latin typeface="+mj-lt"/>
              </a:rPr>
              <a:t>จักรยานสามล้อสำหรับผู้พิการ และจักรยานสำหรับบรรทุกสิ่งของ</a:t>
            </a:r>
            <a:r>
              <a:rPr lang="en-US" sz="2400" dirty="0">
                <a:uFill>
                  <a:solidFill>
                    <a:srgbClr val="FF0000"/>
                  </a:solidFill>
                </a:uFill>
                <a:latin typeface="+mj-lt"/>
              </a:rPr>
              <a:t>  </a:t>
            </a:r>
            <a:r>
              <a:rPr lang="th-TH" sz="2400" dirty="0">
                <a:uFill>
                  <a:solidFill>
                    <a:srgbClr val="FF0000"/>
                  </a:solidFill>
                </a:uFill>
                <a:latin typeface="+mj-lt"/>
              </a:rPr>
              <a:t>ผู้ใช้บริการส่วนใหญ่ใช้จักรยานประเภท ธรรมดา มีเพียง 8</a:t>
            </a:r>
            <a:r>
              <a:rPr lang="en-US" sz="2400" dirty="0">
                <a:uFill>
                  <a:solidFill>
                    <a:srgbClr val="FF0000"/>
                  </a:solidFill>
                </a:uFill>
                <a:latin typeface="+mj-lt"/>
              </a:rPr>
              <a:t>% </a:t>
            </a:r>
            <a:r>
              <a:rPr lang="th-TH" sz="2400" dirty="0">
                <a:uFill>
                  <a:solidFill>
                    <a:srgbClr val="FF0000"/>
                  </a:solidFill>
                </a:uFill>
                <a:latin typeface="+mj-lt"/>
              </a:rPr>
              <a:t>ที่ใช้ฟังก์ชั่นการช่วยเหลือ</a:t>
            </a:r>
            <a:r>
              <a:rPr lang="en-US" sz="2400" dirty="0">
                <a:latin typeface="+mj-lt"/>
              </a:rPr>
              <a:t>. </a:t>
            </a:r>
            <a:r>
              <a:rPr lang="th-TH" sz="2400" dirty="0">
                <a:latin typeface="+mj-lt"/>
              </a:rPr>
              <a:t>ผู้ใช้จักรยานมักจะใช้เพื่อพักผ่อนหย่อนใจ แต่ประมาณ 30 </a:t>
            </a:r>
            <a:r>
              <a:rPr lang="en-US" sz="2400" dirty="0">
                <a:latin typeface="+mj-lt"/>
              </a:rPr>
              <a:t>% </a:t>
            </a:r>
            <a:r>
              <a:rPr lang="th-TH" sz="2400" dirty="0">
                <a:latin typeface="+mj-lt"/>
              </a:rPr>
              <a:t>ใช้เพื่อการเดินทางในแต่ล่ะวัน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9DD40-EDAA-452D-814E-F90C7DA1B824}"/>
              </a:ext>
            </a:extLst>
          </p:cNvPr>
          <p:cNvSpPr/>
          <p:nvPr/>
        </p:nvSpPr>
        <p:spPr>
          <a:xfrm>
            <a:off x="689113" y="532253"/>
            <a:ext cx="2183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สถานการณ์ สมมุติ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99BF0-5369-4DBE-B6BC-DE31168F2915}"/>
              </a:ext>
            </a:extLst>
          </p:cNvPr>
          <p:cNvSpPr/>
          <p:nvPr/>
        </p:nvSpPr>
        <p:spPr>
          <a:xfrm>
            <a:off x="1175098" y="2908069"/>
            <a:ext cx="4726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/>
              <a:t>กลยุทธ์ที่ใช้ปัจจุบัน</a:t>
            </a:r>
            <a:r>
              <a:rPr lang="en-US" sz="2400" dirty="0"/>
              <a:t>:</a:t>
            </a:r>
          </a:p>
          <a:p>
            <a:r>
              <a:rPr lang="en-US" sz="2400" dirty="0"/>
              <a:t>- </a:t>
            </a:r>
            <a:r>
              <a:rPr lang="th-TH" sz="2400" dirty="0"/>
              <a:t>ตั๋วเที่ยวเดียว สำหรับผู้ใช้ทั่วไป</a:t>
            </a:r>
            <a:endParaRPr lang="en-US" sz="2400" dirty="0"/>
          </a:p>
          <a:p>
            <a:r>
              <a:rPr lang="th-TH" sz="2400" dirty="0"/>
              <a:t>-  ตั๋วเหมารายวัน สำหรับผู้ใช้ทั่วไป</a:t>
            </a:r>
          </a:p>
          <a:p>
            <a:r>
              <a:rPr lang="en-US" sz="2400" dirty="0"/>
              <a:t>- </a:t>
            </a:r>
            <a:r>
              <a:rPr lang="th-TH" sz="2400" dirty="0"/>
              <a:t>สมัครสมาชิกรายปี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2EFEA-4C6E-423E-A5F7-CCD49F93F795}"/>
              </a:ext>
            </a:extLst>
          </p:cNvPr>
          <p:cNvSpPr/>
          <p:nvPr/>
        </p:nvSpPr>
        <p:spPr>
          <a:xfrm>
            <a:off x="6095999" y="2910875"/>
            <a:ext cx="4605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/>
              <a:t>ข้อสรุปของฝ่ายวิเคราะห์บัญชี</a:t>
            </a:r>
            <a:r>
              <a:rPr lang="en-US" sz="2400" dirty="0"/>
              <a:t>: </a:t>
            </a:r>
          </a:p>
          <a:p>
            <a:r>
              <a:rPr lang="en-US" sz="2400" dirty="0"/>
              <a:t>“</a:t>
            </a:r>
            <a:r>
              <a:rPr lang="th-TH" sz="2400" b="1" dirty="0">
                <a:uFill>
                  <a:solidFill>
                    <a:srgbClr val="FF0000"/>
                  </a:solidFill>
                </a:uFill>
              </a:rPr>
              <a:t>สมาชิกรายปีทำกำไรได้มากกว่าผู้ใช้ทั่วไป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”</a:t>
            </a:r>
            <a:endParaRPr lang="th-TH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0A87E-F60A-42F5-9712-37A96359E1F1}"/>
              </a:ext>
            </a:extLst>
          </p:cNvPr>
          <p:cNvSpPr/>
          <p:nvPr/>
        </p:nvSpPr>
        <p:spPr>
          <a:xfrm>
            <a:off x="6096000" y="3947125"/>
            <a:ext cx="4605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uFill>
                  <a:solidFill>
                    <a:srgbClr val="FF0000"/>
                  </a:solidFill>
                </a:uFill>
              </a:rPr>
              <a:t>ทัศนคติของผู้อำนวยการ</a:t>
            </a:r>
            <a:r>
              <a:rPr lang="en-US" sz="2400" dirty="0"/>
              <a:t>:</a:t>
            </a:r>
          </a:p>
          <a:p>
            <a:r>
              <a:rPr lang="en-US" sz="2400" dirty="0"/>
              <a:t> “</a:t>
            </a:r>
            <a:r>
              <a:rPr lang="th-TH" sz="2400" b="1" dirty="0">
                <a:uFill>
                  <a:solidFill>
                    <a:srgbClr val="FF0000"/>
                  </a:solidFill>
                </a:uFill>
              </a:rPr>
              <a:t>กลยุทธ์หลักที่เหมาะที่จะใช้คือการเปลี่ยนผู้ใช้ทั่วไปเป็นสมาชิกรายปี</a:t>
            </a:r>
            <a:r>
              <a:rPr lang="en-US" sz="2400" dirty="0"/>
              <a:t>” </a:t>
            </a:r>
            <a:endParaRPr lang="th-TH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8D421-73E3-48E5-A5F2-A878EF42B0FC}"/>
              </a:ext>
            </a:extLst>
          </p:cNvPr>
          <p:cNvSpPr txBox="1"/>
          <p:nvPr/>
        </p:nvSpPr>
        <p:spPr>
          <a:xfrm>
            <a:off x="821410" y="5332119"/>
            <a:ext cx="4726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ด้วยหน้าที่ของ นักวิเคราะห์ข้อมูลคือ เราต้องวิเคราะห์ข้อมูลเชิงลึกเพื่อมาช่วยในการตัดสินใจ</a:t>
            </a:r>
            <a:r>
              <a:rPr lang="en-US" sz="2400" dirty="0"/>
              <a:t>!!!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6685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Top Corners Snipped 15">
            <a:extLst>
              <a:ext uri="{FF2B5EF4-FFF2-40B4-BE49-F238E27FC236}">
                <a16:creationId xmlns:a16="http://schemas.microsoft.com/office/drawing/2014/main" id="{F8D978F9-6D9C-4D98-9EC9-EC264896B4A2}"/>
              </a:ext>
            </a:extLst>
          </p:cNvPr>
          <p:cNvSpPr/>
          <p:nvPr/>
        </p:nvSpPr>
        <p:spPr>
          <a:xfrm rot="20448279">
            <a:off x="4362242" y="2950776"/>
            <a:ext cx="7284140" cy="6021421"/>
          </a:xfrm>
          <a:prstGeom prst="snip2Same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E5679E-FDEA-4942-90FB-A321F158B7F4}"/>
              </a:ext>
            </a:extLst>
          </p:cNvPr>
          <p:cNvGrpSpPr/>
          <p:nvPr/>
        </p:nvGrpSpPr>
        <p:grpSpPr>
          <a:xfrm>
            <a:off x="686056" y="1149717"/>
            <a:ext cx="6986953" cy="1743668"/>
            <a:chOff x="1494439" y="805160"/>
            <a:chExt cx="6986953" cy="17436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069F2A-8295-4CAD-AE80-850728B3B298}"/>
                </a:ext>
              </a:extLst>
            </p:cNvPr>
            <p:cNvSpPr/>
            <p:nvPr/>
          </p:nvSpPr>
          <p:spPr>
            <a:xfrm>
              <a:off x="1825743" y="1348499"/>
              <a:ext cx="665564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- </a:t>
              </a:r>
              <a:r>
                <a:rPr lang="th-TH" sz="2400" dirty="0">
                  <a:solidFill>
                    <a:srgbClr val="000000"/>
                  </a:solidFill>
                  <a:latin typeface="+mj-lt"/>
                </a:rPr>
                <a:t>ระหว่าง ผู้ใช้ทั่วไป กับ สมาชิก มีความแตกต่างกันอย่างไร</a:t>
              </a: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?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- </a:t>
              </a:r>
              <a:r>
                <a:rPr lang="th-TH" sz="2400" dirty="0">
                  <a:solidFill>
                    <a:srgbClr val="000000"/>
                  </a:solidFill>
                  <a:latin typeface="+mj-lt"/>
                </a:rPr>
                <a:t>ทำไม ผู้ใช้ทั่วไปถึงต้องสมัครสมาชิก</a:t>
              </a: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?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- </a:t>
              </a:r>
              <a:r>
                <a:rPr lang="th-TH" sz="2400" dirty="0">
                  <a:solidFill>
                    <a:srgbClr val="000000"/>
                  </a:solidFill>
                  <a:latin typeface="+mj-lt"/>
                </a:rPr>
                <a:t>สามารถใช้ </a:t>
              </a: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Social Media </a:t>
              </a:r>
              <a:r>
                <a:rPr lang="th-TH" sz="2400" dirty="0">
                  <a:solidFill>
                    <a:srgbClr val="000000"/>
                  </a:solidFill>
                  <a:latin typeface="+mj-lt"/>
                </a:rPr>
                <a:t>ช่วยในการเพิ่มยอดสมาชิกได้อย่างไรบ้าง</a:t>
              </a: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?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5EC1E6-450C-4C23-A695-8F4E61B23E34}"/>
                </a:ext>
              </a:extLst>
            </p:cNvPr>
            <p:cNvSpPr/>
            <p:nvPr/>
          </p:nvSpPr>
          <p:spPr>
            <a:xfrm>
              <a:off x="1494439" y="805160"/>
              <a:ext cx="1752344" cy="5433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Find:</a:t>
              </a:r>
              <a:endParaRPr lang="th-TH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57EE00-1EAB-47A2-8CEA-E76577DEC762}"/>
              </a:ext>
            </a:extLst>
          </p:cNvPr>
          <p:cNvGrpSpPr/>
          <p:nvPr/>
        </p:nvGrpSpPr>
        <p:grpSpPr>
          <a:xfrm>
            <a:off x="5830956" y="3668159"/>
            <a:ext cx="4625011" cy="1745803"/>
            <a:chOff x="5830956" y="3668159"/>
            <a:chExt cx="4625011" cy="17458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C634E4-605E-4033-A01E-C4E2FAE37CE9}"/>
                </a:ext>
              </a:extLst>
            </p:cNvPr>
            <p:cNvSpPr/>
            <p:nvPr/>
          </p:nvSpPr>
          <p:spPr>
            <a:xfrm>
              <a:off x="5830956" y="3668159"/>
              <a:ext cx="1113183" cy="59291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Use:</a:t>
              </a:r>
              <a:endParaRPr lang="th-TH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AB127F-C303-4A94-B674-17687E3591A8}"/>
                </a:ext>
              </a:extLst>
            </p:cNvPr>
            <p:cNvSpPr txBox="1"/>
            <p:nvPr/>
          </p:nvSpPr>
          <p:spPr>
            <a:xfrm>
              <a:off x="6268280" y="4459855"/>
              <a:ext cx="41876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th-TH" dirty="0"/>
                <a:t>วิเคราะห์ข้อมูลที่บันทึกไว้</a:t>
              </a:r>
            </a:p>
            <a:p>
              <a:pPr marL="457200" indent="-457200">
                <a:buFontTx/>
                <a:buChar char="-"/>
              </a:pPr>
              <a:r>
                <a:rPr lang="th-TH" dirty="0"/>
                <a:t>ใช้ ผลการวิเคราะห์ เพื่อตอบปัญหา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3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0C5F910-D105-409C-9E90-02D6B41411D0}"/>
              </a:ext>
            </a:extLst>
          </p:cNvPr>
          <p:cNvSpPr/>
          <p:nvPr/>
        </p:nvSpPr>
        <p:spPr>
          <a:xfrm>
            <a:off x="2998069" y="-892018"/>
            <a:ext cx="5699852" cy="2079637"/>
          </a:xfrm>
          <a:prstGeom prst="rect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18CF7-EAB6-49D1-8CDE-FFA9729F1935}"/>
              </a:ext>
            </a:extLst>
          </p:cNvPr>
          <p:cNvSpPr txBox="1"/>
          <p:nvPr/>
        </p:nvSpPr>
        <p:spPr>
          <a:xfrm>
            <a:off x="4578127" y="415939"/>
            <a:ext cx="411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Analyst Data</a:t>
            </a:r>
            <a:endParaRPr lang="th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979DD-C489-438E-A944-0EE178A57C1F}"/>
              </a:ext>
            </a:extLst>
          </p:cNvPr>
          <p:cNvSpPr txBox="1"/>
          <p:nvPr/>
        </p:nvSpPr>
        <p:spPr>
          <a:xfrm>
            <a:off x="1476641" y="1827559"/>
            <a:ext cx="198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0128C-2216-46E7-B446-4784859FDA34}"/>
              </a:ext>
            </a:extLst>
          </p:cNvPr>
          <p:cNvSpPr txBox="1"/>
          <p:nvPr/>
        </p:nvSpPr>
        <p:spPr>
          <a:xfrm>
            <a:off x="1650101" y="3484841"/>
            <a:ext cx="1577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Clean&amp; Modeling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43510-2F68-439A-97A7-1C78D70146E6}"/>
              </a:ext>
            </a:extLst>
          </p:cNvPr>
          <p:cNvSpPr txBox="1"/>
          <p:nvPr/>
        </p:nvSpPr>
        <p:spPr>
          <a:xfrm>
            <a:off x="8193067" y="3989829"/>
            <a:ext cx="2160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Visualizations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85043-3B30-4C86-A180-60774446BF91}"/>
              </a:ext>
            </a:extLst>
          </p:cNvPr>
          <p:cNvSpPr txBox="1"/>
          <p:nvPr/>
        </p:nvSpPr>
        <p:spPr>
          <a:xfrm>
            <a:off x="7712922" y="1565949"/>
            <a:ext cx="3493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&amp; Conclusion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C0A54-944E-43C2-84BE-6C7A41E9FAD8}"/>
              </a:ext>
            </a:extLst>
          </p:cNvPr>
          <p:cNvSpPr/>
          <p:nvPr/>
        </p:nvSpPr>
        <p:spPr>
          <a:xfrm rot="5400000">
            <a:off x="1874162" y="2625963"/>
            <a:ext cx="1007165" cy="6095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CFE078-AF3E-4226-8FEF-7836A4904A5A}"/>
              </a:ext>
            </a:extLst>
          </p:cNvPr>
          <p:cNvSpPr/>
          <p:nvPr/>
        </p:nvSpPr>
        <p:spPr>
          <a:xfrm rot="16200000">
            <a:off x="8769536" y="2912877"/>
            <a:ext cx="1007165" cy="6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D5E82D-06F4-4E4B-92AD-ACC4A1F6A148}"/>
              </a:ext>
            </a:extLst>
          </p:cNvPr>
          <p:cNvSpPr/>
          <p:nvPr/>
        </p:nvSpPr>
        <p:spPr>
          <a:xfrm>
            <a:off x="5432648" y="5402319"/>
            <a:ext cx="1007165" cy="60957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62286-0FBF-4397-8862-C416B6F7F906}"/>
              </a:ext>
            </a:extLst>
          </p:cNvPr>
          <p:cNvSpPr txBox="1"/>
          <p:nvPr/>
        </p:nvSpPr>
        <p:spPr>
          <a:xfrm>
            <a:off x="1666815" y="4517888"/>
            <a:ext cx="2835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Remove Null value and Outlier</a:t>
            </a:r>
            <a:endParaRPr lang="th-TH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5B04F-D872-44A9-9653-7DF06A347645}"/>
              </a:ext>
            </a:extLst>
          </p:cNvPr>
          <p:cNvSpPr txBox="1"/>
          <p:nvPr/>
        </p:nvSpPr>
        <p:spPr>
          <a:xfrm>
            <a:off x="1656841" y="4694517"/>
            <a:ext cx="216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Merge, Pivot table</a:t>
            </a:r>
            <a:endParaRPr lang="th-TH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348862-7244-4F65-9AF9-A43FFCA059F8}"/>
              </a:ext>
            </a:extLst>
          </p:cNvPr>
          <p:cNvSpPr/>
          <p:nvPr/>
        </p:nvSpPr>
        <p:spPr>
          <a:xfrm>
            <a:off x="657204" y="1635046"/>
            <a:ext cx="552384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1B1B41-3850-4B2F-865C-543D4DCADE3D}"/>
              </a:ext>
            </a:extLst>
          </p:cNvPr>
          <p:cNvSpPr/>
          <p:nvPr/>
        </p:nvSpPr>
        <p:spPr>
          <a:xfrm>
            <a:off x="7173712" y="1472730"/>
            <a:ext cx="552384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8693C2-DFD3-4745-9619-80B2C0F33D6D}"/>
              </a:ext>
            </a:extLst>
          </p:cNvPr>
          <p:cNvSpPr/>
          <p:nvPr/>
        </p:nvSpPr>
        <p:spPr>
          <a:xfrm>
            <a:off x="7478767" y="4205272"/>
            <a:ext cx="552384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123C2-77C9-4044-9138-EAE87057805C}"/>
              </a:ext>
            </a:extLst>
          </p:cNvPr>
          <p:cNvSpPr/>
          <p:nvPr/>
        </p:nvSpPr>
        <p:spPr>
          <a:xfrm>
            <a:off x="942541" y="4220824"/>
            <a:ext cx="552384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742B6F-7113-47E6-86E8-D1B37DE6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45" y="4965552"/>
            <a:ext cx="1706428" cy="14765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EFA873-D97C-46D5-9085-0E368113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58" y="4964133"/>
            <a:ext cx="1706428" cy="1477928"/>
          </a:xfrm>
          <a:prstGeom prst="rect">
            <a:avLst/>
          </a:prstGeom>
        </p:spPr>
      </p:pic>
      <p:sp>
        <p:nvSpPr>
          <p:cNvPr id="29" name="Star: 6 Points 28">
            <a:extLst>
              <a:ext uri="{FF2B5EF4-FFF2-40B4-BE49-F238E27FC236}">
                <a16:creationId xmlns:a16="http://schemas.microsoft.com/office/drawing/2014/main" id="{2452B8C4-5978-476D-BA4B-D56FED1F6E4D}"/>
              </a:ext>
            </a:extLst>
          </p:cNvPr>
          <p:cNvSpPr/>
          <p:nvPr/>
        </p:nvSpPr>
        <p:spPr>
          <a:xfrm>
            <a:off x="10388299" y="1109821"/>
            <a:ext cx="552384" cy="625843"/>
          </a:xfrm>
          <a:prstGeom prst="star6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Star: 6 Points 29">
            <a:extLst>
              <a:ext uri="{FF2B5EF4-FFF2-40B4-BE49-F238E27FC236}">
                <a16:creationId xmlns:a16="http://schemas.microsoft.com/office/drawing/2014/main" id="{0150A26C-8BD9-4E3F-B36B-769AAB12CCB1}"/>
              </a:ext>
            </a:extLst>
          </p:cNvPr>
          <p:cNvSpPr/>
          <p:nvPr/>
        </p:nvSpPr>
        <p:spPr>
          <a:xfrm>
            <a:off x="10221791" y="1029399"/>
            <a:ext cx="552384" cy="625843"/>
          </a:xfrm>
          <a:prstGeom prst="star6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F8418C-9853-479D-AFA7-8C4F2677C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21" y="1503054"/>
            <a:ext cx="1390650" cy="8477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7325ED-C667-4001-89BB-C2C7C214D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19" y="5209700"/>
            <a:ext cx="1806614" cy="13902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FC4E3C-17C9-46E2-A3ED-67D39205E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222" y="5209700"/>
            <a:ext cx="1987826" cy="15296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E5F7A0-6266-447F-AB5D-C71F85F6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67" y="3504344"/>
            <a:ext cx="1090547" cy="10905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CC8A80B-0BFE-41CA-AFA7-FDF609E84CE5}"/>
              </a:ext>
            </a:extLst>
          </p:cNvPr>
          <p:cNvSpPr txBox="1"/>
          <p:nvPr/>
        </p:nvSpPr>
        <p:spPr>
          <a:xfrm>
            <a:off x="639222" y="4901923"/>
            <a:ext cx="10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linkClick r:id="rId7"/>
              </a:rPr>
              <a:t>Ref:Github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4885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3F79BA-1271-4F98-A9A0-BCF64A792C2E}"/>
              </a:ext>
            </a:extLst>
          </p:cNvPr>
          <p:cNvSpPr/>
          <p:nvPr/>
        </p:nvSpPr>
        <p:spPr>
          <a:xfrm>
            <a:off x="-156446" y="360609"/>
            <a:ext cx="4925395" cy="58112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9C7DA7-DF54-4490-996A-AE0E2F52AEF9}"/>
              </a:ext>
            </a:extLst>
          </p:cNvPr>
          <p:cNvSpPr/>
          <p:nvPr/>
        </p:nvSpPr>
        <p:spPr>
          <a:xfrm>
            <a:off x="-1043404" y="1026413"/>
            <a:ext cx="6305561" cy="445827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00ADC8-E1A3-4378-8E83-757ED5E270FB}"/>
              </a:ext>
            </a:extLst>
          </p:cNvPr>
          <p:cNvSpPr/>
          <p:nvPr/>
        </p:nvSpPr>
        <p:spPr>
          <a:xfrm>
            <a:off x="5591014" y="1658203"/>
            <a:ext cx="6305561" cy="39100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0B06B-7CFA-4BEF-8D5F-72244AC194F3}"/>
              </a:ext>
            </a:extLst>
          </p:cNvPr>
          <p:cNvSpPr txBox="1"/>
          <p:nvPr/>
        </p:nvSpPr>
        <p:spPr>
          <a:xfrm>
            <a:off x="550521" y="441639"/>
            <a:ext cx="311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ผลการวิเคราะห์ข้อมูล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93089-8721-48B5-9DD0-54E0BC030AFB}"/>
              </a:ext>
            </a:extLst>
          </p:cNvPr>
          <p:cNvSpPr txBox="1"/>
          <p:nvPr/>
        </p:nvSpPr>
        <p:spPr>
          <a:xfrm>
            <a:off x="295424" y="1668483"/>
            <a:ext cx="447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เวลาเฉลี่ยในการใช้บริการเช่าจักรยาน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B810B-8EDB-4BF6-B5CB-F8ADFD4840A6}"/>
              </a:ext>
            </a:extLst>
          </p:cNvPr>
          <p:cNvSpPr txBox="1"/>
          <p:nvPr/>
        </p:nvSpPr>
        <p:spPr>
          <a:xfrm>
            <a:off x="6096000" y="1668483"/>
            <a:ext cx="142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จำนวณผู้ใช้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FCCD168-3EC8-444D-9936-07105B170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469901"/>
              </p:ext>
            </p:extLst>
          </p:nvPr>
        </p:nvGraphicFramePr>
        <p:xfrm>
          <a:off x="315016" y="2660458"/>
          <a:ext cx="49387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3D8BB55-CE5C-4B14-B38D-0130804DEE34}"/>
              </a:ext>
            </a:extLst>
          </p:cNvPr>
          <p:cNvSpPr/>
          <p:nvPr/>
        </p:nvSpPr>
        <p:spPr>
          <a:xfrm>
            <a:off x="3433242" y="3792501"/>
            <a:ext cx="1099931" cy="38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76B66-F12F-42C5-A37D-A304CE1756EF}"/>
              </a:ext>
            </a:extLst>
          </p:cNvPr>
          <p:cNvSpPr txBox="1"/>
          <p:nvPr/>
        </p:nvSpPr>
        <p:spPr>
          <a:xfrm>
            <a:off x="3770528" y="3495781"/>
            <a:ext cx="11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6 </a:t>
            </a:r>
            <a:r>
              <a:rPr lang="en-US" sz="1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min/time</a:t>
            </a:r>
            <a:endParaRPr lang="th-TH" sz="1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276E184-8560-4863-9BBA-2D708AAB2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422994"/>
              </p:ext>
            </p:extLst>
          </p:nvPr>
        </p:nvGraphicFramePr>
        <p:xfrm>
          <a:off x="6525880" y="26604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94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9A37A8-1667-4E49-8A84-7977735D095D}"/>
              </a:ext>
            </a:extLst>
          </p:cNvPr>
          <p:cNvSpPr/>
          <p:nvPr/>
        </p:nvSpPr>
        <p:spPr>
          <a:xfrm>
            <a:off x="4918934" y="3846696"/>
            <a:ext cx="6217640" cy="301130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7BC605-9338-49BC-80FE-BD857FB9F7B3}"/>
              </a:ext>
            </a:extLst>
          </p:cNvPr>
          <p:cNvGrpSpPr/>
          <p:nvPr/>
        </p:nvGrpSpPr>
        <p:grpSpPr>
          <a:xfrm>
            <a:off x="5291768" y="4108784"/>
            <a:ext cx="6096000" cy="2325034"/>
            <a:chOff x="3738636" y="3559126"/>
            <a:chExt cx="6096000" cy="23250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29D69E-26BD-497F-B70C-90C507ABEC3B}"/>
                </a:ext>
              </a:extLst>
            </p:cNvPr>
            <p:cNvSpPr/>
            <p:nvPr/>
          </p:nvSpPr>
          <p:spPr>
            <a:xfrm>
              <a:off x="3738636" y="4068278"/>
              <a:ext cx="6096000" cy="18158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th-TH" dirty="0"/>
                <a:t>จากเดือนมกราคมผู้ใช้บริการทั้งหมด มีจำนวนน้อยลงจนต่ำสุดในเดือนกุมภาพันธ์</a:t>
              </a:r>
              <a:r>
                <a:rPr lang="th-TH" dirty="0">
                  <a:latin typeface="+mj-lt"/>
                </a:rPr>
                <a:t>จากนั้นเพิ่มขึ้นในเดือนมีนาคมและเพิ่มขึ้นเรื่อยๆจนพีคสุดในเดือนสิงหาคมก่อนจะค่อยๆลดจำนวนลงจนสิ้นสุดในเดือนธันวาค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0AA25-30E8-4F80-AD8F-C2F4B17FA9C8}"/>
                </a:ext>
              </a:extLst>
            </p:cNvPr>
            <p:cNvSpPr txBox="1"/>
            <p:nvPr/>
          </p:nvSpPr>
          <p:spPr>
            <a:xfrm>
              <a:off x="3738636" y="3559126"/>
              <a:ext cx="3525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/>
                <a:t>จำนวณผู้ใช้บริการต่อเดือน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018B13C-2BDA-482C-8C26-3F9AB5D41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951696"/>
              </p:ext>
            </p:extLst>
          </p:nvPr>
        </p:nvGraphicFramePr>
        <p:xfrm>
          <a:off x="569788" y="467699"/>
          <a:ext cx="7769980" cy="364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2843B-75E2-4D16-9EF0-FBB8FC2439AC}"/>
              </a:ext>
            </a:extLst>
          </p:cNvPr>
          <p:cNvCxnSpPr>
            <a:cxnSpLocks/>
          </p:cNvCxnSpPr>
          <p:nvPr/>
        </p:nvCxnSpPr>
        <p:spPr>
          <a:xfrm flipV="1">
            <a:off x="2096086" y="1570108"/>
            <a:ext cx="3066757" cy="13188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F8A36E-CB4A-407E-9F3B-3113131FAF69}"/>
              </a:ext>
            </a:extLst>
          </p:cNvPr>
          <p:cNvCxnSpPr>
            <a:cxnSpLocks/>
          </p:cNvCxnSpPr>
          <p:nvPr/>
        </p:nvCxnSpPr>
        <p:spPr>
          <a:xfrm>
            <a:off x="5162843" y="1570107"/>
            <a:ext cx="1997613" cy="1318857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5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3F9A03-9FAC-4B74-8777-7D37E56DC34F}"/>
              </a:ext>
            </a:extLst>
          </p:cNvPr>
          <p:cNvSpPr/>
          <p:nvPr/>
        </p:nvSpPr>
        <p:spPr>
          <a:xfrm>
            <a:off x="-2136568" y="101256"/>
            <a:ext cx="7795825" cy="301130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F2D616C-6CD5-44D7-8064-7A7C309F7919}"/>
              </a:ext>
            </a:extLst>
          </p:cNvPr>
          <p:cNvSpPr/>
          <p:nvPr/>
        </p:nvSpPr>
        <p:spPr>
          <a:xfrm>
            <a:off x="-2171156" y="3683206"/>
            <a:ext cx="7795825" cy="301130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7379-ABEE-4928-AD24-55599DBCF4E2}"/>
              </a:ext>
            </a:extLst>
          </p:cNvPr>
          <p:cNvSpPr txBox="1"/>
          <p:nvPr/>
        </p:nvSpPr>
        <p:spPr>
          <a:xfrm>
            <a:off x="617147" y="1195122"/>
            <a:ext cx="468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สมาชิกจะใช้บริการในวันธรรมดา</a:t>
            </a:r>
          </a:p>
          <a:p>
            <a:r>
              <a:rPr lang="th-TH" dirty="0"/>
              <a:t>มากกว่าช่วงเสาร์อาทิตย์ ซึ่งต่างจาก</a:t>
            </a:r>
          </a:p>
          <a:p>
            <a:r>
              <a:rPr lang="th-TH" dirty="0"/>
              <a:t>ผู้ใช้ทั่วไปที่จะตรงกันข้าม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870D-B008-4176-AF30-C8E2D5CF10E8}"/>
              </a:ext>
            </a:extLst>
          </p:cNvPr>
          <p:cNvSpPr txBox="1"/>
          <p:nvPr/>
        </p:nvSpPr>
        <p:spPr>
          <a:xfrm>
            <a:off x="617147" y="4328985"/>
            <a:ext cx="5244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สมาชิก</a:t>
            </a:r>
            <a:r>
              <a:rPr lang="en-US" dirty="0"/>
              <a:t>: </a:t>
            </a:r>
            <a:r>
              <a:rPr lang="th-TH" dirty="0"/>
              <a:t>ช่วงเวลาหนาแน่น มักเป็นชั่วโมงเร่งด่วน </a:t>
            </a:r>
          </a:p>
          <a:p>
            <a:r>
              <a:rPr lang="th-TH" dirty="0"/>
              <a:t>จะพีคสุด ช่วง 8.00-9.00 น. และ 17.00- 19.00 น.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91F0-CF21-452B-9F8E-D59E53588F79}"/>
              </a:ext>
            </a:extLst>
          </p:cNvPr>
          <p:cNvSpPr txBox="1"/>
          <p:nvPr/>
        </p:nvSpPr>
        <p:spPr>
          <a:xfrm>
            <a:off x="617147" y="5332330"/>
            <a:ext cx="5042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ผู้ใช้ทั่วไป</a:t>
            </a:r>
            <a:r>
              <a:rPr lang="en-US" dirty="0"/>
              <a:t>:</a:t>
            </a:r>
            <a:r>
              <a:rPr lang="th-TH" dirty="0"/>
              <a:t> มีช่วงหนาแน่นเพียงช่วง 17:00- 18.00 น. ก่อนจะลดลงมาในระดับปกติ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3FCF8-4A4A-4B83-9D19-7544A0D632A0}"/>
              </a:ext>
            </a:extLst>
          </p:cNvPr>
          <p:cNvSpPr txBox="1"/>
          <p:nvPr/>
        </p:nvSpPr>
        <p:spPr>
          <a:xfrm>
            <a:off x="617147" y="3701790"/>
            <a:ext cx="334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ช่วงเวลาที่เกิดความหนาแน่น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6EBE-EA90-47BC-A6AE-A9DDFBF608EA}"/>
              </a:ext>
            </a:extLst>
          </p:cNvPr>
          <p:cNvSpPr txBox="1"/>
          <p:nvPr/>
        </p:nvSpPr>
        <p:spPr>
          <a:xfrm>
            <a:off x="617147" y="671902"/>
            <a:ext cx="334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จำนวนผู้ใช้บริการในแต่ล่ะวัน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BE3CFD9-9D99-4F1E-9129-06F29F6B5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264721"/>
              </p:ext>
            </p:extLst>
          </p:nvPr>
        </p:nvGraphicFramePr>
        <p:xfrm>
          <a:off x="5861405" y="296603"/>
          <a:ext cx="5512219" cy="340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F302A-04AE-439E-98FF-BFB6D89D72F9}"/>
              </a:ext>
            </a:extLst>
          </p:cNvPr>
          <p:cNvCxnSpPr>
            <a:cxnSpLocks/>
          </p:cNvCxnSpPr>
          <p:nvPr/>
        </p:nvCxnSpPr>
        <p:spPr>
          <a:xfrm>
            <a:off x="7631683" y="1606908"/>
            <a:ext cx="2634162" cy="742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46E083-4A14-4068-A0BD-C053DFF75971}"/>
              </a:ext>
            </a:extLst>
          </p:cNvPr>
          <p:cNvCxnSpPr>
            <a:cxnSpLocks/>
          </p:cNvCxnSpPr>
          <p:nvPr/>
        </p:nvCxnSpPr>
        <p:spPr>
          <a:xfrm flipV="1">
            <a:off x="7330182" y="2735298"/>
            <a:ext cx="2935663" cy="3205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380B278-C013-4FE6-B7BB-6417D547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111384"/>
              </p:ext>
            </p:extLst>
          </p:nvPr>
        </p:nvGraphicFramePr>
        <p:xfrm>
          <a:off x="6132728" y="3686495"/>
          <a:ext cx="5042110" cy="3129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00621-CCE8-411A-B68C-F74023A8C1C7}"/>
              </a:ext>
            </a:extLst>
          </p:cNvPr>
          <p:cNvCxnSpPr>
            <a:cxnSpLocks/>
          </p:cNvCxnSpPr>
          <p:nvPr/>
        </p:nvCxnSpPr>
        <p:spPr>
          <a:xfrm flipH="1">
            <a:off x="9911542" y="4533207"/>
            <a:ext cx="2771" cy="493222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7C43AD-BC20-4470-9516-FBEC2ECE947F}"/>
              </a:ext>
            </a:extLst>
          </p:cNvPr>
          <p:cNvCxnSpPr>
            <a:cxnSpLocks/>
          </p:cNvCxnSpPr>
          <p:nvPr/>
        </p:nvCxnSpPr>
        <p:spPr>
          <a:xfrm>
            <a:off x="8321040" y="4910051"/>
            <a:ext cx="0" cy="592974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393CB2-7B01-4060-8038-BD7B56374EA8}"/>
              </a:ext>
            </a:extLst>
          </p:cNvPr>
          <p:cNvCxnSpPr>
            <a:cxnSpLocks/>
          </p:cNvCxnSpPr>
          <p:nvPr/>
        </p:nvCxnSpPr>
        <p:spPr>
          <a:xfrm>
            <a:off x="9908771" y="5855733"/>
            <a:ext cx="0" cy="430704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8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00209A-85E5-4887-9893-9705374DA147}"/>
              </a:ext>
            </a:extLst>
          </p:cNvPr>
          <p:cNvSpPr/>
          <p:nvPr/>
        </p:nvSpPr>
        <p:spPr>
          <a:xfrm>
            <a:off x="6346209" y="-538939"/>
            <a:ext cx="6223368" cy="58685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EA5EA-7327-4704-94D6-440C9B5A65DF}"/>
              </a:ext>
            </a:extLst>
          </p:cNvPr>
          <p:cNvSpPr/>
          <p:nvPr/>
        </p:nvSpPr>
        <p:spPr>
          <a:xfrm>
            <a:off x="6768395" y="1393903"/>
            <a:ext cx="4962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สมาชิกอายุ 22 ปีขึ้นไป</a:t>
            </a:r>
            <a:r>
              <a:rPr lang="en-US" dirty="0"/>
              <a:t>:</a:t>
            </a:r>
            <a:r>
              <a:rPr lang="th-TH" dirty="0"/>
              <a:t> </a:t>
            </a:r>
          </a:p>
          <a:p>
            <a:r>
              <a:rPr lang="th-TH" dirty="0"/>
              <a:t>จะมีค่าเฉลี่ยเวลาการใช้จักรยานที่ 11 นาที/ครั้ง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B04FC-D2ED-4F59-A177-8391AF24EEED}"/>
              </a:ext>
            </a:extLst>
          </p:cNvPr>
          <p:cNvSpPr txBox="1"/>
          <p:nvPr/>
        </p:nvSpPr>
        <p:spPr>
          <a:xfrm>
            <a:off x="6768395" y="4767245"/>
            <a:ext cx="500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ผู้ใช้บริการส่วนใหญ่จะมีอายุอยู่ระหว่าง 22 - 42 ปี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09392-5ACC-4FCC-84E8-3F6CA6D04F4E}"/>
              </a:ext>
            </a:extLst>
          </p:cNvPr>
          <p:cNvSpPr txBox="1"/>
          <p:nvPr/>
        </p:nvSpPr>
        <p:spPr>
          <a:xfrm>
            <a:off x="6686821" y="4174085"/>
            <a:ext cx="256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อายุของผู้ใช้บริการ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89CF5-AC3C-44BD-A16A-12B0D7D56C4D}"/>
              </a:ext>
            </a:extLst>
          </p:cNvPr>
          <p:cNvSpPr/>
          <p:nvPr/>
        </p:nvSpPr>
        <p:spPr>
          <a:xfrm>
            <a:off x="6768395" y="23597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ผู้ใช้ทั่วไปและสมาชิกอายุต่ำกว่า 22 ปี</a:t>
            </a:r>
            <a:r>
              <a:rPr lang="en-US" dirty="0"/>
              <a:t>: </a:t>
            </a:r>
            <a:r>
              <a:rPr lang="th-TH" dirty="0"/>
              <a:t> </a:t>
            </a:r>
          </a:p>
          <a:p>
            <a:r>
              <a:rPr lang="th-TH" dirty="0"/>
              <a:t>จะมีค่าเฉลี่ยเวลาการใช้จักรยานที่ 18 นาที/ครั้ง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FC7A-9850-44EC-9B69-F928507B4877}"/>
              </a:ext>
            </a:extLst>
          </p:cNvPr>
          <p:cNvSpPr txBox="1"/>
          <p:nvPr/>
        </p:nvSpPr>
        <p:spPr>
          <a:xfrm>
            <a:off x="6686821" y="329859"/>
            <a:ext cx="5299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อายุของผู้ใช้บริการและเวลาเฉลี่ยในการใช้บริการเช่าจักรยาน </a:t>
            </a:r>
          </a:p>
          <a:p>
            <a:endParaRPr lang="th-TH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CFBD1B-762F-4CBA-8AE1-32FFABD6C9FC}"/>
              </a:ext>
            </a:extLst>
          </p:cNvPr>
          <p:cNvGrpSpPr/>
          <p:nvPr/>
        </p:nvGrpSpPr>
        <p:grpSpPr>
          <a:xfrm>
            <a:off x="195320" y="339319"/>
            <a:ext cx="5753100" cy="3089681"/>
            <a:chOff x="205453" y="471893"/>
            <a:chExt cx="5753100" cy="3089681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87608A24-45B8-4063-8FAD-A3A47E189B9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5036365"/>
                </p:ext>
              </p:extLst>
            </p:nvPr>
          </p:nvGraphicFramePr>
          <p:xfrm>
            <a:off x="205453" y="471893"/>
            <a:ext cx="5753100" cy="30896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7E1F49-8134-4C26-BEB4-BB6E28DCB29E}"/>
                </a:ext>
              </a:extLst>
            </p:cNvPr>
            <p:cNvCxnSpPr>
              <a:cxnSpLocks/>
            </p:cNvCxnSpPr>
            <p:nvPr/>
          </p:nvCxnSpPr>
          <p:spPr>
            <a:xfrm>
              <a:off x="1550428" y="1560401"/>
              <a:ext cx="0" cy="59297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FA4A85F-6984-475D-A54C-09C9338F8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563078"/>
              </p:ext>
            </p:extLst>
          </p:nvPr>
        </p:nvGraphicFramePr>
        <p:xfrm>
          <a:off x="219008" y="3429000"/>
          <a:ext cx="5753101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4C0894-3C2D-4AC4-A947-43F74F7E31F4}"/>
              </a:ext>
            </a:extLst>
          </p:cNvPr>
          <p:cNvCxnSpPr>
            <a:cxnSpLocks/>
          </p:cNvCxnSpPr>
          <p:nvPr/>
        </p:nvCxnSpPr>
        <p:spPr>
          <a:xfrm flipH="1">
            <a:off x="1540295" y="5539083"/>
            <a:ext cx="309402" cy="61021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5BDE5B-28DF-428D-A1F6-06C010F66B85}"/>
              </a:ext>
            </a:extLst>
          </p:cNvPr>
          <p:cNvCxnSpPr>
            <a:cxnSpLocks/>
          </p:cNvCxnSpPr>
          <p:nvPr/>
        </p:nvCxnSpPr>
        <p:spPr>
          <a:xfrm>
            <a:off x="3925640" y="5677786"/>
            <a:ext cx="0" cy="47151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76C1AA4C-937E-4D45-BAE7-73A796067B21}"/>
              </a:ext>
            </a:extLst>
          </p:cNvPr>
          <p:cNvSpPr/>
          <p:nvPr/>
        </p:nvSpPr>
        <p:spPr>
          <a:xfrm rot="5400000">
            <a:off x="3978505" y="1357997"/>
            <a:ext cx="421359" cy="20960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859FA-4027-4976-95CE-FB8AD459D281}"/>
              </a:ext>
            </a:extLst>
          </p:cNvPr>
          <p:cNvSpPr txBox="1"/>
          <p:nvPr/>
        </p:nvSpPr>
        <p:spPr>
          <a:xfrm>
            <a:off x="4375563" y="1315509"/>
            <a:ext cx="129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7 min/time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4530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4CA6E8-0467-4D19-AC2C-33D247052DB6}"/>
              </a:ext>
            </a:extLst>
          </p:cNvPr>
          <p:cNvSpPr/>
          <p:nvPr/>
        </p:nvSpPr>
        <p:spPr>
          <a:xfrm>
            <a:off x="-154674" y="0"/>
            <a:ext cx="5911826" cy="6858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F5B708-1210-4299-A675-1DAD7F698A22}"/>
              </a:ext>
            </a:extLst>
          </p:cNvPr>
          <p:cNvSpPr/>
          <p:nvPr/>
        </p:nvSpPr>
        <p:spPr>
          <a:xfrm>
            <a:off x="6738556" y="9682"/>
            <a:ext cx="5911826" cy="6858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0A689-7604-4BC6-97D0-21FE4FD6DCF8}"/>
              </a:ext>
            </a:extLst>
          </p:cNvPr>
          <p:cNvSpPr txBox="1"/>
          <p:nvPr/>
        </p:nvSpPr>
        <p:spPr>
          <a:xfrm>
            <a:off x="637953" y="443420"/>
            <a:ext cx="180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สรุปผลข้อมูล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451C6-8A9A-4F30-8F57-A6663D098695}"/>
              </a:ext>
            </a:extLst>
          </p:cNvPr>
          <p:cNvSpPr txBox="1"/>
          <p:nvPr/>
        </p:nvSpPr>
        <p:spPr>
          <a:xfrm>
            <a:off x="549048" y="1770405"/>
            <a:ext cx="52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สมาชิก</a:t>
            </a:r>
            <a:r>
              <a:rPr lang="en-US" b="1" dirty="0"/>
              <a:t>:</a:t>
            </a:r>
            <a:r>
              <a:rPr lang="th-TH" b="1" dirty="0"/>
              <a:t> </a:t>
            </a:r>
            <a:r>
              <a:rPr lang="th-TH" dirty="0"/>
              <a:t>มักจะใช้บริการในวันธรรมดา(จันทร์-ศุกร์) โดยมักใช้ในชั่วโมงเร่งด่วน(8:00-9:00 น./ 16:00-18:00 น.)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01614-446D-462B-B565-671186FD7D0B}"/>
              </a:ext>
            </a:extLst>
          </p:cNvPr>
          <p:cNvSpPr txBox="1"/>
          <p:nvPr/>
        </p:nvSpPr>
        <p:spPr>
          <a:xfrm>
            <a:off x="496039" y="3041887"/>
            <a:ext cx="5314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+mj-lt"/>
              </a:rPr>
              <a:t>ผู้ใช้ทั่วไป</a:t>
            </a:r>
            <a:r>
              <a:rPr lang="en-US" b="1" dirty="0">
                <a:latin typeface="+mj-lt"/>
              </a:rPr>
              <a:t>:</a:t>
            </a:r>
            <a:r>
              <a:rPr lang="th-TH" dirty="0">
                <a:latin typeface="+mj-lt"/>
              </a:rPr>
              <a:t> </a:t>
            </a:r>
            <a:r>
              <a:rPr lang="th-TH" dirty="0"/>
              <a:t>ใช้เวลาเช่าจักรยานเฉลี่ยมากกว่าสมาชิก มักจะใช้บริการในวันหยุดสุดสัปดาห์ มีชั่วโมงเร่งด่วนแค่ระหว่างช่วง 17:00 น.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35E66-B958-4A75-A0ED-18FEE7632ACE}"/>
              </a:ext>
            </a:extLst>
          </p:cNvPr>
          <p:cNvSpPr txBox="1"/>
          <p:nvPr/>
        </p:nvSpPr>
        <p:spPr>
          <a:xfrm>
            <a:off x="7088520" y="4611231"/>
            <a:ext cx="5103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- ปัจจัยด้านสภาพแวดล้อมในแต่ฤดูกาลมีผลต่อการใช้บริการโดยฤดูที่ใช้บริการมากที่สุดคือฤดูร้อน</a:t>
            </a:r>
          </a:p>
          <a:p>
            <a:r>
              <a:rPr lang="th-TH" dirty="0"/>
              <a:t>(มิถุนายน, กรกฎาคม, สิงหาคม) และน้อยที่สุดคือฤดูหนาว(ธันวาคม มกราคม กุมภาพันธ์)</a:t>
            </a:r>
            <a:endParaRPr lang="en-US" dirty="0"/>
          </a:p>
          <a:p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5A44D-9B55-486A-BB1E-21C5B9A9400D}"/>
              </a:ext>
            </a:extLst>
          </p:cNvPr>
          <p:cNvSpPr/>
          <p:nvPr/>
        </p:nvSpPr>
        <p:spPr>
          <a:xfrm>
            <a:off x="7123962" y="1770405"/>
            <a:ext cx="47764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-  สมาชิกใช้จักรยานเพื่อเดินทางในวันปกติหรือไปทำงานมากกว่าพักผ่อน</a:t>
            </a:r>
            <a:r>
              <a:rPr lang="th-TH"/>
              <a:t>หย่อนใจในวันหยุด </a:t>
            </a:r>
            <a:r>
              <a:rPr lang="th-TH" dirty="0"/>
              <a:t>กลับกันผู้ใช้ทั่วไปที่ใช้จักรยานในการพักผ่อนมากกว่า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C51CB-81B2-4697-9715-5E7EBB1D07F8}"/>
              </a:ext>
            </a:extLst>
          </p:cNvPr>
          <p:cNvSpPr txBox="1"/>
          <p:nvPr/>
        </p:nvSpPr>
        <p:spPr>
          <a:xfrm>
            <a:off x="549048" y="4774019"/>
            <a:ext cx="4986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ผู้ใช้บริการทั้งหมด</a:t>
            </a:r>
            <a:r>
              <a:rPr lang="en-US" b="1" dirty="0"/>
              <a:t>:</a:t>
            </a:r>
            <a:r>
              <a:rPr lang="th-TH" b="1" dirty="0"/>
              <a:t> </a:t>
            </a:r>
            <a:r>
              <a:rPr lang="th-TH" dirty="0"/>
              <a:t>มีจำนวณการใช้บริการมากที่สุดในเดือนสิงหาคม ซึ่งเป็นช่วงปลายหน้าร้อนจน และต่ำสุดในปลายหน้าหนาวในเดือนกุมภาพันธ์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8E3277-D0B4-4401-8949-0FA8939EB254}"/>
              </a:ext>
            </a:extLst>
          </p:cNvPr>
          <p:cNvSpPr/>
          <p:nvPr/>
        </p:nvSpPr>
        <p:spPr>
          <a:xfrm>
            <a:off x="5804836" y="2540003"/>
            <a:ext cx="851146" cy="52927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EA8B3BC-02A1-4A95-A44F-7181637639FE}"/>
              </a:ext>
            </a:extLst>
          </p:cNvPr>
          <p:cNvSpPr/>
          <p:nvPr/>
        </p:nvSpPr>
        <p:spPr>
          <a:xfrm>
            <a:off x="5804836" y="5169092"/>
            <a:ext cx="851146" cy="52927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0EABD-1C0D-4EF5-9862-D48B1CD64737}"/>
              </a:ext>
            </a:extLst>
          </p:cNvPr>
          <p:cNvSpPr/>
          <p:nvPr/>
        </p:nvSpPr>
        <p:spPr>
          <a:xfrm>
            <a:off x="2706683" y="1274505"/>
            <a:ext cx="892833" cy="322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accent5">
                    <a:lumMod val="75000"/>
                  </a:schemeClr>
                </a:solidFill>
              </a:rPr>
              <a:t>จาก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140BCF-66E0-4625-BEEE-31A919AA06E9}"/>
              </a:ext>
            </a:extLst>
          </p:cNvPr>
          <p:cNvSpPr/>
          <p:nvPr/>
        </p:nvSpPr>
        <p:spPr>
          <a:xfrm>
            <a:off x="8747427" y="1274505"/>
            <a:ext cx="892833" cy="322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rgbClr val="FF0000"/>
                </a:solidFill>
              </a:rPr>
              <a:t>สรุป</a:t>
            </a:r>
          </a:p>
        </p:txBody>
      </p:sp>
      <p:sp>
        <p:nvSpPr>
          <p:cNvPr id="28" name="Star: 4 Points 27">
            <a:extLst>
              <a:ext uri="{FF2B5EF4-FFF2-40B4-BE49-F238E27FC236}">
                <a16:creationId xmlns:a16="http://schemas.microsoft.com/office/drawing/2014/main" id="{FD898D6E-423E-4008-8E56-7A8C27B90A69}"/>
              </a:ext>
            </a:extLst>
          </p:cNvPr>
          <p:cNvSpPr/>
          <p:nvPr/>
        </p:nvSpPr>
        <p:spPr>
          <a:xfrm flipH="1">
            <a:off x="7076430" y="1872890"/>
            <a:ext cx="351022" cy="366739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Star: 4 Points 28">
            <a:extLst>
              <a:ext uri="{FF2B5EF4-FFF2-40B4-BE49-F238E27FC236}">
                <a16:creationId xmlns:a16="http://schemas.microsoft.com/office/drawing/2014/main" id="{D3C1CCD8-74D2-4562-8BD4-BD8E892C0DA6}"/>
              </a:ext>
            </a:extLst>
          </p:cNvPr>
          <p:cNvSpPr/>
          <p:nvPr/>
        </p:nvSpPr>
        <p:spPr>
          <a:xfrm flipH="1">
            <a:off x="6948451" y="4683906"/>
            <a:ext cx="351022" cy="366739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003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950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AngsanaUPC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78</cp:revision>
  <dcterms:created xsi:type="dcterms:W3CDTF">2023-04-19T05:11:44Z</dcterms:created>
  <dcterms:modified xsi:type="dcterms:W3CDTF">2023-04-24T08:50:20Z</dcterms:modified>
</cp:coreProperties>
</file>