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25" r:id="rId1"/>
  </p:sldMasterIdLst>
  <p:notesMasterIdLst>
    <p:notesMasterId r:id="rId13"/>
  </p:notesMasterIdLst>
  <p:sldIdLst>
    <p:sldId id="256" r:id="rId2"/>
    <p:sldId id="267" r:id="rId3"/>
    <p:sldId id="257" r:id="rId4"/>
    <p:sldId id="258" r:id="rId5"/>
    <p:sldId id="268" r:id="rId6"/>
    <p:sldId id="259" r:id="rId7"/>
    <p:sldId id="262" r:id="rId8"/>
    <p:sldId id="264" r:id="rId9"/>
    <p:sldId id="269" r:id="rId10"/>
    <p:sldId id="266" r:id="rId11"/>
    <p:sldId id="270"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15BF5BC4-834C-9D46-4F8F-2B876A249E0F}"/>
            </a:ext>
          </a:extLst>
        </p:cNvPr>
        <p:cNvGrpSpPr/>
        <p:nvPr/>
      </p:nvGrpSpPr>
      <p:grpSpPr>
        <a:xfrm>
          <a:off x="0" y="0"/>
          <a:ext cx="0" cy="0"/>
          <a:chOff x="0" y="0"/>
          <a:chExt cx="0" cy="0"/>
        </a:xfrm>
      </p:grpSpPr>
      <p:sp>
        <p:nvSpPr>
          <p:cNvPr id="60" name="Google Shape;60;p:notes">
            <a:extLst>
              <a:ext uri="{FF2B5EF4-FFF2-40B4-BE49-F238E27FC236}">
                <a16:creationId xmlns:a16="http://schemas.microsoft.com/office/drawing/2014/main" id="{5FD18461-51B8-F5B9-1071-FECDD9D1FC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a:extLst>
              <a:ext uri="{FF2B5EF4-FFF2-40B4-BE49-F238E27FC236}">
                <a16:creationId xmlns:a16="http://schemas.microsoft.com/office/drawing/2014/main" id="{661AE8FC-8F3E-C3B8-AB80-6A9723540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9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c045dae3b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045dae3b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045dae3b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045dae3b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045dae3b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045dae3b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045dae3b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045dae3b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045dae3b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045dae3b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045dae3b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045dae3b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5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045dae3b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045dae3b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6AD6EE87-EBD5-4F12-A48A-63ACA297AC8F}" type="datetimeFigureOut">
              <a:rPr lang="en-US" smtClean="0"/>
              <a:t>7/30/2024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47537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72560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3294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42908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7356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43549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7/30/2024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7476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CD73815-2707-4475-8F1A-B873CB631BB4}"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18380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2A4AFB99-0EAB-4182-AFF8-E214C82A68F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36223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592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63092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4321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95719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95283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3320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628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32140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34550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0298CD5-6C1E-4009-B41F-6DF62E31D3BE}" type="datetimeFigureOut">
              <a:rPr lang="en-US" smtClean="0"/>
              <a:pPr/>
              <a:t>7/30/2024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4288146"/>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252147" y="612191"/>
            <a:ext cx="6447501" cy="9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a:t>CSA1484 – Compiler design for Deep</a:t>
            </a:r>
            <a:br>
              <a:rPr lang="en-IN" dirty="0"/>
            </a:br>
            <a:r>
              <a:rPr lang="en-IN" dirty="0"/>
              <a:t>Learning Models</a:t>
            </a:r>
            <a:endParaRPr dirty="0"/>
          </a:p>
        </p:txBody>
      </p:sp>
      <p:sp>
        <p:nvSpPr>
          <p:cNvPr id="64" name="Google Shape;64;p13"/>
          <p:cNvSpPr txBox="1">
            <a:spLocks noGrp="1"/>
          </p:cNvSpPr>
          <p:nvPr>
            <p:ph type="subTitle" idx="4294967295"/>
          </p:nvPr>
        </p:nvSpPr>
        <p:spPr>
          <a:xfrm>
            <a:off x="1485745" y="2116931"/>
            <a:ext cx="5784850" cy="90963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IN" sz="1800" b="1" u="sng" dirty="0"/>
              <a:t>CAPSTONE PROJECT ON</a:t>
            </a:r>
            <a:r>
              <a:rPr lang="en-IN" sz="1800" b="1" dirty="0"/>
              <a:t> </a:t>
            </a:r>
          </a:p>
          <a:p>
            <a:pPr marL="0" lvl="0" indent="0" algn="ctr" rtl="0">
              <a:spcBef>
                <a:spcPts val="0"/>
              </a:spcBef>
              <a:spcAft>
                <a:spcPts val="0"/>
              </a:spcAft>
              <a:buNone/>
            </a:pPr>
            <a:r>
              <a:rPr lang="en-IN" sz="1800" b="1" dirty="0"/>
              <a:t>Compiler Design in the Era of Machine Learning and AI</a:t>
            </a:r>
          </a:p>
          <a:p>
            <a:pPr marL="0" lvl="0" indent="0" algn="ctr" rtl="0">
              <a:spcBef>
                <a:spcPts val="0"/>
              </a:spcBef>
              <a:spcAft>
                <a:spcPts val="0"/>
              </a:spcAft>
              <a:buNone/>
            </a:pPr>
            <a:endParaRPr b="1" dirty="0"/>
          </a:p>
        </p:txBody>
      </p:sp>
      <p:sp>
        <p:nvSpPr>
          <p:cNvPr id="2" name="TextBox 1">
            <a:extLst>
              <a:ext uri="{FF2B5EF4-FFF2-40B4-BE49-F238E27FC236}">
                <a16:creationId xmlns:a16="http://schemas.microsoft.com/office/drawing/2014/main" id="{53DAC295-C831-38E8-CB59-BB1752CEC3AD}"/>
              </a:ext>
            </a:extLst>
          </p:cNvPr>
          <p:cNvSpPr txBox="1"/>
          <p:nvPr/>
        </p:nvSpPr>
        <p:spPr>
          <a:xfrm>
            <a:off x="5731728" y="3300762"/>
            <a:ext cx="3730617" cy="1077218"/>
          </a:xfrm>
          <a:prstGeom prst="rect">
            <a:avLst/>
          </a:prstGeom>
          <a:noFill/>
        </p:spPr>
        <p:txBody>
          <a:bodyPr wrap="square" rtlCol="0">
            <a:spAutoFit/>
          </a:bodyPr>
          <a:lstStyle/>
          <a:p>
            <a:r>
              <a:rPr lang="en-IN" dirty="0">
                <a:solidFill>
                  <a:schemeClr val="tx1"/>
                </a:solidFill>
              </a:rPr>
              <a:t>PRESENTED BY :</a:t>
            </a:r>
          </a:p>
          <a:p>
            <a:r>
              <a:rPr lang="en-IN" dirty="0">
                <a:solidFill>
                  <a:schemeClr val="tx1"/>
                </a:solidFill>
              </a:rPr>
              <a:t>  </a:t>
            </a:r>
            <a:r>
              <a:rPr lang="en-IN" sz="1400" dirty="0"/>
              <a:t>JASMITHA REDDY(192210551)</a:t>
            </a:r>
            <a:r>
              <a:rPr lang="en-IN" sz="1400" dirty="0">
                <a:solidFill>
                  <a:schemeClr val="tx1"/>
                </a:solidFill>
              </a:rPr>
              <a:t>  </a:t>
            </a:r>
          </a:p>
          <a:p>
            <a:r>
              <a:rPr lang="en-IN" sz="1400" dirty="0"/>
              <a:t>   ABHINAYA(192210199)</a:t>
            </a:r>
          </a:p>
          <a:p>
            <a:r>
              <a:rPr lang="en-IN" sz="1400" dirty="0">
                <a:solidFill>
                  <a:schemeClr val="tx1"/>
                </a:solidFill>
              </a:rPr>
              <a:t>   MADHURI(192211369)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3" name="Text Placeholder 2">
            <a:extLst>
              <a:ext uri="{FF2B5EF4-FFF2-40B4-BE49-F238E27FC236}">
                <a16:creationId xmlns:a16="http://schemas.microsoft.com/office/drawing/2014/main" id="{E1A069DA-09A4-411E-6DEC-C9FFC883751E}"/>
              </a:ext>
            </a:extLst>
          </p:cNvPr>
          <p:cNvSpPr>
            <a:spLocks noGrp="1"/>
          </p:cNvSpPr>
          <p:nvPr>
            <p:ph type="body" idx="1"/>
          </p:nvPr>
        </p:nvSpPr>
        <p:spPr>
          <a:xfrm>
            <a:off x="569375" y="1764887"/>
            <a:ext cx="8005250" cy="3078900"/>
          </a:xfrm>
        </p:spPr>
        <p:txBody>
          <a:bodyPr>
            <a:normAutofit/>
          </a:bodyPr>
          <a:lstStyle/>
          <a:p>
            <a:pPr>
              <a:buFont typeface="Wingdings" panose="05000000000000000000" pitchFamily="2" charset="2"/>
              <a:buChar char="v"/>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The fusion of traditional compiler design with machine learning and AI technologies promises to significantly enhance compiler performance and improve code quality.</a:t>
            </a:r>
          </a:p>
          <a:p>
            <a:pPr marL="114300" indent="0">
              <a:buNone/>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AI and ML integration can automate optimization, enhance language translation, and drive innovative advancements in compiler technology.</a:t>
            </a:r>
          </a:p>
          <a:p>
            <a:pPr>
              <a:buFont typeface="Wingdings" panose="05000000000000000000" pitchFamily="2" charset="2"/>
              <a:buChar char="v"/>
            </a:pPr>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Embracing these technologies has the potential to transform the optimization and adaptation of programming languages for evolving computing needs, ushering in a new era of smarter and more efficient compilers.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6518-AC3F-314D-D321-D786498EEE76}"/>
              </a:ext>
            </a:extLst>
          </p:cNvPr>
          <p:cNvSpPr>
            <a:spLocks noGrp="1"/>
          </p:cNvSpPr>
          <p:nvPr>
            <p:ph type="ctrTitle"/>
          </p:nvPr>
        </p:nvSpPr>
        <p:spPr>
          <a:xfrm>
            <a:off x="2449689" y="533072"/>
            <a:ext cx="6619244" cy="2008236"/>
          </a:xfrm>
        </p:spPr>
        <p:txBody>
          <a:bodyPr/>
          <a:lstStyle/>
          <a:p>
            <a:r>
              <a:rPr lang="en-IN" dirty="0"/>
              <a:t>THANK YOU</a:t>
            </a:r>
          </a:p>
        </p:txBody>
      </p:sp>
      <p:sp>
        <p:nvSpPr>
          <p:cNvPr id="3" name="Subtitle 2">
            <a:extLst>
              <a:ext uri="{FF2B5EF4-FFF2-40B4-BE49-F238E27FC236}">
                <a16:creationId xmlns:a16="http://schemas.microsoft.com/office/drawing/2014/main" id="{79DD39DD-9A7D-F094-8ED9-1CE95C1E73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618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F88C5EA-607E-1249-67BA-60811B76DA71}"/>
            </a:ext>
          </a:extLst>
        </p:cNvPr>
        <p:cNvGrpSpPr/>
        <p:nvPr/>
      </p:nvGrpSpPr>
      <p:grpSpPr>
        <a:xfrm>
          <a:off x="0" y="0"/>
          <a:ext cx="0" cy="0"/>
          <a:chOff x="0" y="0"/>
          <a:chExt cx="0" cy="0"/>
        </a:xfrm>
      </p:grpSpPr>
      <p:sp>
        <p:nvSpPr>
          <p:cNvPr id="63" name="Google Shape;63;p13">
            <a:extLst>
              <a:ext uri="{FF2B5EF4-FFF2-40B4-BE49-F238E27FC236}">
                <a16:creationId xmlns:a16="http://schemas.microsoft.com/office/drawing/2014/main" id="{02B36333-1597-96A0-9BB5-10FB7076CB20}"/>
              </a:ext>
            </a:extLst>
          </p:cNvPr>
          <p:cNvSpPr txBox="1">
            <a:spLocks noGrp="1"/>
          </p:cNvSpPr>
          <p:nvPr>
            <p:ph type="ctrTitle"/>
          </p:nvPr>
        </p:nvSpPr>
        <p:spPr>
          <a:xfrm>
            <a:off x="866216" y="898826"/>
            <a:ext cx="6619244" cy="2008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dirty="0"/>
              <a:t>COMPILER DESIGN IN THE ERA OF MACHINE LEARNING AND AI</a:t>
            </a:r>
            <a:endParaRPr sz="2500" dirty="0"/>
          </a:p>
        </p:txBody>
      </p:sp>
      <p:sp>
        <p:nvSpPr>
          <p:cNvPr id="3" name="Subtitle 2">
            <a:extLst>
              <a:ext uri="{FF2B5EF4-FFF2-40B4-BE49-F238E27FC236}">
                <a16:creationId xmlns:a16="http://schemas.microsoft.com/office/drawing/2014/main" id="{5445FA37-A7B4-C5CF-18B5-84427268897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084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75800" y="71822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ABSTRACT:</a:t>
            </a:r>
            <a:endParaRPr dirty="0"/>
          </a:p>
        </p:txBody>
      </p:sp>
      <p:sp>
        <p:nvSpPr>
          <p:cNvPr id="70" name="Google Shape;70;p14"/>
          <p:cNvSpPr txBox="1">
            <a:spLocks noGrp="1"/>
          </p:cNvSpPr>
          <p:nvPr>
            <p:ph type="body" idx="1"/>
          </p:nvPr>
        </p:nvSpPr>
        <p:spPr>
          <a:xfrm>
            <a:off x="775800" y="1909109"/>
            <a:ext cx="7478751" cy="2833144"/>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solidFill>
                  <a:schemeClr val="tx1"/>
                </a:solidFill>
                <a:latin typeface="Times New Roman" panose="02020603050405020304" pitchFamily="18" charset="0"/>
                <a:cs typeface="Times New Roman" panose="02020603050405020304" pitchFamily="18" charset="0"/>
              </a:rPr>
              <a:t>"Compiler Design in the Era of Machine Learning and AI" looks at how we can use new technology like machine learning and AI to improve the way we build compilers. It explores how these advanced techniques can help us make compilers faster, generate better code, and even translate languages more efficiently. This abstract also discusses the potential problems and possibilities that come with using machine learning and AI in this area, giving us a glimpse into where compiler design might be headed in the future.</a:t>
            </a:r>
            <a:endParaRPr lang="en-US" sz="2000" dirty="0">
              <a:solidFill>
                <a:schemeClr val="tx1"/>
              </a:solidFill>
              <a:highlight>
                <a:srgbClr val="21212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557561" y="490654"/>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INTRODUCTION:</a:t>
            </a:r>
            <a:endParaRPr dirty="0"/>
          </a:p>
        </p:txBody>
      </p:sp>
      <p:sp>
        <p:nvSpPr>
          <p:cNvPr id="76" name="Google Shape;76;p15"/>
          <p:cNvSpPr txBox="1">
            <a:spLocks noGrp="1"/>
          </p:cNvSpPr>
          <p:nvPr>
            <p:ph type="body" idx="1"/>
          </p:nvPr>
        </p:nvSpPr>
        <p:spPr>
          <a:xfrm>
            <a:off x="104078" y="1048215"/>
            <a:ext cx="8980449" cy="4095285"/>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SzPts val="935"/>
              <a:buNone/>
            </a:pPr>
            <a:r>
              <a:rPr lang="en-IN" sz="1600" b="1"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935"/>
              <a:buNone/>
            </a:pPr>
            <a:r>
              <a:rPr lang="en-US" sz="1600" dirty="0">
                <a:latin typeface="Times New Roman" panose="02020603050405020304" pitchFamily="18" charset="0"/>
                <a:cs typeface="Times New Roman" panose="02020603050405020304" pitchFamily="18" charset="0"/>
              </a:rPr>
              <a:t> Compiler design is the process of creating software tools that translate high-level programming languages into machine code that can be understood and executed by a computer.</a:t>
            </a:r>
          </a:p>
          <a:p>
            <a:pPr marL="0" lvl="0" indent="0" algn="just" rtl="0">
              <a:spcBef>
                <a:spcPts val="1200"/>
              </a:spcBef>
              <a:spcAft>
                <a:spcPts val="0"/>
              </a:spcAft>
              <a:buSzPts val="935"/>
              <a:buNone/>
            </a:pPr>
            <a:r>
              <a:rPr lang="en-US" sz="1600" b="1" dirty="0">
                <a:latin typeface="Times New Roman" panose="02020603050405020304" pitchFamily="18" charset="0"/>
                <a:cs typeface="Times New Roman" panose="02020603050405020304" pitchFamily="18" charset="0"/>
              </a:rPr>
              <a:t>The traditional stages of compilation:</a:t>
            </a:r>
            <a:endParaRPr lang="en-IN" sz="1600" b="1" dirty="0">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SzPts val="935"/>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Lexical analysis: This stage identifies and groups the basic building blocks of the code, like keywords and symbols.</a:t>
            </a:r>
          </a:p>
          <a:p>
            <a:pPr marL="285750" lvl="0" indent="-285750" algn="just" rtl="0">
              <a:spcBef>
                <a:spcPts val="1200"/>
              </a:spcBef>
              <a:spcAft>
                <a:spcPts val="0"/>
              </a:spcAft>
              <a:buSzPts val="935"/>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Syntax analysis: It checks the structure of the code to ensure it follows the language's grammar rules and creates a hierarchical structure.</a:t>
            </a:r>
          </a:p>
          <a:p>
            <a:pPr marL="285750" lvl="0" indent="-285750" algn="just" rtl="0">
              <a:spcBef>
                <a:spcPts val="1200"/>
              </a:spcBef>
              <a:spcAft>
                <a:spcPts val="0"/>
              </a:spcAft>
              <a:buSzPts val="935"/>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Semantic analysis: This part ensures that the code makes sense and is logically correct, catching errors that the previous stages might have missed.</a:t>
            </a:r>
          </a:p>
          <a:p>
            <a:pPr marL="285750" lvl="0" indent="-285750" algn="just" rtl="0">
              <a:spcBef>
                <a:spcPts val="1200"/>
              </a:spcBef>
              <a:spcAft>
                <a:spcPts val="0"/>
              </a:spcAft>
              <a:buSzPts val="935"/>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Optimization: The compiler tries to make the code as efficient as possible by improving its performance.</a:t>
            </a:r>
          </a:p>
          <a:p>
            <a:pPr marL="285750" lvl="0" indent="-285750" algn="just" rtl="0">
              <a:spcBef>
                <a:spcPts val="1200"/>
              </a:spcBef>
              <a:spcAft>
                <a:spcPts val="0"/>
              </a:spcAft>
              <a:buSzPts val="935"/>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Code generation: The final step involves converting the code into a form that the computer can understand and execute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27548-5064-BC21-BBFE-360D9618D7F2}"/>
              </a:ext>
            </a:extLst>
          </p:cNvPr>
          <p:cNvPicPr>
            <a:picLocks noChangeAspect="1"/>
          </p:cNvPicPr>
          <p:nvPr/>
        </p:nvPicPr>
        <p:blipFill>
          <a:blip r:embed="rId2"/>
          <a:stretch>
            <a:fillRect/>
          </a:stretch>
        </p:blipFill>
        <p:spPr>
          <a:xfrm>
            <a:off x="1330713" y="327103"/>
            <a:ext cx="5664820" cy="4381384"/>
          </a:xfrm>
          <a:prstGeom prst="rect">
            <a:avLst/>
          </a:prstGeom>
        </p:spPr>
      </p:pic>
    </p:spTree>
    <p:extLst>
      <p:ext uri="{BB962C8B-B14F-4D97-AF65-F5344CB8AC3E}">
        <p14:creationId xmlns:p14="http://schemas.microsoft.com/office/powerpoint/2010/main" val="400761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 STATEMENT:</a:t>
            </a:r>
            <a:endParaRPr/>
          </a:p>
        </p:txBody>
      </p:sp>
      <p:sp>
        <p:nvSpPr>
          <p:cNvPr id="82" name="Google Shape;82;p16"/>
          <p:cNvSpPr txBox="1">
            <a:spLocks noGrp="1"/>
          </p:cNvSpPr>
          <p:nvPr>
            <p:ph type="body" idx="1"/>
          </p:nvPr>
        </p:nvSpPr>
        <p:spPr>
          <a:xfrm>
            <a:off x="583580" y="1839228"/>
            <a:ext cx="7976839" cy="3078900"/>
          </a:xfrm>
          <a:prstGeom prst="rect">
            <a:avLst/>
          </a:prstGeom>
        </p:spPr>
        <p:txBody>
          <a:bodyPr spcFirstLastPara="1" wrap="square" lIns="91425" tIns="91425" rIns="91425" bIns="91425" anchor="t" anchorCtr="0">
            <a:noAutofit/>
          </a:bodyPr>
          <a:lstStyle/>
          <a:p>
            <a:pPr algn="just">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Address the challenges, such as the need for large datasets for training AI models and ensuring the reliability of AI-generated code.  </a:t>
            </a:r>
          </a:p>
          <a:p>
            <a:pPr algn="just">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Discuss future trends like AI-driven adaptive optimization, automated parallelization, and integration with development environments.</a:t>
            </a:r>
          </a:p>
          <a:p>
            <a:pPr algn="just">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the era of machine learning and AI, compiler design faces the critical challenge of optimizing code generation and execution for diverse and highly parallel hardware architectures, such as GPUs and TPUs, while integrating advanced AI-driven optimizations. This involves developing intelligent compilers that can leverage machine learning models to predict and optimize runtime performance, automate parallelization, and adapt to the dynamic nature of AI workloads.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8771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Methodology Used for Validation and Evaluation:</a:t>
            </a:r>
            <a:endParaRPr/>
          </a:p>
          <a:p>
            <a:pPr marL="0" lvl="0" indent="0" algn="l" rtl="0">
              <a:spcBef>
                <a:spcPts val="0"/>
              </a:spcBef>
              <a:spcAft>
                <a:spcPts val="0"/>
              </a:spcAft>
              <a:buNone/>
            </a:pPr>
            <a:endParaRPr/>
          </a:p>
        </p:txBody>
      </p:sp>
      <p:sp>
        <p:nvSpPr>
          <p:cNvPr id="100" name="Google Shape;100;p19"/>
          <p:cNvSpPr txBox="1">
            <a:spLocks noGrp="1"/>
          </p:cNvSpPr>
          <p:nvPr>
            <p:ph type="body" idx="1"/>
          </p:nvPr>
        </p:nvSpPr>
        <p:spPr>
          <a:xfrm>
            <a:off x="700134" y="1695960"/>
            <a:ext cx="7834266" cy="30789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sz="17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Integrate machine learning models trained on annotated code datasets to enhance the accuracy and efficiency of tokenization. These models can learn to recognize complex patterns and contexts that traditional regular expressions may miss.</a:t>
            </a:r>
            <a:endParaRPr lang="en-US" sz="17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7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Use machine learning models to continuously improve the evaluation algorithm. These models can identify misclassifications and adjust the tokenization rules dynamically based on feedback and new data.</a:t>
            </a:r>
            <a:endParaRPr lang="en-US" sz="17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Define performance metrics to assess the efficiency and effectiveness of the lexical analysis process, including tokenization speed, memory usage, and tokenization accuracy.</a:t>
            </a:r>
            <a:endParaRPr lang="en-US" sz="17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v"/>
            </a:pP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Results of Validation and Evaluation:</a:t>
            </a:r>
            <a:endParaRPr/>
          </a:p>
        </p:txBody>
      </p:sp>
      <p:sp>
        <p:nvSpPr>
          <p:cNvPr id="112" name="Google Shape;112;p21"/>
          <p:cNvSpPr txBox="1">
            <a:spLocks noGrp="1"/>
          </p:cNvSpPr>
          <p:nvPr>
            <p:ph type="body" idx="1"/>
          </p:nvPr>
        </p:nvSpPr>
        <p:spPr>
          <a:xfrm>
            <a:off x="454808" y="1720282"/>
            <a:ext cx="8118087" cy="3078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US" sz="1400" b="1" dirty="0">
                <a:latin typeface="Times New Roman" panose="02020603050405020304" pitchFamily="18" charset="0"/>
                <a:cs typeface="Times New Roman" panose="02020603050405020304" pitchFamily="18" charset="0"/>
              </a:rPr>
              <a:t>Benefits of AI/ML in Compiler Design:</a:t>
            </a:r>
          </a:p>
          <a:p>
            <a:pPr marL="0" lvl="0" indent="0" algn="l" rtl="0">
              <a:lnSpc>
                <a:spcPct val="105000"/>
              </a:lnSpc>
              <a:spcBef>
                <a:spcPts val="0"/>
              </a:spcBef>
              <a:spcAft>
                <a:spcPts val="0"/>
              </a:spcAft>
              <a:buSzPts val="852"/>
              <a:buNone/>
            </a:pPr>
            <a:endParaRPr lang="en-US" sz="1400" b="1"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Improved Performance: </a:t>
            </a:r>
            <a:r>
              <a:rPr lang="en-US" sz="1400" dirty="0">
                <a:latin typeface="Times New Roman" panose="02020603050405020304" pitchFamily="18" charset="0"/>
                <a:cs typeface="Times New Roman" panose="02020603050405020304" pitchFamily="18" charset="0"/>
              </a:rPr>
              <a:t>AI/ML techniques can optimize compiler processes, leading to faster compilation times and more efficient code generation.</a:t>
            </a:r>
          </a:p>
          <a:p>
            <a:pPr marL="285750" lvl="0" indent="-285750" algn="l" rtl="0">
              <a:lnSpc>
                <a:spcPct val="105000"/>
              </a:lnSpc>
              <a:spcBef>
                <a:spcPts val="0"/>
              </a:spcBef>
              <a:spcAft>
                <a:spcPts val="0"/>
              </a:spcAft>
              <a:buSzPts val="852"/>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Enhanced Code Quality: </a:t>
            </a:r>
            <a:r>
              <a:rPr lang="en-US" sz="1400" dirty="0">
                <a:latin typeface="Times New Roman" panose="02020603050405020304" pitchFamily="18" charset="0"/>
                <a:cs typeface="Times New Roman" panose="02020603050405020304" pitchFamily="18" charset="0"/>
              </a:rPr>
              <a:t>Machine learning algorithms can help identify and fix code inefficiencies, leading to higher-quality output.</a:t>
            </a:r>
          </a:p>
          <a:p>
            <a:pPr marL="285750" lvl="0" indent="-285750" algn="l" rtl="0">
              <a:lnSpc>
                <a:spcPct val="105000"/>
              </a:lnSpc>
              <a:spcBef>
                <a:spcPts val="0"/>
              </a:spcBef>
              <a:spcAft>
                <a:spcPts val="0"/>
              </a:spcAft>
              <a:buSzPts val="852"/>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Automated Optimization: </a:t>
            </a:r>
            <a:r>
              <a:rPr lang="en-US" sz="1400" dirty="0">
                <a:latin typeface="Times New Roman" panose="02020603050405020304" pitchFamily="18" charset="0"/>
                <a:cs typeface="Times New Roman" panose="02020603050405020304" pitchFamily="18" charset="0"/>
              </a:rPr>
              <a:t>AI/ML can automate the process of code optimization, reducing manual effort and potentially uncovering optimizations that human developers might overlook.</a:t>
            </a:r>
          </a:p>
          <a:p>
            <a:pPr marL="0" lvl="0" indent="0" algn="l" rtl="0">
              <a:lnSpc>
                <a:spcPct val="105000"/>
              </a:lnSpc>
              <a:spcBef>
                <a:spcPts val="0"/>
              </a:spcBef>
              <a:spcAft>
                <a:spcPts val="0"/>
              </a:spcAft>
              <a:buSzPts val="852"/>
              <a:buNone/>
            </a:pPr>
            <a:endParaRPr lang="en-US" sz="1400"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Language Translation: </a:t>
            </a:r>
            <a:r>
              <a:rPr lang="en-US" sz="1400" dirty="0">
                <a:latin typeface="Times New Roman" panose="02020603050405020304" pitchFamily="18" charset="0"/>
                <a:cs typeface="Times New Roman" panose="02020603050405020304" pitchFamily="18" charset="0"/>
              </a:rPr>
              <a:t>AI can assist in improving the translation of code between different programming languages.</a:t>
            </a:r>
            <a:endParaRPr sz="1400"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1200"/>
              </a:spcBef>
              <a:spcAft>
                <a:spcPts val="0"/>
              </a:spcAft>
              <a:buSzPts val="852"/>
              <a:buFont typeface="Wingdings" panose="05000000000000000000" pitchFamily="2" charset="2"/>
              <a:buChar char="v"/>
            </a:pPr>
            <a:endParaRPr sz="1400" dirty="0"/>
          </a:p>
          <a:p>
            <a:pPr marL="285750" lvl="0" indent="-285750" algn="l" rtl="0">
              <a:lnSpc>
                <a:spcPct val="105000"/>
              </a:lnSpc>
              <a:spcBef>
                <a:spcPts val="1200"/>
              </a:spcBef>
              <a:spcAft>
                <a:spcPts val="1200"/>
              </a:spcAft>
              <a:buSzPts val="852"/>
              <a:buFont typeface="Wingdings" panose="05000000000000000000" pitchFamily="2" charset="2"/>
              <a:buChar char="v"/>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Results of Validation and Evaluation:</a:t>
            </a:r>
            <a:endParaRPr/>
          </a:p>
        </p:txBody>
      </p:sp>
      <p:sp>
        <p:nvSpPr>
          <p:cNvPr id="112" name="Google Shape;112;p21"/>
          <p:cNvSpPr txBox="1">
            <a:spLocks noGrp="1"/>
          </p:cNvSpPr>
          <p:nvPr>
            <p:ph type="body" idx="1"/>
          </p:nvPr>
        </p:nvSpPr>
        <p:spPr>
          <a:xfrm>
            <a:off x="387900" y="1735151"/>
            <a:ext cx="8118087" cy="3078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US" sz="1400" b="1" dirty="0">
                <a:latin typeface="Times New Roman" panose="02020603050405020304" pitchFamily="18" charset="0"/>
                <a:cs typeface="Times New Roman" panose="02020603050405020304" pitchFamily="18" charset="0"/>
              </a:rPr>
              <a:t>Impact of AI/ML in Compiler Design:</a:t>
            </a:r>
          </a:p>
          <a:p>
            <a:pPr marL="0" lvl="0" indent="0" algn="l" rtl="0">
              <a:lnSpc>
                <a:spcPct val="105000"/>
              </a:lnSpc>
              <a:spcBef>
                <a:spcPts val="0"/>
              </a:spcBef>
              <a:spcAft>
                <a:spcPts val="0"/>
              </a:spcAft>
              <a:buSzPts val="852"/>
              <a:buNone/>
            </a:pPr>
            <a:endParaRPr lang="en-US" sz="1400" b="1" dirty="0">
              <a:latin typeface="Times New Roman" panose="02020603050405020304" pitchFamily="18" charset="0"/>
              <a:cs typeface="Times New Roman" panose="02020603050405020304" pitchFamily="18" charset="0"/>
            </a:endParaRPr>
          </a:p>
          <a:p>
            <a:pPr marL="285750" lvl="0" indent="-285750" algn="l" rtl="0">
              <a:lnSpc>
                <a:spcPct val="105000"/>
              </a:lnSpc>
              <a:spcBef>
                <a:spcPts val="120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Performance Enhancement: </a:t>
            </a:r>
            <a:r>
              <a:rPr lang="en-US" sz="1400" dirty="0">
                <a:latin typeface="Times New Roman" panose="02020603050405020304" pitchFamily="18" charset="0"/>
                <a:cs typeface="Times New Roman" panose="02020603050405020304" pitchFamily="18" charset="0"/>
              </a:rPr>
              <a:t>AI/ML techniques can boost compiler performance, resulting in faster and more efficient code compilation.</a:t>
            </a:r>
          </a:p>
          <a:p>
            <a:pPr marL="285750" lvl="0" indent="-285750" algn="l" rtl="0">
              <a:lnSpc>
                <a:spcPct val="105000"/>
              </a:lnSpc>
              <a:spcBef>
                <a:spcPts val="120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Code Quality Improvement: </a:t>
            </a:r>
            <a:r>
              <a:rPr lang="en-US" sz="1400" dirty="0">
                <a:latin typeface="Times New Roman" panose="02020603050405020304" pitchFamily="18" charset="0"/>
                <a:cs typeface="Times New Roman" panose="02020603050405020304" pitchFamily="18" charset="0"/>
              </a:rPr>
              <a:t>By leveraging AI/ML, compilers can produce higher-quality code with optimized structures and improved efficiency.</a:t>
            </a:r>
          </a:p>
          <a:p>
            <a:pPr marL="285750" lvl="0" indent="-285750" algn="l" rtl="0">
              <a:lnSpc>
                <a:spcPct val="105000"/>
              </a:lnSpc>
              <a:spcBef>
                <a:spcPts val="120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Automation of Optimization: </a:t>
            </a:r>
            <a:r>
              <a:rPr lang="en-US" sz="1400" dirty="0">
                <a:latin typeface="Times New Roman" panose="02020603050405020304" pitchFamily="18" charset="0"/>
                <a:cs typeface="Times New Roman" panose="02020603050405020304" pitchFamily="18" charset="0"/>
              </a:rPr>
              <a:t>AI/ML facilitates the automation of code optimization, reducing manual effort and potentially uncovering optimizations that may be overlooked by traditional methods.</a:t>
            </a:r>
          </a:p>
          <a:p>
            <a:pPr marL="285750" lvl="0" indent="-285750" algn="l" rtl="0">
              <a:lnSpc>
                <a:spcPct val="105000"/>
              </a:lnSpc>
              <a:spcBef>
                <a:spcPts val="1200"/>
              </a:spcBef>
              <a:spcAft>
                <a:spcPts val="0"/>
              </a:spcAft>
              <a:buSzPts val="852"/>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Language Translation and Interoperability: </a:t>
            </a:r>
            <a:r>
              <a:rPr lang="en-US" sz="1400" dirty="0">
                <a:latin typeface="Times New Roman" panose="02020603050405020304" pitchFamily="18" charset="0"/>
                <a:cs typeface="Times New Roman" panose="02020603050405020304" pitchFamily="18" charset="0"/>
              </a:rPr>
              <a:t>AI can play a role in enhancing the translation of code between different programming languages, thereby promoting better interoperability and code reuse.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650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75</TotalTime>
  <Words>804</Words>
  <Application>Microsoft Office PowerPoint</Application>
  <PresentationFormat>On-screen Show (16:9)</PresentationFormat>
  <Paragraphs>57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Wingdings 3</vt:lpstr>
      <vt:lpstr>Arial</vt:lpstr>
      <vt:lpstr>Century Gothic</vt:lpstr>
      <vt:lpstr>Wingdings</vt:lpstr>
      <vt:lpstr>Ion Boardroom</vt:lpstr>
      <vt:lpstr>CSA1484 – Compiler design for Deep Learning Models</vt:lpstr>
      <vt:lpstr>COMPILER DESIGN IN THE ERA OF MACHINE LEARNING AND AI</vt:lpstr>
      <vt:lpstr>ABSTRACT:</vt:lpstr>
      <vt:lpstr>INTRODUCTION:</vt:lpstr>
      <vt:lpstr>PowerPoint Presentation</vt:lpstr>
      <vt:lpstr>PROBLEM STATEMENT:</vt:lpstr>
      <vt:lpstr>Methodology Used for Validation and Evaluation: </vt:lpstr>
      <vt:lpstr>  Results of Validation and Evaluation:</vt:lpstr>
      <vt:lpstr>  Results of Validation and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CSA1453 – Compiler design for regular languages</dc:title>
  <dc:creator>Nithya m</dc:creator>
  <cp:lastModifiedBy>JASMITHA NARENDER</cp:lastModifiedBy>
  <cp:revision>6</cp:revision>
  <dcterms:modified xsi:type="dcterms:W3CDTF">2024-07-30T03:47:22Z</dcterms:modified>
</cp:coreProperties>
</file>