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B2AB9D0-C51F-41B9-BF92-BC5842FBBD3D}">
          <p14:sldIdLst>
            <p14:sldId id="256"/>
            <p14:sldId id="257"/>
            <p14:sldId id="258"/>
            <p14:sldId id="259"/>
            <p14:sldId id="260"/>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60" y="19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8BBC331-0961-4A62-B1E2-7ADE904ACF69}" type="datetimeFigureOut">
              <a:rPr lang="zh-CN" altLang="en-US" smtClean="0"/>
              <a:t>2020/5/26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BD546F-A890-4F31-9BF2-B86861B173BD}" type="slidenum">
              <a:rPr lang="zh-CN" altLang="en-US" smtClean="0"/>
              <a:t>‹#›</a:t>
            </a:fld>
            <a:endParaRPr lang="zh-CN" altLang="en-US"/>
          </a:p>
        </p:txBody>
      </p:sp>
    </p:spTree>
    <p:extLst>
      <p:ext uri="{BB962C8B-B14F-4D97-AF65-F5344CB8AC3E}">
        <p14:creationId xmlns:p14="http://schemas.microsoft.com/office/powerpoint/2010/main" val="2034798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8BBC331-0961-4A62-B1E2-7ADE904ACF69}" type="datetimeFigureOut">
              <a:rPr lang="zh-CN" altLang="en-US" smtClean="0"/>
              <a:t>2020/5/26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BD546F-A890-4F31-9BF2-B86861B173BD}" type="slidenum">
              <a:rPr lang="zh-CN" altLang="en-US" smtClean="0"/>
              <a:t>‹#›</a:t>
            </a:fld>
            <a:endParaRPr lang="zh-CN" altLang="en-US"/>
          </a:p>
        </p:txBody>
      </p:sp>
    </p:spTree>
    <p:extLst>
      <p:ext uri="{BB962C8B-B14F-4D97-AF65-F5344CB8AC3E}">
        <p14:creationId xmlns:p14="http://schemas.microsoft.com/office/powerpoint/2010/main" val="2940831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8BBC331-0961-4A62-B1E2-7ADE904ACF69}" type="datetimeFigureOut">
              <a:rPr lang="zh-CN" altLang="en-US" smtClean="0"/>
              <a:t>2020/5/26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BD546F-A890-4F31-9BF2-B86861B173BD}"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03822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8BBC331-0961-4A62-B1E2-7ADE904ACF69}" type="datetimeFigureOut">
              <a:rPr lang="zh-CN" altLang="en-US" smtClean="0"/>
              <a:t>2020/5/26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BD546F-A890-4F31-9BF2-B86861B173BD}" type="slidenum">
              <a:rPr lang="zh-CN" altLang="en-US" smtClean="0"/>
              <a:t>‹#›</a:t>
            </a:fld>
            <a:endParaRPr lang="zh-CN" altLang="en-US"/>
          </a:p>
        </p:txBody>
      </p:sp>
    </p:spTree>
    <p:extLst>
      <p:ext uri="{BB962C8B-B14F-4D97-AF65-F5344CB8AC3E}">
        <p14:creationId xmlns:p14="http://schemas.microsoft.com/office/powerpoint/2010/main" val="1781448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8BBC331-0961-4A62-B1E2-7ADE904ACF69}" type="datetimeFigureOut">
              <a:rPr lang="zh-CN" altLang="en-US" smtClean="0"/>
              <a:t>2020/5/26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BD546F-A890-4F31-9BF2-B86861B173BD}"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7392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8BBC331-0961-4A62-B1E2-7ADE904ACF69}" type="datetimeFigureOut">
              <a:rPr lang="zh-CN" altLang="en-US" smtClean="0"/>
              <a:t>2020/5/26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BD546F-A890-4F31-9BF2-B86861B173BD}" type="slidenum">
              <a:rPr lang="zh-CN" altLang="en-US" smtClean="0"/>
              <a:t>‹#›</a:t>
            </a:fld>
            <a:endParaRPr lang="zh-CN" altLang="en-US"/>
          </a:p>
        </p:txBody>
      </p:sp>
    </p:spTree>
    <p:extLst>
      <p:ext uri="{BB962C8B-B14F-4D97-AF65-F5344CB8AC3E}">
        <p14:creationId xmlns:p14="http://schemas.microsoft.com/office/powerpoint/2010/main" val="2129118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8BBC331-0961-4A62-B1E2-7ADE904ACF69}" type="datetimeFigureOut">
              <a:rPr lang="zh-CN" altLang="en-US" smtClean="0"/>
              <a:t>2020/5/26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BD546F-A890-4F31-9BF2-B86861B173BD}" type="slidenum">
              <a:rPr lang="zh-CN" altLang="en-US" smtClean="0"/>
              <a:t>‹#›</a:t>
            </a:fld>
            <a:endParaRPr lang="zh-CN" altLang="en-US"/>
          </a:p>
        </p:txBody>
      </p:sp>
    </p:spTree>
    <p:extLst>
      <p:ext uri="{BB962C8B-B14F-4D97-AF65-F5344CB8AC3E}">
        <p14:creationId xmlns:p14="http://schemas.microsoft.com/office/powerpoint/2010/main" val="2200211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8BBC331-0961-4A62-B1E2-7ADE904ACF69}" type="datetimeFigureOut">
              <a:rPr lang="zh-CN" altLang="en-US" smtClean="0"/>
              <a:t>2020/5/26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BD546F-A890-4F31-9BF2-B86861B173BD}" type="slidenum">
              <a:rPr lang="zh-CN" altLang="en-US" smtClean="0"/>
              <a:t>‹#›</a:t>
            </a:fld>
            <a:endParaRPr lang="zh-CN" altLang="en-US"/>
          </a:p>
        </p:txBody>
      </p:sp>
    </p:spTree>
    <p:extLst>
      <p:ext uri="{BB962C8B-B14F-4D97-AF65-F5344CB8AC3E}">
        <p14:creationId xmlns:p14="http://schemas.microsoft.com/office/powerpoint/2010/main" val="2818056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8BBC331-0961-4A62-B1E2-7ADE904ACF69}" type="datetimeFigureOut">
              <a:rPr lang="zh-CN" altLang="en-US" smtClean="0"/>
              <a:t>2020/5/26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BD546F-A890-4F31-9BF2-B86861B173BD}" type="slidenum">
              <a:rPr lang="zh-CN" altLang="en-US" smtClean="0"/>
              <a:t>‹#›</a:t>
            </a:fld>
            <a:endParaRPr lang="zh-CN" altLang="en-US"/>
          </a:p>
        </p:txBody>
      </p:sp>
    </p:spTree>
    <p:extLst>
      <p:ext uri="{BB962C8B-B14F-4D97-AF65-F5344CB8AC3E}">
        <p14:creationId xmlns:p14="http://schemas.microsoft.com/office/powerpoint/2010/main" val="2367163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8BBC331-0961-4A62-B1E2-7ADE904ACF69}" type="datetimeFigureOut">
              <a:rPr lang="zh-CN" altLang="en-US" smtClean="0"/>
              <a:t>2020/5/26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7BD546F-A890-4F31-9BF2-B86861B173BD}" type="slidenum">
              <a:rPr lang="zh-CN" altLang="en-US" smtClean="0"/>
              <a:t>‹#›</a:t>
            </a:fld>
            <a:endParaRPr lang="zh-CN" altLang="en-US"/>
          </a:p>
        </p:txBody>
      </p:sp>
    </p:spTree>
    <p:extLst>
      <p:ext uri="{BB962C8B-B14F-4D97-AF65-F5344CB8AC3E}">
        <p14:creationId xmlns:p14="http://schemas.microsoft.com/office/powerpoint/2010/main" val="3872466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8BBC331-0961-4A62-B1E2-7ADE904ACF69}" type="datetimeFigureOut">
              <a:rPr lang="zh-CN" altLang="en-US" smtClean="0"/>
              <a:t>2020/5/26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7BD546F-A890-4F31-9BF2-B86861B173BD}" type="slidenum">
              <a:rPr lang="zh-CN" altLang="en-US" smtClean="0"/>
              <a:t>‹#›</a:t>
            </a:fld>
            <a:endParaRPr lang="zh-CN" altLang="en-US"/>
          </a:p>
        </p:txBody>
      </p:sp>
    </p:spTree>
    <p:extLst>
      <p:ext uri="{BB962C8B-B14F-4D97-AF65-F5344CB8AC3E}">
        <p14:creationId xmlns:p14="http://schemas.microsoft.com/office/powerpoint/2010/main" val="3680744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8BBC331-0961-4A62-B1E2-7ADE904ACF69}" type="datetimeFigureOut">
              <a:rPr lang="zh-CN" altLang="en-US" smtClean="0"/>
              <a:t>2020/5/26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7BD546F-A890-4F31-9BF2-B86861B173BD}" type="slidenum">
              <a:rPr lang="zh-CN" altLang="en-US" smtClean="0"/>
              <a:t>‹#›</a:t>
            </a:fld>
            <a:endParaRPr lang="zh-CN" altLang="en-US"/>
          </a:p>
        </p:txBody>
      </p:sp>
    </p:spTree>
    <p:extLst>
      <p:ext uri="{BB962C8B-B14F-4D97-AF65-F5344CB8AC3E}">
        <p14:creationId xmlns:p14="http://schemas.microsoft.com/office/powerpoint/2010/main" val="1378899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8BBC331-0961-4A62-B1E2-7ADE904ACF69}" type="datetimeFigureOut">
              <a:rPr lang="zh-CN" altLang="en-US" smtClean="0"/>
              <a:t>2020/5/26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7BD546F-A890-4F31-9BF2-B86861B173BD}" type="slidenum">
              <a:rPr lang="zh-CN" altLang="en-US" smtClean="0"/>
              <a:t>‹#›</a:t>
            </a:fld>
            <a:endParaRPr lang="zh-CN" altLang="en-US"/>
          </a:p>
        </p:txBody>
      </p:sp>
    </p:spTree>
    <p:extLst>
      <p:ext uri="{BB962C8B-B14F-4D97-AF65-F5344CB8AC3E}">
        <p14:creationId xmlns:p14="http://schemas.microsoft.com/office/powerpoint/2010/main" val="932619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BBC331-0961-4A62-B1E2-7ADE904ACF69}" type="datetimeFigureOut">
              <a:rPr lang="zh-CN" altLang="en-US" smtClean="0"/>
              <a:t>2020/5/26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7BD546F-A890-4F31-9BF2-B86861B173BD}" type="slidenum">
              <a:rPr lang="zh-CN" altLang="en-US" smtClean="0"/>
              <a:t>‹#›</a:t>
            </a:fld>
            <a:endParaRPr lang="zh-CN" altLang="en-US"/>
          </a:p>
        </p:txBody>
      </p:sp>
    </p:spTree>
    <p:extLst>
      <p:ext uri="{BB962C8B-B14F-4D97-AF65-F5344CB8AC3E}">
        <p14:creationId xmlns:p14="http://schemas.microsoft.com/office/powerpoint/2010/main" val="1775660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8BBC331-0961-4A62-B1E2-7ADE904ACF69}" type="datetimeFigureOut">
              <a:rPr lang="zh-CN" altLang="en-US" smtClean="0"/>
              <a:t>2020/5/26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7BD546F-A890-4F31-9BF2-B86861B173BD}" type="slidenum">
              <a:rPr lang="zh-CN" altLang="en-US" smtClean="0"/>
              <a:t>‹#›</a:t>
            </a:fld>
            <a:endParaRPr lang="zh-CN" altLang="en-US"/>
          </a:p>
        </p:txBody>
      </p:sp>
    </p:spTree>
    <p:extLst>
      <p:ext uri="{BB962C8B-B14F-4D97-AF65-F5344CB8AC3E}">
        <p14:creationId xmlns:p14="http://schemas.microsoft.com/office/powerpoint/2010/main" val="4142266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7BD546F-A890-4F31-9BF2-B86861B173BD}" type="slidenum">
              <a:rPr lang="zh-CN" altLang="en-US" smtClean="0"/>
              <a:t>‹#›</a:t>
            </a:fld>
            <a:endParaRPr lang="zh-CN" altLang="en-US"/>
          </a:p>
        </p:txBody>
      </p:sp>
      <p:sp>
        <p:nvSpPr>
          <p:cNvPr id="5" name="Date Placeholder 4"/>
          <p:cNvSpPr>
            <a:spLocks noGrp="1"/>
          </p:cNvSpPr>
          <p:nvPr>
            <p:ph type="dt" sz="half" idx="10"/>
          </p:nvPr>
        </p:nvSpPr>
        <p:spPr/>
        <p:txBody>
          <a:bodyPr/>
          <a:lstStyle/>
          <a:p>
            <a:fld id="{08BBC331-0961-4A62-B1E2-7ADE904ACF69}" type="datetimeFigureOut">
              <a:rPr lang="zh-CN" altLang="en-US" smtClean="0"/>
              <a:t>2020/5/26</a:t>
            </a:fld>
            <a:endParaRPr lang="zh-CN" altLang="en-US"/>
          </a:p>
        </p:txBody>
      </p:sp>
    </p:spTree>
    <p:extLst>
      <p:ext uri="{BB962C8B-B14F-4D97-AF65-F5344CB8AC3E}">
        <p14:creationId xmlns:p14="http://schemas.microsoft.com/office/powerpoint/2010/main" val="2462712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8BBC331-0961-4A62-B1E2-7ADE904ACF69}" type="datetimeFigureOut">
              <a:rPr lang="zh-CN" altLang="en-US" smtClean="0"/>
              <a:t>2020/5/26</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7BD546F-A890-4F31-9BF2-B86861B173BD}" type="slidenum">
              <a:rPr lang="zh-CN" altLang="en-US" smtClean="0"/>
              <a:t>‹#›</a:t>
            </a:fld>
            <a:endParaRPr lang="zh-CN" altLang="en-US"/>
          </a:p>
        </p:txBody>
      </p:sp>
    </p:spTree>
    <p:extLst>
      <p:ext uri="{BB962C8B-B14F-4D97-AF65-F5344CB8AC3E}">
        <p14:creationId xmlns:p14="http://schemas.microsoft.com/office/powerpoint/2010/main" val="180571335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7E489D-1548-4426-9ECF-89A0880548E8}"/>
              </a:ext>
            </a:extLst>
          </p:cNvPr>
          <p:cNvSpPr>
            <a:spLocks noGrp="1"/>
          </p:cNvSpPr>
          <p:nvPr>
            <p:ph type="ctrTitle"/>
          </p:nvPr>
        </p:nvSpPr>
        <p:spPr>
          <a:xfrm>
            <a:off x="2683817" y="2404531"/>
            <a:ext cx="6590186" cy="1646302"/>
          </a:xfrm>
        </p:spPr>
        <p:txBody>
          <a:bodyPr>
            <a:normAutofit fontScale="90000"/>
          </a:bodyPr>
          <a:lstStyle/>
          <a:p>
            <a:r>
              <a:rPr lang="zh-CN" altLang="zh-CN" sz="3600" b="1" dirty="0">
                <a:latin typeface="等线" panose="02010600030101010101" pitchFamily="2" charset="-122"/>
                <a:ea typeface="等线" panose="02010600030101010101" pitchFamily="2" charset="-122"/>
              </a:rPr>
              <a:t>面向个体小商户基于</a:t>
            </a:r>
            <a:r>
              <a:rPr lang="en-US" altLang="zh-CN" sz="3600" b="1" dirty="0">
                <a:latin typeface="等线" panose="02010600030101010101" pitchFamily="2" charset="-122"/>
                <a:ea typeface="等线" panose="02010600030101010101" pitchFamily="2" charset="-122"/>
              </a:rPr>
              <a:t>RFID</a:t>
            </a:r>
            <a:r>
              <a:rPr lang="zh-CN" altLang="zh-CN" sz="3600" b="1" dirty="0">
                <a:latin typeface="等线" panose="02010600030101010101" pitchFamily="2" charset="-122"/>
                <a:ea typeface="等线" panose="02010600030101010101" pitchFamily="2" charset="-122"/>
              </a:rPr>
              <a:t>的智能化仓存管理系统</a:t>
            </a:r>
            <a:br>
              <a:rPr lang="zh-CN" altLang="zh-CN" sz="3600" b="1" dirty="0">
                <a:latin typeface="等线" panose="02010600030101010101" pitchFamily="2" charset="-122"/>
                <a:ea typeface="等线" panose="02010600030101010101" pitchFamily="2" charset="-122"/>
              </a:rPr>
            </a:br>
            <a:endParaRPr lang="zh-CN" altLang="en-US" sz="3600" b="1" dirty="0">
              <a:latin typeface="等线" panose="02010600030101010101" pitchFamily="2" charset="-122"/>
              <a:ea typeface="等线" panose="02010600030101010101" pitchFamily="2" charset="-122"/>
            </a:endParaRPr>
          </a:p>
        </p:txBody>
      </p:sp>
      <p:sp>
        <p:nvSpPr>
          <p:cNvPr id="3" name="副标题 2">
            <a:extLst>
              <a:ext uri="{FF2B5EF4-FFF2-40B4-BE49-F238E27FC236}">
                <a16:creationId xmlns:a16="http://schemas.microsoft.com/office/drawing/2014/main" id="{2ABFC6A1-6587-42A5-A0B9-B5A19A251BE6}"/>
              </a:ext>
            </a:extLst>
          </p:cNvPr>
          <p:cNvSpPr>
            <a:spLocks noGrp="1"/>
          </p:cNvSpPr>
          <p:nvPr>
            <p:ph type="subTitle" idx="1"/>
          </p:nvPr>
        </p:nvSpPr>
        <p:spPr/>
        <p:txBody>
          <a:bodyPr>
            <a:normAutofit/>
          </a:bodyPr>
          <a:lstStyle/>
          <a:p>
            <a:r>
              <a:rPr lang="zh-CN" altLang="en-US" dirty="0">
                <a:latin typeface="微软雅黑" panose="020B0503020204020204" pitchFamily="34" charset="-122"/>
                <a:ea typeface="微软雅黑" panose="020B0503020204020204" pitchFamily="34" charset="-122"/>
              </a:rPr>
              <a:t>专业：数字媒体技术</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学号：</a:t>
            </a:r>
            <a:r>
              <a:rPr lang="en-US" altLang="zh-CN" dirty="0">
                <a:latin typeface="微软雅黑" panose="020B0503020204020204" pitchFamily="34" charset="-122"/>
                <a:ea typeface="微软雅黑" panose="020B0503020204020204" pitchFamily="34" charset="-122"/>
              </a:rPr>
              <a:t>3116007889</a:t>
            </a:r>
          </a:p>
          <a:p>
            <a:r>
              <a:rPr lang="zh-CN" altLang="en-US" dirty="0">
                <a:latin typeface="微软雅黑" panose="020B0503020204020204" pitchFamily="34" charset="-122"/>
                <a:ea typeface="微软雅黑" panose="020B0503020204020204" pitchFamily="34" charset="-122"/>
              </a:rPr>
              <a:t>答辩人：彭梓浩</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导师：韦宇炜</a:t>
            </a:r>
            <a:endParaRPr lang="en-US" altLang="zh-CN" dirty="0">
              <a:latin typeface="微软雅黑" panose="020B0503020204020204" pitchFamily="34" charset="-122"/>
              <a:ea typeface="微软雅黑" panose="020B0503020204020204" pitchFamily="34" charset="-122"/>
            </a:endParaRPr>
          </a:p>
          <a:p>
            <a:endParaRPr lang="zh-CN" altLang="en-US" dirty="0"/>
          </a:p>
        </p:txBody>
      </p:sp>
      <p:pic>
        <p:nvPicPr>
          <p:cNvPr id="8" name="图片 7">
            <a:extLst>
              <a:ext uri="{FF2B5EF4-FFF2-40B4-BE49-F238E27FC236}">
                <a16:creationId xmlns:a16="http://schemas.microsoft.com/office/drawing/2014/main" id="{086C776E-7942-483C-8081-3F62652AF6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626" y="218322"/>
            <a:ext cx="1595120" cy="1563775"/>
          </a:xfrm>
          <a:prstGeom prst="rect">
            <a:avLst/>
          </a:prstGeom>
        </p:spPr>
      </p:pic>
      <p:pic>
        <p:nvPicPr>
          <p:cNvPr id="9" name="图片 8">
            <a:extLst>
              <a:ext uri="{FF2B5EF4-FFF2-40B4-BE49-F238E27FC236}">
                <a16:creationId xmlns:a16="http://schemas.microsoft.com/office/drawing/2014/main" id="{242B9DC5-2A23-41AB-A5B6-06C9C3C349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2251" y="567268"/>
            <a:ext cx="3457575" cy="1143000"/>
          </a:xfrm>
          <a:prstGeom prst="rect">
            <a:avLst/>
          </a:prstGeom>
        </p:spPr>
      </p:pic>
    </p:spTree>
    <p:extLst>
      <p:ext uri="{BB962C8B-B14F-4D97-AF65-F5344CB8AC3E}">
        <p14:creationId xmlns:p14="http://schemas.microsoft.com/office/powerpoint/2010/main" val="1492174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EFAAC-D6F0-4389-8214-027089E8A93B}"/>
              </a:ext>
            </a:extLst>
          </p:cNvPr>
          <p:cNvSpPr>
            <a:spLocks noGrp="1"/>
          </p:cNvSpPr>
          <p:nvPr>
            <p:ph type="title"/>
          </p:nvPr>
        </p:nvSpPr>
        <p:spPr/>
        <p:txBody>
          <a:bodyPr/>
          <a:lstStyle/>
          <a:p>
            <a:r>
              <a:rPr lang="zh-CN" altLang="en-US" b="1" dirty="0">
                <a:latin typeface="等线" panose="02010600030101010101" pitchFamily="2" charset="-122"/>
                <a:ea typeface="等线" panose="02010600030101010101" pitchFamily="2" charset="-122"/>
              </a:rPr>
              <a:t>目录</a:t>
            </a:r>
          </a:p>
        </p:txBody>
      </p:sp>
      <p:sp>
        <p:nvSpPr>
          <p:cNvPr id="4" name="圆角矩形 72">
            <a:extLst>
              <a:ext uri="{FF2B5EF4-FFF2-40B4-BE49-F238E27FC236}">
                <a16:creationId xmlns:a16="http://schemas.microsoft.com/office/drawing/2014/main" id="{7331D9BD-F893-4782-80E0-91EBDD8E7E73}"/>
              </a:ext>
            </a:extLst>
          </p:cNvPr>
          <p:cNvSpPr/>
          <p:nvPr/>
        </p:nvSpPr>
        <p:spPr>
          <a:xfrm rot="10800000" flipV="1">
            <a:off x="1257509" y="2043100"/>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Times New Roman" panose="02020603050405020304" charset="0"/>
              </a:rPr>
              <a:t>1</a:t>
            </a:r>
          </a:p>
        </p:txBody>
      </p:sp>
      <p:sp>
        <p:nvSpPr>
          <p:cNvPr id="5" name="圆角矩形 74">
            <a:extLst>
              <a:ext uri="{FF2B5EF4-FFF2-40B4-BE49-F238E27FC236}">
                <a16:creationId xmlns:a16="http://schemas.microsoft.com/office/drawing/2014/main" id="{4EB1E1E5-1D51-4D41-8FA7-9CA3B47CA1C5}"/>
              </a:ext>
            </a:extLst>
          </p:cNvPr>
          <p:cNvSpPr/>
          <p:nvPr/>
        </p:nvSpPr>
        <p:spPr>
          <a:xfrm rot="10800000" flipV="1">
            <a:off x="1258439" y="3161636"/>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Times New Roman" panose="02020603050405020304" charset="0"/>
              </a:rPr>
              <a:t>2</a:t>
            </a:r>
            <a:endParaRPr lang="zh-CN" altLang="en-US" sz="3600" dirty="0">
              <a:latin typeface="Times New Roman" panose="02020603050405020304" charset="0"/>
            </a:endParaRPr>
          </a:p>
        </p:txBody>
      </p:sp>
      <p:sp>
        <p:nvSpPr>
          <p:cNvPr id="6" name="圆角矩形 75">
            <a:extLst>
              <a:ext uri="{FF2B5EF4-FFF2-40B4-BE49-F238E27FC236}">
                <a16:creationId xmlns:a16="http://schemas.microsoft.com/office/drawing/2014/main" id="{7A1FCD24-339B-4270-B69E-44A57178663A}"/>
              </a:ext>
            </a:extLst>
          </p:cNvPr>
          <p:cNvSpPr/>
          <p:nvPr/>
        </p:nvSpPr>
        <p:spPr>
          <a:xfrm rot="10800000" flipV="1">
            <a:off x="7597424" y="3499511"/>
            <a:ext cx="484287" cy="491115"/>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Times New Roman" panose="02020603050405020304" charset="0"/>
              </a:rPr>
              <a:t>5</a:t>
            </a:r>
            <a:endParaRPr lang="zh-CN" altLang="en-US" sz="3600" dirty="0">
              <a:latin typeface="Times New Roman" panose="02020603050405020304" charset="0"/>
            </a:endParaRPr>
          </a:p>
        </p:txBody>
      </p:sp>
      <p:sp>
        <p:nvSpPr>
          <p:cNvPr id="7" name="圆角矩形 76">
            <a:extLst>
              <a:ext uri="{FF2B5EF4-FFF2-40B4-BE49-F238E27FC236}">
                <a16:creationId xmlns:a16="http://schemas.microsoft.com/office/drawing/2014/main" id="{A7BF68A0-64EE-413E-8968-CB3B8128E0C1}"/>
              </a:ext>
            </a:extLst>
          </p:cNvPr>
          <p:cNvSpPr/>
          <p:nvPr/>
        </p:nvSpPr>
        <p:spPr>
          <a:xfrm rot="10800000" flipV="1">
            <a:off x="1258439" y="4364961"/>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Times New Roman" panose="02020603050405020304" charset="0"/>
              </a:rPr>
              <a:t>3</a:t>
            </a:r>
            <a:endParaRPr lang="zh-CN" altLang="en-US" sz="3600" dirty="0">
              <a:latin typeface="Times New Roman" panose="02020603050405020304" charset="0"/>
            </a:endParaRPr>
          </a:p>
        </p:txBody>
      </p:sp>
      <p:sp>
        <p:nvSpPr>
          <p:cNvPr id="8" name="文本框 7">
            <a:extLst>
              <a:ext uri="{FF2B5EF4-FFF2-40B4-BE49-F238E27FC236}">
                <a16:creationId xmlns:a16="http://schemas.microsoft.com/office/drawing/2014/main" id="{B8947C09-81D5-460E-9827-59B2B412AB11}"/>
              </a:ext>
            </a:extLst>
          </p:cNvPr>
          <p:cNvSpPr txBox="1"/>
          <p:nvPr/>
        </p:nvSpPr>
        <p:spPr>
          <a:xfrm>
            <a:off x="1806878" y="1978303"/>
            <a:ext cx="3416312" cy="646327"/>
          </a:xfrm>
          <a:prstGeom prst="rect">
            <a:avLst/>
          </a:prstGeom>
          <a:noFill/>
        </p:spPr>
        <p:txBody>
          <a:bodyPr wrap="none" lIns="91436" tIns="45718" rIns="91436" bIns="45718" rtlCol="0">
            <a:spAutoFit/>
          </a:bodyPr>
          <a:lstStyle/>
          <a:p>
            <a:r>
              <a:rPr lang="zh-CN" altLang="zh-CN" sz="3600" b="1" dirty="0">
                <a:latin typeface="等线" panose="02010600030101010101" pitchFamily="2" charset="-122"/>
                <a:ea typeface="等线" panose="02010600030101010101" pitchFamily="2" charset="-122"/>
              </a:rPr>
              <a:t>课题来源与意义</a:t>
            </a:r>
          </a:p>
        </p:txBody>
      </p:sp>
      <p:sp>
        <p:nvSpPr>
          <p:cNvPr id="9" name="文本框 8">
            <a:extLst>
              <a:ext uri="{FF2B5EF4-FFF2-40B4-BE49-F238E27FC236}">
                <a16:creationId xmlns:a16="http://schemas.microsoft.com/office/drawing/2014/main" id="{2844368A-55C8-4930-B4AB-20C539F907CE}"/>
              </a:ext>
            </a:extLst>
          </p:cNvPr>
          <p:cNvSpPr txBox="1"/>
          <p:nvPr/>
        </p:nvSpPr>
        <p:spPr>
          <a:xfrm>
            <a:off x="8202971" y="2043100"/>
            <a:ext cx="2730590" cy="646327"/>
          </a:xfrm>
          <a:prstGeom prst="rect">
            <a:avLst/>
          </a:prstGeom>
          <a:noFill/>
        </p:spPr>
        <p:txBody>
          <a:bodyPr wrap="square" lIns="91436" tIns="45718" rIns="91436" bIns="45718" rtlCol="0">
            <a:spAutoFit/>
          </a:bodyPr>
          <a:lstStyle/>
          <a:p>
            <a:r>
              <a:rPr lang="zh-CN" altLang="en-US" sz="3600" b="1" dirty="0">
                <a:latin typeface="等线" panose="02010600030101010101" pitchFamily="2" charset="-122"/>
                <a:ea typeface="等线" panose="02010600030101010101" pitchFamily="2" charset="-122"/>
              </a:rPr>
              <a:t>系统优化</a:t>
            </a:r>
          </a:p>
        </p:txBody>
      </p:sp>
      <p:sp>
        <p:nvSpPr>
          <p:cNvPr id="10" name="文本框 9">
            <a:extLst>
              <a:ext uri="{FF2B5EF4-FFF2-40B4-BE49-F238E27FC236}">
                <a16:creationId xmlns:a16="http://schemas.microsoft.com/office/drawing/2014/main" id="{F97430F5-33E2-42B5-ADB6-436050EB1E2D}"/>
              </a:ext>
            </a:extLst>
          </p:cNvPr>
          <p:cNvSpPr txBox="1"/>
          <p:nvPr/>
        </p:nvSpPr>
        <p:spPr>
          <a:xfrm>
            <a:off x="1801206" y="3110017"/>
            <a:ext cx="4339641" cy="646327"/>
          </a:xfrm>
          <a:prstGeom prst="rect">
            <a:avLst/>
          </a:prstGeom>
          <a:noFill/>
        </p:spPr>
        <p:txBody>
          <a:bodyPr wrap="none" lIns="91436" tIns="45718" rIns="91436" bIns="45718" rtlCol="0">
            <a:spAutoFit/>
          </a:bodyPr>
          <a:lstStyle/>
          <a:p>
            <a:r>
              <a:rPr lang="zh-CN" altLang="en-US" sz="3600" b="1" dirty="0">
                <a:latin typeface="等线" panose="02010600030101010101" pitchFamily="2" charset="-122"/>
                <a:ea typeface="等线" panose="02010600030101010101" pitchFamily="2" charset="-122"/>
              </a:rPr>
              <a:t>系统分析与总体设计</a:t>
            </a:r>
          </a:p>
        </p:txBody>
      </p:sp>
      <p:sp>
        <p:nvSpPr>
          <p:cNvPr id="11" name="文本框 10">
            <a:extLst>
              <a:ext uri="{FF2B5EF4-FFF2-40B4-BE49-F238E27FC236}">
                <a16:creationId xmlns:a16="http://schemas.microsoft.com/office/drawing/2014/main" id="{44168269-E8FE-407E-939C-281CC836AF76}"/>
              </a:ext>
            </a:extLst>
          </p:cNvPr>
          <p:cNvSpPr txBox="1"/>
          <p:nvPr/>
        </p:nvSpPr>
        <p:spPr>
          <a:xfrm>
            <a:off x="8279172" y="3422405"/>
            <a:ext cx="1107988" cy="646327"/>
          </a:xfrm>
          <a:prstGeom prst="rect">
            <a:avLst/>
          </a:prstGeom>
          <a:noFill/>
        </p:spPr>
        <p:txBody>
          <a:bodyPr wrap="none" lIns="91436" tIns="45718" rIns="91436" bIns="45718" rtlCol="0">
            <a:spAutoFit/>
          </a:bodyPr>
          <a:lstStyle/>
          <a:p>
            <a:r>
              <a:rPr lang="zh-CN" altLang="en-US" sz="3600" b="1" dirty="0">
                <a:latin typeface="等线" panose="02010600030101010101" pitchFamily="2" charset="-122"/>
                <a:ea typeface="等线" panose="02010600030101010101" pitchFamily="2" charset="-122"/>
              </a:rPr>
              <a:t>总结</a:t>
            </a:r>
          </a:p>
        </p:txBody>
      </p:sp>
      <p:sp>
        <p:nvSpPr>
          <p:cNvPr id="12" name="文本框 11">
            <a:extLst>
              <a:ext uri="{FF2B5EF4-FFF2-40B4-BE49-F238E27FC236}">
                <a16:creationId xmlns:a16="http://schemas.microsoft.com/office/drawing/2014/main" id="{90C3280A-6421-4770-9787-FCFE91EAD833}"/>
              </a:ext>
            </a:extLst>
          </p:cNvPr>
          <p:cNvSpPr txBox="1"/>
          <p:nvPr/>
        </p:nvSpPr>
        <p:spPr>
          <a:xfrm>
            <a:off x="1744056" y="4322867"/>
            <a:ext cx="5023708" cy="646327"/>
          </a:xfrm>
          <a:prstGeom prst="rect">
            <a:avLst/>
          </a:prstGeom>
          <a:noFill/>
        </p:spPr>
        <p:txBody>
          <a:bodyPr wrap="square" lIns="91436" tIns="45718" rIns="91436" bIns="45718" rtlCol="0">
            <a:spAutoFit/>
          </a:bodyPr>
          <a:lstStyle/>
          <a:p>
            <a:r>
              <a:rPr lang="zh-CN" altLang="en-US" sz="3600" b="1" dirty="0">
                <a:latin typeface="等线" panose="02010600030101010101" pitchFamily="2" charset="-122"/>
                <a:ea typeface="等线" panose="02010600030101010101" pitchFamily="2" charset="-122"/>
              </a:rPr>
              <a:t>关键技术与功能展示</a:t>
            </a:r>
            <a:endParaRPr lang="en-US" altLang="zh-CN" sz="3600" b="1" dirty="0">
              <a:latin typeface="等线" panose="02010600030101010101" pitchFamily="2" charset="-122"/>
              <a:ea typeface="等线" panose="02010600030101010101" pitchFamily="2" charset="-122"/>
            </a:endParaRPr>
          </a:p>
        </p:txBody>
      </p:sp>
      <p:sp>
        <p:nvSpPr>
          <p:cNvPr id="13" name="圆角矩形 24">
            <a:extLst>
              <a:ext uri="{FF2B5EF4-FFF2-40B4-BE49-F238E27FC236}">
                <a16:creationId xmlns:a16="http://schemas.microsoft.com/office/drawing/2014/main" id="{25EEFF03-2DB5-4804-B495-6E149345EAB7}"/>
              </a:ext>
            </a:extLst>
          </p:cNvPr>
          <p:cNvSpPr/>
          <p:nvPr/>
        </p:nvSpPr>
        <p:spPr>
          <a:xfrm rot="10800000" flipV="1">
            <a:off x="7589586" y="2080528"/>
            <a:ext cx="484287" cy="491115"/>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latin typeface="Times New Roman" panose="02020603050405020304" charset="0"/>
              </a:rPr>
              <a:t>4</a:t>
            </a:r>
            <a:endParaRPr lang="zh-CN" altLang="en-US" sz="3600" dirty="0">
              <a:latin typeface="Times New Roman" panose="02020603050405020304" charset="0"/>
            </a:endParaRPr>
          </a:p>
        </p:txBody>
      </p:sp>
    </p:spTree>
    <p:extLst>
      <p:ext uri="{BB962C8B-B14F-4D97-AF65-F5344CB8AC3E}">
        <p14:creationId xmlns:p14="http://schemas.microsoft.com/office/powerpoint/2010/main" val="181858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5B6633-8409-4AA4-AE6B-8E8A25FB899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0265E59-4735-4B1F-8298-86FB5077AB66}"/>
              </a:ext>
            </a:extLst>
          </p:cNvPr>
          <p:cNvSpPr>
            <a:spLocks noGrp="1"/>
          </p:cNvSpPr>
          <p:nvPr>
            <p:ph idx="1"/>
          </p:nvPr>
        </p:nvSpPr>
        <p:spPr/>
        <p:txBody>
          <a:bodyPr/>
          <a:lstStyle/>
          <a:p>
            <a:endParaRPr lang="zh-CN" altLang="en-US"/>
          </a:p>
        </p:txBody>
      </p:sp>
      <p:grpSp>
        <p:nvGrpSpPr>
          <p:cNvPr id="4" name="组 3">
            <a:extLst>
              <a:ext uri="{FF2B5EF4-FFF2-40B4-BE49-F238E27FC236}">
                <a16:creationId xmlns:a16="http://schemas.microsoft.com/office/drawing/2014/main" id="{039DD7BF-E1D2-4603-AA9A-38B51FF27750}"/>
              </a:ext>
            </a:extLst>
          </p:cNvPr>
          <p:cNvGrpSpPr/>
          <p:nvPr/>
        </p:nvGrpSpPr>
        <p:grpSpPr>
          <a:xfrm>
            <a:off x="0" y="2293256"/>
            <a:ext cx="12192001" cy="1850521"/>
            <a:chOff x="-21102" y="2847433"/>
            <a:chExt cx="12213102" cy="1296345"/>
          </a:xfrm>
        </p:grpSpPr>
        <p:sp>
          <p:nvSpPr>
            <p:cNvPr id="5" name="矩形 4">
              <a:extLst>
                <a:ext uri="{FF2B5EF4-FFF2-40B4-BE49-F238E27FC236}">
                  <a16:creationId xmlns:a16="http://schemas.microsoft.com/office/drawing/2014/main" id="{06284D93-184E-4922-AC8A-156E3FB2C51C}"/>
                </a:ext>
              </a:extLst>
            </p:cNvPr>
            <p:cNvSpPr/>
            <p:nvPr/>
          </p:nvSpPr>
          <p:spPr>
            <a:xfrm flipH="1">
              <a:off x="0" y="2872348"/>
              <a:ext cx="12192000" cy="1252063"/>
            </a:xfrm>
            <a:prstGeom prst="rect">
              <a:avLst/>
            </a:prstGeom>
            <a:solidFill>
              <a:srgbClr val="2F5597"/>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39">
              <a:extLst>
                <a:ext uri="{FF2B5EF4-FFF2-40B4-BE49-F238E27FC236}">
                  <a16:creationId xmlns:a16="http://schemas.microsoft.com/office/drawing/2014/main" id="{E3654684-D91B-4700-B522-4DCC0EB2C215}"/>
                </a:ext>
              </a:extLst>
            </p:cNvPr>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latin typeface="Times New Roman" panose="02020603050405020304" charset="0"/>
                </a:rPr>
                <a:t>1</a:t>
              </a:r>
              <a:endParaRPr lang="zh-CN" altLang="en-US" sz="6000" dirty="0">
                <a:latin typeface="Times New Roman" panose="02020603050405020304" charset="0"/>
              </a:endParaRPr>
            </a:p>
          </p:txBody>
        </p:sp>
        <p:sp>
          <p:nvSpPr>
            <p:cNvPr id="7" name="文本框 6">
              <a:extLst>
                <a:ext uri="{FF2B5EF4-FFF2-40B4-BE49-F238E27FC236}">
                  <a16:creationId xmlns:a16="http://schemas.microsoft.com/office/drawing/2014/main" id="{B2AB6749-9587-4CD5-AD76-EF545CB26193}"/>
                </a:ext>
              </a:extLst>
            </p:cNvPr>
            <p:cNvSpPr txBox="1"/>
            <p:nvPr/>
          </p:nvSpPr>
          <p:spPr>
            <a:xfrm>
              <a:off x="1727201" y="3101626"/>
              <a:ext cx="10140651" cy="709959"/>
            </a:xfrm>
            <a:prstGeom prst="rect">
              <a:avLst/>
            </a:prstGeom>
            <a:noFill/>
          </p:spPr>
          <p:txBody>
            <a:bodyPr wrap="square" lIns="91438" tIns="45719" rIns="91438" bIns="45719" rtlCol="0">
              <a:spAutoFit/>
            </a:bodyPr>
            <a:lstStyle/>
            <a:p>
              <a:r>
                <a:rPr lang="en-US" altLang="zh-CN" sz="6000" spc="600" dirty="0">
                  <a:solidFill>
                    <a:schemeClr val="bg1"/>
                  </a:solidFill>
                  <a:latin typeface="微软雅黑" panose="020B0503020204020204" pitchFamily="34" charset="-122"/>
                  <a:ea typeface="微软雅黑" panose="020B0503020204020204" pitchFamily="34" charset="-122"/>
                </a:rPr>
                <a:t>	</a:t>
              </a:r>
              <a:r>
                <a:rPr lang="zh-CN" altLang="en-US" sz="6000" spc="600" dirty="0">
                  <a:solidFill>
                    <a:schemeClr val="bg1"/>
                  </a:solidFill>
                  <a:latin typeface="微软雅黑" panose="020B0503020204020204" pitchFamily="34" charset="-122"/>
                  <a:ea typeface="微软雅黑" panose="020B0503020204020204" pitchFamily="34" charset="-122"/>
                </a:rPr>
                <a:t>课题来源与意义</a:t>
              </a:r>
            </a:p>
          </p:txBody>
        </p:sp>
        <p:grpSp>
          <p:nvGrpSpPr>
            <p:cNvPr id="8" name="组 2">
              <a:extLst>
                <a:ext uri="{FF2B5EF4-FFF2-40B4-BE49-F238E27FC236}">
                  <a16:creationId xmlns:a16="http://schemas.microsoft.com/office/drawing/2014/main" id="{A4850FAB-B2F9-4154-B4FF-C4DCB1BB9F34}"/>
                </a:ext>
              </a:extLst>
            </p:cNvPr>
            <p:cNvGrpSpPr/>
            <p:nvPr/>
          </p:nvGrpSpPr>
          <p:grpSpPr>
            <a:xfrm>
              <a:off x="-21102" y="2858492"/>
              <a:ext cx="242777" cy="1285286"/>
              <a:chOff x="-21102" y="2858492"/>
              <a:chExt cx="242777" cy="1285286"/>
            </a:xfrm>
          </p:grpSpPr>
          <p:sp>
            <p:nvSpPr>
              <p:cNvPr id="9" name="圆角矩形 45">
                <a:extLst>
                  <a:ext uri="{FF2B5EF4-FFF2-40B4-BE49-F238E27FC236}">
                    <a16:creationId xmlns:a16="http://schemas.microsoft.com/office/drawing/2014/main" id="{EF81D82C-9866-4107-AD2D-EB9E505282DA}"/>
                  </a:ext>
                </a:extLst>
              </p:cNvPr>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46">
                <a:extLst>
                  <a:ext uri="{FF2B5EF4-FFF2-40B4-BE49-F238E27FC236}">
                    <a16:creationId xmlns:a16="http://schemas.microsoft.com/office/drawing/2014/main" id="{87570E6F-2110-46A1-BDD9-1C86E91ED1F3}"/>
                  </a:ext>
                </a:extLst>
              </p:cNvPr>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47">
                <a:extLst>
                  <a:ext uri="{FF2B5EF4-FFF2-40B4-BE49-F238E27FC236}">
                    <a16:creationId xmlns:a16="http://schemas.microsoft.com/office/drawing/2014/main" id="{97F5499F-C55D-428A-B7AF-A55B0983E542}"/>
                  </a:ext>
                </a:extLst>
              </p:cNvPr>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48">
                <a:extLst>
                  <a:ext uri="{FF2B5EF4-FFF2-40B4-BE49-F238E27FC236}">
                    <a16:creationId xmlns:a16="http://schemas.microsoft.com/office/drawing/2014/main" id="{1C980BC9-0C6A-4497-831E-DD77FD628C28}"/>
                  </a:ext>
                </a:extLst>
              </p:cNvPr>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44">
                <a:extLst>
                  <a:ext uri="{FF2B5EF4-FFF2-40B4-BE49-F238E27FC236}">
                    <a16:creationId xmlns:a16="http://schemas.microsoft.com/office/drawing/2014/main" id="{CB106D6E-DE0B-411A-9B71-94890A01D7B0}"/>
                  </a:ext>
                </a:extLst>
              </p:cNvPr>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4239073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6824BE-E9A2-49F5-B677-0050F9D9D487}"/>
              </a:ext>
            </a:extLst>
          </p:cNvPr>
          <p:cNvSpPr>
            <a:spLocks noGrp="1"/>
          </p:cNvSpPr>
          <p:nvPr>
            <p:ph type="title"/>
          </p:nvPr>
        </p:nvSpPr>
        <p:spPr>
          <a:xfrm>
            <a:off x="547332" y="408445"/>
            <a:ext cx="8596668" cy="1320800"/>
          </a:xfrm>
        </p:spPr>
        <p:txBody>
          <a:bodyPr/>
          <a:lstStyle/>
          <a:p>
            <a:r>
              <a:rPr lang="zh-CN" altLang="en-US" spc="600" dirty="0">
                <a:solidFill>
                  <a:srgbClr val="0070C0"/>
                </a:solidFill>
                <a:latin typeface="微软雅黑" panose="020B0503020204020204" pitchFamily="34" charset="-122"/>
                <a:ea typeface="微软雅黑" panose="020B0503020204020204" pitchFamily="34" charset="-122"/>
              </a:rPr>
              <a:t>课题来源与意义</a:t>
            </a:r>
            <a:endParaRPr lang="zh-CN" altLang="en-US" dirty="0">
              <a:solidFill>
                <a:srgbClr val="0070C0"/>
              </a:solidFill>
            </a:endParaRPr>
          </a:p>
        </p:txBody>
      </p:sp>
      <p:sp>
        <p:nvSpPr>
          <p:cNvPr id="6" name="矩形 5">
            <a:extLst>
              <a:ext uri="{FF2B5EF4-FFF2-40B4-BE49-F238E27FC236}">
                <a16:creationId xmlns:a16="http://schemas.microsoft.com/office/drawing/2014/main" id="{DC438463-C88B-48B3-BE12-66D3BD6F6BD7}"/>
              </a:ext>
            </a:extLst>
          </p:cNvPr>
          <p:cNvSpPr/>
          <p:nvPr/>
        </p:nvSpPr>
        <p:spPr>
          <a:xfrm>
            <a:off x="921026" y="1153522"/>
            <a:ext cx="8109284" cy="4610236"/>
          </a:xfrm>
          <a:prstGeom prst="rect">
            <a:avLst/>
          </a:prstGeom>
        </p:spPr>
        <p:txBody>
          <a:bodyPr wrap="square">
            <a:spAutoFit/>
          </a:bodyPr>
          <a:lstStyle/>
          <a:p>
            <a:pPr indent="266700" algn="just">
              <a:lnSpc>
                <a:spcPct val="150000"/>
              </a:lnSpc>
              <a:spcAft>
                <a:spcPts val="0"/>
              </a:spcAft>
            </a:pPr>
            <a:r>
              <a:rPr lang="zh-CN" altLang="zh-CN" kern="100" dirty="0">
                <a:latin typeface="等线" panose="02010600030101010101" pitchFamily="2" charset="-122"/>
                <a:ea typeface="等线" panose="02010600030101010101" pitchFamily="2" charset="-122"/>
              </a:rPr>
              <a:t>作为制造业强国和商品进出口的世界第一大国，仓库的高效运转是每一家中国企业在整个产品供应链中最为重要的一环。。在马云创立淘宝之后中国的零售业产生了翻天覆地的变化，电商的产生使得每一个人都可以做个小老板，</a:t>
            </a:r>
            <a:r>
              <a:rPr lang="zh-CN" altLang="zh-CN" b="1" kern="100" dirty="0">
                <a:latin typeface="等线" panose="02010600030101010101" pitchFamily="2" charset="-122"/>
                <a:ea typeface="等线" panose="02010600030101010101" pitchFamily="2" charset="-122"/>
              </a:rPr>
              <a:t>实体货物的流转速度和频率</a:t>
            </a:r>
            <a:r>
              <a:rPr lang="zh-CN" altLang="zh-CN" kern="100" dirty="0">
                <a:latin typeface="等线" panose="02010600030101010101" pitchFamily="2" charset="-122"/>
                <a:ea typeface="等线" panose="02010600030101010101" pitchFamily="2" charset="-122"/>
              </a:rPr>
              <a:t>比以前指数级的上涨了，对货物高效稳定的管理的需求也产生了比以前更加多样化更复杂的改变。</a:t>
            </a:r>
            <a:endParaRPr lang="en-US" altLang="zh-CN" kern="100" dirty="0">
              <a:latin typeface="等线" panose="02010600030101010101" pitchFamily="2" charset="-122"/>
              <a:ea typeface="等线" panose="02010600030101010101" pitchFamily="2" charset="-122"/>
            </a:endParaRPr>
          </a:p>
          <a:p>
            <a:pPr indent="266700" algn="just">
              <a:lnSpc>
                <a:spcPct val="150000"/>
              </a:lnSpc>
              <a:spcAft>
                <a:spcPts val="0"/>
              </a:spcAft>
            </a:pPr>
            <a:r>
              <a:rPr lang="zh-CN" altLang="zh-CN" kern="100" dirty="0">
                <a:latin typeface="等线" panose="02010600030101010101" pitchFamily="2" charset="-122"/>
                <a:ea typeface="等线" panose="02010600030101010101" pitchFamily="2" charset="-122"/>
              </a:rPr>
              <a:t>成熟的仓库管理系统能够满足所有的企业级需求但是其学习成本和运营成本对小型的个体小商户来讲却</a:t>
            </a:r>
            <a:r>
              <a:rPr lang="zh-CN" altLang="zh-CN" b="1" kern="100" dirty="0">
                <a:latin typeface="等线" panose="02010600030101010101" pitchFamily="2" charset="-122"/>
                <a:ea typeface="等线" panose="02010600030101010101" pitchFamily="2" charset="-122"/>
              </a:rPr>
              <a:t>不划算</a:t>
            </a:r>
            <a:r>
              <a:rPr lang="zh-CN" altLang="zh-CN" kern="100" dirty="0">
                <a:latin typeface="等线" panose="02010600030101010101" pitchFamily="2" charset="-122"/>
                <a:ea typeface="等线" panose="02010600030101010101" pitchFamily="2" charset="-122"/>
              </a:rPr>
              <a:t>，反而带来了更多的</a:t>
            </a:r>
            <a:r>
              <a:rPr lang="zh-CN" altLang="zh-CN" b="1" kern="100" dirty="0">
                <a:latin typeface="等线" panose="02010600030101010101" pitchFamily="2" charset="-122"/>
                <a:ea typeface="等线" panose="02010600030101010101" pitchFamily="2" charset="-122"/>
              </a:rPr>
              <a:t>使用负担和功能过剩</a:t>
            </a:r>
            <a:r>
              <a:rPr lang="zh-CN" altLang="zh-CN" kern="100" dirty="0">
                <a:latin typeface="等线" panose="02010600030101010101" pitchFamily="2" charset="-122"/>
                <a:ea typeface="等线" panose="02010600030101010101" pitchFamily="2" charset="-122"/>
              </a:rPr>
              <a:t>的问题，同时小型的仓库管理系统却缺少了对自动化识别的系统应用如射频识别技术等等，也十分缺少</a:t>
            </a:r>
            <a:r>
              <a:rPr lang="zh-CN" altLang="zh-CN" b="1" kern="100" dirty="0">
                <a:latin typeface="等线" panose="02010600030101010101" pitchFamily="2" charset="-122"/>
                <a:ea typeface="等线" panose="02010600030101010101" pitchFamily="2" charset="-122"/>
              </a:rPr>
              <a:t>轻量化的系统实现和使用环境</a:t>
            </a:r>
            <a:r>
              <a:rPr lang="zh-CN" altLang="zh-CN" kern="100" dirty="0">
                <a:latin typeface="等线" panose="02010600030101010101" pitchFamily="2" charset="-122"/>
                <a:ea typeface="等线" panose="02010600030101010101" pitchFamily="2" charset="-122"/>
              </a:rPr>
              <a:t>，大多数需要使用电脑来安装软件，对移动管理的支持程度较低。本设计应用更新的技术来对上述的产品功能进行轻量化的实现——使用</a:t>
            </a:r>
            <a:r>
              <a:rPr lang="zh-CN" altLang="zh-CN" b="1" kern="100" dirty="0">
                <a:latin typeface="等线" panose="02010600030101010101" pitchFamily="2" charset="-122"/>
                <a:ea typeface="等线" panose="02010600030101010101" pitchFamily="2" charset="-122"/>
              </a:rPr>
              <a:t>微信小程序</a:t>
            </a:r>
            <a:r>
              <a:rPr lang="zh-CN" altLang="zh-CN" kern="100" dirty="0">
                <a:latin typeface="等线" panose="02010600030101010101" pitchFamily="2" charset="-122"/>
                <a:ea typeface="等线" panose="02010600030101010101" pitchFamily="2" charset="-122"/>
              </a:rPr>
              <a:t>。</a:t>
            </a:r>
          </a:p>
        </p:txBody>
      </p:sp>
    </p:spTree>
    <p:extLst>
      <p:ext uri="{BB962C8B-B14F-4D97-AF65-F5344CB8AC3E}">
        <p14:creationId xmlns:p14="http://schemas.microsoft.com/office/powerpoint/2010/main" val="4289795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19">
            <a:extLst>
              <a:ext uri="{FF2B5EF4-FFF2-40B4-BE49-F238E27FC236}">
                <a16:creationId xmlns:a16="http://schemas.microsoft.com/office/drawing/2014/main" id="{DCAC2ED7-51B3-48B2-B838-9D9558928127}"/>
              </a:ext>
            </a:extLst>
          </p:cNvPr>
          <p:cNvSpPr/>
          <p:nvPr/>
        </p:nvSpPr>
        <p:spPr>
          <a:xfrm>
            <a:off x="3746803" y="2449968"/>
            <a:ext cx="2259019" cy="2236715"/>
          </a:xfrm>
          <a:prstGeom prst="ellipse">
            <a:avLst/>
          </a:prstGeom>
          <a:solidFill>
            <a:schemeClr val="accent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grpSp>
        <p:nvGrpSpPr>
          <p:cNvPr id="12" name="组合 18">
            <a:extLst>
              <a:ext uri="{FF2B5EF4-FFF2-40B4-BE49-F238E27FC236}">
                <a16:creationId xmlns:a16="http://schemas.microsoft.com/office/drawing/2014/main" id="{7837B45F-9DAF-4161-B771-8AA586CE3B94}"/>
              </a:ext>
            </a:extLst>
          </p:cNvPr>
          <p:cNvGrpSpPr/>
          <p:nvPr/>
        </p:nvGrpSpPr>
        <p:grpSpPr>
          <a:xfrm>
            <a:off x="3913867" y="2171316"/>
            <a:ext cx="2418482" cy="2515367"/>
            <a:chOff x="8801712" y="1835707"/>
            <a:chExt cx="1879633" cy="1954931"/>
          </a:xfrm>
          <a:solidFill>
            <a:srgbClr val="00B0F0">
              <a:alpha val="39000"/>
            </a:srgbClr>
          </a:solidFill>
        </p:grpSpPr>
        <p:sp>
          <p:nvSpPr>
            <p:cNvPr id="13" name="圆角矩形 19">
              <a:extLst>
                <a:ext uri="{FF2B5EF4-FFF2-40B4-BE49-F238E27FC236}">
                  <a16:creationId xmlns:a16="http://schemas.microsoft.com/office/drawing/2014/main" id="{A10F109A-FF5C-45F8-9E4E-8E8878A521D6}"/>
                </a:ext>
              </a:extLst>
            </p:cNvPr>
            <p:cNvSpPr/>
            <p:nvPr/>
          </p:nvSpPr>
          <p:spPr>
            <a:xfrm>
              <a:off x="8801712" y="1835707"/>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latin typeface="微软雅黑" panose="020B0503020204020204" pitchFamily="34" charset="-122"/>
                <a:ea typeface="微软雅黑" panose="020B0503020204020204" pitchFamily="34" charset="-122"/>
              </a:endParaRPr>
            </a:p>
          </p:txBody>
        </p:sp>
        <p:sp>
          <p:nvSpPr>
            <p:cNvPr id="14" name="圆角矩形 20">
              <a:extLst>
                <a:ext uri="{FF2B5EF4-FFF2-40B4-BE49-F238E27FC236}">
                  <a16:creationId xmlns:a16="http://schemas.microsoft.com/office/drawing/2014/main" id="{892E3E06-5B7E-4730-893A-74E56BBD45BC}"/>
                </a:ext>
              </a:extLst>
            </p:cNvPr>
            <p:cNvSpPr/>
            <p:nvPr/>
          </p:nvSpPr>
          <p:spPr>
            <a:xfrm>
              <a:off x="8925646" y="2052274"/>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4000" dirty="0">
                  <a:latin typeface="微软雅黑" panose="020B0503020204020204" pitchFamily="34" charset="-122"/>
                  <a:ea typeface="微软雅黑" panose="020B0503020204020204" pitchFamily="34" charset="-122"/>
                </a:rPr>
                <a:t>课 题意 义</a:t>
              </a:r>
            </a:p>
          </p:txBody>
        </p:sp>
      </p:grpSp>
      <p:sp>
        <p:nvSpPr>
          <p:cNvPr id="15" name="圆角矩形 23">
            <a:extLst>
              <a:ext uri="{FF2B5EF4-FFF2-40B4-BE49-F238E27FC236}">
                <a16:creationId xmlns:a16="http://schemas.microsoft.com/office/drawing/2014/main" id="{0CA5138B-DCE8-4B58-9AFA-FA01A58B6432}"/>
              </a:ext>
            </a:extLst>
          </p:cNvPr>
          <p:cNvSpPr/>
          <p:nvPr/>
        </p:nvSpPr>
        <p:spPr>
          <a:xfrm rot="10800000" flipV="1">
            <a:off x="591320" y="869812"/>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E4573504-18C1-4AC8-93B6-7694CF70234E}"/>
              </a:ext>
            </a:extLst>
          </p:cNvPr>
          <p:cNvSpPr txBox="1"/>
          <p:nvPr/>
        </p:nvSpPr>
        <p:spPr>
          <a:xfrm>
            <a:off x="1015684" y="838110"/>
            <a:ext cx="2676931" cy="424088"/>
          </a:xfrm>
          <a:prstGeom prst="rect">
            <a:avLst/>
          </a:prstGeom>
          <a:noFill/>
        </p:spPr>
        <p:txBody>
          <a:bodyPr wrap="square" lIns="91438" tIns="45719" rIns="91438" bIns="45719" rtlCol="0">
            <a:spAutoFit/>
          </a:bodyPr>
          <a:lstStyle/>
          <a:p>
            <a:pPr>
              <a:lnSpc>
                <a:spcPct val="130000"/>
              </a:lnSpc>
            </a:pPr>
            <a:r>
              <a:rPr lang="en-US" altLang="zh-CN" b="1" dirty="0">
                <a:solidFill>
                  <a:schemeClr val="tx2"/>
                </a:solidFill>
                <a:latin typeface="等线" panose="02010600030101010101" pitchFamily="2" charset="-122"/>
                <a:ea typeface="等线" panose="02010600030101010101" pitchFamily="2" charset="-122"/>
              </a:rPr>
              <a:t>1.</a:t>
            </a:r>
            <a:r>
              <a:rPr lang="zh-CN" altLang="en-US" b="1" dirty="0">
                <a:solidFill>
                  <a:schemeClr val="tx2"/>
                </a:solidFill>
                <a:latin typeface="等线" panose="02010600030101010101" pitchFamily="2" charset="-122"/>
                <a:ea typeface="等线" panose="02010600030101010101" pitchFamily="2" charset="-122"/>
              </a:rPr>
              <a:t> 简单易用</a:t>
            </a:r>
            <a:endParaRPr lang="en-US" altLang="zh-CN" b="1" dirty="0">
              <a:solidFill>
                <a:schemeClr val="tx2"/>
              </a:solidFill>
              <a:latin typeface="等线" panose="02010600030101010101" pitchFamily="2" charset="-122"/>
              <a:ea typeface="等线" panose="02010600030101010101" pitchFamily="2" charset="-122"/>
            </a:endParaRPr>
          </a:p>
        </p:txBody>
      </p:sp>
      <p:cxnSp>
        <p:nvCxnSpPr>
          <p:cNvPr id="17" name="直接连接符 16">
            <a:extLst>
              <a:ext uri="{FF2B5EF4-FFF2-40B4-BE49-F238E27FC236}">
                <a16:creationId xmlns:a16="http://schemas.microsoft.com/office/drawing/2014/main" id="{CF7EA5C5-5BC3-4603-B327-24204002D538}"/>
              </a:ext>
            </a:extLst>
          </p:cNvPr>
          <p:cNvCxnSpPr/>
          <p:nvPr/>
        </p:nvCxnSpPr>
        <p:spPr>
          <a:xfrm>
            <a:off x="1104056" y="1206837"/>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769643BF-6C17-4428-B6EF-628AEF3CAB44}"/>
              </a:ext>
            </a:extLst>
          </p:cNvPr>
          <p:cNvSpPr/>
          <p:nvPr/>
        </p:nvSpPr>
        <p:spPr>
          <a:xfrm>
            <a:off x="1020179" y="1284724"/>
            <a:ext cx="3648918" cy="1347483"/>
          </a:xfrm>
          <a:prstGeom prst="rect">
            <a:avLst/>
          </a:prstGeom>
        </p:spPr>
        <p:txBody>
          <a:bodyPr wrap="square" lIns="91438" tIns="45719" rIns="91438" bIns="45719">
            <a:spAutoFit/>
          </a:bodyPr>
          <a:lstStyle/>
          <a:p>
            <a:pPr>
              <a:lnSpc>
                <a:spcPct val="130000"/>
              </a:lnSpc>
            </a:pPr>
            <a:r>
              <a:rPr lang="zh-CN" altLang="en-US" sz="1600" dirty="0">
                <a:latin typeface="等线" panose="02010600030101010101" pitchFamily="2" charset="-122"/>
                <a:ea typeface="等线" panose="02010600030101010101" pitchFamily="2" charset="-122"/>
              </a:rPr>
              <a:t>简单易用的产品是现代快节奏商业的关键。一个平台的功能直达用户的痛点并且在使用的过程无需用户做过多的思考才是好的管理系统。</a:t>
            </a:r>
          </a:p>
        </p:txBody>
      </p:sp>
      <p:sp>
        <p:nvSpPr>
          <p:cNvPr id="19" name="圆角矩形 23">
            <a:extLst>
              <a:ext uri="{FF2B5EF4-FFF2-40B4-BE49-F238E27FC236}">
                <a16:creationId xmlns:a16="http://schemas.microsoft.com/office/drawing/2014/main" id="{49FD0249-6AEF-4EF9-A3B5-69EC420BC0FC}"/>
              </a:ext>
            </a:extLst>
          </p:cNvPr>
          <p:cNvSpPr/>
          <p:nvPr/>
        </p:nvSpPr>
        <p:spPr>
          <a:xfrm rot="10800000" flipV="1">
            <a:off x="1355429" y="4506341"/>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6BBB028E-89E8-4C25-8055-EBA2C11BA8C7}"/>
              </a:ext>
            </a:extLst>
          </p:cNvPr>
          <p:cNvSpPr txBox="1"/>
          <p:nvPr/>
        </p:nvSpPr>
        <p:spPr>
          <a:xfrm>
            <a:off x="1779793" y="4474639"/>
            <a:ext cx="2676931" cy="424088"/>
          </a:xfrm>
          <a:prstGeom prst="rect">
            <a:avLst/>
          </a:prstGeom>
          <a:noFill/>
        </p:spPr>
        <p:txBody>
          <a:bodyPr wrap="square" lIns="91438" tIns="45719" rIns="91438" bIns="45719" rtlCol="0">
            <a:spAutoFit/>
          </a:bodyPr>
          <a:lstStyle/>
          <a:p>
            <a:pPr>
              <a:lnSpc>
                <a:spcPct val="130000"/>
              </a:lnSpc>
            </a:pPr>
            <a:r>
              <a:rPr lang="en-US" altLang="zh-CN" b="1" dirty="0">
                <a:solidFill>
                  <a:schemeClr val="tx2"/>
                </a:solidFill>
                <a:latin typeface="等线" panose="02010600030101010101" pitchFamily="2" charset="-122"/>
                <a:ea typeface="等线" panose="02010600030101010101" pitchFamily="2" charset="-122"/>
              </a:rPr>
              <a:t>2.</a:t>
            </a:r>
            <a:r>
              <a:rPr lang="zh-CN" altLang="en-US" b="1" dirty="0">
                <a:solidFill>
                  <a:schemeClr val="tx2"/>
                </a:solidFill>
                <a:latin typeface="等线" panose="02010600030101010101" pitchFamily="2" charset="-122"/>
                <a:ea typeface="等线" panose="02010600030101010101" pitchFamily="2" charset="-122"/>
              </a:rPr>
              <a:t> 轻量化实现</a:t>
            </a:r>
            <a:endParaRPr lang="en-US" altLang="zh-CN" b="1" dirty="0">
              <a:solidFill>
                <a:schemeClr val="tx2"/>
              </a:solidFill>
              <a:latin typeface="等线" panose="02010600030101010101" pitchFamily="2" charset="-122"/>
              <a:ea typeface="等线" panose="02010600030101010101" pitchFamily="2" charset="-122"/>
            </a:endParaRPr>
          </a:p>
        </p:txBody>
      </p:sp>
      <p:cxnSp>
        <p:nvCxnSpPr>
          <p:cNvPr id="21" name="直接连接符 20">
            <a:extLst>
              <a:ext uri="{FF2B5EF4-FFF2-40B4-BE49-F238E27FC236}">
                <a16:creationId xmlns:a16="http://schemas.microsoft.com/office/drawing/2014/main" id="{ED508B83-7F3E-497F-B1F0-FF7ECC6FF5B0}"/>
              </a:ext>
            </a:extLst>
          </p:cNvPr>
          <p:cNvCxnSpPr/>
          <p:nvPr/>
        </p:nvCxnSpPr>
        <p:spPr>
          <a:xfrm>
            <a:off x="1868165" y="4843366"/>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8B54E396-7BB2-4A92-932B-3C18013DEEED}"/>
              </a:ext>
            </a:extLst>
          </p:cNvPr>
          <p:cNvSpPr/>
          <p:nvPr/>
        </p:nvSpPr>
        <p:spPr>
          <a:xfrm>
            <a:off x="1784288" y="4921253"/>
            <a:ext cx="3648918" cy="1347483"/>
          </a:xfrm>
          <a:prstGeom prst="rect">
            <a:avLst/>
          </a:prstGeom>
        </p:spPr>
        <p:txBody>
          <a:bodyPr wrap="square" lIns="91438" tIns="45719" rIns="91438" bIns="45719">
            <a:spAutoFit/>
          </a:bodyPr>
          <a:lstStyle/>
          <a:p>
            <a:pPr>
              <a:lnSpc>
                <a:spcPct val="130000"/>
              </a:lnSpc>
            </a:pPr>
            <a:r>
              <a:rPr lang="zh-CN" altLang="zh-CN" sz="1600" dirty="0">
                <a:latin typeface="等线" panose="02010600030101010101" pitchFamily="2" charset="-122"/>
                <a:ea typeface="等线" panose="02010600030101010101" pitchFamily="2" charset="-122"/>
              </a:rPr>
              <a:t>用轻量化的软件技术方案是最佳投入产出比的技术选型方向，无论从用户的学习使用成本和开发者的开发维护时间成本上看都是更佳的选择</a:t>
            </a:r>
            <a:endParaRPr lang="zh-CN" altLang="en-US" sz="1400" dirty="0">
              <a:latin typeface="等线" panose="02010600030101010101" pitchFamily="2" charset="-122"/>
              <a:ea typeface="等线" panose="02010600030101010101" pitchFamily="2" charset="-122"/>
            </a:endParaRPr>
          </a:p>
        </p:txBody>
      </p:sp>
      <p:sp>
        <p:nvSpPr>
          <p:cNvPr id="24" name="圆角矩形 23">
            <a:extLst>
              <a:ext uri="{FF2B5EF4-FFF2-40B4-BE49-F238E27FC236}">
                <a16:creationId xmlns:a16="http://schemas.microsoft.com/office/drawing/2014/main" id="{7132D95C-9D3B-477B-90F0-5461D83984B2}"/>
              </a:ext>
            </a:extLst>
          </p:cNvPr>
          <p:cNvSpPr/>
          <p:nvPr/>
        </p:nvSpPr>
        <p:spPr>
          <a:xfrm rot="10800000" flipV="1">
            <a:off x="6234512" y="2167600"/>
            <a:ext cx="272237" cy="276076"/>
          </a:xfrm>
          <a:prstGeom prst="roundRect">
            <a:avLst>
              <a:gd name="adj" fmla="val 5039"/>
            </a:avLst>
          </a:prstGeom>
          <a:solidFill>
            <a:srgbClr val="4472C4"/>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F16A7B28-F4DC-4958-A63B-486BACB4017C}"/>
              </a:ext>
            </a:extLst>
          </p:cNvPr>
          <p:cNvSpPr txBox="1"/>
          <p:nvPr/>
        </p:nvSpPr>
        <p:spPr>
          <a:xfrm>
            <a:off x="6658876" y="2135898"/>
            <a:ext cx="2676931" cy="424088"/>
          </a:xfrm>
          <a:prstGeom prst="rect">
            <a:avLst/>
          </a:prstGeom>
          <a:noFill/>
        </p:spPr>
        <p:txBody>
          <a:bodyPr wrap="square" lIns="91438" tIns="45719" rIns="91438" bIns="45719" rtlCol="0">
            <a:spAutoFit/>
          </a:bodyPr>
          <a:lstStyle/>
          <a:p>
            <a:pPr>
              <a:lnSpc>
                <a:spcPct val="130000"/>
              </a:lnSpc>
            </a:pPr>
            <a:r>
              <a:rPr lang="en-US" altLang="zh-CN" b="1" dirty="0">
                <a:solidFill>
                  <a:schemeClr val="tx2"/>
                </a:solidFill>
                <a:latin typeface="等线" panose="02010600030101010101" pitchFamily="2" charset="-122"/>
                <a:ea typeface="等线" panose="02010600030101010101" pitchFamily="2" charset="-122"/>
              </a:rPr>
              <a:t>3. </a:t>
            </a:r>
            <a:r>
              <a:rPr lang="zh-CN" altLang="en-US" b="1" dirty="0">
                <a:solidFill>
                  <a:schemeClr val="tx2"/>
                </a:solidFill>
                <a:latin typeface="等线" panose="02010600030101010101" pitchFamily="2" charset="-122"/>
                <a:ea typeface="等线" panose="02010600030101010101" pitchFamily="2" charset="-122"/>
              </a:rPr>
              <a:t> 高度自动化</a:t>
            </a:r>
            <a:endParaRPr lang="en-US" altLang="zh-CN" b="1" dirty="0">
              <a:solidFill>
                <a:schemeClr val="tx2"/>
              </a:solidFill>
              <a:latin typeface="等线" panose="02010600030101010101" pitchFamily="2" charset="-122"/>
              <a:ea typeface="等线" panose="02010600030101010101" pitchFamily="2" charset="-122"/>
            </a:endParaRPr>
          </a:p>
        </p:txBody>
      </p:sp>
      <p:cxnSp>
        <p:nvCxnSpPr>
          <p:cNvPr id="26" name="直接连接符 25">
            <a:extLst>
              <a:ext uri="{FF2B5EF4-FFF2-40B4-BE49-F238E27FC236}">
                <a16:creationId xmlns:a16="http://schemas.microsoft.com/office/drawing/2014/main" id="{64FA123B-47FA-4D05-A49B-083EE7DAA2E8}"/>
              </a:ext>
            </a:extLst>
          </p:cNvPr>
          <p:cNvCxnSpPr/>
          <p:nvPr/>
        </p:nvCxnSpPr>
        <p:spPr>
          <a:xfrm>
            <a:off x="6747248" y="2504625"/>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C6AA70DF-35C2-4CEC-A311-76B181499485}"/>
              </a:ext>
            </a:extLst>
          </p:cNvPr>
          <p:cNvSpPr/>
          <p:nvPr/>
        </p:nvSpPr>
        <p:spPr>
          <a:xfrm>
            <a:off x="6663371" y="2582512"/>
            <a:ext cx="3648918" cy="1347483"/>
          </a:xfrm>
          <a:prstGeom prst="rect">
            <a:avLst/>
          </a:prstGeom>
        </p:spPr>
        <p:txBody>
          <a:bodyPr wrap="square" lIns="91438" tIns="45719" rIns="91438" bIns="45719">
            <a:spAutoFit/>
          </a:bodyPr>
          <a:lstStyle/>
          <a:p>
            <a:pPr>
              <a:lnSpc>
                <a:spcPct val="130000"/>
              </a:lnSpc>
            </a:pPr>
            <a:r>
              <a:rPr lang="zh-CN" altLang="en-US" sz="1600" dirty="0">
                <a:latin typeface="等线" panose="02010600030101010101" pitchFamily="2" charset="-122"/>
                <a:ea typeface="等线" panose="02010600030101010101" pitchFamily="2" charset="-122"/>
              </a:rPr>
              <a:t>高度自动化的一站式解决方案能够让目前大量重复的仓存管理业务得到人力和物力上的彻底解放，生产力最终获得提升。</a:t>
            </a:r>
            <a:endParaRPr lang="zh-CN" altLang="en-US" sz="14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377751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D3167C-2FCB-4D90-AA99-3A89BCB9AA4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5A61DCA-F36E-4731-9918-87E0BF58782C}"/>
              </a:ext>
            </a:extLst>
          </p:cNvPr>
          <p:cNvSpPr>
            <a:spLocks noGrp="1"/>
          </p:cNvSpPr>
          <p:nvPr>
            <p:ph idx="1"/>
          </p:nvPr>
        </p:nvSpPr>
        <p:spPr/>
        <p:txBody>
          <a:bodyPr/>
          <a:lstStyle/>
          <a:p>
            <a:endParaRPr lang="zh-CN" altLang="en-US"/>
          </a:p>
        </p:txBody>
      </p:sp>
      <p:grpSp>
        <p:nvGrpSpPr>
          <p:cNvPr id="4" name="组 3">
            <a:extLst>
              <a:ext uri="{FF2B5EF4-FFF2-40B4-BE49-F238E27FC236}">
                <a16:creationId xmlns:a16="http://schemas.microsoft.com/office/drawing/2014/main" id="{0A2E11AF-2B0B-4326-876E-577792389707}"/>
              </a:ext>
            </a:extLst>
          </p:cNvPr>
          <p:cNvGrpSpPr/>
          <p:nvPr/>
        </p:nvGrpSpPr>
        <p:grpSpPr>
          <a:xfrm>
            <a:off x="-21102" y="2293256"/>
            <a:ext cx="12213103" cy="1850521"/>
            <a:chOff x="-21102" y="2847433"/>
            <a:chExt cx="12213102" cy="1296345"/>
          </a:xfrm>
        </p:grpSpPr>
        <p:sp>
          <p:nvSpPr>
            <p:cNvPr id="5" name="矩形 4">
              <a:extLst>
                <a:ext uri="{FF2B5EF4-FFF2-40B4-BE49-F238E27FC236}">
                  <a16:creationId xmlns:a16="http://schemas.microsoft.com/office/drawing/2014/main" id="{C2F9B25E-6B0E-4AA1-8A08-EAFA15560725}"/>
                </a:ext>
              </a:extLst>
            </p:cNvPr>
            <p:cNvSpPr/>
            <p:nvPr/>
          </p:nvSpPr>
          <p:spPr>
            <a:xfrm flipH="1">
              <a:off x="0" y="2872348"/>
              <a:ext cx="12192000" cy="1252063"/>
            </a:xfrm>
            <a:prstGeom prst="rect">
              <a:avLst/>
            </a:prstGeom>
            <a:solidFill>
              <a:srgbClr val="2F5597"/>
            </a:soli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9">
              <a:extLst>
                <a:ext uri="{FF2B5EF4-FFF2-40B4-BE49-F238E27FC236}">
                  <a16:creationId xmlns:a16="http://schemas.microsoft.com/office/drawing/2014/main" id="{7EBAF722-6DE1-4DF3-93E3-8D82F810261F}"/>
                </a:ext>
              </a:extLst>
            </p:cNvPr>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latin typeface="Times New Roman" panose="02020603050405020304" charset="0"/>
                  <a:ea typeface="宋体" panose="02010600030101010101" pitchFamily="2" charset="-122"/>
                </a:rPr>
                <a:t>2</a:t>
              </a:r>
              <a:endParaRPr lang="zh-CN" altLang="en-US" sz="6000" dirty="0">
                <a:latin typeface="Times New Roman" panose="02020603050405020304" charset="0"/>
                <a:ea typeface="宋体" panose="02010600030101010101" pitchFamily="2" charset="-122"/>
              </a:endParaRPr>
            </a:p>
          </p:txBody>
        </p:sp>
        <p:sp>
          <p:nvSpPr>
            <p:cNvPr id="7" name="文本框 41">
              <a:extLst>
                <a:ext uri="{FF2B5EF4-FFF2-40B4-BE49-F238E27FC236}">
                  <a16:creationId xmlns:a16="http://schemas.microsoft.com/office/drawing/2014/main" id="{B1C9E608-FFDB-4881-9294-3F4D052B7B9F}"/>
                </a:ext>
              </a:extLst>
            </p:cNvPr>
            <p:cNvSpPr txBox="1"/>
            <p:nvPr/>
          </p:nvSpPr>
          <p:spPr>
            <a:xfrm>
              <a:off x="1727200" y="3138404"/>
              <a:ext cx="10140651" cy="711501"/>
            </a:xfrm>
            <a:prstGeom prst="rect">
              <a:avLst/>
            </a:prstGeom>
            <a:noFill/>
          </p:spPr>
          <p:txBody>
            <a:bodyPr wrap="square" lIns="91438" tIns="45719" rIns="91438" bIns="45719" rtlCol="0">
              <a:spAutoFit/>
            </a:bodyPr>
            <a:lstStyle/>
            <a:p>
              <a:r>
                <a:rPr lang="zh-CN" altLang="en-US" sz="6000" spc="600" dirty="0">
                  <a:solidFill>
                    <a:schemeClr val="bg1"/>
                  </a:solidFill>
                  <a:latin typeface="微软雅黑" panose="020B0503020204020204" pitchFamily="34" charset="-122"/>
                  <a:ea typeface="微软雅黑" panose="020B0503020204020204" pitchFamily="34" charset="-122"/>
                </a:rPr>
                <a:t>系统分析与总体设计</a:t>
              </a:r>
            </a:p>
          </p:txBody>
        </p:sp>
        <p:grpSp>
          <p:nvGrpSpPr>
            <p:cNvPr id="8" name="组 2">
              <a:extLst>
                <a:ext uri="{FF2B5EF4-FFF2-40B4-BE49-F238E27FC236}">
                  <a16:creationId xmlns:a16="http://schemas.microsoft.com/office/drawing/2014/main" id="{35B6B18D-F98E-4731-AD26-6D9BA3C3CABD}"/>
                </a:ext>
              </a:extLst>
            </p:cNvPr>
            <p:cNvGrpSpPr/>
            <p:nvPr/>
          </p:nvGrpSpPr>
          <p:grpSpPr>
            <a:xfrm>
              <a:off x="-21102" y="2858492"/>
              <a:ext cx="242777" cy="1285286"/>
              <a:chOff x="-21102" y="2858492"/>
              <a:chExt cx="242777" cy="1285286"/>
            </a:xfrm>
          </p:grpSpPr>
          <p:sp>
            <p:nvSpPr>
              <p:cNvPr id="9" name="圆角矩形 63">
                <a:extLst>
                  <a:ext uri="{FF2B5EF4-FFF2-40B4-BE49-F238E27FC236}">
                    <a16:creationId xmlns:a16="http://schemas.microsoft.com/office/drawing/2014/main" id="{FB36BFB0-7B61-4A1C-92C4-1C923F827AE4}"/>
                  </a:ext>
                </a:extLst>
              </p:cNvPr>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64">
                <a:extLst>
                  <a:ext uri="{FF2B5EF4-FFF2-40B4-BE49-F238E27FC236}">
                    <a16:creationId xmlns:a16="http://schemas.microsoft.com/office/drawing/2014/main" id="{927DFE5D-BE53-45BD-8C1F-959198F507BF}"/>
                  </a:ext>
                </a:extLst>
              </p:cNvPr>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65">
                <a:extLst>
                  <a:ext uri="{FF2B5EF4-FFF2-40B4-BE49-F238E27FC236}">
                    <a16:creationId xmlns:a16="http://schemas.microsoft.com/office/drawing/2014/main" id="{8CF327C1-6D43-4610-94D0-A92101FB8DDD}"/>
                  </a:ext>
                </a:extLst>
              </p:cNvPr>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66">
                <a:extLst>
                  <a:ext uri="{FF2B5EF4-FFF2-40B4-BE49-F238E27FC236}">
                    <a16:creationId xmlns:a16="http://schemas.microsoft.com/office/drawing/2014/main" id="{5722C222-AA7B-4A5D-8B53-DD3624F95371}"/>
                  </a:ext>
                </a:extLst>
              </p:cNvPr>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67">
                <a:extLst>
                  <a:ext uri="{FF2B5EF4-FFF2-40B4-BE49-F238E27FC236}">
                    <a16:creationId xmlns:a16="http://schemas.microsoft.com/office/drawing/2014/main" id="{8FDF7215-1B2A-4274-851A-829AE8A1F15E}"/>
                  </a:ext>
                </a:extLst>
              </p:cNvPr>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4" name="灯片编号占位符 11">
            <a:extLst>
              <a:ext uri="{FF2B5EF4-FFF2-40B4-BE49-F238E27FC236}">
                <a16:creationId xmlns:a16="http://schemas.microsoft.com/office/drawing/2014/main" id="{242DF3AA-D507-418E-B362-536C96C8EE56}"/>
              </a:ext>
            </a:extLst>
          </p:cNvPr>
          <p:cNvSpPr>
            <a:spLocks noGrp="1"/>
          </p:cNvSpPr>
          <p:nvPr>
            <p:ph type="sldNum" sz="quarter" idx="12"/>
          </p:nvPr>
        </p:nvSpPr>
        <p:spPr>
          <a:xfrm>
            <a:off x="8610600" y="6356352"/>
            <a:ext cx="2743200" cy="365125"/>
          </a:xfrm>
        </p:spPr>
        <p:txBody>
          <a:bodyPr/>
          <a:lstStyle/>
          <a:p>
            <a:fld id="{888F8D02-9041-4C59-BC62-13DE0E5C6713}" type="slidenum">
              <a:rPr lang="zh-CN" altLang="en-US" smtClean="0"/>
              <a:t>6</a:t>
            </a:fld>
            <a:endParaRPr lang="zh-CN" altLang="en-US"/>
          </a:p>
        </p:txBody>
      </p:sp>
    </p:spTree>
    <p:extLst>
      <p:ext uri="{BB962C8B-B14F-4D97-AF65-F5344CB8AC3E}">
        <p14:creationId xmlns:p14="http://schemas.microsoft.com/office/powerpoint/2010/main" val="2391554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0F2609-2581-4F26-B6D0-FB3BC1EB65F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0BB98CD-F4C7-438A-832B-B3D9A0DFE6EE}"/>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016818307"/>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65</TotalTime>
  <Words>381</Words>
  <Application>Microsoft Office PowerPoint</Application>
  <PresentationFormat>宽屏</PresentationFormat>
  <Paragraphs>29</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等线</vt:lpstr>
      <vt:lpstr>微软雅黑</vt:lpstr>
      <vt:lpstr>Arial</vt:lpstr>
      <vt:lpstr>Times New Roman</vt:lpstr>
      <vt:lpstr>Trebuchet MS</vt:lpstr>
      <vt:lpstr>Wingdings 3</vt:lpstr>
      <vt:lpstr>平面</vt:lpstr>
      <vt:lpstr>面向个体小商户基于RFID的智能化仓存管理系统 </vt:lpstr>
      <vt:lpstr>目录</vt:lpstr>
      <vt:lpstr>PowerPoint 演示文稿</vt:lpstr>
      <vt:lpstr>课题来源与意义</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梓浩 彭</dc:creator>
  <cp:lastModifiedBy>梓浩 彭</cp:lastModifiedBy>
  <cp:revision>4</cp:revision>
  <dcterms:created xsi:type="dcterms:W3CDTF">2020-05-25T16:14:30Z</dcterms:created>
  <dcterms:modified xsi:type="dcterms:W3CDTF">2020-05-25T17:20:10Z</dcterms:modified>
</cp:coreProperties>
</file>