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9"/>
  </p:notesMasterIdLst>
  <p:sldIdLst>
    <p:sldId id="256" r:id="rId2"/>
    <p:sldId id="257" r:id="rId3"/>
    <p:sldId id="258" r:id="rId4"/>
    <p:sldId id="259" r:id="rId5"/>
    <p:sldId id="260" r:id="rId6"/>
    <p:sldId id="261" r:id="rId7"/>
    <p:sldId id="262" r:id="rId8"/>
    <p:sldId id="264" r:id="rId9"/>
    <p:sldId id="265" r:id="rId10"/>
    <p:sldId id="266" r:id="rId11"/>
    <p:sldId id="267" r:id="rId12"/>
    <p:sldId id="263" r:id="rId13"/>
    <p:sldId id="268" r:id="rId14"/>
    <p:sldId id="269" r:id="rId15"/>
    <p:sldId id="270" r:id="rId16"/>
    <p:sldId id="276" r:id="rId17"/>
    <p:sldId id="271" r:id="rId18"/>
    <p:sldId id="272" r:id="rId19"/>
    <p:sldId id="273" r:id="rId20"/>
    <p:sldId id="274" r:id="rId21"/>
    <p:sldId id="275" r:id="rId22"/>
    <p:sldId id="277" r:id="rId23"/>
    <p:sldId id="278" r:id="rId24"/>
    <p:sldId id="279" r:id="rId25"/>
    <p:sldId id="281" r:id="rId26"/>
    <p:sldId id="282"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B2AB9D0-C51F-41B9-BF92-BC5842FBBD3D}">
          <p14:sldIdLst>
            <p14:sldId id="256"/>
            <p14:sldId id="257"/>
            <p14:sldId id="258"/>
            <p14:sldId id="259"/>
            <p14:sldId id="260"/>
            <p14:sldId id="261"/>
            <p14:sldId id="262"/>
            <p14:sldId id="264"/>
            <p14:sldId id="265"/>
            <p14:sldId id="266"/>
            <p14:sldId id="267"/>
            <p14:sldId id="263"/>
            <p14:sldId id="268"/>
            <p14:sldId id="269"/>
            <p14:sldId id="270"/>
            <p14:sldId id="276"/>
            <p14:sldId id="271"/>
            <p14:sldId id="272"/>
            <p14:sldId id="273"/>
            <p14:sldId id="274"/>
            <p14:sldId id="275"/>
            <p14:sldId id="277"/>
            <p14:sldId id="278"/>
            <p14:sldId id="279"/>
            <p14:sldId id="281"/>
            <p14:sldId id="282"/>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84" autoAdjust="0"/>
    <p:restoredTop sz="94660"/>
  </p:normalViewPr>
  <p:slideViewPr>
    <p:cSldViewPr snapToGrid="0">
      <p:cViewPr>
        <p:scale>
          <a:sx n="75" d="100"/>
          <a:sy n="75" d="100"/>
        </p:scale>
        <p:origin x="54" y="17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2F1495-4998-4B95-8779-1B18AD819E2F}" type="datetimeFigureOut">
              <a:rPr lang="zh-CN" altLang="en-US" smtClean="0"/>
              <a:t>2020/5/26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81D3D-ED52-4998-9E46-8B0D65FF636A}" type="slidenum">
              <a:rPr lang="zh-CN" altLang="en-US" smtClean="0"/>
              <a:t>‹#›</a:t>
            </a:fld>
            <a:endParaRPr lang="zh-CN" altLang="en-US"/>
          </a:p>
        </p:txBody>
      </p:sp>
    </p:spTree>
    <p:extLst>
      <p:ext uri="{BB962C8B-B14F-4D97-AF65-F5344CB8AC3E}">
        <p14:creationId xmlns:p14="http://schemas.microsoft.com/office/powerpoint/2010/main" val="2000159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981D3D-ED52-4998-9E46-8B0D65FF636A}" type="slidenum">
              <a:rPr lang="zh-CN" altLang="en-US" smtClean="0"/>
              <a:t>1</a:t>
            </a:fld>
            <a:endParaRPr lang="zh-CN" altLang="en-US"/>
          </a:p>
        </p:txBody>
      </p:sp>
    </p:spTree>
    <p:extLst>
      <p:ext uri="{BB962C8B-B14F-4D97-AF65-F5344CB8AC3E}">
        <p14:creationId xmlns:p14="http://schemas.microsoft.com/office/powerpoint/2010/main" val="597704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BD546F-A890-4F31-9BF2-B86861B173BD}" type="slidenum">
              <a:rPr lang="zh-CN" altLang="en-US" smtClean="0"/>
              <a:t>‹#›</a:t>
            </a:fld>
            <a:endParaRPr lang="zh-CN" altLang="en-US"/>
          </a:p>
        </p:txBody>
      </p:sp>
    </p:spTree>
    <p:extLst>
      <p:ext uri="{BB962C8B-B14F-4D97-AF65-F5344CB8AC3E}">
        <p14:creationId xmlns:p14="http://schemas.microsoft.com/office/powerpoint/2010/main" val="2034798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BD546F-A890-4F31-9BF2-B86861B173BD}" type="slidenum">
              <a:rPr lang="zh-CN" altLang="en-US" smtClean="0"/>
              <a:t>‹#›</a:t>
            </a:fld>
            <a:endParaRPr lang="zh-CN" altLang="en-US"/>
          </a:p>
        </p:txBody>
      </p:sp>
    </p:spTree>
    <p:extLst>
      <p:ext uri="{BB962C8B-B14F-4D97-AF65-F5344CB8AC3E}">
        <p14:creationId xmlns:p14="http://schemas.microsoft.com/office/powerpoint/2010/main" val="2940831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BD546F-A890-4F31-9BF2-B86861B173BD}"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3822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BD546F-A890-4F31-9BF2-B86861B173BD}" type="slidenum">
              <a:rPr lang="zh-CN" altLang="en-US" smtClean="0"/>
              <a:t>‹#›</a:t>
            </a:fld>
            <a:endParaRPr lang="zh-CN" altLang="en-US"/>
          </a:p>
        </p:txBody>
      </p:sp>
    </p:spTree>
    <p:extLst>
      <p:ext uri="{BB962C8B-B14F-4D97-AF65-F5344CB8AC3E}">
        <p14:creationId xmlns:p14="http://schemas.microsoft.com/office/powerpoint/2010/main" val="1781448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BD546F-A890-4F31-9BF2-B86861B173BD}"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7392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BD546F-A890-4F31-9BF2-B86861B173BD}" type="slidenum">
              <a:rPr lang="zh-CN" altLang="en-US" smtClean="0"/>
              <a:t>‹#›</a:t>
            </a:fld>
            <a:endParaRPr lang="zh-CN" altLang="en-US"/>
          </a:p>
        </p:txBody>
      </p:sp>
    </p:spTree>
    <p:extLst>
      <p:ext uri="{BB962C8B-B14F-4D97-AF65-F5344CB8AC3E}">
        <p14:creationId xmlns:p14="http://schemas.microsoft.com/office/powerpoint/2010/main" val="2129118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BD546F-A890-4F31-9BF2-B86861B173BD}" type="slidenum">
              <a:rPr lang="zh-CN" altLang="en-US" smtClean="0"/>
              <a:t>‹#›</a:t>
            </a:fld>
            <a:endParaRPr lang="zh-CN" altLang="en-US"/>
          </a:p>
        </p:txBody>
      </p:sp>
    </p:spTree>
    <p:extLst>
      <p:ext uri="{BB962C8B-B14F-4D97-AF65-F5344CB8AC3E}">
        <p14:creationId xmlns:p14="http://schemas.microsoft.com/office/powerpoint/2010/main" val="2200211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BD546F-A890-4F31-9BF2-B86861B173BD}" type="slidenum">
              <a:rPr lang="zh-CN" altLang="en-US" smtClean="0"/>
              <a:t>‹#›</a:t>
            </a:fld>
            <a:endParaRPr lang="zh-CN" altLang="en-US"/>
          </a:p>
        </p:txBody>
      </p:sp>
    </p:spTree>
    <p:extLst>
      <p:ext uri="{BB962C8B-B14F-4D97-AF65-F5344CB8AC3E}">
        <p14:creationId xmlns:p14="http://schemas.microsoft.com/office/powerpoint/2010/main" val="2818056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BD546F-A890-4F31-9BF2-B86861B173BD}" type="slidenum">
              <a:rPr lang="zh-CN" altLang="en-US" smtClean="0"/>
              <a:t>‹#›</a:t>
            </a:fld>
            <a:endParaRPr lang="zh-CN" altLang="en-US"/>
          </a:p>
        </p:txBody>
      </p:sp>
    </p:spTree>
    <p:extLst>
      <p:ext uri="{BB962C8B-B14F-4D97-AF65-F5344CB8AC3E}">
        <p14:creationId xmlns:p14="http://schemas.microsoft.com/office/powerpoint/2010/main" val="2367163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BD546F-A890-4F31-9BF2-B86861B173BD}" type="slidenum">
              <a:rPr lang="zh-CN" altLang="en-US" smtClean="0"/>
              <a:t>‹#›</a:t>
            </a:fld>
            <a:endParaRPr lang="zh-CN" altLang="en-US"/>
          </a:p>
        </p:txBody>
      </p:sp>
    </p:spTree>
    <p:extLst>
      <p:ext uri="{BB962C8B-B14F-4D97-AF65-F5344CB8AC3E}">
        <p14:creationId xmlns:p14="http://schemas.microsoft.com/office/powerpoint/2010/main" val="3872466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7BD546F-A890-4F31-9BF2-B86861B173BD}" type="slidenum">
              <a:rPr lang="zh-CN" altLang="en-US" smtClean="0"/>
              <a:t>‹#›</a:t>
            </a:fld>
            <a:endParaRPr lang="zh-CN" altLang="en-US"/>
          </a:p>
        </p:txBody>
      </p:sp>
    </p:spTree>
    <p:extLst>
      <p:ext uri="{BB962C8B-B14F-4D97-AF65-F5344CB8AC3E}">
        <p14:creationId xmlns:p14="http://schemas.microsoft.com/office/powerpoint/2010/main" val="3680744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7BD546F-A890-4F31-9BF2-B86861B173BD}" type="slidenum">
              <a:rPr lang="zh-CN" altLang="en-US" smtClean="0"/>
              <a:t>‹#›</a:t>
            </a:fld>
            <a:endParaRPr lang="zh-CN" altLang="en-US"/>
          </a:p>
        </p:txBody>
      </p:sp>
    </p:spTree>
    <p:extLst>
      <p:ext uri="{BB962C8B-B14F-4D97-AF65-F5344CB8AC3E}">
        <p14:creationId xmlns:p14="http://schemas.microsoft.com/office/powerpoint/2010/main" val="1378899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7BD546F-A890-4F31-9BF2-B86861B173BD}" type="slidenum">
              <a:rPr lang="zh-CN" altLang="en-US" smtClean="0"/>
              <a:t>‹#›</a:t>
            </a:fld>
            <a:endParaRPr lang="zh-CN" altLang="en-US"/>
          </a:p>
        </p:txBody>
      </p:sp>
    </p:spTree>
    <p:extLst>
      <p:ext uri="{BB962C8B-B14F-4D97-AF65-F5344CB8AC3E}">
        <p14:creationId xmlns:p14="http://schemas.microsoft.com/office/powerpoint/2010/main" val="932619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7BD546F-A890-4F31-9BF2-B86861B173BD}" type="slidenum">
              <a:rPr lang="zh-CN" altLang="en-US" smtClean="0"/>
              <a:t>‹#›</a:t>
            </a:fld>
            <a:endParaRPr lang="zh-CN" altLang="en-US"/>
          </a:p>
        </p:txBody>
      </p:sp>
    </p:spTree>
    <p:extLst>
      <p:ext uri="{BB962C8B-B14F-4D97-AF65-F5344CB8AC3E}">
        <p14:creationId xmlns:p14="http://schemas.microsoft.com/office/powerpoint/2010/main" val="1775660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7BD546F-A890-4F31-9BF2-B86861B173BD}" type="slidenum">
              <a:rPr lang="zh-CN" altLang="en-US" smtClean="0"/>
              <a:t>‹#›</a:t>
            </a:fld>
            <a:endParaRPr lang="zh-CN" altLang="en-US"/>
          </a:p>
        </p:txBody>
      </p:sp>
    </p:spTree>
    <p:extLst>
      <p:ext uri="{BB962C8B-B14F-4D97-AF65-F5344CB8AC3E}">
        <p14:creationId xmlns:p14="http://schemas.microsoft.com/office/powerpoint/2010/main" val="4142266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7BD546F-A890-4F31-9BF2-B86861B173BD}" type="slidenum">
              <a:rPr lang="zh-CN" altLang="en-US" smtClean="0"/>
              <a:t>‹#›</a:t>
            </a:fld>
            <a:endParaRPr lang="zh-CN" altLang="en-US"/>
          </a:p>
        </p:txBody>
      </p:sp>
      <p:sp>
        <p:nvSpPr>
          <p:cNvPr id="5" name="Date Placeholder 4"/>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Tree>
    <p:extLst>
      <p:ext uri="{BB962C8B-B14F-4D97-AF65-F5344CB8AC3E}">
        <p14:creationId xmlns:p14="http://schemas.microsoft.com/office/powerpoint/2010/main" val="246271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BBC331-0961-4A62-B1E2-7ADE904ACF69}" type="datetimeFigureOut">
              <a:rPr lang="zh-CN" altLang="en-US" smtClean="0"/>
              <a:t>2020/5/26</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7BD546F-A890-4F31-9BF2-B86861B173BD}" type="slidenum">
              <a:rPr lang="zh-CN" altLang="en-US" smtClean="0"/>
              <a:t>‹#›</a:t>
            </a:fld>
            <a:endParaRPr lang="zh-CN" altLang="en-US"/>
          </a:p>
        </p:txBody>
      </p:sp>
    </p:spTree>
    <p:extLst>
      <p:ext uri="{BB962C8B-B14F-4D97-AF65-F5344CB8AC3E}">
        <p14:creationId xmlns:p14="http://schemas.microsoft.com/office/powerpoint/2010/main" val="180571335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E489D-1548-4426-9ECF-89A0880548E8}"/>
              </a:ext>
            </a:extLst>
          </p:cNvPr>
          <p:cNvSpPr>
            <a:spLocks noGrp="1"/>
          </p:cNvSpPr>
          <p:nvPr>
            <p:ph type="ctrTitle"/>
          </p:nvPr>
        </p:nvSpPr>
        <p:spPr>
          <a:xfrm>
            <a:off x="2683817" y="2404531"/>
            <a:ext cx="6590186" cy="1646302"/>
          </a:xfrm>
        </p:spPr>
        <p:txBody>
          <a:bodyPr>
            <a:normAutofit fontScale="90000"/>
          </a:bodyPr>
          <a:lstStyle/>
          <a:p>
            <a:r>
              <a:rPr lang="zh-CN" altLang="zh-CN" sz="3600" b="1" dirty="0">
                <a:solidFill>
                  <a:srgbClr val="002060"/>
                </a:solidFill>
                <a:latin typeface="等线" panose="02010600030101010101" pitchFamily="2" charset="-122"/>
                <a:ea typeface="等线" panose="02010600030101010101" pitchFamily="2" charset="-122"/>
              </a:rPr>
              <a:t>面向个体小商户基于</a:t>
            </a:r>
            <a:r>
              <a:rPr lang="en-US" altLang="zh-CN" sz="3600" b="1" dirty="0">
                <a:solidFill>
                  <a:srgbClr val="002060"/>
                </a:solidFill>
                <a:latin typeface="等线" panose="02010600030101010101" pitchFamily="2" charset="-122"/>
                <a:ea typeface="等线" panose="02010600030101010101" pitchFamily="2" charset="-122"/>
              </a:rPr>
              <a:t>RFID</a:t>
            </a:r>
            <a:r>
              <a:rPr lang="zh-CN" altLang="zh-CN" sz="3600" b="1" dirty="0">
                <a:solidFill>
                  <a:srgbClr val="002060"/>
                </a:solidFill>
                <a:latin typeface="等线" panose="02010600030101010101" pitchFamily="2" charset="-122"/>
                <a:ea typeface="等线" panose="02010600030101010101" pitchFamily="2" charset="-122"/>
              </a:rPr>
              <a:t>的智能化仓存管理系统</a:t>
            </a:r>
            <a:br>
              <a:rPr lang="zh-CN" altLang="zh-CN" sz="3600" b="1" dirty="0">
                <a:solidFill>
                  <a:srgbClr val="002060"/>
                </a:solidFill>
                <a:latin typeface="等线" panose="02010600030101010101" pitchFamily="2" charset="-122"/>
                <a:ea typeface="等线" panose="02010600030101010101" pitchFamily="2" charset="-122"/>
              </a:rPr>
            </a:br>
            <a:endParaRPr lang="zh-CN" altLang="en-US" sz="3600" b="1" dirty="0">
              <a:solidFill>
                <a:srgbClr val="002060"/>
              </a:solidFill>
              <a:latin typeface="等线" panose="02010600030101010101" pitchFamily="2" charset="-122"/>
              <a:ea typeface="等线" panose="02010600030101010101" pitchFamily="2" charset="-122"/>
            </a:endParaRPr>
          </a:p>
        </p:txBody>
      </p:sp>
      <p:sp>
        <p:nvSpPr>
          <p:cNvPr id="3" name="副标题 2">
            <a:extLst>
              <a:ext uri="{FF2B5EF4-FFF2-40B4-BE49-F238E27FC236}">
                <a16:creationId xmlns:a16="http://schemas.microsoft.com/office/drawing/2014/main" id="{2ABFC6A1-6587-42A5-A0B9-B5A19A251BE6}"/>
              </a:ext>
            </a:extLst>
          </p:cNvPr>
          <p:cNvSpPr>
            <a:spLocks noGrp="1"/>
          </p:cNvSpPr>
          <p:nvPr>
            <p:ph type="subTitle" idx="1"/>
          </p:nvPr>
        </p:nvSpPr>
        <p:spPr/>
        <p:txBody>
          <a:bodyPr>
            <a:norm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专业：数字媒体技术</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学号：</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3116007889</a:t>
            </a: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答辩人：彭梓浩</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导师：韦宇炜</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dirty="0">
              <a:solidFill>
                <a:schemeClr val="tx1">
                  <a:lumMod val="75000"/>
                  <a:lumOff val="25000"/>
                </a:schemeClr>
              </a:solidFill>
            </a:endParaRPr>
          </a:p>
        </p:txBody>
      </p:sp>
      <p:pic>
        <p:nvPicPr>
          <p:cNvPr id="8" name="图片 7">
            <a:extLst>
              <a:ext uri="{FF2B5EF4-FFF2-40B4-BE49-F238E27FC236}">
                <a16:creationId xmlns:a16="http://schemas.microsoft.com/office/drawing/2014/main" id="{086C776E-7942-483C-8081-3F62652AF6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626" y="218322"/>
            <a:ext cx="1595120" cy="1563775"/>
          </a:xfrm>
          <a:prstGeom prst="rect">
            <a:avLst/>
          </a:prstGeom>
        </p:spPr>
      </p:pic>
      <p:pic>
        <p:nvPicPr>
          <p:cNvPr id="9" name="图片 8">
            <a:extLst>
              <a:ext uri="{FF2B5EF4-FFF2-40B4-BE49-F238E27FC236}">
                <a16:creationId xmlns:a16="http://schemas.microsoft.com/office/drawing/2014/main" id="{242B9DC5-2A23-41AB-A5B6-06C9C3C349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2251" y="567268"/>
            <a:ext cx="3457575" cy="1143000"/>
          </a:xfrm>
          <a:prstGeom prst="rect">
            <a:avLst/>
          </a:prstGeom>
        </p:spPr>
      </p:pic>
    </p:spTree>
    <p:extLst>
      <p:ext uri="{BB962C8B-B14F-4D97-AF65-F5344CB8AC3E}">
        <p14:creationId xmlns:p14="http://schemas.microsoft.com/office/powerpoint/2010/main" val="1492174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003B62D-79F4-4D25-B5F3-0E49E2E32E09}"/>
              </a:ext>
            </a:extLst>
          </p:cNvPr>
          <p:cNvSpPr txBox="1">
            <a:spLocks/>
          </p:cNvSpPr>
          <p:nvPr/>
        </p:nvSpPr>
        <p:spPr>
          <a:xfrm>
            <a:off x="547332" y="40844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pc="600" dirty="0">
                <a:solidFill>
                  <a:srgbClr val="0070C0"/>
                </a:solidFill>
                <a:latin typeface="微软雅黑" panose="020B0503020204020204" pitchFamily="34" charset="-122"/>
                <a:ea typeface="微软雅黑" panose="020B0503020204020204" pitchFamily="34" charset="-122"/>
              </a:rPr>
              <a:t>产品技术选型</a:t>
            </a:r>
            <a:endParaRPr lang="zh-CN" altLang="en-US" dirty="0">
              <a:solidFill>
                <a:srgbClr val="0070C0"/>
              </a:solidFill>
            </a:endParaRPr>
          </a:p>
        </p:txBody>
      </p:sp>
      <p:sp>
        <p:nvSpPr>
          <p:cNvPr id="5" name="矩形 4">
            <a:extLst>
              <a:ext uri="{FF2B5EF4-FFF2-40B4-BE49-F238E27FC236}">
                <a16:creationId xmlns:a16="http://schemas.microsoft.com/office/drawing/2014/main" id="{DDAD015D-12B5-46AE-96F3-9D99DC8F0F34}"/>
              </a:ext>
            </a:extLst>
          </p:cNvPr>
          <p:cNvSpPr/>
          <p:nvPr/>
        </p:nvSpPr>
        <p:spPr>
          <a:xfrm>
            <a:off x="995560" y="3967118"/>
            <a:ext cx="8109284" cy="1712135"/>
          </a:xfrm>
          <a:prstGeom prst="rect">
            <a:avLst/>
          </a:prstGeom>
        </p:spPr>
        <p:txBody>
          <a:bodyPr wrap="square">
            <a:spAutoFit/>
          </a:bodyPr>
          <a:lstStyle/>
          <a:p>
            <a:pPr indent="266700" algn="just">
              <a:lnSpc>
                <a:spcPct val="150000"/>
              </a:lnSpc>
              <a:spcAft>
                <a:spcPts val="0"/>
              </a:spcAft>
            </a:pPr>
            <a:r>
              <a:rPr lang="zh-CN" altLang="en-US" kern="100" dirty="0">
                <a:latin typeface="等线" panose="02010600030101010101" pitchFamily="2" charset="-122"/>
                <a:ea typeface="等线" panose="02010600030101010101" pitchFamily="2" charset="-122"/>
              </a:rPr>
              <a:t>数据库：</a:t>
            </a:r>
            <a:r>
              <a:rPr lang="en-US" altLang="zh-CN" kern="100" dirty="0">
                <a:latin typeface="等线" panose="02010600030101010101" pitchFamily="2" charset="-122"/>
                <a:ea typeface="等线" panose="02010600030101010101" pitchFamily="2" charset="-122"/>
              </a:rPr>
              <a:t>MySQL</a:t>
            </a:r>
            <a:r>
              <a:rPr lang="zh-CN" altLang="en-US" kern="100" dirty="0">
                <a:latin typeface="等线" panose="02010600030101010101" pitchFamily="2" charset="-122"/>
                <a:ea typeface="等线" panose="02010600030101010101" pitchFamily="2" charset="-122"/>
              </a:rPr>
              <a:t>，拥有成熟</a:t>
            </a:r>
            <a:r>
              <a:rPr lang="en-US" altLang="zh-CN" kern="100" dirty="0">
                <a:latin typeface="等线" panose="02010600030101010101" pitchFamily="2" charset="-122"/>
                <a:ea typeface="等线" panose="02010600030101010101" pitchFamily="2" charset="-122"/>
              </a:rPr>
              <a:t>SQL</a:t>
            </a:r>
            <a:r>
              <a:rPr lang="zh-CN" altLang="en-US" kern="100" dirty="0">
                <a:latin typeface="等线" panose="02010600030101010101" pitchFamily="2" charset="-122"/>
                <a:ea typeface="等线" panose="02010600030101010101" pitchFamily="2" charset="-122"/>
              </a:rPr>
              <a:t>语法的，稳定的关系型数据库。</a:t>
            </a:r>
            <a:endParaRPr lang="en-US" altLang="zh-CN" kern="100" dirty="0">
              <a:latin typeface="等线" panose="02010600030101010101" pitchFamily="2" charset="-122"/>
              <a:ea typeface="等线" panose="02010600030101010101" pitchFamily="2" charset="-122"/>
            </a:endParaRPr>
          </a:p>
          <a:p>
            <a:pPr indent="266700" algn="just">
              <a:lnSpc>
                <a:spcPct val="150000"/>
              </a:lnSpc>
              <a:spcAft>
                <a:spcPts val="0"/>
              </a:spcAft>
            </a:pPr>
            <a:r>
              <a:rPr lang="zh-CN" altLang="en-US" kern="100" dirty="0">
                <a:latin typeface="等线" panose="02010600030101010101" pitchFamily="2" charset="-122"/>
                <a:ea typeface="等线" panose="02010600030101010101" pitchFamily="2" charset="-122"/>
              </a:rPr>
              <a:t>后端：基于</a:t>
            </a:r>
            <a:r>
              <a:rPr lang="en-US" altLang="zh-CN" kern="100" dirty="0">
                <a:latin typeface="等线" panose="02010600030101010101" pitchFamily="2" charset="-122"/>
                <a:ea typeface="等线" panose="02010600030101010101" pitchFamily="2" charset="-122"/>
              </a:rPr>
              <a:t>NodeJS</a:t>
            </a:r>
            <a:r>
              <a:rPr lang="zh-CN" altLang="en-US" kern="100" dirty="0">
                <a:latin typeface="等线" panose="02010600030101010101" pitchFamily="2" charset="-122"/>
                <a:ea typeface="等线" panose="02010600030101010101" pitchFamily="2" charset="-122"/>
              </a:rPr>
              <a:t>的</a:t>
            </a:r>
            <a:r>
              <a:rPr lang="en-US" altLang="zh-CN" kern="100" dirty="0">
                <a:latin typeface="等线" panose="02010600030101010101" pitchFamily="2" charset="-122"/>
                <a:ea typeface="等线" panose="02010600030101010101" pitchFamily="2" charset="-122"/>
              </a:rPr>
              <a:t>Egg.js</a:t>
            </a:r>
            <a:r>
              <a:rPr lang="zh-CN" altLang="en-US" kern="100" dirty="0">
                <a:latin typeface="等线" panose="02010600030101010101" pitchFamily="2" charset="-122"/>
                <a:ea typeface="等线" panose="02010600030101010101" pitchFamily="2" charset="-122"/>
              </a:rPr>
              <a:t>框架，非阻塞式</a:t>
            </a:r>
            <a:r>
              <a:rPr lang="en-US" altLang="zh-CN" kern="100" dirty="0">
                <a:latin typeface="等线" panose="02010600030101010101" pitchFamily="2" charset="-122"/>
                <a:ea typeface="等线" panose="02010600030101010101" pitchFamily="2" charset="-122"/>
              </a:rPr>
              <a:t>I/O</a:t>
            </a:r>
            <a:r>
              <a:rPr lang="zh-CN" altLang="en-US" kern="100" dirty="0">
                <a:latin typeface="等线" panose="02010600030101010101" pitchFamily="2" charset="-122"/>
                <a:ea typeface="等线" panose="02010600030101010101" pitchFamily="2" charset="-122"/>
              </a:rPr>
              <a:t>模型。</a:t>
            </a:r>
            <a:endParaRPr lang="en-US" altLang="zh-CN" kern="100" dirty="0">
              <a:latin typeface="等线" panose="02010600030101010101" pitchFamily="2" charset="-122"/>
              <a:ea typeface="等线" panose="02010600030101010101" pitchFamily="2" charset="-122"/>
            </a:endParaRPr>
          </a:p>
          <a:p>
            <a:pPr indent="266700" algn="just">
              <a:lnSpc>
                <a:spcPct val="150000"/>
              </a:lnSpc>
              <a:spcAft>
                <a:spcPts val="0"/>
              </a:spcAft>
            </a:pPr>
            <a:r>
              <a:rPr lang="zh-CN" altLang="en-US" kern="100" dirty="0">
                <a:latin typeface="等线" panose="02010600030101010101" pitchFamily="2" charset="-122"/>
                <a:ea typeface="等线" panose="02010600030101010101" pitchFamily="2" charset="-122"/>
              </a:rPr>
              <a:t>前端：基于</a:t>
            </a:r>
            <a:r>
              <a:rPr lang="en-US" altLang="zh-CN" kern="100" dirty="0" err="1">
                <a:latin typeface="等线" panose="02010600030101010101" pitchFamily="2" charset="-122"/>
                <a:ea typeface="等线" panose="02010600030101010101" pitchFamily="2" charset="-122"/>
              </a:rPr>
              <a:t>VantUI</a:t>
            </a:r>
            <a:r>
              <a:rPr lang="zh-CN" altLang="en-US" kern="100" dirty="0">
                <a:latin typeface="等线" panose="02010600030101010101" pitchFamily="2" charset="-122"/>
                <a:ea typeface="等线" panose="02010600030101010101" pitchFamily="2" charset="-122"/>
              </a:rPr>
              <a:t>封装前端交互皮肤，统一整体设计语言。</a:t>
            </a:r>
            <a:endParaRPr lang="en-US" altLang="zh-CN" kern="100" dirty="0">
              <a:latin typeface="等线" panose="02010600030101010101" pitchFamily="2" charset="-122"/>
              <a:ea typeface="等线" panose="02010600030101010101" pitchFamily="2" charset="-122"/>
            </a:endParaRPr>
          </a:p>
          <a:p>
            <a:pPr indent="266700" algn="just">
              <a:lnSpc>
                <a:spcPct val="150000"/>
              </a:lnSpc>
              <a:spcAft>
                <a:spcPts val="0"/>
              </a:spcAft>
            </a:pPr>
            <a:r>
              <a:rPr lang="en-US" altLang="zh-CN" kern="100" dirty="0">
                <a:latin typeface="等线" panose="02010600030101010101" pitchFamily="2" charset="-122"/>
                <a:ea typeface="等线" panose="02010600030101010101" pitchFamily="2" charset="-122"/>
              </a:rPr>
              <a:t>RFID</a:t>
            </a:r>
            <a:r>
              <a:rPr lang="zh-CN" altLang="en-US" kern="100" dirty="0">
                <a:latin typeface="等线" panose="02010600030101010101" pitchFamily="2" charset="-122"/>
                <a:ea typeface="等线" panose="02010600030101010101" pitchFamily="2" charset="-122"/>
              </a:rPr>
              <a:t>：非接触式中距离数据通信，可快速读写，易于二次开发扩展。</a:t>
            </a:r>
          </a:p>
        </p:txBody>
      </p:sp>
      <p:pic>
        <p:nvPicPr>
          <p:cNvPr id="2" name="图片 1">
            <a:extLst>
              <a:ext uri="{FF2B5EF4-FFF2-40B4-BE49-F238E27FC236}">
                <a16:creationId xmlns:a16="http://schemas.microsoft.com/office/drawing/2014/main" id="{14201CE6-2E89-4E9B-882F-C380C8F73E2F}"/>
              </a:ext>
            </a:extLst>
          </p:cNvPr>
          <p:cNvPicPr>
            <a:picLocks noChangeAspect="1"/>
          </p:cNvPicPr>
          <p:nvPr/>
        </p:nvPicPr>
        <p:blipFill>
          <a:blip r:embed="rId2"/>
          <a:stretch>
            <a:fillRect/>
          </a:stretch>
        </p:blipFill>
        <p:spPr>
          <a:xfrm>
            <a:off x="1154283" y="1261481"/>
            <a:ext cx="1223592" cy="874301"/>
          </a:xfrm>
          <a:prstGeom prst="rect">
            <a:avLst/>
          </a:prstGeom>
        </p:spPr>
      </p:pic>
      <p:pic>
        <p:nvPicPr>
          <p:cNvPr id="6" name="图片 5">
            <a:extLst>
              <a:ext uri="{FF2B5EF4-FFF2-40B4-BE49-F238E27FC236}">
                <a16:creationId xmlns:a16="http://schemas.microsoft.com/office/drawing/2014/main" id="{F64ECE8D-349D-43E1-813A-D26B6BC08CE4}"/>
              </a:ext>
            </a:extLst>
          </p:cNvPr>
          <p:cNvPicPr>
            <a:picLocks noChangeAspect="1"/>
          </p:cNvPicPr>
          <p:nvPr/>
        </p:nvPicPr>
        <p:blipFill>
          <a:blip r:embed="rId3"/>
          <a:stretch>
            <a:fillRect/>
          </a:stretch>
        </p:blipFill>
        <p:spPr>
          <a:xfrm>
            <a:off x="1201244" y="3053390"/>
            <a:ext cx="1326526" cy="718360"/>
          </a:xfrm>
          <a:prstGeom prst="rect">
            <a:avLst/>
          </a:prstGeom>
        </p:spPr>
      </p:pic>
      <p:pic>
        <p:nvPicPr>
          <p:cNvPr id="1026" name="Picture 2">
            <a:extLst>
              <a:ext uri="{FF2B5EF4-FFF2-40B4-BE49-F238E27FC236}">
                <a16:creationId xmlns:a16="http://schemas.microsoft.com/office/drawing/2014/main" id="{F64E82AA-CF1A-4C70-AE07-BF562A995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6503" y="1805375"/>
            <a:ext cx="1408654" cy="1408654"/>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40FA7CDE-2229-4E86-A734-0886195F2825}"/>
              </a:ext>
            </a:extLst>
          </p:cNvPr>
          <p:cNvPicPr>
            <a:picLocks noChangeAspect="1"/>
          </p:cNvPicPr>
          <p:nvPr/>
        </p:nvPicPr>
        <p:blipFill>
          <a:blip r:embed="rId5"/>
          <a:stretch>
            <a:fillRect/>
          </a:stretch>
        </p:blipFill>
        <p:spPr>
          <a:xfrm>
            <a:off x="3044886" y="1568135"/>
            <a:ext cx="2005316" cy="1860865"/>
          </a:xfrm>
          <a:prstGeom prst="rect">
            <a:avLst/>
          </a:prstGeom>
        </p:spPr>
      </p:pic>
      <p:pic>
        <p:nvPicPr>
          <p:cNvPr id="1028" name="Picture 4">
            <a:extLst>
              <a:ext uri="{FF2B5EF4-FFF2-40B4-BE49-F238E27FC236}">
                <a16:creationId xmlns:a16="http://schemas.microsoft.com/office/drawing/2014/main" id="{552D4232-C782-4449-A5CF-8EDFB1C911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5200" y="1587249"/>
            <a:ext cx="2134292" cy="1687425"/>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1357AF80-A088-4ABF-8768-3819DB8765A3}"/>
              </a:ext>
            </a:extLst>
          </p:cNvPr>
          <p:cNvSpPr txBox="1"/>
          <p:nvPr/>
        </p:nvSpPr>
        <p:spPr>
          <a:xfrm>
            <a:off x="2840349" y="2430962"/>
            <a:ext cx="409073" cy="369332"/>
          </a:xfrm>
          <a:prstGeom prst="rect">
            <a:avLst/>
          </a:prstGeom>
          <a:noFill/>
        </p:spPr>
        <p:txBody>
          <a:bodyPr wrap="square" rtlCol="0">
            <a:spAutoFit/>
          </a:bodyPr>
          <a:lstStyle/>
          <a:p>
            <a:r>
              <a:rPr lang="en-US" altLang="zh-CN" dirty="0"/>
              <a:t>×</a:t>
            </a:r>
            <a:endParaRPr lang="zh-CN" altLang="en-US" dirty="0"/>
          </a:p>
        </p:txBody>
      </p:sp>
      <p:sp>
        <p:nvSpPr>
          <p:cNvPr id="15" name="文本框 14">
            <a:extLst>
              <a:ext uri="{FF2B5EF4-FFF2-40B4-BE49-F238E27FC236}">
                <a16:creationId xmlns:a16="http://schemas.microsoft.com/office/drawing/2014/main" id="{4AF35E74-342E-46FA-82B4-540DF06F84C8}"/>
              </a:ext>
            </a:extLst>
          </p:cNvPr>
          <p:cNvSpPr txBox="1"/>
          <p:nvPr/>
        </p:nvSpPr>
        <p:spPr>
          <a:xfrm>
            <a:off x="4914643" y="2383213"/>
            <a:ext cx="409073" cy="461665"/>
          </a:xfrm>
          <a:prstGeom prst="rect">
            <a:avLst/>
          </a:prstGeom>
          <a:noFill/>
        </p:spPr>
        <p:txBody>
          <a:bodyPr wrap="square" rtlCol="0">
            <a:spAutoFit/>
          </a:bodyPr>
          <a:lstStyle/>
          <a:p>
            <a:r>
              <a:rPr lang="zh-CN" altLang="en-US" sz="2400" dirty="0"/>
              <a:t>＋</a:t>
            </a:r>
          </a:p>
        </p:txBody>
      </p:sp>
      <p:sp>
        <p:nvSpPr>
          <p:cNvPr id="16" name="文本框 15">
            <a:extLst>
              <a:ext uri="{FF2B5EF4-FFF2-40B4-BE49-F238E27FC236}">
                <a16:creationId xmlns:a16="http://schemas.microsoft.com/office/drawing/2014/main" id="{22A06D77-5643-43C9-A602-9C5CD2E6003A}"/>
              </a:ext>
            </a:extLst>
          </p:cNvPr>
          <p:cNvSpPr txBox="1"/>
          <p:nvPr/>
        </p:nvSpPr>
        <p:spPr>
          <a:xfrm>
            <a:off x="7643916" y="2340330"/>
            <a:ext cx="682587" cy="461665"/>
          </a:xfrm>
          <a:prstGeom prst="rect">
            <a:avLst/>
          </a:prstGeom>
          <a:noFill/>
        </p:spPr>
        <p:txBody>
          <a:bodyPr wrap="square" rtlCol="0">
            <a:spAutoFit/>
          </a:bodyPr>
          <a:lstStyle/>
          <a:p>
            <a:r>
              <a:rPr lang="en-US" altLang="zh-CN" sz="2400" dirty="0"/>
              <a:t>=&gt;</a:t>
            </a:r>
            <a:endParaRPr lang="zh-CN" altLang="en-US" sz="2400" dirty="0"/>
          </a:p>
        </p:txBody>
      </p:sp>
      <p:pic>
        <p:nvPicPr>
          <p:cNvPr id="13" name="图片 12">
            <a:extLst>
              <a:ext uri="{FF2B5EF4-FFF2-40B4-BE49-F238E27FC236}">
                <a16:creationId xmlns:a16="http://schemas.microsoft.com/office/drawing/2014/main" id="{0065C8CE-A361-43DC-B9B2-D7C83239B3CD}"/>
              </a:ext>
            </a:extLst>
          </p:cNvPr>
          <p:cNvPicPr>
            <a:picLocks noChangeAspect="1"/>
          </p:cNvPicPr>
          <p:nvPr/>
        </p:nvPicPr>
        <p:blipFill>
          <a:blip r:embed="rId7"/>
          <a:stretch>
            <a:fillRect/>
          </a:stretch>
        </p:blipFill>
        <p:spPr>
          <a:xfrm>
            <a:off x="927874" y="2140676"/>
            <a:ext cx="1710991" cy="702581"/>
          </a:xfrm>
          <a:prstGeom prst="rect">
            <a:avLst/>
          </a:prstGeom>
        </p:spPr>
      </p:pic>
    </p:spTree>
    <p:extLst>
      <p:ext uri="{BB962C8B-B14F-4D97-AF65-F5344CB8AC3E}">
        <p14:creationId xmlns:p14="http://schemas.microsoft.com/office/powerpoint/2010/main" val="3325544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9780DE2B-4AC9-4F17-B321-A9D0F27DE61F}"/>
              </a:ext>
            </a:extLst>
          </p:cNvPr>
          <p:cNvPicPr/>
          <p:nvPr/>
        </p:nvPicPr>
        <p:blipFill>
          <a:blip r:embed="rId2"/>
          <a:stretch>
            <a:fillRect/>
          </a:stretch>
        </p:blipFill>
        <p:spPr>
          <a:xfrm>
            <a:off x="782054" y="0"/>
            <a:ext cx="7821010" cy="6892422"/>
          </a:xfrm>
          <a:prstGeom prst="rect">
            <a:avLst/>
          </a:prstGeom>
        </p:spPr>
      </p:pic>
      <p:sp>
        <p:nvSpPr>
          <p:cNvPr id="4" name="标题 1">
            <a:extLst>
              <a:ext uri="{FF2B5EF4-FFF2-40B4-BE49-F238E27FC236}">
                <a16:creationId xmlns:a16="http://schemas.microsoft.com/office/drawing/2014/main" id="{D003B62D-79F4-4D25-B5F3-0E49E2E32E09}"/>
              </a:ext>
            </a:extLst>
          </p:cNvPr>
          <p:cNvSpPr txBox="1">
            <a:spLocks/>
          </p:cNvSpPr>
          <p:nvPr/>
        </p:nvSpPr>
        <p:spPr>
          <a:xfrm>
            <a:off x="499205" y="39578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pc="600" dirty="0">
                <a:solidFill>
                  <a:srgbClr val="0070C0"/>
                </a:solidFill>
                <a:latin typeface="微软雅黑" panose="020B0503020204020204" pitchFamily="34" charset="-122"/>
                <a:ea typeface="微软雅黑" panose="020B0503020204020204" pitchFamily="34" charset="-122"/>
              </a:rPr>
              <a:t>数据库设计</a:t>
            </a:r>
            <a:endParaRPr lang="zh-CN" altLang="en-US" dirty="0">
              <a:solidFill>
                <a:srgbClr val="0070C0"/>
              </a:solidFill>
            </a:endParaRPr>
          </a:p>
        </p:txBody>
      </p:sp>
    </p:spTree>
    <p:extLst>
      <p:ext uri="{BB962C8B-B14F-4D97-AF65-F5344CB8AC3E}">
        <p14:creationId xmlns:p14="http://schemas.microsoft.com/office/powerpoint/2010/main" val="4136997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2EF9C-36DC-4536-9E9E-B4DD2BFB691F}"/>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337EA142-CD2E-49AD-9EC2-4D37AD7C7DDA}"/>
              </a:ext>
            </a:extLst>
          </p:cNvPr>
          <p:cNvSpPr>
            <a:spLocks noGrp="1"/>
          </p:cNvSpPr>
          <p:nvPr>
            <p:ph idx="1"/>
          </p:nvPr>
        </p:nvSpPr>
        <p:spPr/>
        <p:txBody>
          <a:bodyPr/>
          <a:lstStyle/>
          <a:p>
            <a:endParaRPr lang="zh-CN" altLang="en-US" dirty="0"/>
          </a:p>
        </p:txBody>
      </p:sp>
      <p:grpSp>
        <p:nvGrpSpPr>
          <p:cNvPr id="14" name="组 3">
            <a:extLst>
              <a:ext uri="{FF2B5EF4-FFF2-40B4-BE49-F238E27FC236}">
                <a16:creationId xmlns:a16="http://schemas.microsoft.com/office/drawing/2014/main" id="{518562B5-0F3D-4A4F-9AA7-B553A132A93A}"/>
              </a:ext>
            </a:extLst>
          </p:cNvPr>
          <p:cNvGrpSpPr/>
          <p:nvPr/>
        </p:nvGrpSpPr>
        <p:grpSpPr>
          <a:xfrm>
            <a:off x="-21102" y="2293257"/>
            <a:ext cx="12213103" cy="1850521"/>
            <a:chOff x="-21102" y="2847433"/>
            <a:chExt cx="12213102" cy="1296345"/>
          </a:xfrm>
        </p:grpSpPr>
        <p:sp>
          <p:nvSpPr>
            <p:cNvPr id="15" name="矩形 14">
              <a:extLst>
                <a:ext uri="{FF2B5EF4-FFF2-40B4-BE49-F238E27FC236}">
                  <a16:creationId xmlns:a16="http://schemas.microsoft.com/office/drawing/2014/main" id="{30947372-928C-4083-A30A-16734387C4C6}"/>
                </a:ext>
              </a:extLst>
            </p:cNvPr>
            <p:cNvSpPr/>
            <p:nvPr/>
          </p:nvSpPr>
          <p:spPr>
            <a:xfrm flipH="1">
              <a:off x="0" y="2872348"/>
              <a:ext cx="12192000" cy="1252063"/>
            </a:xfrm>
            <a:prstGeom prst="rect">
              <a:avLst/>
            </a:prstGeom>
            <a:solidFill>
              <a:srgbClr val="2F5597"/>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59">
              <a:extLst>
                <a:ext uri="{FF2B5EF4-FFF2-40B4-BE49-F238E27FC236}">
                  <a16:creationId xmlns:a16="http://schemas.microsoft.com/office/drawing/2014/main" id="{DD824838-2499-4896-9E50-52F8A382B5A2}"/>
                </a:ext>
              </a:extLst>
            </p:cNvPr>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latin typeface="Times New Roman" panose="02020603050405020304" charset="0"/>
                </a:rPr>
                <a:t>3</a:t>
              </a:r>
              <a:endParaRPr lang="zh-CN" altLang="en-US" sz="6000" dirty="0">
                <a:latin typeface="Times New Roman" panose="02020603050405020304" charset="0"/>
              </a:endParaRPr>
            </a:p>
          </p:txBody>
        </p:sp>
        <p:sp>
          <p:nvSpPr>
            <p:cNvPr id="17" name="文本框 41">
              <a:extLst>
                <a:ext uri="{FF2B5EF4-FFF2-40B4-BE49-F238E27FC236}">
                  <a16:creationId xmlns:a16="http://schemas.microsoft.com/office/drawing/2014/main" id="{44EB71C3-2E90-4176-8E94-9CA1AEB6923C}"/>
                </a:ext>
              </a:extLst>
            </p:cNvPr>
            <p:cNvSpPr txBox="1"/>
            <p:nvPr/>
          </p:nvSpPr>
          <p:spPr>
            <a:xfrm>
              <a:off x="1698173" y="3020204"/>
              <a:ext cx="10159999" cy="711501"/>
            </a:xfrm>
            <a:prstGeom prst="rect">
              <a:avLst/>
            </a:prstGeom>
            <a:noFill/>
          </p:spPr>
          <p:txBody>
            <a:bodyPr wrap="square" lIns="91438" tIns="45719" rIns="91438" bIns="45719" rtlCol="0">
              <a:spAutoFit/>
            </a:bodyPr>
            <a:lstStyle/>
            <a:p>
              <a:r>
                <a:rPr lang="en-US" altLang="zh-CN" sz="6000" b="1" spc="600" dirty="0">
                  <a:solidFill>
                    <a:schemeClr val="bg1"/>
                  </a:solidFill>
                  <a:latin typeface="微软雅黑" panose="020B0503020204020204" pitchFamily="34" charset="-122"/>
                  <a:ea typeface="微软雅黑" panose="020B0503020204020204" pitchFamily="34" charset="-122"/>
                </a:rPr>
                <a:t>	</a:t>
              </a:r>
              <a:endParaRPr lang="en-US" altLang="zh-CN" sz="4000" b="1" dirty="0">
                <a:solidFill>
                  <a:schemeClr val="bg1"/>
                </a:solidFill>
                <a:latin typeface="+mn-ea"/>
              </a:endParaRPr>
            </a:p>
          </p:txBody>
        </p:sp>
        <p:grpSp>
          <p:nvGrpSpPr>
            <p:cNvPr id="18" name="组 2">
              <a:extLst>
                <a:ext uri="{FF2B5EF4-FFF2-40B4-BE49-F238E27FC236}">
                  <a16:creationId xmlns:a16="http://schemas.microsoft.com/office/drawing/2014/main" id="{24776FD3-3230-4E8D-95EE-DB38200AA0C6}"/>
                </a:ext>
              </a:extLst>
            </p:cNvPr>
            <p:cNvGrpSpPr/>
            <p:nvPr/>
          </p:nvGrpSpPr>
          <p:grpSpPr>
            <a:xfrm>
              <a:off x="-21102" y="2858492"/>
              <a:ext cx="242777" cy="1285286"/>
              <a:chOff x="-21102" y="2858492"/>
              <a:chExt cx="242777" cy="1285286"/>
            </a:xfrm>
          </p:grpSpPr>
          <p:sp>
            <p:nvSpPr>
              <p:cNvPr id="19" name="圆角矩形 63">
                <a:extLst>
                  <a:ext uri="{FF2B5EF4-FFF2-40B4-BE49-F238E27FC236}">
                    <a16:creationId xmlns:a16="http://schemas.microsoft.com/office/drawing/2014/main" id="{6884DBDB-99C0-4AFA-9A03-2100F1D29512}"/>
                  </a:ext>
                </a:extLst>
              </p:cNvPr>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64">
                <a:extLst>
                  <a:ext uri="{FF2B5EF4-FFF2-40B4-BE49-F238E27FC236}">
                    <a16:creationId xmlns:a16="http://schemas.microsoft.com/office/drawing/2014/main" id="{76AD8161-49C7-43BC-BF42-70A13FEED143}"/>
                  </a:ext>
                </a:extLst>
              </p:cNvPr>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65">
                <a:extLst>
                  <a:ext uri="{FF2B5EF4-FFF2-40B4-BE49-F238E27FC236}">
                    <a16:creationId xmlns:a16="http://schemas.microsoft.com/office/drawing/2014/main" id="{C90BA255-CD1D-4668-A0ED-A3ECA7E0E9CD}"/>
                  </a:ext>
                </a:extLst>
              </p:cNvPr>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66">
                <a:extLst>
                  <a:ext uri="{FF2B5EF4-FFF2-40B4-BE49-F238E27FC236}">
                    <a16:creationId xmlns:a16="http://schemas.microsoft.com/office/drawing/2014/main" id="{619CC178-1DC9-444D-A535-F390F6B5B955}"/>
                  </a:ext>
                </a:extLst>
              </p:cNvPr>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67">
                <a:extLst>
                  <a:ext uri="{FF2B5EF4-FFF2-40B4-BE49-F238E27FC236}">
                    <a16:creationId xmlns:a16="http://schemas.microsoft.com/office/drawing/2014/main" id="{00E2F2A9-2850-45F0-B3CA-C6FBEBCA27A4}"/>
                  </a:ext>
                </a:extLst>
              </p:cNvPr>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 name="矩形 23">
            <a:extLst>
              <a:ext uri="{FF2B5EF4-FFF2-40B4-BE49-F238E27FC236}">
                <a16:creationId xmlns:a16="http://schemas.microsoft.com/office/drawing/2014/main" id="{4F8E8CB8-038E-4585-BC4A-517A893E7FC3}"/>
              </a:ext>
            </a:extLst>
          </p:cNvPr>
          <p:cNvSpPr/>
          <p:nvPr/>
        </p:nvSpPr>
        <p:spPr>
          <a:xfrm>
            <a:off x="2091670" y="2666970"/>
            <a:ext cx="7109639" cy="1015663"/>
          </a:xfrm>
          <a:prstGeom prst="rect">
            <a:avLst/>
          </a:prstGeom>
        </p:spPr>
        <p:txBody>
          <a:bodyPr wrap="none">
            <a:spAutoFit/>
          </a:bodyPr>
          <a:lstStyle/>
          <a:p>
            <a:r>
              <a:rPr lang="zh-CN" altLang="en-US" sz="6000" dirty="0">
                <a:solidFill>
                  <a:schemeClr val="bg1"/>
                </a:solidFill>
                <a:latin typeface="微软雅黑" panose="020B0503020204020204" pitchFamily="34" charset="-122"/>
                <a:ea typeface="微软雅黑" panose="020B0503020204020204" pitchFamily="34" charset="-122"/>
              </a:rPr>
              <a:t>关键技术与功能展示</a:t>
            </a:r>
            <a:endParaRPr lang="en-US" altLang="zh-CN" sz="6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5634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3">
            <a:extLst>
              <a:ext uri="{FF2B5EF4-FFF2-40B4-BE49-F238E27FC236}">
                <a16:creationId xmlns:a16="http://schemas.microsoft.com/office/drawing/2014/main" id="{51CFE27D-24AE-487A-91DE-AABBBBD0F1AC}"/>
              </a:ext>
            </a:extLst>
          </p:cNvPr>
          <p:cNvGrpSpPr/>
          <p:nvPr/>
        </p:nvGrpSpPr>
        <p:grpSpPr>
          <a:xfrm>
            <a:off x="0" y="134260"/>
            <a:ext cx="3200400" cy="599165"/>
            <a:chOff x="0" y="284389"/>
            <a:chExt cx="1692275" cy="529772"/>
          </a:xfrm>
        </p:grpSpPr>
        <p:sp>
          <p:nvSpPr>
            <p:cNvPr id="17" name="矩形 16">
              <a:extLst>
                <a:ext uri="{FF2B5EF4-FFF2-40B4-BE49-F238E27FC236}">
                  <a16:creationId xmlns:a16="http://schemas.microsoft.com/office/drawing/2014/main" id="{447B083F-9FA6-469A-9F5D-56997D81C68C}"/>
                </a:ext>
              </a:extLst>
            </p:cNvPr>
            <p:cNvSpPr/>
            <p:nvPr/>
          </p:nvSpPr>
          <p:spPr>
            <a:xfrm>
              <a:off x="0" y="284389"/>
              <a:ext cx="1511300" cy="529772"/>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3600" b="1" dirty="0">
                  <a:solidFill>
                    <a:schemeClr val="bg1"/>
                  </a:solidFill>
                  <a:latin typeface="等线" panose="02010600030101010101" pitchFamily="2" charset="-122"/>
                  <a:ea typeface="等线" panose="02010600030101010101" pitchFamily="2" charset="-122"/>
                  <a:sym typeface="Arial" panose="020B0604020202020204" pitchFamily="34" charset="0"/>
                </a:rPr>
                <a:t>功能实现</a:t>
              </a:r>
            </a:p>
          </p:txBody>
        </p:sp>
        <p:sp>
          <p:nvSpPr>
            <p:cNvPr id="18" name="矩形 17">
              <a:extLst>
                <a:ext uri="{FF2B5EF4-FFF2-40B4-BE49-F238E27FC236}">
                  <a16:creationId xmlns:a16="http://schemas.microsoft.com/office/drawing/2014/main" id="{64CAC675-0265-419A-9106-004FE3026664}"/>
                </a:ext>
              </a:extLst>
            </p:cNvPr>
            <p:cNvSpPr/>
            <p:nvPr/>
          </p:nvSpPr>
          <p:spPr>
            <a:xfrm>
              <a:off x="1577975" y="284389"/>
              <a:ext cx="114300" cy="529772"/>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9" name="标题 1">
            <a:extLst>
              <a:ext uri="{FF2B5EF4-FFF2-40B4-BE49-F238E27FC236}">
                <a16:creationId xmlns:a16="http://schemas.microsoft.com/office/drawing/2014/main" id="{B6A6A4B9-A8EA-425E-9482-0F11A684C432}"/>
              </a:ext>
            </a:extLst>
          </p:cNvPr>
          <p:cNvSpPr txBox="1">
            <a:spLocks/>
          </p:cNvSpPr>
          <p:nvPr/>
        </p:nvSpPr>
        <p:spPr>
          <a:xfrm>
            <a:off x="1127908" y="1025097"/>
            <a:ext cx="4144984" cy="8187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400" kern="100" dirty="0">
                <a:solidFill>
                  <a:srgbClr val="0070C0"/>
                </a:solidFill>
                <a:latin typeface="微软雅黑" panose="020B0503020204020204" pitchFamily="34" charset="-122"/>
                <a:ea typeface="微软雅黑" panose="020B0503020204020204" pitchFamily="34" charset="-122"/>
              </a:rPr>
              <a:t>静默登录</a:t>
            </a:r>
            <a:r>
              <a:rPr lang="en-US" altLang="zh-CN" sz="2400" kern="100" dirty="0">
                <a:solidFill>
                  <a:srgbClr val="0070C0"/>
                </a:solidFill>
                <a:latin typeface="微软雅黑" panose="020B0503020204020204" pitchFamily="34" charset="-122"/>
                <a:ea typeface="微软雅黑" panose="020B0503020204020204" pitchFamily="34" charset="-122"/>
              </a:rPr>
              <a:t>/</a:t>
            </a:r>
            <a:r>
              <a:rPr lang="zh-CN" altLang="en-US" sz="2400" kern="100" dirty="0">
                <a:solidFill>
                  <a:srgbClr val="0070C0"/>
                </a:solidFill>
                <a:latin typeface="微软雅黑" panose="020B0503020204020204" pitchFamily="34" charset="-122"/>
                <a:ea typeface="微软雅黑" panose="020B0503020204020204" pitchFamily="34" charset="-122"/>
              </a:rPr>
              <a:t>注册</a:t>
            </a:r>
          </a:p>
        </p:txBody>
      </p:sp>
      <p:sp>
        <p:nvSpPr>
          <p:cNvPr id="20" name="矩形 19">
            <a:extLst>
              <a:ext uri="{FF2B5EF4-FFF2-40B4-BE49-F238E27FC236}">
                <a16:creationId xmlns:a16="http://schemas.microsoft.com/office/drawing/2014/main" id="{9182F87B-1FC9-4F17-90C3-15E200C2AFAA}"/>
              </a:ext>
            </a:extLst>
          </p:cNvPr>
          <p:cNvSpPr/>
          <p:nvPr/>
        </p:nvSpPr>
        <p:spPr>
          <a:xfrm>
            <a:off x="342257" y="1497840"/>
            <a:ext cx="2858143" cy="45719"/>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sz="3600" b="1" dirty="0">
              <a:solidFill>
                <a:schemeClr val="bg1"/>
              </a:solidFill>
              <a:latin typeface="等线" panose="02010600030101010101" pitchFamily="2" charset="-122"/>
              <a:ea typeface="等线" panose="02010600030101010101" pitchFamily="2" charset="-122"/>
              <a:sym typeface="Arial" panose="020B0604020202020204" pitchFamily="34" charset="0"/>
            </a:endParaRPr>
          </a:p>
        </p:txBody>
      </p:sp>
      <p:pic>
        <p:nvPicPr>
          <p:cNvPr id="3" name="图片 2">
            <a:extLst>
              <a:ext uri="{FF2B5EF4-FFF2-40B4-BE49-F238E27FC236}">
                <a16:creationId xmlns:a16="http://schemas.microsoft.com/office/drawing/2014/main" id="{EDC5E5EE-33CE-4418-918B-07C4453A6295}"/>
              </a:ext>
            </a:extLst>
          </p:cNvPr>
          <p:cNvPicPr>
            <a:picLocks noChangeAspect="1"/>
          </p:cNvPicPr>
          <p:nvPr/>
        </p:nvPicPr>
        <p:blipFill>
          <a:blip r:embed="rId2"/>
          <a:stretch>
            <a:fillRect/>
          </a:stretch>
        </p:blipFill>
        <p:spPr>
          <a:xfrm>
            <a:off x="5503152" y="324871"/>
            <a:ext cx="3488450" cy="6208258"/>
          </a:xfrm>
          <a:prstGeom prst="rect">
            <a:avLst/>
          </a:prstGeom>
        </p:spPr>
      </p:pic>
      <p:sp>
        <p:nvSpPr>
          <p:cNvPr id="7" name="文本框 6">
            <a:extLst>
              <a:ext uri="{FF2B5EF4-FFF2-40B4-BE49-F238E27FC236}">
                <a16:creationId xmlns:a16="http://schemas.microsoft.com/office/drawing/2014/main" id="{522F4F56-A878-4BD5-943A-0CB7E10BD67B}"/>
              </a:ext>
            </a:extLst>
          </p:cNvPr>
          <p:cNvSpPr txBox="1"/>
          <p:nvPr/>
        </p:nvSpPr>
        <p:spPr>
          <a:xfrm>
            <a:off x="898292" y="2307974"/>
            <a:ext cx="3488449" cy="2585323"/>
          </a:xfrm>
          <a:prstGeom prst="rect">
            <a:avLst/>
          </a:prstGeom>
          <a:noFill/>
        </p:spPr>
        <p:txBody>
          <a:bodyPr wrap="square" rtlCol="0">
            <a:spAutoFit/>
          </a:bodyPr>
          <a:lstStyle/>
          <a:p>
            <a:r>
              <a:rPr lang="en-US" altLang="zh-CN" spc="100" dirty="0">
                <a:latin typeface="等线" panose="02010600030101010101" pitchFamily="2" charset="-122"/>
                <a:ea typeface="等线" panose="02010600030101010101" pitchFamily="2" charset="-122"/>
              </a:rPr>
              <a:t>	</a:t>
            </a:r>
            <a:r>
              <a:rPr lang="zh-CN" altLang="en-US" spc="100" dirty="0">
                <a:latin typeface="等线" panose="02010600030101010101" pitchFamily="2" charset="-122"/>
                <a:ea typeface="等线" panose="02010600030101010101" pitchFamily="2" charset="-122"/>
              </a:rPr>
              <a:t>数据依赖由微信小程序接口提供的</a:t>
            </a:r>
            <a:r>
              <a:rPr lang="en-US" altLang="zh-CN" spc="100" dirty="0" err="1">
                <a:latin typeface="等线" panose="02010600030101010101" pitchFamily="2" charset="-122"/>
                <a:ea typeface="等线" panose="02010600030101010101" pitchFamily="2" charset="-122"/>
              </a:rPr>
              <a:t>openid</a:t>
            </a:r>
            <a:r>
              <a:rPr lang="zh-CN" altLang="en-US" spc="100" dirty="0">
                <a:latin typeface="等线" panose="02010600030101010101" pitchFamily="2" charset="-122"/>
                <a:ea typeface="等线" panose="02010600030101010101" pitchFamily="2" charset="-122"/>
              </a:rPr>
              <a:t>记录为用户的唯一识别标识，用户无需在首次登录时手动输入用户名和密码来注册账号，相当于由微信返回的唯一识别码就是用户的唯一身份证。在通信的过程中使用</a:t>
            </a:r>
            <a:r>
              <a:rPr lang="en-US" altLang="zh-CN" spc="100" dirty="0">
                <a:latin typeface="等线" panose="02010600030101010101" pitchFamily="2" charset="-122"/>
                <a:ea typeface="等线" panose="02010600030101010101" pitchFamily="2" charset="-122"/>
              </a:rPr>
              <a:t>md5</a:t>
            </a:r>
            <a:r>
              <a:rPr lang="zh-CN" altLang="en-US" spc="100" dirty="0">
                <a:latin typeface="等线" panose="02010600030101010101" pitchFamily="2" charset="-122"/>
                <a:ea typeface="等线" panose="02010600030101010101" pitchFamily="2" charset="-122"/>
              </a:rPr>
              <a:t>加密</a:t>
            </a:r>
            <a:r>
              <a:rPr lang="en-US" altLang="zh-CN" spc="100" dirty="0" err="1">
                <a:latin typeface="等线" panose="02010600030101010101" pitchFamily="2" charset="-122"/>
                <a:ea typeface="等线" panose="02010600030101010101" pitchFamily="2" charset="-122"/>
              </a:rPr>
              <a:t>session+token</a:t>
            </a:r>
            <a:r>
              <a:rPr lang="zh-CN" altLang="en-US" spc="100" dirty="0">
                <a:latin typeface="等线" panose="02010600030101010101" pitchFamily="2" charset="-122"/>
                <a:ea typeface="等线" panose="02010600030101010101" pitchFamily="2" charset="-122"/>
              </a:rPr>
              <a:t>来保障注册登录时的安全性。</a:t>
            </a:r>
          </a:p>
        </p:txBody>
      </p:sp>
    </p:spTree>
    <p:extLst>
      <p:ext uri="{BB962C8B-B14F-4D97-AF65-F5344CB8AC3E}">
        <p14:creationId xmlns:p14="http://schemas.microsoft.com/office/powerpoint/2010/main" val="457214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3">
            <a:extLst>
              <a:ext uri="{FF2B5EF4-FFF2-40B4-BE49-F238E27FC236}">
                <a16:creationId xmlns:a16="http://schemas.microsoft.com/office/drawing/2014/main" id="{51CFE27D-24AE-487A-91DE-AABBBBD0F1AC}"/>
              </a:ext>
            </a:extLst>
          </p:cNvPr>
          <p:cNvGrpSpPr/>
          <p:nvPr/>
        </p:nvGrpSpPr>
        <p:grpSpPr>
          <a:xfrm>
            <a:off x="0" y="134260"/>
            <a:ext cx="3200400" cy="599165"/>
            <a:chOff x="0" y="284389"/>
            <a:chExt cx="1692275" cy="529772"/>
          </a:xfrm>
        </p:grpSpPr>
        <p:sp>
          <p:nvSpPr>
            <p:cNvPr id="17" name="矩形 16">
              <a:extLst>
                <a:ext uri="{FF2B5EF4-FFF2-40B4-BE49-F238E27FC236}">
                  <a16:creationId xmlns:a16="http://schemas.microsoft.com/office/drawing/2014/main" id="{447B083F-9FA6-469A-9F5D-56997D81C68C}"/>
                </a:ext>
              </a:extLst>
            </p:cNvPr>
            <p:cNvSpPr/>
            <p:nvPr/>
          </p:nvSpPr>
          <p:spPr>
            <a:xfrm>
              <a:off x="0" y="284389"/>
              <a:ext cx="1511300" cy="529772"/>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3600" b="1" dirty="0">
                  <a:solidFill>
                    <a:schemeClr val="bg1"/>
                  </a:solidFill>
                  <a:latin typeface="等线" panose="02010600030101010101" pitchFamily="2" charset="-122"/>
                  <a:ea typeface="等线" panose="02010600030101010101" pitchFamily="2" charset="-122"/>
                  <a:sym typeface="Arial" panose="020B0604020202020204" pitchFamily="34" charset="0"/>
                </a:rPr>
                <a:t>功能实现</a:t>
              </a:r>
            </a:p>
          </p:txBody>
        </p:sp>
        <p:sp>
          <p:nvSpPr>
            <p:cNvPr id="18" name="矩形 17">
              <a:extLst>
                <a:ext uri="{FF2B5EF4-FFF2-40B4-BE49-F238E27FC236}">
                  <a16:creationId xmlns:a16="http://schemas.microsoft.com/office/drawing/2014/main" id="{64CAC675-0265-419A-9106-004FE3026664}"/>
                </a:ext>
              </a:extLst>
            </p:cNvPr>
            <p:cNvSpPr/>
            <p:nvPr/>
          </p:nvSpPr>
          <p:spPr>
            <a:xfrm>
              <a:off x="1577975" y="284389"/>
              <a:ext cx="114300" cy="529772"/>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9" name="标题 1">
            <a:extLst>
              <a:ext uri="{FF2B5EF4-FFF2-40B4-BE49-F238E27FC236}">
                <a16:creationId xmlns:a16="http://schemas.microsoft.com/office/drawing/2014/main" id="{B6A6A4B9-A8EA-425E-9482-0F11A684C432}"/>
              </a:ext>
            </a:extLst>
          </p:cNvPr>
          <p:cNvSpPr txBox="1">
            <a:spLocks/>
          </p:cNvSpPr>
          <p:nvPr/>
        </p:nvSpPr>
        <p:spPr>
          <a:xfrm>
            <a:off x="670708" y="986997"/>
            <a:ext cx="4144984" cy="8187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400" kern="100" dirty="0">
                <a:solidFill>
                  <a:srgbClr val="0070C0"/>
                </a:solidFill>
                <a:latin typeface="微软雅黑" panose="020B0503020204020204" pitchFamily="34" charset="-122"/>
                <a:ea typeface="微软雅黑" panose="020B0503020204020204" pitchFamily="34" charset="-122"/>
              </a:rPr>
              <a:t>全流程安全性检验</a:t>
            </a:r>
          </a:p>
        </p:txBody>
      </p:sp>
      <p:sp>
        <p:nvSpPr>
          <p:cNvPr id="20" name="矩形 19">
            <a:extLst>
              <a:ext uri="{FF2B5EF4-FFF2-40B4-BE49-F238E27FC236}">
                <a16:creationId xmlns:a16="http://schemas.microsoft.com/office/drawing/2014/main" id="{9182F87B-1FC9-4F17-90C3-15E200C2AFAA}"/>
              </a:ext>
            </a:extLst>
          </p:cNvPr>
          <p:cNvSpPr/>
          <p:nvPr/>
        </p:nvSpPr>
        <p:spPr>
          <a:xfrm>
            <a:off x="342257" y="1497840"/>
            <a:ext cx="2858143" cy="45719"/>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sz="3600" b="1" dirty="0">
              <a:solidFill>
                <a:schemeClr val="bg1"/>
              </a:solidFill>
              <a:latin typeface="等线" panose="02010600030101010101" pitchFamily="2" charset="-122"/>
              <a:ea typeface="等线" panose="02010600030101010101" pitchFamily="2" charset="-122"/>
              <a:sym typeface="Arial" panose="020B0604020202020204" pitchFamily="34" charset="0"/>
            </a:endParaRPr>
          </a:p>
        </p:txBody>
      </p:sp>
      <p:sp>
        <p:nvSpPr>
          <p:cNvPr id="7" name="文本框 6">
            <a:extLst>
              <a:ext uri="{FF2B5EF4-FFF2-40B4-BE49-F238E27FC236}">
                <a16:creationId xmlns:a16="http://schemas.microsoft.com/office/drawing/2014/main" id="{522F4F56-A878-4BD5-943A-0CB7E10BD67B}"/>
              </a:ext>
            </a:extLst>
          </p:cNvPr>
          <p:cNvSpPr txBox="1"/>
          <p:nvPr/>
        </p:nvSpPr>
        <p:spPr>
          <a:xfrm>
            <a:off x="998975" y="2114476"/>
            <a:ext cx="3488449" cy="3970318"/>
          </a:xfrm>
          <a:prstGeom prst="rect">
            <a:avLst/>
          </a:prstGeom>
          <a:noFill/>
        </p:spPr>
        <p:txBody>
          <a:bodyPr wrap="square" rtlCol="0">
            <a:spAutoFit/>
          </a:bodyPr>
          <a:lstStyle/>
          <a:p>
            <a:r>
              <a:rPr lang="en-US" altLang="zh-CN" spc="100" dirty="0">
                <a:latin typeface="等线" panose="02010600030101010101" pitchFamily="2" charset="-122"/>
                <a:ea typeface="等线" panose="02010600030101010101" pitchFamily="2" charset="-122"/>
              </a:rPr>
              <a:t>	</a:t>
            </a:r>
            <a:r>
              <a:rPr lang="zh-CN" altLang="en-US" spc="100" dirty="0">
                <a:latin typeface="等线" panose="02010600030101010101" pitchFamily="2" charset="-122"/>
                <a:ea typeface="等线" panose="02010600030101010101" pitchFamily="2" charset="-122"/>
              </a:rPr>
              <a:t>作为信息管理系统，系统的信息安全性至关重要。后端系统中实现了一个登录信息检查的中间件，只要为需要登录的接口加入该中间件即可拦截该请求并检查登录态再放行其接下来的业务操作，否则返回登录失效的状态并提醒用户登录。前端中同样实现了一个自定义的请求函数，拦截了每一个页面的请求，检测到缓存中没有登录信息后即刻返回到登录页面，以免产生意外的数据操作。</a:t>
            </a:r>
            <a:endParaRPr lang="en-US" altLang="zh-CN" spc="100" dirty="0">
              <a:latin typeface="等线" panose="02010600030101010101" pitchFamily="2" charset="-122"/>
              <a:ea typeface="等线" panose="02010600030101010101" pitchFamily="2" charset="-122"/>
            </a:endParaRPr>
          </a:p>
        </p:txBody>
      </p:sp>
      <p:pic>
        <p:nvPicPr>
          <p:cNvPr id="6" name="图片 5">
            <a:extLst>
              <a:ext uri="{FF2B5EF4-FFF2-40B4-BE49-F238E27FC236}">
                <a16:creationId xmlns:a16="http://schemas.microsoft.com/office/drawing/2014/main" id="{4B1A461F-ADBD-4446-A4DC-FDC06405D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5258" y="970087"/>
            <a:ext cx="3866041" cy="4608604"/>
          </a:xfrm>
          <a:prstGeom prst="rect">
            <a:avLst/>
          </a:prstGeom>
        </p:spPr>
      </p:pic>
      <p:pic>
        <p:nvPicPr>
          <p:cNvPr id="9" name="图片 8">
            <a:extLst>
              <a:ext uri="{FF2B5EF4-FFF2-40B4-BE49-F238E27FC236}">
                <a16:creationId xmlns:a16="http://schemas.microsoft.com/office/drawing/2014/main" id="{956318C4-8271-4FE1-B23A-15883A7346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7863" y="961587"/>
            <a:ext cx="2524205" cy="4934821"/>
          </a:xfrm>
          <a:prstGeom prst="rect">
            <a:avLst/>
          </a:prstGeom>
        </p:spPr>
      </p:pic>
      <p:sp>
        <p:nvSpPr>
          <p:cNvPr id="15" name="文本框 14">
            <a:extLst>
              <a:ext uri="{FF2B5EF4-FFF2-40B4-BE49-F238E27FC236}">
                <a16:creationId xmlns:a16="http://schemas.microsoft.com/office/drawing/2014/main" id="{52E5E989-62AB-42A2-808A-7C71E9515A6F}"/>
              </a:ext>
            </a:extLst>
          </p:cNvPr>
          <p:cNvSpPr txBox="1"/>
          <p:nvPr/>
        </p:nvSpPr>
        <p:spPr>
          <a:xfrm>
            <a:off x="5262849" y="364093"/>
            <a:ext cx="833151" cy="369332"/>
          </a:xfrm>
          <a:prstGeom prst="rect">
            <a:avLst/>
          </a:prstGeom>
          <a:noFill/>
        </p:spPr>
        <p:txBody>
          <a:bodyPr wrap="square" rtlCol="0">
            <a:spAutoFit/>
          </a:bodyPr>
          <a:lstStyle/>
          <a:p>
            <a:r>
              <a:rPr lang="zh-CN" altLang="en-US" b="1" i="1" spc="100" dirty="0">
                <a:latin typeface="等线" panose="02010600030101010101" pitchFamily="2" charset="-122"/>
                <a:ea typeface="等线" panose="02010600030101010101" pitchFamily="2" charset="-122"/>
              </a:rPr>
              <a:t>后端</a:t>
            </a:r>
          </a:p>
        </p:txBody>
      </p:sp>
      <p:sp>
        <p:nvSpPr>
          <p:cNvPr id="16" name="文本框 15">
            <a:extLst>
              <a:ext uri="{FF2B5EF4-FFF2-40B4-BE49-F238E27FC236}">
                <a16:creationId xmlns:a16="http://schemas.microsoft.com/office/drawing/2014/main" id="{18219248-4575-4C29-A81A-6A90EF5C4DC6}"/>
              </a:ext>
            </a:extLst>
          </p:cNvPr>
          <p:cNvSpPr txBox="1"/>
          <p:nvPr/>
        </p:nvSpPr>
        <p:spPr>
          <a:xfrm>
            <a:off x="8069549" y="404852"/>
            <a:ext cx="833151" cy="369332"/>
          </a:xfrm>
          <a:prstGeom prst="rect">
            <a:avLst/>
          </a:prstGeom>
          <a:noFill/>
        </p:spPr>
        <p:txBody>
          <a:bodyPr wrap="square" rtlCol="0">
            <a:spAutoFit/>
          </a:bodyPr>
          <a:lstStyle/>
          <a:p>
            <a:r>
              <a:rPr lang="zh-CN" altLang="en-US" b="1" i="1" spc="100" dirty="0">
                <a:latin typeface="等线" panose="02010600030101010101" pitchFamily="2" charset="-122"/>
                <a:ea typeface="等线" panose="02010600030101010101" pitchFamily="2" charset="-122"/>
              </a:rPr>
              <a:t>前端</a:t>
            </a:r>
          </a:p>
        </p:txBody>
      </p:sp>
    </p:spTree>
    <p:extLst>
      <p:ext uri="{BB962C8B-B14F-4D97-AF65-F5344CB8AC3E}">
        <p14:creationId xmlns:p14="http://schemas.microsoft.com/office/powerpoint/2010/main" val="23754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3">
            <a:extLst>
              <a:ext uri="{FF2B5EF4-FFF2-40B4-BE49-F238E27FC236}">
                <a16:creationId xmlns:a16="http://schemas.microsoft.com/office/drawing/2014/main" id="{51CFE27D-24AE-487A-91DE-AABBBBD0F1AC}"/>
              </a:ext>
            </a:extLst>
          </p:cNvPr>
          <p:cNvGrpSpPr/>
          <p:nvPr/>
        </p:nvGrpSpPr>
        <p:grpSpPr>
          <a:xfrm>
            <a:off x="0" y="134260"/>
            <a:ext cx="3200400" cy="599165"/>
            <a:chOff x="0" y="284389"/>
            <a:chExt cx="1692275" cy="529772"/>
          </a:xfrm>
        </p:grpSpPr>
        <p:sp>
          <p:nvSpPr>
            <p:cNvPr id="17" name="矩形 16">
              <a:extLst>
                <a:ext uri="{FF2B5EF4-FFF2-40B4-BE49-F238E27FC236}">
                  <a16:creationId xmlns:a16="http://schemas.microsoft.com/office/drawing/2014/main" id="{447B083F-9FA6-469A-9F5D-56997D81C68C}"/>
                </a:ext>
              </a:extLst>
            </p:cNvPr>
            <p:cNvSpPr/>
            <p:nvPr/>
          </p:nvSpPr>
          <p:spPr>
            <a:xfrm>
              <a:off x="0" y="284389"/>
              <a:ext cx="1511300" cy="529772"/>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3600" b="1" dirty="0">
                  <a:solidFill>
                    <a:schemeClr val="bg1"/>
                  </a:solidFill>
                  <a:latin typeface="等线" panose="02010600030101010101" pitchFamily="2" charset="-122"/>
                  <a:ea typeface="等线" panose="02010600030101010101" pitchFamily="2" charset="-122"/>
                  <a:sym typeface="Arial" panose="020B0604020202020204" pitchFamily="34" charset="0"/>
                </a:rPr>
                <a:t>功能实现</a:t>
              </a:r>
            </a:p>
          </p:txBody>
        </p:sp>
        <p:sp>
          <p:nvSpPr>
            <p:cNvPr id="18" name="矩形 17">
              <a:extLst>
                <a:ext uri="{FF2B5EF4-FFF2-40B4-BE49-F238E27FC236}">
                  <a16:creationId xmlns:a16="http://schemas.microsoft.com/office/drawing/2014/main" id="{64CAC675-0265-419A-9106-004FE3026664}"/>
                </a:ext>
              </a:extLst>
            </p:cNvPr>
            <p:cNvSpPr/>
            <p:nvPr/>
          </p:nvSpPr>
          <p:spPr>
            <a:xfrm>
              <a:off x="1577975" y="284389"/>
              <a:ext cx="114300" cy="529772"/>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9" name="标题 1">
            <a:extLst>
              <a:ext uri="{FF2B5EF4-FFF2-40B4-BE49-F238E27FC236}">
                <a16:creationId xmlns:a16="http://schemas.microsoft.com/office/drawing/2014/main" id="{B6A6A4B9-A8EA-425E-9482-0F11A684C432}"/>
              </a:ext>
            </a:extLst>
          </p:cNvPr>
          <p:cNvSpPr txBox="1">
            <a:spLocks/>
          </p:cNvSpPr>
          <p:nvPr/>
        </p:nvSpPr>
        <p:spPr>
          <a:xfrm>
            <a:off x="670708" y="986997"/>
            <a:ext cx="4144984" cy="8187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zh-CN" altLang="en-US" sz="2400" kern="100" dirty="0">
              <a:solidFill>
                <a:srgbClr val="0070C0"/>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9182F87B-1FC9-4F17-90C3-15E200C2AFAA}"/>
              </a:ext>
            </a:extLst>
          </p:cNvPr>
          <p:cNvSpPr/>
          <p:nvPr/>
        </p:nvSpPr>
        <p:spPr>
          <a:xfrm>
            <a:off x="280062" y="1491490"/>
            <a:ext cx="3079750" cy="45719"/>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sz="3600" b="1" dirty="0">
              <a:solidFill>
                <a:schemeClr val="bg1"/>
              </a:solidFill>
              <a:latin typeface="等线" panose="02010600030101010101" pitchFamily="2" charset="-122"/>
              <a:ea typeface="等线" panose="02010600030101010101" pitchFamily="2" charset="-122"/>
              <a:sym typeface="Arial" panose="020B0604020202020204" pitchFamily="34" charset="0"/>
            </a:endParaRPr>
          </a:p>
        </p:txBody>
      </p:sp>
      <p:sp>
        <p:nvSpPr>
          <p:cNvPr id="7" name="文本框 6">
            <a:extLst>
              <a:ext uri="{FF2B5EF4-FFF2-40B4-BE49-F238E27FC236}">
                <a16:creationId xmlns:a16="http://schemas.microsoft.com/office/drawing/2014/main" id="{522F4F56-A878-4BD5-943A-0CB7E10BD67B}"/>
              </a:ext>
            </a:extLst>
          </p:cNvPr>
          <p:cNvSpPr txBox="1"/>
          <p:nvPr/>
        </p:nvSpPr>
        <p:spPr>
          <a:xfrm>
            <a:off x="998975" y="2114476"/>
            <a:ext cx="3488449" cy="3693319"/>
          </a:xfrm>
          <a:prstGeom prst="rect">
            <a:avLst/>
          </a:prstGeom>
          <a:noFill/>
        </p:spPr>
        <p:txBody>
          <a:bodyPr wrap="square" rtlCol="0">
            <a:spAutoFit/>
          </a:bodyPr>
          <a:lstStyle/>
          <a:p>
            <a:r>
              <a:rPr lang="en-US" altLang="zh-CN" spc="100" dirty="0">
                <a:latin typeface="等线" panose="02010600030101010101" pitchFamily="2" charset="-122"/>
                <a:ea typeface="等线" panose="02010600030101010101" pitchFamily="2" charset="-122"/>
              </a:rPr>
              <a:t>	</a:t>
            </a:r>
            <a:r>
              <a:rPr lang="zh-CN" altLang="en-US" spc="100" dirty="0">
                <a:latin typeface="等线" panose="02010600030101010101" pitchFamily="2" charset="-122"/>
                <a:ea typeface="等线" panose="02010600030101010101" pitchFamily="2" charset="-122"/>
              </a:rPr>
              <a:t>前端大量使用微信小程序的数据双向绑定的功能，在前端通过</a:t>
            </a:r>
            <a:r>
              <a:rPr lang="en-US" altLang="zh-CN" spc="100" dirty="0" err="1">
                <a:latin typeface="等线" panose="02010600030101010101" pitchFamily="2" charset="-122"/>
                <a:ea typeface="等线" panose="02010600030101010101" pitchFamily="2" charset="-122"/>
              </a:rPr>
              <a:t>wxml</a:t>
            </a:r>
            <a:r>
              <a:rPr lang="zh-CN" altLang="en-US" spc="100" dirty="0">
                <a:latin typeface="等线" panose="02010600030101010101" pitchFamily="2" charset="-122"/>
                <a:ea typeface="等线" panose="02010600030101010101" pitchFamily="2" charset="-122"/>
              </a:rPr>
              <a:t>和</a:t>
            </a:r>
            <a:r>
              <a:rPr lang="en-US" altLang="zh-CN" spc="100" dirty="0" err="1">
                <a:latin typeface="等线" panose="02010600030101010101" pitchFamily="2" charset="-122"/>
                <a:ea typeface="等线" panose="02010600030101010101" pitchFamily="2" charset="-122"/>
              </a:rPr>
              <a:t>wxss</a:t>
            </a:r>
            <a:r>
              <a:rPr lang="zh-CN" altLang="en-US" spc="100" dirty="0">
                <a:latin typeface="等线" panose="02010600030101010101" pitchFamily="2" charset="-122"/>
                <a:ea typeface="等线" panose="02010600030101010101" pitchFamily="2" charset="-122"/>
              </a:rPr>
              <a:t>使用</a:t>
            </a:r>
            <a:r>
              <a:rPr lang="en-US" altLang="zh-CN" spc="100" dirty="0">
                <a:latin typeface="等线" panose="02010600030101010101" pitchFamily="2" charset="-122"/>
                <a:ea typeface="等线" panose="02010600030101010101" pitchFamily="2" charset="-122"/>
              </a:rPr>
              <a:t>flex</a:t>
            </a:r>
            <a:r>
              <a:rPr lang="zh-CN" altLang="en-US" spc="100" dirty="0">
                <a:latin typeface="等线" panose="02010600030101010101" pitchFamily="2" charset="-122"/>
                <a:ea typeface="等线" panose="02010600030101010101" pitchFamily="2" charset="-122"/>
              </a:rPr>
              <a:t>布局实现交互设计稿的效果后把数据通过</a:t>
            </a:r>
            <a:r>
              <a:rPr lang="en-US" altLang="zh-CN" spc="100" dirty="0" err="1">
                <a:latin typeface="等线" panose="02010600030101010101" pitchFamily="2" charset="-122"/>
                <a:ea typeface="等线" panose="02010600030101010101" pitchFamily="2" charset="-122"/>
              </a:rPr>
              <a:t>mustach</a:t>
            </a:r>
            <a:r>
              <a:rPr lang="zh-CN" altLang="en-US" spc="100" dirty="0">
                <a:latin typeface="等线" panose="02010600030101010101" pitchFamily="2" charset="-122"/>
                <a:ea typeface="等线" panose="02010600030101010101" pitchFamily="2" charset="-122"/>
              </a:rPr>
              <a:t>语法编写在具体的位置中，再通过接口的请求即可更新到相应的数据。</a:t>
            </a:r>
            <a:endParaRPr lang="en-US" altLang="zh-CN" spc="100" dirty="0">
              <a:latin typeface="等线" panose="02010600030101010101" pitchFamily="2" charset="-122"/>
              <a:ea typeface="等线" panose="02010600030101010101" pitchFamily="2" charset="-122"/>
            </a:endParaRPr>
          </a:p>
          <a:p>
            <a:r>
              <a:rPr lang="en-US" altLang="zh-CN" spc="100" dirty="0">
                <a:latin typeface="等线" panose="02010600030101010101" pitchFamily="2" charset="-122"/>
                <a:ea typeface="等线" panose="02010600030101010101" pitchFamily="2" charset="-122"/>
              </a:rPr>
              <a:t>	</a:t>
            </a:r>
            <a:r>
              <a:rPr lang="zh-CN" altLang="en-US" spc="100" dirty="0">
                <a:latin typeface="等线" panose="02010600030101010101" pitchFamily="2" charset="-122"/>
                <a:ea typeface="等线" panose="02010600030101010101" pitchFamily="2" charset="-122"/>
              </a:rPr>
              <a:t>使用循环渲染即可把数组的数据结构呈现成列表的样式。</a:t>
            </a:r>
            <a:endParaRPr lang="en-US" altLang="zh-CN" spc="100" dirty="0">
              <a:latin typeface="等线" panose="02010600030101010101" pitchFamily="2" charset="-122"/>
              <a:ea typeface="等线" panose="02010600030101010101" pitchFamily="2" charset="-122"/>
            </a:endParaRPr>
          </a:p>
          <a:p>
            <a:r>
              <a:rPr lang="en-US" altLang="zh-CN" spc="100" dirty="0">
                <a:latin typeface="等线" panose="02010600030101010101" pitchFamily="2" charset="-122"/>
                <a:ea typeface="等线" panose="02010600030101010101" pitchFamily="2" charset="-122"/>
              </a:rPr>
              <a:t>	</a:t>
            </a:r>
            <a:r>
              <a:rPr lang="zh-CN" altLang="en-US" spc="100" dirty="0">
                <a:latin typeface="等线" panose="02010600030101010101" pitchFamily="2" charset="-122"/>
                <a:ea typeface="等线" panose="02010600030101010101" pitchFamily="2" charset="-122"/>
              </a:rPr>
              <a:t>同时结合筛选和搜索工具把重要信息清晰有条理地呈现在用户面前。</a:t>
            </a:r>
            <a:endParaRPr lang="en-US" altLang="zh-CN" spc="100" dirty="0">
              <a:latin typeface="等线" panose="02010600030101010101" pitchFamily="2" charset="-122"/>
              <a:ea typeface="等线" panose="02010600030101010101" pitchFamily="2" charset="-122"/>
            </a:endParaRPr>
          </a:p>
          <a:p>
            <a:endParaRPr lang="en-US" altLang="zh-CN" spc="100" dirty="0">
              <a:latin typeface="等线" panose="02010600030101010101" pitchFamily="2" charset="-122"/>
              <a:ea typeface="等线" panose="02010600030101010101" pitchFamily="2" charset="-122"/>
            </a:endParaRPr>
          </a:p>
        </p:txBody>
      </p:sp>
      <p:sp>
        <p:nvSpPr>
          <p:cNvPr id="12" name="标题 1">
            <a:extLst>
              <a:ext uri="{FF2B5EF4-FFF2-40B4-BE49-F238E27FC236}">
                <a16:creationId xmlns:a16="http://schemas.microsoft.com/office/drawing/2014/main" id="{0E33FED4-6BE0-4582-B1BE-91A5B9814CAB}"/>
              </a:ext>
            </a:extLst>
          </p:cNvPr>
          <p:cNvSpPr txBox="1">
            <a:spLocks/>
          </p:cNvSpPr>
          <p:nvPr/>
        </p:nvSpPr>
        <p:spPr>
          <a:xfrm>
            <a:off x="520701" y="1042129"/>
            <a:ext cx="4144984" cy="8187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400" kern="100" dirty="0">
                <a:solidFill>
                  <a:srgbClr val="0070C0"/>
                </a:solidFill>
                <a:latin typeface="微软雅黑" panose="020B0503020204020204" pitchFamily="34" charset="-122"/>
                <a:ea typeface="微软雅黑" panose="020B0503020204020204" pitchFamily="34" charset="-122"/>
              </a:rPr>
              <a:t>商品及仓库列表展示</a:t>
            </a:r>
          </a:p>
        </p:txBody>
      </p:sp>
      <p:pic>
        <p:nvPicPr>
          <p:cNvPr id="2" name="图片 1">
            <a:extLst>
              <a:ext uri="{FF2B5EF4-FFF2-40B4-BE49-F238E27FC236}">
                <a16:creationId xmlns:a16="http://schemas.microsoft.com/office/drawing/2014/main" id="{2F96A335-C116-49F4-8875-A5C20CE32E93}"/>
              </a:ext>
            </a:extLst>
          </p:cNvPr>
          <p:cNvPicPr>
            <a:picLocks noChangeAspect="1"/>
          </p:cNvPicPr>
          <p:nvPr/>
        </p:nvPicPr>
        <p:blipFill>
          <a:blip r:embed="rId2"/>
          <a:stretch>
            <a:fillRect/>
          </a:stretch>
        </p:blipFill>
        <p:spPr>
          <a:xfrm>
            <a:off x="4953845" y="433841"/>
            <a:ext cx="3347207" cy="5987601"/>
          </a:xfrm>
          <a:prstGeom prst="rect">
            <a:avLst/>
          </a:prstGeom>
        </p:spPr>
      </p:pic>
      <p:pic>
        <p:nvPicPr>
          <p:cNvPr id="3" name="图片 2">
            <a:extLst>
              <a:ext uri="{FF2B5EF4-FFF2-40B4-BE49-F238E27FC236}">
                <a16:creationId xmlns:a16="http://schemas.microsoft.com/office/drawing/2014/main" id="{C9A144B2-C964-4DB3-BA86-07AEE7235FC2}"/>
              </a:ext>
            </a:extLst>
          </p:cNvPr>
          <p:cNvPicPr>
            <a:picLocks noChangeAspect="1"/>
          </p:cNvPicPr>
          <p:nvPr/>
        </p:nvPicPr>
        <p:blipFill>
          <a:blip r:embed="rId3"/>
          <a:stretch>
            <a:fillRect/>
          </a:stretch>
        </p:blipFill>
        <p:spPr>
          <a:xfrm>
            <a:off x="8629320" y="433841"/>
            <a:ext cx="3360889" cy="5987602"/>
          </a:xfrm>
          <a:prstGeom prst="rect">
            <a:avLst/>
          </a:prstGeom>
        </p:spPr>
      </p:pic>
    </p:spTree>
    <p:extLst>
      <p:ext uri="{BB962C8B-B14F-4D97-AF65-F5344CB8AC3E}">
        <p14:creationId xmlns:p14="http://schemas.microsoft.com/office/powerpoint/2010/main" val="3110993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3">
            <a:extLst>
              <a:ext uri="{FF2B5EF4-FFF2-40B4-BE49-F238E27FC236}">
                <a16:creationId xmlns:a16="http://schemas.microsoft.com/office/drawing/2014/main" id="{51CFE27D-24AE-487A-91DE-AABBBBD0F1AC}"/>
              </a:ext>
            </a:extLst>
          </p:cNvPr>
          <p:cNvGrpSpPr/>
          <p:nvPr/>
        </p:nvGrpSpPr>
        <p:grpSpPr>
          <a:xfrm>
            <a:off x="0" y="134260"/>
            <a:ext cx="3200400" cy="599165"/>
            <a:chOff x="0" y="284389"/>
            <a:chExt cx="1692275" cy="529772"/>
          </a:xfrm>
        </p:grpSpPr>
        <p:sp>
          <p:nvSpPr>
            <p:cNvPr id="17" name="矩形 16">
              <a:extLst>
                <a:ext uri="{FF2B5EF4-FFF2-40B4-BE49-F238E27FC236}">
                  <a16:creationId xmlns:a16="http://schemas.microsoft.com/office/drawing/2014/main" id="{447B083F-9FA6-469A-9F5D-56997D81C68C}"/>
                </a:ext>
              </a:extLst>
            </p:cNvPr>
            <p:cNvSpPr/>
            <p:nvPr/>
          </p:nvSpPr>
          <p:spPr>
            <a:xfrm>
              <a:off x="0" y="284389"/>
              <a:ext cx="1511300" cy="529772"/>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3600" b="1" dirty="0">
                  <a:solidFill>
                    <a:schemeClr val="bg1"/>
                  </a:solidFill>
                  <a:latin typeface="等线" panose="02010600030101010101" pitchFamily="2" charset="-122"/>
                  <a:ea typeface="等线" panose="02010600030101010101" pitchFamily="2" charset="-122"/>
                  <a:sym typeface="Arial" panose="020B0604020202020204" pitchFamily="34" charset="0"/>
                </a:rPr>
                <a:t>功能实现</a:t>
              </a:r>
            </a:p>
          </p:txBody>
        </p:sp>
        <p:sp>
          <p:nvSpPr>
            <p:cNvPr id="18" name="矩形 17">
              <a:extLst>
                <a:ext uri="{FF2B5EF4-FFF2-40B4-BE49-F238E27FC236}">
                  <a16:creationId xmlns:a16="http://schemas.microsoft.com/office/drawing/2014/main" id="{64CAC675-0265-419A-9106-004FE3026664}"/>
                </a:ext>
              </a:extLst>
            </p:cNvPr>
            <p:cNvSpPr/>
            <p:nvPr/>
          </p:nvSpPr>
          <p:spPr>
            <a:xfrm>
              <a:off x="1577975" y="284389"/>
              <a:ext cx="114300" cy="529772"/>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9" name="标题 1">
            <a:extLst>
              <a:ext uri="{FF2B5EF4-FFF2-40B4-BE49-F238E27FC236}">
                <a16:creationId xmlns:a16="http://schemas.microsoft.com/office/drawing/2014/main" id="{B6A6A4B9-A8EA-425E-9482-0F11A684C432}"/>
              </a:ext>
            </a:extLst>
          </p:cNvPr>
          <p:cNvSpPr txBox="1">
            <a:spLocks/>
          </p:cNvSpPr>
          <p:nvPr/>
        </p:nvSpPr>
        <p:spPr>
          <a:xfrm>
            <a:off x="670708" y="986997"/>
            <a:ext cx="4144984" cy="8187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zh-CN" altLang="en-US" sz="2400" kern="100" dirty="0">
              <a:solidFill>
                <a:srgbClr val="0070C0"/>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9182F87B-1FC9-4F17-90C3-15E200C2AFAA}"/>
              </a:ext>
            </a:extLst>
          </p:cNvPr>
          <p:cNvSpPr/>
          <p:nvPr/>
        </p:nvSpPr>
        <p:spPr>
          <a:xfrm>
            <a:off x="280062" y="1491490"/>
            <a:ext cx="3079750" cy="45719"/>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sz="3600" b="1" dirty="0">
              <a:solidFill>
                <a:schemeClr val="bg1"/>
              </a:solidFill>
              <a:latin typeface="等线" panose="02010600030101010101" pitchFamily="2" charset="-122"/>
              <a:ea typeface="等线" panose="02010600030101010101" pitchFamily="2" charset="-122"/>
              <a:sym typeface="Arial" panose="020B0604020202020204" pitchFamily="34" charset="0"/>
            </a:endParaRPr>
          </a:p>
        </p:txBody>
      </p:sp>
      <p:sp>
        <p:nvSpPr>
          <p:cNvPr id="7" name="文本框 6">
            <a:extLst>
              <a:ext uri="{FF2B5EF4-FFF2-40B4-BE49-F238E27FC236}">
                <a16:creationId xmlns:a16="http://schemas.microsoft.com/office/drawing/2014/main" id="{522F4F56-A878-4BD5-943A-0CB7E10BD67B}"/>
              </a:ext>
            </a:extLst>
          </p:cNvPr>
          <p:cNvSpPr txBox="1"/>
          <p:nvPr/>
        </p:nvSpPr>
        <p:spPr>
          <a:xfrm>
            <a:off x="998975" y="2114476"/>
            <a:ext cx="3488449" cy="3416320"/>
          </a:xfrm>
          <a:prstGeom prst="rect">
            <a:avLst/>
          </a:prstGeom>
          <a:noFill/>
        </p:spPr>
        <p:txBody>
          <a:bodyPr wrap="square" rtlCol="0">
            <a:spAutoFit/>
          </a:bodyPr>
          <a:lstStyle/>
          <a:p>
            <a:r>
              <a:rPr lang="en-US" altLang="zh-CN" spc="100" dirty="0">
                <a:latin typeface="等线" panose="02010600030101010101" pitchFamily="2" charset="-122"/>
                <a:ea typeface="等线" panose="02010600030101010101" pitchFamily="2" charset="-122"/>
              </a:rPr>
              <a:t>	</a:t>
            </a:r>
            <a:r>
              <a:rPr lang="zh-CN" altLang="en-US" spc="100" dirty="0">
                <a:latin typeface="等线" panose="02010600030101010101" pitchFamily="2" charset="-122"/>
                <a:ea typeface="等线" panose="02010600030101010101" pitchFamily="2" charset="-122"/>
              </a:rPr>
              <a:t>在新商品添加的功能中需要用户上传商品的图片以更直观地展示货物外观。以及点击用户的头像也可以通过上传照片并裁切后实现头像的更换。</a:t>
            </a:r>
            <a:r>
              <a:rPr lang="en-US" altLang="zh-CN" spc="100" dirty="0">
                <a:latin typeface="等线" panose="02010600030101010101" pitchFamily="2" charset="-122"/>
                <a:ea typeface="等线" panose="02010600030101010101" pitchFamily="2" charset="-122"/>
              </a:rPr>
              <a:t>	</a:t>
            </a:r>
          </a:p>
          <a:p>
            <a:r>
              <a:rPr lang="en-US" altLang="zh-CN" spc="100" dirty="0">
                <a:latin typeface="等线" panose="02010600030101010101" pitchFamily="2" charset="-122"/>
                <a:ea typeface="等线" panose="02010600030101010101" pitchFamily="2" charset="-122"/>
              </a:rPr>
              <a:t>	</a:t>
            </a:r>
            <a:r>
              <a:rPr lang="zh-CN" altLang="en-US" spc="100" dirty="0">
                <a:latin typeface="等线" panose="02010600030101010101" pitchFamily="2" charset="-122"/>
                <a:ea typeface="等线" panose="02010600030101010101" pitchFamily="2" charset="-122"/>
              </a:rPr>
              <a:t>前端通过</a:t>
            </a:r>
            <a:r>
              <a:rPr lang="en-US" altLang="zh-CN" spc="100" dirty="0" err="1">
                <a:latin typeface="等线" panose="02010600030101010101" pitchFamily="2" charset="-122"/>
                <a:ea typeface="等线" panose="02010600030101010101" pitchFamily="2" charset="-122"/>
              </a:rPr>
              <a:t>formData</a:t>
            </a:r>
            <a:r>
              <a:rPr lang="zh-CN" altLang="en-US" spc="100" dirty="0">
                <a:latin typeface="等线" panose="02010600030101010101" pitchFamily="2" charset="-122"/>
                <a:ea typeface="等线" panose="02010600030101010101" pitchFamily="2" charset="-122"/>
              </a:rPr>
              <a:t>把图片的</a:t>
            </a:r>
            <a:r>
              <a:rPr lang="en-US" altLang="zh-CN" spc="100" dirty="0">
                <a:latin typeface="等线" panose="02010600030101010101" pitchFamily="2" charset="-122"/>
                <a:ea typeface="等线" panose="02010600030101010101" pitchFamily="2" charset="-122"/>
              </a:rPr>
              <a:t>Buffer</a:t>
            </a:r>
            <a:r>
              <a:rPr lang="zh-CN" altLang="en-US" spc="100" dirty="0">
                <a:latin typeface="等线" panose="02010600030101010101" pitchFamily="2" charset="-122"/>
                <a:ea typeface="等线" panose="02010600030101010101" pitchFamily="2" charset="-122"/>
              </a:rPr>
              <a:t>放在请求体内发送到后端，后端通过</a:t>
            </a:r>
            <a:r>
              <a:rPr lang="en-US" altLang="zh-CN" spc="100" dirty="0">
                <a:latin typeface="等线" panose="02010600030101010101" pitchFamily="2" charset="-122"/>
                <a:ea typeface="等线" panose="02010600030101010101" pitchFamily="2" charset="-122"/>
              </a:rPr>
              <a:t>NodeJS</a:t>
            </a:r>
            <a:r>
              <a:rPr lang="zh-CN" altLang="en-US" spc="100" dirty="0">
                <a:latin typeface="等线" panose="02010600030101010101" pitchFamily="2" charset="-122"/>
                <a:ea typeface="等线" panose="02010600030101010101" pitchFamily="2" charset="-122"/>
              </a:rPr>
              <a:t>的</a:t>
            </a:r>
            <a:r>
              <a:rPr lang="en-US" altLang="zh-CN" spc="100" dirty="0">
                <a:latin typeface="等线" panose="02010600030101010101" pitchFamily="2" charset="-122"/>
                <a:ea typeface="等线" panose="02010600030101010101" pitchFamily="2" charset="-122"/>
              </a:rPr>
              <a:t>fs</a:t>
            </a:r>
            <a:r>
              <a:rPr lang="zh-CN" altLang="en-US" spc="100" dirty="0">
                <a:latin typeface="等线" panose="02010600030101010101" pitchFamily="2" charset="-122"/>
                <a:ea typeface="等线" panose="02010600030101010101" pitchFamily="2" charset="-122"/>
              </a:rPr>
              <a:t>模块把文件写在服务端的公共目录中，最终把图片的地址写入数据库实现了图片服务器的功能了。</a:t>
            </a:r>
            <a:endParaRPr lang="en-US" altLang="zh-CN" spc="100" dirty="0">
              <a:latin typeface="等线" panose="02010600030101010101" pitchFamily="2" charset="-122"/>
              <a:ea typeface="等线" panose="02010600030101010101" pitchFamily="2" charset="-122"/>
            </a:endParaRPr>
          </a:p>
        </p:txBody>
      </p:sp>
      <p:sp>
        <p:nvSpPr>
          <p:cNvPr id="12" name="标题 1">
            <a:extLst>
              <a:ext uri="{FF2B5EF4-FFF2-40B4-BE49-F238E27FC236}">
                <a16:creationId xmlns:a16="http://schemas.microsoft.com/office/drawing/2014/main" id="{0E33FED4-6BE0-4582-B1BE-91A5B9814CAB}"/>
              </a:ext>
            </a:extLst>
          </p:cNvPr>
          <p:cNvSpPr txBox="1">
            <a:spLocks/>
          </p:cNvSpPr>
          <p:nvPr/>
        </p:nvSpPr>
        <p:spPr>
          <a:xfrm>
            <a:off x="520701" y="1042129"/>
            <a:ext cx="2977264" cy="8187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400" kern="100" dirty="0">
                <a:solidFill>
                  <a:srgbClr val="0070C0"/>
                </a:solidFill>
                <a:latin typeface="微软雅黑" panose="020B0503020204020204" pitchFamily="34" charset="-122"/>
                <a:ea typeface="微软雅黑" panose="020B0503020204020204" pitchFamily="34" charset="-122"/>
              </a:rPr>
              <a:t>图片剪裁及上传功能</a:t>
            </a:r>
          </a:p>
        </p:txBody>
      </p:sp>
      <p:pic>
        <p:nvPicPr>
          <p:cNvPr id="4" name="图片 3">
            <a:extLst>
              <a:ext uri="{FF2B5EF4-FFF2-40B4-BE49-F238E27FC236}">
                <a16:creationId xmlns:a16="http://schemas.microsoft.com/office/drawing/2014/main" id="{AB4AEBFE-69CE-4E5D-905E-59B12D30A914}"/>
              </a:ext>
            </a:extLst>
          </p:cNvPr>
          <p:cNvPicPr>
            <a:picLocks noChangeAspect="1"/>
          </p:cNvPicPr>
          <p:nvPr/>
        </p:nvPicPr>
        <p:blipFill>
          <a:blip r:embed="rId2"/>
          <a:stretch>
            <a:fillRect/>
          </a:stretch>
        </p:blipFill>
        <p:spPr>
          <a:xfrm>
            <a:off x="4731946" y="1029106"/>
            <a:ext cx="2728108" cy="4841897"/>
          </a:xfrm>
          <a:prstGeom prst="rect">
            <a:avLst/>
          </a:prstGeom>
        </p:spPr>
      </p:pic>
      <p:pic>
        <p:nvPicPr>
          <p:cNvPr id="5" name="图片 4">
            <a:extLst>
              <a:ext uri="{FF2B5EF4-FFF2-40B4-BE49-F238E27FC236}">
                <a16:creationId xmlns:a16="http://schemas.microsoft.com/office/drawing/2014/main" id="{C30F0013-E7BF-40AF-BB2B-3BD50CED99E5}"/>
              </a:ext>
            </a:extLst>
          </p:cNvPr>
          <p:cNvPicPr>
            <a:picLocks noChangeAspect="1"/>
          </p:cNvPicPr>
          <p:nvPr/>
        </p:nvPicPr>
        <p:blipFill>
          <a:blip r:embed="rId3"/>
          <a:stretch>
            <a:fillRect/>
          </a:stretch>
        </p:blipFill>
        <p:spPr>
          <a:xfrm>
            <a:off x="7983889" y="1042129"/>
            <a:ext cx="2768332" cy="4939571"/>
          </a:xfrm>
          <a:prstGeom prst="rect">
            <a:avLst/>
          </a:prstGeom>
        </p:spPr>
      </p:pic>
    </p:spTree>
    <p:extLst>
      <p:ext uri="{BB962C8B-B14F-4D97-AF65-F5344CB8AC3E}">
        <p14:creationId xmlns:p14="http://schemas.microsoft.com/office/powerpoint/2010/main" val="201039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3">
            <a:extLst>
              <a:ext uri="{FF2B5EF4-FFF2-40B4-BE49-F238E27FC236}">
                <a16:creationId xmlns:a16="http://schemas.microsoft.com/office/drawing/2014/main" id="{51CFE27D-24AE-487A-91DE-AABBBBD0F1AC}"/>
              </a:ext>
            </a:extLst>
          </p:cNvPr>
          <p:cNvGrpSpPr/>
          <p:nvPr/>
        </p:nvGrpSpPr>
        <p:grpSpPr>
          <a:xfrm>
            <a:off x="0" y="134260"/>
            <a:ext cx="3200400" cy="599165"/>
            <a:chOff x="0" y="284389"/>
            <a:chExt cx="1692275" cy="529772"/>
          </a:xfrm>
        </p:grpSpPr>
        <p:sp>
          <p:nvSpPr>
            <p:cNvPr id="17" name="矩形 16">
              <a:extLst>
                <a:ext uri="{FF2B5EF4-FFF2-40B4-BE49-F238E27FC236}">
                  <a16:creationId xmlns:a16="http://schemas.microsoft.com/office/drawing/2014/main" id="{447B083F-9FA6-469A-9F5D-56997D81C68C}"/>
                </a:ext>
              </a:extLst>
            </p:cNvPr>
            <p:cNvSpPr/>
            <p:nvPr/>
          </p:nvSpPr>
          <p:spPr>
            <a:xfrm>
              <a:off x="0" y="284389"/>
              <a:ext cx="1511300" cy="529772"/>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3600" b="1" dirty="0">
                  <a:solidFill>
                    <a:schemeClr val="bg1"/>
                  </a:solidFill>
                  <a:latin typeface="等线" panose="02010600030101010101" pitchFamily="2" charset="-122"/>
                  <a:ea typeface="等线" panose="02010600030101010101" pitchFamily="2" charset="-122"/>
                  <a:sym typeface="Arial" panose="020B0604020202020204" pitchFamily="34" charset="0"/>
                </a:rPr>
                <a:t>功能实现</a:t>
              </a:r>
            </a:p>
          </p:txBody>
        </p:sp>
        <p:sp>
          <p:nvSpPr>
            <p:cNvPr id="18" name="矩形 17">
              <a:extLst>
                <a:ext uri="{FF2B5EF4-FFF2-40B4-BE49-F238E27FC236}">
                  <a16:creationId xmlns:a16="http://schemas.microsoft.com/office/drawing/2014/main" id="{64CAC675-0265-419A-9106-004FE3026664}"/>
                </a:ext>
              </a:extLst>
            </p:cNvPr>
            <p:cNvSpPr/>
            <p:nvPr/>
          </p:nvSpPr>
          <p:spPr>
            <a:xfrm>
              <a:off x="1577975" y="284389"/>
              <a:ext cx="114300" cy="529772"/>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9" name="标题 1">
            <a:extLst>
              <a:ext uri="{FF2B5EF4-FFF2-40B4-BE49-F238E27FC236}">
                <a16:creationId xmlns:a16="http://schemas.microsoft.com/office/drawing/2014/main" id="{B6A6A4B9-A8EA-425E-9482-0F11A684C432}"/>
              </a:ext>
            </a:extLst>
          </p:cNvPr>
          <p:cNvSpPr txBox="1">
            <a:spLocks/>
          </p:cNvSpPr>
          <p:nvPr/>
        </p:nvSpPr>
        <p:spPr>
          <a:xfrm>
            <a:off x="670708" y="986997"/>
            <a:ext cx="4144984" cy="8187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zh-CN" altLang="en-US" sz="2400" kern="100" dirty="0">
              <a:solidFill>
                <a:srgbClr val="0070C0"/>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9182F87B-1FC9-4F17-90C3-15E200C2AFAA}"/>
              </a:ext>
            </a:extLst>
          </p:cNvPr>
          <p:cNvSpPr/>
          <p:nvPr/>
        </p:nvSpPr>
        <p:spPr>
          <a:xfrm>
            <a:off x="280062" y="1491490"/>
            <a:ext cx="3079750" cy="45719"/>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sz="3600" b="1" dirty="0">
              <a:solidFill>
                <a:schemeClr val="bg1"/>
              </a:solidFill>
              <a:latin typeface="等线" panose="02010600030101010101" pitchFamily="2" charset="-122"/>
              <a:ea typeface="等线" panose="02010600030101010101" pitchFamily="2" charset="-122"/>
              <a:sym typeface="Arial" panose="020B0604020202020204" pitchFamily="34" charset="0"/>
            </a:endParaRPr>
          </a:p>
        </p:txBody>
      </p:sp>
      <p:sp>
        <p:nvSpPr>
          <p:cNvPr id="7" name="文本框 6">
            <a:extLst>
              <a:ext uri="{FF2B5EF4-FFF2-40B4-BE49-F238E27FC236}">
                <a16:creationId xmlns:a16="http://schemas.microsoft.com/office/drawing/2014/main" id="{522F4F56-A878-4BD5-943A-0CB7E10BD67B}"/>
              </a:ext>
            </a:extLst>
          </p:cNvPr>
          <p:cNvSpPr txBox="1"/>
          <p:nvPr/>
        </p:nvSpPr>
        <p:spPr>
          <a:xfrm>
            <a:off x="998975" y="2114476"/>
            <a:ext cx="3488449" cy="2308324"/>
          </a:xfrm>
          <a:prstGeom prst="rect">
            <a:avLst/>
          </a:prstGeom>
          <a:noFill/>
        </p:spPr>
        <p:txBody>
          <a:bodyPr wrap="square" rtlCol="0">
            <a:spAutoFit/>
          </a:bodyPr>
          <a:lstStyle/>
          <a:p>
            <a:r>
              <a:rPr lang="zh-CN" altLang="en-US" spc="100" dirty="0">
                <a:latin typeface="等线" panose="02010600030101010101" pitchFamily="2" charset="-122"/>
                <a:ea typeface="等线" panose="02010600030101010101" pitchFamily="2" charset="-122"/>
              </a:rPr>
              <a:t>用户在消息页面中看到每一条进出库任务都可以点击预览进出库单显示为更加直观清晰进出库单的设计样式，让用户清楚到当前进出库任务的具体目标。使用</a:t>
            </a:r>
            <a:r>
              <a:rPr lang="en-US" altLang="zh-CN" spc="100" dirty="0">
                <a:latin typeface="等线" panose="02010600030101010101" pitchFamily="2" charset="-122"/>
                <a:ea typeface="等线" panose="02010600030101010101" pitchFamily="2" charset="-122"/>
              </a:rPr>
              <a:t>template</a:t>
            </a:r>
            <a:r>
              <a:rPr lang="zh-CN" altLang="en-US" spc="100" dirty="0">
                <a:latin typeface="等线" panose="02010600030101010101" pitchFamily="2" charset="-122"/>
                <a:ea typeface="等线" panose="02010600030101010101" pitchFamily="2" charset="-122"/>
              </a:rPr>
              <a:t>实现管理该页面的样式设计，方便后期功能迭代。</a:t>
            </a:r>
            <a:endParaRPr lang="en-US" altLang="zh-CN" spc="100" dirty="0">
              <a:latin typeface="等线" panose="02010600030101010101" pitchFamily="2" charset="-122"/>
              <a:ea typeface="等线" panose="02010600030101010101" pitchFamily="2" charset="-122"/>
            </a:endParaRPr>
          </a:p>
        </p:txBody>
      </p:sp>
      <p:sp>
        <p:nvSpPr>
          <p:cNvPr id="12" name="标题 1">
            <a:extLst>
              <a:ext uri="{FF2B5EF4-FFF2-40B4-BE49-F238E27FC236}">
                <a16:creationId xmlns:a16="http://schemas.microsoft.com/office/drawing/2014/main" id="{0E33FED4-6BE0-4582-B1BE-91A5B9814CAB}"/>
              </a:ext>
            </a:extLst>
          </p:cNvPr>
          <p:cNvSpPr txBox="1">
            <a:spLocks/>
          </p:cNvSpPr>
          <p:nvPr/>
        </p:nvSpPr>
        <p:spPr>
          <a:xfrm>
            <a:off x="520701" y="1042129"/>
            <a:ext cx="4144984" cy="8187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400" kern="100" dirty="0">
                <a:solidFill>
                  <a:srgbClr val="0070C0"/>
                </a:solidFill>
                <a:latin typeface="微软雅黑" panose="020B0503020204020204" pitchFamily="34" charset="-122"/>
                <a:ea typeface="微软雅黑" panose="020B0503020204020204" pitchFamily="34" charset="-122"/>
              </a:rPr>
              <a:t>进出库单的拟物模拟</a:t>
            </a:r>
          </a:p>
        </p:txBody>
      </p:sp>
      <p:pic>
        <p:nvPicPr>
          <p:cNvPr id="4" name="图片 3">
            <a:extLst>
              <a:ext uri="{FF2B5EF4-FFF2-40B4-BE49-F238E27FC236}">
                <a16:creationId xmlns:a16="http://schemas.microsoft.com/office/drawing/2014/main" id="{A4E0998A-CE5C-40CC-82CB-EDCFA1BE7D53}"/>
              </a:ext>
            </a:extLst>
          </p:cNvPr>
          <p:cNvPicPr>
            <a:picLocks noChangeAspect="1"/>
          </p:cNvPicPr>
          <p:nvPr/>
        </p:nvPicPr>
        <p:blipFill>
          <a:blip r:embed="rId2"/>
          <a:stretch>
            <a:fillRect/>
          </a:stretch>
        </p:blipFill>
        <p:spPr>
          <a:xfrm>
            <a:off x="5829562" y="416566"/>
            <a:ext cx="3378200" cy="6024868"/>
          </a:xfrm>
          <a:prstGeom prst="rect">
            <a:avLst/>
          </a:prstGeom>
        </p:spPr>
      </p:pic>
    </p:spTree>
    <p:extLst>
      <p:ext uri="{BB962C8B-B14F-4D97-AF65-F5344CB8AC3E}">
        <p14:creationId xmlns:p14="http://schemas.microsoft.com/office/powerpoint/2010/main" val="1926992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3">
            <a:extLst>
              <a:ext uri="{FF2B5EF4-FFF2-40B4-BE49-F238E27FC236}">
                <a16:creationId xmlns:a16="http://schemas.microsoft.com/office/drawing/2014/main" id="{51CFE27D-24AE-487A-91DE-AABBBBD0F1AC}"/>
              </a:ext>
            </a:extLst>
          </p:cNvPr>
          <p:cNvGrpSpPr/>
          <p:nvPr/>
        </p:nvGrpSpPr>
        <p:grpSpPr>
          <a:xfrm>
            <a:off x="0" y="134260"/>
            <a:ext cx="3200400" cy="599165"/>
            <a:chOff x="0" y="284389"/>
            <a:chExt cx="1692275" cy="529772"/>
          </a:xfrm>
        </p:grpSpPr>
        <p:sp>
          <p:nvSpPr>
            <p:cNvPr id="17" name="矩形 16">
              <a:extLst>
                <a:ext uri="{FF2B5EF4-FFF2-40B4-BE49-F238E27FC236}">
                  <a16:creationId xmlns:a16="http://schemas.microsoft.com/office/drawing/2014/main" id="{447B083F-9FA6-469A-9F5D-56997D81C68C}"/>
                </a:ext>
              </a:extLst>
            </p:cNvPr>
            <p:cNvSpPr/>
            <p:nvPr/>
          </p:nvSpPr>
          <p:spPr>
            <a:xfrm>
              <a:off x="0" y="284389"/>
              <a:ext cx="1511300" cy="529772"/>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3600" b="1" dirty="0">
                  <a:solidFill>
                    <a:schemeClr val="bg1"/>
                  </a:solidFill>
                  <a:latin typeface="等线" panose="02010600030101010101" pitchFamily="2" charset="-122"/>
                  <a:ea typeface="等线" panose="02010600030101010101" pitchFamily="2" charset="-122"/>
                  <a:sym typeface="Arial" panose="020B0604020202020204" pitchFamily="34" charset="0"/>
                </a:rPr>
                <a:t>功能实现</a:t>
              </a:r>
            </a:p>
          </p:txBody>
        </p:sp>
        <p:sp>
          <p:nvSpPr>
            <p:cNvPr id="18" name="矩形 17">
              <a:extLst>
                <a:ext uri="{FF2B5EF4-FFF2-40B4-BE49-F238E27FC236}">
                  <a16:creationId xmlns:a16="http://schemas.microsoft.com/office/drawing/2014/main" id="{64CAC675-0265-419A-9106-004FE3026664}"/>
                </a:ext>
              </a:extLst>
            </p:cNvPr>
            <p:cNvSpPr/>
            <p:nvPr/>
          </p:nvSpPr>
          <p:spPr>
            <a:xfrm>
              <a:off x="1577975" y="284389"/>
              <a:ext cx="114300" cy="529772"/>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9" name="标题 1">
            <a:extLst>
              <a:ext uri="{FF2B5EF4-FFF2-40B4-BE49-F238E27FC236}">
                <a16:creationId xmlns:a16="http://schemas.microsoft.com/office/drawing/2014/main" id="{B6A6A4B9-A8EA-425E-9482-0F11A684C432}"/>
              </a:ext>
            </a:extLst>
          </p:cNvPr>
          <p:cNvSpPr txBox="1">
            <a:spLocks/>
          </p:cNvSpPr>
          <p:nvPr/>
        </p:nvSpPr>
        <p:spPr>
          <a:xfrm>
            <a:off x="670708" y="986997"/>
            <a:ext cx="4144984" cy="8187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zh-CN" altLang="en-US" sz="2400" kern="100" dirty="0">
              <a:solidFill>
                <a:srgbClr val="0070C0"/>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9182F87B-1FC9-4F17-90C3-15E200C2AFAA}"/>
              </a:ext>
            </a:extLst>
          </p:cNvPr>
          <p:cNvSpPr/>
          <p:nvPr/>
        </p:nvSpPr>
        <p:spPr>
          <a:xfrm>
            <a:off x="280062" y="1491490"/>
            <a:ext cx="3079750" cy="45719"/>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sz="3600" b="1" dirty="0">
              <a:solidFill>
                <a:schemeClr val="bg1"/>
              </a:solidFill>
              <a:latin typeface="等线" panose="02010600030101010101" pitchFamily="2" charset="-122"/>
              <a:ea typeface="等线" panose="02010600030101010101" pitchFamily="2" charset="-122"/>
              <a:sym typeface="Arial" panose="020B0604020202020204" pitchFamily="34" charset="0"/>
            </a:endParaRPr>
          </a:p>
        </p:txBody>
      </p:sp>
      <p:sp>
        <p:nvSpPr>
          <p:cNvPr id="7" name="文本框 6">
            <a:extLst>
              <a:ext uri="{FF2B5EF4-FFF2-40B4-BE49-F238E27FC236}">
                <a16:creationId xmlns:a16="http://schemas.microsoft.com/office/drawing/2014/main" id="{522F4F56-A878-4BD5-943A-0CB7E10BD67B}"/>
              </a:ext>
            </a:extLst>
          </p:cNvPr>
          <p:cNvSpPr txBox="1"/>
          <p:nvPr/>
        </p:nvSpPr>
        <p:spPr>
          <a:xfrm>
            <a:off x="998975" y="2114476"/>
            <a:ext cx="3103125" cy="2862322"/>
          </a:xfrm>
          <a:prstGeom prst="rect">
            <a:avLst/>
          </a:prstGeom>
          <a:noFill/>
        </p:spPr>
        <p:txBody>
          <a:bodyPr wrap="square" rtlCol="0">
            <a:spAutoFit/>
          </a:bodyPr>
          <a:lstStyle/>
          <a:p>
            <a:r>
              <a:rPr lang="en-US" altLang="zh-CN" spc="100" dirty="0">
                <a:latin typeface="等线" panose="02010600030101010101" pitchFamily="2" charset="-122"/>
                <a:ea typeface="等线" panose="02010600030101010101" pitchFamily="2" charset="-122"/>
              </a:rPr>
              <a:t>	</a:t>
            </a:r>
            <a:r>
              <a:rPr lang="zh-CN" altLang="en-US" spc="100" dirty="0">
                <a:latin typeface="等线" panose="02010600030101010101" pitchFamily="2" charset="-122"/>
                <a:ea typeface="等线" panose="02010600030101010101" pitchFamily="2" charset="-122"/>
              </a:rPr>
              <a:t>点击库存中的商品后来到商品详情的页面，展示了该商品历史上的所有进出库记录及其任务状态，点击进出库记录可以查看该进出库单详情。左滑来到</a:t>
            </a:r>
            <a:r>
              <a:rPr lang="en-US" altLang="zh-CN" spc="100" dirty="0">
                <a:latin typeface="等线" panose="02010600030101010101" pitchFamily="2" charset="-122"/>
                <a:ea typeface="等线" panose="02010600030101010101" pitchFamily="2" charset="-122"/>
              </a:rPr>
              <a:t>RFID</a:t>
            </a:r>
            <a:r>
              <a:rPr lang="zh-CN" altLang="en-US" spc="100" dirty="0">
                <a:latin typeface="等线" panose="02010600030101010101" pitchFamily="2" charset="-122"/>
                <a:ea typeface="等线" panose="02010600030101010101" pitchFamily="2" charset="-122"/>
              </a:rPr>
              <a:t>标签选项卡记录了所有与该商品产生关联的</a:t>
            </a:r>
            <a:r>
              <a:rPr lang="en-US" altLang="zh-CN" spc="100" dirty="0">
                <a:latin typeface="等线" panose="02010600030101010101" pitchFamily="2" charset="-122"/>
                <a:ea typeface="等线" panose="02010600030101010101" pitchFamily="2" charset="-122"/>
              </a:rPr>
              <a:t>RFIP</a:t>
            </a:r>
            <a:r>
              <a:rPr lang="zh-CN" altLang="en-US" spc="100" dirty="0">
                <a:latin typeface="等线" panose="02010600030101010101" pitchFamily="2" charset="-122"/>
                <a:ea typeface="等线" panose="02010600030101010101" pitchFamily="2" charset="-122"/>
              </a:rPr>
              <a:t>电子标签，通过此数据可以映射出每一件商品的踪迹。</a:t>
            </a:r>
            <a:endParaRPr lang="en-US" altLang="zh-CN" spc="100" dirty="0">
              <a:latin typeface="等线" panose="02010600030101010101" pitchFamily="2" charset="-122"/>
              <a:ea typeface="等线" panose="02010600030101010101" pitchFamily="2" charset="-122"/>
            </a:endParaRPr>
          </a:p>
        </p:txBody>
      </p:sp>
      <p:sp>
        <p:nvSpPr>
          <p:cNvPr id="12" name="标题 1">
            <a:extLst>
              <a:ext uri="{FF2B5EF4-FFF2-40B4-BE49-F238E27FC236}">
                <a16:creationId xmlns:a16="http://schemas.microsoft.com/office/drawing/2014/main" id="{0E33FED4-6BE0-4582-B1BE-91A5B9814CAB}"/>
              </a:ext>
            </a:extLst>
          </p:cNvPr>
          <p:cNvSpPr txBox="1">
            <a:spLocks/>
          </p:cNvSpPr>
          <p:nvPr/>
        </p:nvSpPr>
        <p:spPr>
          <a:xfrm>
            <a:off x="520701" y="1042129"/>
            <a:ext cx="4144984" cy="8187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400" kern="100" dirty="0">
                <a:solidFill>
                  <a:srgbClr val="0070C0"/>
                </a:solidFill>
                <a:latin typeface="微软雅黑" panose="020B0503020204020204" pitchFamily="34" charset="-122"/>
                <a:ea typeface="微软雅黑" panose="020B0503020204020204" pitchFamily="34" charset="-122"/>
              </a:rPr>
              <a:t>商品详情的信息呈现</a:t>
            </a:r>
          </a:p>
        </p:txBody>
      </p:sp>
      <p:pic>
        <p:nvPicPr>
          <p:cNvPr id="2" name="图片 1">
            <a:extLst>
              <a:ext uri="{FF2B5EF4-FFF2-40B4-BE49-F238E27FC236}">
                <a16:creationId xmlns:a16="http://schemas.microsoft.com/office/drawing/2014/main" id="{DA507ADA-7CA7-4AC7-A367-CD9DE7333D45}"/>
              </a:ext>
            </a:extLst>
          </p:cNvPr>
          <p:cNvPicPr>
            <a:picLocks noChangeAspect="1"/>
          </p:cNvPicPr>
          <p:nvPr/>
        </p:nvPicPr>
        <p:blipFill>
          <a:blip r:embed="rId2"/>
          <a:stretch>
            <a:fillRect/>
          </a:stretch>
        </p:blipFill>
        <p:spPr>
          <a:xfrm>
            <a:off x="4791780" y="489380"/>
            <a:ext cx="3290957" cy="5871003"/>
          </a:xfrm>
          <a:prstGeom prst="rect">
            <a:avLst/>
          </a:prstGeom>
        </p:spPr>
      </p:pic>
      <p:pic>
        <p:nvPicPr>
          <p:cNvPr id="3" name="图片 2">
            <a:extLst>
              <a:ext uri="{FF2B5EF4-FFF2-40B4-BE49-F238E27FC236}">
                <a16:creationId xmlns:a16="http://schemas.microsoft.com/office/drawing/2014/main" id="{C53C2660-BE0A-4728-8C56-8FB1D70D6799}"/>
              </a:ext>
            </a:extLst>
          </p:cNvPr>
          <p:cNvPicPr>
            <a:picLocks noChangeAspect="1"/>
          </p:cNvPicPr>
          <p:nvPr/>
        </p:nvPicPr>
        <p:blipFill>
          <a:blip r:embed="rId3"/>
          <a:stretch>
            <a:fillRect/>
          </a:stretch>
        </p:blipFill>
        <p:spPr>
          <a:xfrm>
            <a:off x="8370017" y="489380"/>
            <a:ext cx="3292713" cy="5880417"/>
          </a:xfrm>
          <a:prstGeom prst="rect">
            <a:avLst/>
          </a:prstGeom>
        </p:spPr>
      </p:pic>
    </p:spTree>
    <p:extLst>
      <p:ext uri="{BB962C8B-B14F-4D97-AF65-F5344CB8AC3E}">
        <p14:creationId xmlns:p14="http://schemas.microsoft.com/office/powerpoint/2010/main" val="1775199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3">
            <a:extLst>
              <a:ext uri="{FF2B5EF4-FFF2-40B4-BE49-F238E27FC236}">
                <a16:creationId xmlns:a16="http://schemas.microsoft.com/office/drawing/2014/main" id="{51CFE27D-24AE-487A-91DE-AABBBBD0F1AC}"/>
              </a:ext>
            </a:extLst>
          </p:cNvPr>
          <p:cNvGrpSpPr/>
          <p:nvPr/>
        </p:nvGrpSpPr>
        <p:grpSpPr>
          <a:xfrm>
            <a:off x="0" y="134260"/>
            <a:ext cx="3200400" cy="599165"/>
            <a:chOff x="0" y="284389"/>
            <a:chExt cx="1692275" cy="529772"/>
          </a:xfrm>
        </p:grpSpPr>
        <p:sp>
          <p:nvSpPr>
            <p:cNvPr id="17" name="矩形 16">
              <a:extLst>
                <a:ext uri="{FF2B5EF4-FFF2-40B4-BE49-F238E27FC236}">
                  <a16:creationId xmlns:a16="http://schemas.microsoft.com/office/drawing/2014/main" id="{447B083F-9FA6-469A-9F5D-56997D81C68C}"/>
                </a:ext>
              </a:extLst>
            </p:cNvPr>
            <p:cNvSpPr/>
            <p:nvPr/>
          </p:nvSpPr>
          <p:spPr>
            <a:xfrm>
              <a:off x="0" y="284389"/>
              <a:ext cx="1511300" cy="529772"/>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3600" b="1" dirty="0">
                  <a:solidFill>
                    <a:schemeClr val="bg1"/>
                  </a:solidFill>
                  <a:latin typeface="等线" panose="02010600030101010101" pitchFamily="2" charset="-122"/>
                  <a:ea typeface="等线" panose="02010600030101010101" pitchFamily="2" charset="-122"/>
                  <a:sym typeface="Arial" panose="020B0604020202020204" pitchFamily="34" charset="0"/>
                </a:rPr>
                <a:t>功能实现</a:t>
              </a:r>
            </a:p>
          </p:txBody>
        </p:sp>
        <p:sp>
          <p:nvSpPr>
            <p:cNvPr id="18" name="矩形 17">
              <a:extLst>
                <a:ext uri="{FF2B5EF4-FFF2-40B4-BE49-F238E27FC236}">
                  <a16:creationId xmlns:a16="http://schemas.microsoft.com/office/drawing/2014/main" id="{64CAC675-0265-419A-9106-004FE3026664}"/>
                </a:ext>
              </a:extLst>
            </p:cNvPr>
            <p:cNvSpPr/>
            <p:nvPr/>
          </p:nvSpPr>
          <p:spPr>
            <a:xfrm>
              <a:off x="1577975" y="284389"/>
              <a:ext cx="114300" cy="529772"/>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9" name="标题 1">
            <a:extLst>
              <a:ext uri="{FF2B5EF4-FFF2-40B4-BE49-F238E27FC236}">
                <a16:creationId xmlns:a16="http://schemas.microsoft.com/office/drawing/2014/main" id="{B6A6A4B9-A8EA-425E-9482-0F11A684C432}"/>
              </a:ext>
            </a:extLst>
          </p:cNvPr>
          <p:cNvSpPr txBox="1">
            <a:spLocks/>
          </p:cNvSpPr>
          <p:nvPr/>
        </p:nvSpPr>
        <p:spPr>
          <a:xfrm>
            <a:off x="670708" y="986997"/>
            <a:ext cx="4144984" cy="8187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zh-CN" altLang="en-US" sz="2400" kern="100" dirty="0">
              <a:solidFill>
                <a:srgbClr val="0070C0"/>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9182F87B-1FC9-4F17-90C3-15E200C2AFAA}"/>
              </a:ext>
            </a:extLst>
          </p:cNvPr>
          <p:cNvSpPr/>
          <p:nvPr/>
        </p:nvSpPr>
        <p:spPr>
          <a:xfrm>
            <a:off x="280062" y="1491490"/>
            <a:ext cx="3079750" cy="45719"/>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sz="3600" b="1" dirty="0">
              <a:solidFill>
                <a:schemeClr val="bg1"/>
              </a:solidFill>
              <a:latin typeface="等线" panose="02010600030101010101" pitchFamily="2" charset="-122"/>
              <a:ea typeface="等线" panose="02010600030101010101" pitchFamily="2" charset="-122"/>
              <a:sym typeface="Arial" panose="020B0604020202020204" pitchFamily="34" charset="0"/>
            </a:endParaRPr>
          </a:p>
        </p:txBody>
      </p:sp>
      <p:sp>
        <p:nvSpPr>
          <p:cNvPr id="7" name="文本框 6">
            <a:extLst>
              <a:ext uri="{FF2B5EF4-FFF2-40B4-BE49-F238E27FC236}">
                <a16:creationId xmlns:a16="http://schemas.microsoft.com/office/drawing/2014/main" id="{522F4F56-A878-4BD5-943A-0CB7E10BD67B}"/>
              </a:ext>
            </a:extLst>
          </p:cNvPr>
          <p:cNvSpPr txBox="1"/>
          <p:nvPr/>
        </p:nvSpPr>
        <p:spPr>
          <a:xfrm>
            <a:off x="998975" y="2114476"/>
            <a:ext cx="3103125" cy="2862322"/>
          </a:xfrm>
          <a:prstGeom prst="rect">
            <a:avLst/>
          </a:prstGeom>
          <a:noFill/>
        </p:spPr>
        <p:txBody>
          <a:bodyPr wrap="square" rtlCol="0">
            <a:spAutoFit/>
          </a:bodyPr>
          <a:lstStyle/>
          <a:p>
            <a:r>
              <a:rPr lang="en-US" altLang="zh-CN" spc="100" dirty="0">
                <a:latin typeface="等线" panose="02010600030101010101" pitchFamily="2" charset="-122"/>
                <a:ea typeface="等线" panose="02010600030101010101" pitchFamily="2" charset="-122"/>
              </a:rPr>
              <a:t>	</a:t>
            </a:r>
            <a:r>
              <a:rPr lang="zh-CN" altLang="en-US" spc="100" dirty="0">
                <a:latin typeface="等线" panose="02010600030101010101" pitchFamily="2" charset="-122"/>
                <a:ea typeface="等线" panose="02010600030101010101" pitchFamily="2" charset="-122"/>
              </a:rPr>
              <a:t>随着数据的增长，单单通过列表的形式已经无法直观地呈现数据的状态和趋势。此处利用</a:t>
            </a:r>
            <a:r>
              <a:rPr lang="en-US" altLang="zh-CN" spc="100" dirty="0">
                <a:latin typeface="等线" panose="02010600030101010101" pitchFamily="2" charset="-122"/>
                <a:ea typeface="等线" panose="02010600030101010101" pitchFamily="2" charset="-122"/>
              </a:rPr>
              <a:t>H5</a:t>
            </a:r>
            <a:r>
              <a:rPr lang="zh-CN" altLang="en-US" spc="100" dirty="0">
                <a:latin typeface="等线" panose="02010600030101010101" pitchFamily="2" charset="-122"/>
                <a:ea typeface="等线" panose="02010600030101010101" pitchFamily="2" charset="-122"/>
              </a:rPr>
              <a:t>的</a:t>
            </a:r>
            <a:r>
              <a:rPr lang="en-US" altLang="zh-CN" spc="100" dirty="0">
                <a:latin typeface="等线" panose="02010600030101010101" pitchFamily="2" charset="-122"/>
                <a:ea typeface="等线" panose="02010600030101010101" pitchFamily="2" charset="-122"/>
              </a:rPr>
              <a:t>canvas</a:t>
            </a:r>
            <a:r>
              <a:rPr lang="zh-CN" altLang="en-US" spc="100" dirty="0">
                <a:latin typeface="等线" panose="02010600030101010101" pitchFamily="2" charset="-122"/>
                <a:ea typeface="等线" panose="02010600030101010101" pitchFamily="2" charset="-122"/>
              </a:rPr>
              <a:t>标签在微信小程序中加入绘图功能，把数据库中的数据以饼图，折线图和条形图的方式绘制出来，映射了库存数量，进出库数量在库存及时间上的逻辑关系，信息一目了然。</a:t>
            </a:r>
            <a:endParaRPr lang="en-US" altLang="zh-CN" spc="100" dirty="0">
              <a:latin typeface="等线" panose="02010600030101010101" pitchFamily="2" charset="-122"/>
              <a:ea typeface="等线" panose="02010600030101010101" pitchFamily="2" charset="-122"/>
            </a:endParaRPr>
          </a:p>
        </p:txBody>
      </p:sp>
      <p:sp>
        <p:nvSpPr>
          <p:cNvPr id="12" name="标题 1">
            <a:extLst>
              <a:ext uri="{FF2B5EF4-FFF2-40B4-BE49-F238E27FC236}">
                <a16:creationId xmlns:a16="http://schemas.microsoft.com/office/drawing/2014/main" id="{0E33FED4-6BE0-4582-B1BE-91A5B9814CAB}"/>
              </a:ext>
            </a:extLst>
          </p:cNvPr>
          <p:cNvSpPr txBox="1">
            <a:spLocks/>
          </p:cNvSpPr>
          <p:nvPr/>
        </p:nvSpPr>
        <p:spPr>
          <a:xfrm>
            <a:off x="235321" y="1042858"/>
            <a:ext cx="4144984" cy="8187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400" kern="100" dirty="0">
                <a:solidFill>
                  <a:srgbClr val="0070C0"/>
                </a:solidFill>
                <a:latin typeface="微软雅黑" panose="020B0503020204020204" pitchFamily="34" charset="-122"/>
                <a:ea typeface="微软雅黑" panose="020B0503020204020204" pitchFamily="34" charset="-122"/>
              </a:rPr>
              <a:t>库存数据的可视化表达</a:t>
            </a:r>
          </a:p>
        </p:txBody>
      </p:sp>
      <p:pic>
        <p:nvPicPr>
          <p:cNvPr id="4" name="图片 3">
            <a:extLst>
              <a:ext uri="{FF2B5EF4-FFF2-40B4-BE49-F238E27FC236}">
                <a16:creationId xmlns:a16="http://schemas.microsoft.com/office/drawing/2014/main" id="{04DEC321-A62D-46E8-BFAA-7A755FD377F8}"/>
              </a:ext>
            </a:extLst>
          </p:cNvPr>
          <p:cNvPicPr>
            <a:picLocks noChangeAspect="1"/>
          </p:cNvPicPr>
          <p:nvPr/>
        </p:nvPicPr>
        <p:blipFill>
          <a:blip r:embed="rId2"/>
          <a:stretch>
            <a:fillRect/>
          </a:stretch>
        </p:blipFill>
        <p:spPr>
          <a:xfrm>
            <a:off x="4746310" y="433842"/>
            <a:ext cx="3343592" cy="5961381"/>
          </a:xfrm>
          <a:prstGeom prst="rect">
            <a:avLst/>
          </a:prstGeom>
        </p:spPr>
      </p:pic>
    </p:spTree>
    <p:extLst>
      <p:ext uri="{BB962C8B-B14F-4D97-AF65-F5344CB8AC3E}">
        <p14:creationId xmlns:p14="http://schemas.microsoft.com/office/powerpoint/2010/main" val="2903675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EFAAC-D6F0-4389-8214-027089E8A93B}"/>
              </a:ext>
            </a:extLst>
          </p:cNvPr>
          <p:cNvSpPr>
            <a:spLocks noGrp="1"/>
          </p:cNvSpPr>
          <p:nvPr>
            <p:ph type="title"/>
          </p:nvPr>
        </p:nvSpPr>
        <p:spPr/>
        <p:txBody>
          <a:bodyPr/>
          <a:lstStyle/>
          <a:p>
            <a:r>
              <a:rPr lang="zh-CN" altLang="en-US" b="1" dirty="0">
                <a:latin typeface="等线" panose="02010600030101010101" pitchFamily="2" charset="-122"/>
                <a:ea typeface="等线" panose="02010600030101010101" pitchFamily="2" charset="-122"/>
              </a:rPr>
              <a:t>目录</a:t>
            </a:r>
          </a:p>
        </p:txBody>
      </p:sp>
      <p:sp>
        <p:nvSpPr>
          <p:cNvPr id="4" name="圆角矩形 72">
            <a:extLst>
              <a:ext uri="{FF2B5EF4-FFF2-40B4-BE49-F238E27FC236}">
                <a16:creationId xmlns:a16="http://schemas.microsoft.com/office/drawing/2014/main" id="{7331D9BD-F893-4782-80E0-91EBDD8E7E73}"/>
              </a:ext>
            </a:extLst>
          </p:cNvPr>
          <p:cNvSpPr/>
          <p:nvPr/>
        </p:nvSpPr>
        <p:spPr>
          <a:xfrm rot="10800000" flipV="1">
            <a:off x="1257509" y="2043100"/>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New Roman" panose="02020603050405020304" charset="0"/>
              </a:rPr>
              <a:t>1</a:t>
            </a:r>
          </a:p>
        </p:txBody>
      </p:sp>
      <p:sp>
        <p:nvSpPr>
          <p:cNvPr id="5" name="圆角矩形 74">
            <a:extLst>
              <a:ext uri="{FF2B5EF4-FFF2-40B4-BE49-F238E27FC236}">
                <a16:creationId xmlns:a16="http://schemas.microsoft.com/office/drawing/2014/main" id="{4EB1E1E5-1D51-4D41-8FA7-9CA3B47CA1C5}"/>
              </a:ext>
            </a:extLst>
          </p:cNvPr>
          <p:cNvSpPr/>
          <p:nvPr/>
        </p:nvSpPr>
        <p:spPr>
          <a:xfrm rot="10800000" flipV="1">
            <a:off x="1258439" y="3161636"/>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New Roman" panose="02020603050405020304" charset="0"/>
              </a:rPr>
              <a:t>2</a:t>
            </a:r>
            <a:endParaRPr lang="zh-CN" altLang="en-US" sz="3600" dirty="0">
              <a:latin typeface="Times New Roman" panose="02020603050405020304" charset="0"/>
            </a:endParaRPr>
          </a:p>
        </p:txBody>
      </p:sp>
      <p:sp>
        <p:nvSpPr>
          <p:cNvPr id="6" name="圆角矩形 75">
            <a:extLst>
              <a:ext uri="{FF2B5EF4-FFF2-40B4-BE49-F238E27FC236}">
                <a16:creationId xmlns:a16="http://schemas.microsoft.com/office/drawing/2014/main" id="{7A1FCD24-339B-4270-B69E-44A57178663A}"/>
              </a:ext>
            </a:extLst>
          </p:cNvPr>
          <p:cNvSpPr/>
          <p:nvPr/>
        </p:nvSpPr>
        <p:spPr>
          <a:xfrm rot="10800000" flipV="1">
            <a:off x="7597424" y="3499511"/>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New Roman" panose="02020603050405020304" charset="0"/>
              </a:rPr>
              <a:t>5</a:t>
            </a:r>
            <a:endParaRPr lang="zh-CN" altLang="en-US" sz="3600" dirty="0">
              <a:latin typeface="Times New Roman" panose="02020603050405020304" charset="0"/>
            </a:endParaRPr>
          </a:p>
        </p:txBody>
      </p:sp>
      <p:sp>
        <p:nvSpPr>
          <p:cNvPr id="7" name="圆角矩形 76">
            <a:extLst>
              <a:ext uri="{FF2B5EF4-FFF2-40B4-BE49-F238E27FC236}">
                <a16:creationId xmlns:a16="http://schemas.microsoft.com/office/drawing/2014/main" id="{A7BF68A0-64EE-413E-8968-CB3B8128E0C1}"/>
              </a:ext>
            </a:extLst>
          </p:cNvPr>
          <p:cNvSpPr/>
          <p:nvPr/>
        </p:nvSpPr>
        <p:spPr>
          <a:xfrm rot="10800000" flipV="1">
            <a:off x="1258439" y="4364961"/>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New Roman" panose="02020603050405020304" charset="0"/>
              </a:rPr>
              <a:t>3</a:t>
            </a:r>
            <a:endParaRPr lang="zh-CN" altLang="en-US" sz="3600" dirty="0">
              <a:latin typeface="Times New Roman" panose="02020603050405020304" charset="0"/>
            </a:endParaRPr>
          </a:p>
        </p:txBody>
      </p:sp>
      <p:sp>
        <p:nvSpPr>
          <p:cNvPr id="8" name="文本框 7">
            <a:extLst>
              <a:ext uri="{FF2B5EF4-FFF2-40B4-BE49-F238E27FC236}">
                <a16:creationId xmlns:a16="http://schemas.microsoft.com/office/drawing/2014/main" id="{B8947C09-81D5-460E-9827-59B2B412AB11}"/>
              </a:ext>
            </a:extLst>
          </p:cNvPr>
          <p:cNvSpPr txBox="1"/>
          <p:nvPr/>
        </p:nvSpPr>
        <p:spPr>
          <a:xfrm>
            <a:off x="1806878" y="1978303"/>
            <a:ext cx="3416312" cy="646327"/>
          </a:xfrm>
          <a:prstGeom prst="rect">
            <a:avLst/>
          </a:prstGeom>
          <a:noFill/>
        </p:spPr>
        <p:txBody>
          <a:bodyPr wrap="none" lIns="91436" tIns="45718" rIns="91436" bIns="45718" rtlCol="0">
            <a:spAutoFit/>
          </a:bodyPr>
          <a:lstStyle/>
          <a:p>
            <a:r>
              <a:rPr lang="zh-CN" altLang="zh-CN" sz="3600" b="1" dirty="0">
                <a:latin typeface="等线" panose="02010600030101010101" pitchFamily="2" charset="-122"/>
                <a:ea typeface="等线" panose="02010600030101010101" pitchFamily="2" charset="-122"/>
              </a:rPr>
              <a:t>课题来源与意义</a:t>
            </a:r>
          </a:p>
        </p:txBody>
      </p:sp>
      <p:sp>
        <p:nvSpPr>
          <p:cNvPr id="9" name="文本框 8">
            <a:extLst>
              <a:ext uri="{FF2B5EF4-FFF2-40B4-BE49-F238E27FC236}">
                <a16:creationId xmlns:a16="http://schemas.microsoft.com/office/drawing/2014/main" id="{2844368A-55C8-4930-B4AB-20C539F907CE}"/>
              </a:ext>
            </a:extLst>
          </p:cNvPr>
          <p:cNvSpPr txBox="1"/>
          <p:nvPr/>
        </p:nvSpPr>
        <p:spPr>
          <a:xfrm>
            <a:off x="8202971" y="2043100"/>
            <a:ext cx="2730590" cy="646327"/>
          </a:xfrm>
          <a:prstGeom prst="rect">
            <a:avLst/>
          </a:prstGeom>
          <a:noFill/>
        </p:spPr>
        <p:txBody>
          <a:bodyPr wrap="square" lIns="91436" tIns="45718" rIns="91436" bIns="45718" rtlCol="0">
            <a:spAutoFit/>
          </a:bodyPr>
          <a:lstStyle/>
          <a:p>
            <a:r>
              <a:rPr lang="zh-CN" altLang="en-US" sz="3600" b="1" dirty="0">
                <a:latin typeface="等线" panose="02010600030101010101" pitchFamily="2" charset="-122"/>
                <a:ea typeface="等线" panose="02010600030101010101" pitchFamily="2" charset="-122"/>
              </a:rPr>
              <a:t>系统优化</a:t>
            </a:r>
          </a:p>
        </p:txBody>
      </p:sp>
      <p:sp>
        <p:nvSpPr>
          <p:cNvPr id="10" name="文本框 9">
            <a:extLst>
              <a:ext uri="{FF2B5EF4-FFF2-40B4-BE49-F238E27FC236}">
                <a16:creationId xmlns:a16="http://schemas.microsoft.com/office/drawing/2014/main" id="{F97430F5-33E2-42B5-ADB6-436050EB1E2D}"/>
              </a:ext>
            </a:extLst>
          </p:cNvPr>
          <p:cNvSpPr txBox="1"/>
          <p:nvPr/>
        </p:nvSpPr>
        <p:spPr>
          <a:xfrm>
            <a:off x="1801206" y="3110017"/>
            <a:ext cx="4339641" cy="646327"/>
          </a:xfrm>
          <a:prstGeom prst="rect">
            <a:avLst/>
          </a:prstGeom>
          <a:noFill/>
        </p:spPr>
        <p:txBody>
          <a:bodyPr wrap="none" lIns="91436" tIns="45718" rIns="91436" bIns="45718" rtlCol="0">
            <a:spAutoFit/>
          </a:bodyPr>
          <a:lstStyle/>
          <a:p>
            <a:r>
              <a:rPr lang="zh-CN" altLang="en-US" sz="3600" b="1" dirty="0">
                <a:latin typeface="等线" panose="02010600030101010101" pitchFamily="2" charset="-122"/>
                <a:ea typeface="等线" panose="02010600030101010101" pitchFamily="2" charset="-122"/>
              </a:rPr>
              <a:t>系统分析与总体设计</a:t>
            </a:r>
          </a:p>
        </p:txBody>
      </p:sp>
      <p:sp>
        <p:nvSpPr>
          <p:cNvPr id="11" name="文本框 10">
            <a:extLst>
              <a:ext uri="{FF2B5EF4-FFF2-40B4-BE49-F238E27FC236}">
                <a16:creationId xmlns:a16="http://schemas.microsoft.com/office/drawing/2014/main" id="{44168269-E8FE-407E-939C-281CC836AF76}"/>
              </a:ext>
            </a:extLst>
          </p:cNvPr>
          <p:cNvSpPr txBox="1"/>
          <p:nvPr/>
        </p:nvSpPr>
        <p:spPr>
          <a:xfrm>
            <a:off x="8279172" y="3422405"/>
            <a:ext cx="1107988" cy="646327"/>
          </a:xfrm>
          <a:prstGeom prst="rect">
            <a:avLst/>
          </a:prstGeom>
          <a:noFill/>
        </p:spPr>
        <p:txBody>
          <a:bodyPr wrap="none" lIns="91436" tIns="45718" rIns="91436" bIns="45718" rtlCol="0">
            <a:spAutoFit/>
          </a:bodyPr>
          <a:lstStyle/>
          <a:p>
            <a:r>
              <a:rPr lang="zh-CN" altLang="en-US" sz="3600" b="1" dirty="0">
                <a:latin typeface="等线" panose="02010600030101010101" pitchFamily="2" charset="-122"/>
                <a:ea typeface="等线" panose="02010600030101010101" pitchFamily="2" charset="-122"/>
              </a:rPr>
              <a:t>总结</a:t>
            </a:r>
          </a:p>
        </p:txBody>
      </p:sp>
      <p:sp>
        <p:nvSpPr>
          <p:cNvPr id="12" name="文本框 11">
            <a:extLst>
              <a:ext uri="{FF2B5EF4-FFF2-40B4-BE49-F238E27FC236}">
                <a16:creationId xmlns:a16="http://schemas.microsoft.com/office/drawing/2014/main" id="{90C3280A-6421-4770-9787-FCFE91EAD833}"/>
              </a:ext>
            </a:extLst>
          </p:cNvPr>
          <p:cNvSpPr txBox="1"/>
          <p:nvPr/>
        </p:nvSpPr>
        <p:spPr>
          <a:xfrm>
            <a:off x="1744056" y="4322867"/>
            <a:ext cx="5023708" cy="646327"/>
          </a:xfrm>
          <a:prstGeom prst="rect">
            <a:avLst/>
          </a:prstGeom>
          <a:noFill/>
        </p:spPr>
        <p:txBody>
          <a:bodyPr wrap="square" lIns="91436" tIns="45718" rIns="91436" bIns="45718" rtlCol="0">
            <a:spAutoFit/>
          </a:bodyPr>
          <a:lstStyle/>
          <a:p>
            <a:r>
              <a:rPr lang="zh-CN" altLang="en-US" sz="3600" b="1" dirty="0">
                <a:latin typeface="等线" panose="02010600030101010101" pitchFamily="2" charset="-122"/>
                <a:ea typeface="等线" panose="02010600030101010101" pitchFamily="2" charset="-122"/>
              </a:rPr>
              <a:t>关键技术与功能展示</a:t>
            </a:r>
            <a:endParaRPr lang="en-US" altLang="zh-CN" sz="3600" b="1" dirty="0">
              <a:latin typeface="等线" panose="02010600030101010101" pitchFamily="2" charset="-122"/>
              <a:ea typeface="等线" panose="02010600030101010101" pitchFamily="2" charset="-122"/>
            </a:endParaRPr>
          </a:p>
        </p:txBody>
      </p:sp>
      <p:sp>
        <p:nvSpPr>
          <p:cNvPr id="13" name="圆角矩形 24">
            <a:extLst>
              <a:ext uri="{FF2B5EF4-FFF2-40B4-BE49-F238E27FC236}">
                <a16:creationId xmlns:a16="http://schemas.microsoft.com/office/drawing/2014/main" id="{25EEFF03-2DB5-4804-B495-6E149345EAB7}"/>
              </a:ext>
            </a:extLst>
          </p:cNvPr>
          <p:cNvSpPr/>
          <p:nvPr/>
        </p:nvSpPr>
        <p:spPr>
          <a:xfrm rot="10800000" flipV="1">
            <a:off x="7589586" y="2080528"/>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New Roman" panose="02020603050405020304" charset="0"/>
              </a:rPr>
              <a:t>4</a:t>
            </a:r>
            <a:endParaRPr lang="zh-CN" altLang="en-US" sz="3600" dirty="0">
              <a:latin typeface="Times New Roman" panose="02020603050405020304" charset="0"/>
            </a:endParaRPr>
          </a:p>
        </p:txBody>
      </p:sp>
    </p:spTree>
    <p:extLst>
      <p:ext uri="{BB962C8B-B14F-4D97-AF65-F5344CB8AC3E}">
        <p14:creationId xmlns:p14="http://schemas.microsoft.com/office/powerpoint/2010/main" val="181858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3">
            <a:extLst>
              <a:ext uri="{FF2B5EF4-FFF2-40B4-BE49-F238E27FC236}">
                <a16:creationId xmlns:a16="http://schemas.microsoft.com/office/drawing/2014/main" id="{51CFE27D-24AE-487A-91DE-AABBBBD0F1AC}"/>
              </a:ext>
            </a:extLst>
          </p:cNvPr>
          <p:cNvGrpSpPr/>
          <p:nvPr/>
        </p:nvGrpSpPr>
        <p:grpSpPr>
          <a:xfrm>
            <a:off x="0" y="134260"/>
            <a:ext cx="3200400" cy="599165"/>
            <a:chOff x="0" y="284389"/>
            <a:chExt cx="1692275" cy="529772"/>
          </a:xfrm>
        </p:grpSpPr>
        <p:sp>
          <p:nvSpPr>
            <p:cNvPr id="17" name="矩形 16">
              <a:extLst>
                <a:ext uri="{FF2B5EF4-FFF2-40B4-BE49-F238E27FC236}">
                  <a16:creationId xmlns:a16="http://schemas.microsoft.com/office/drawing/2014/main" id="{447B083F-9FA6-469A-9F5D-56997D81C68C}"/>
                </a:ext>
              </a:extLst>
            </p:cNvPr>
            <p:cNvSpPr/>
            <p:nvPr/>
          </p:nvSpPr>
          <p:spPr>
            <a:xfrm>
              <a:off x="0" y="284389"/>
              <a:ext cx="1511300" cy="529772"/>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3600" b="1" dirty="0">
                  <a:solidFill>
                    <a:schemeClr val="bg1"/>
                  </a:solidFill>
                  <a:latin typeface="等线" panose="02010600030101010101" pitchFamily="2" charset="-122"/>
                  <a:ea typeface="等线" panose="02010600030101010101" pitchFamily="2" charset="-122"/>
                  <a:sym typeface="Arial" panose="020B0604020202020204" pitchFamily="34" charset="0"/>
                </a:rPr>
                <a:t>功能实现</a:t>
              </a:r>
            </a:p>
          </p:txBody>
        </p:sp>
        <p:sp>
          <p:nvSpPr>
            <p:cNvPr id="18" name="矩形 17">
              <a:extLst>
                <a:ext uri="{FF2B5EF4-FFF2-40B4-BE49-F238E27FC236}">
                  <a16:creationId xmlns:a16="http://schemas.microsoft.com/office/drawing/2014/main" id="{64CAC675-0265-419A-9106-004FE3026664}"/>
                </a:ext>
              </a:extLst>
            </p:cNvPr>
            <p:cNvSpPr/>
            <p:nvPr/>
          </p:nvSpPr>
          <p:spPr>
            <a:xfrm>
              <a:off x="1577975" y="284389"/>
              <a:ext cx="114300" cy="529772"/>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9" name="标题 1">
            <a:extLst>
              <a:ext uri="{FF2B5EF4-FFF2-40B4-BE49-F238E27FC236}">
                <a16:creationId xmlns:a16="http://schemas.microsoft.com/office/drawing/2014/main" id="{B6A6A4B9-A8EA-425E-9482-0F11A684C432}"/>
              </a:ext>
            </a:extLst>
          </p:cNvPr>
          <p:cNvSpPr txBox="1">
            <a:spLocks/>
          </p:cNvSpPr>
          <p:nvPr/>
        </p:nvSpPr>
        <p:spPr>
          <a:xfrm>
            <a:off x="670708" y="986997"/>
            <a:ext cx="4144984" cy="8187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zh-CN" altLang="en-US" sz="2400" kern="100" dirty="0">
              <a:solidFill>
                <a:srgbClr val="0070C0"/>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9182F87B-1FC9-4F17-90C3-15E200C2AFAA}"/>
              </a:ext>
            </a:extLst>
          </p:cNvPr>
          <p:cNvSpPr/>
          <p:nvPr/>
        </p:nvSpPr>
        <p:spPr>
          <a:xfrm>
            <a:off x="280062" y="1491490"/>
            <a:ext cx="3079750" cy="45719"/>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sz="3600" b="1" dirty="0">
              <a:solidFill>
                <a:schemeClr val="bg1"/>
              </a:solidFill>
              <a:latin typeface="等线" panose="02010600030101010101" pitchFamily="2" charset="-122"/>
              <a:ea typeface="等线" panose="02010600030101010101" pitchFamily="2" charset="-122"/>
              <a:sym typeface="Arial" panose="020B0604020202020204" pitchFamily="34" charset="0"/>
            </a:endParaRPr>
          </a:p>
        </p:txBody>
      </p:sp>
      <p:sp>
        <p:nvSpPr>
          <p:cNvPr id="7" name="文本框 6">
            <a:extLst>
              <a:ext uri="{FF2B5EF4-FFF2-40B4-BE49-F238E27FC236}">
                <a16:creationId xmlns:a16="http://schemas.microsoft.com/office/drawing/2014/main" id="{522F4F56-A878-4BD5-943A-0CB7E10BD67B}"/>
              </a:ext>
            </a:extLst>
          </p:cNvPr>
          <p:cNvSpPr txBox="1"/>
          <p:nvPr/>
        </p:nvSpPr>
        <p:spPr>
          <a:xfrm>
            <a:off x="998975" y="2114476"/>
            <a:ext cx="3103125" cy="3970318"/>
          </a:xfrm>
          <a:prstGeom prst="rect">
            <a:avLst/>
          </a:prstGeom>
          <a:noFill/>
        </p:spPr>
        <p:txBody>
          <a:bodyPr wrap="square" rtlCol="0">
            <a:spAutoFit/>
          </a:bodyPr>
          <a:lstStyle/>
          <a:p>
            <a:r>
              <a:rPr lang="en-US" altLang="zh-CN" spc="100" dirty="0">
                <a:latin typeface="等线" panose="02010600030101010101" pitchFamily="2" charset="-122"/>
                <a:ea typeface="等线" panose="02010600030101010101" pitchFamily="2" charset="-122"/>
              </a:rPr>
              <a:t>	</a:t>
            </a:r>
            <a:r>
              <a:rPr lang="zh-CN" altLang="en-US" spc="100" dirty="0">
                <a:latin typeface="等线" panose="02010600030101010101" pitchFamily="2" charset="-122"/>
                <a:ea typeface="等线" panose="02010600030101010101" pitchFamily="2" charset="-122"/>
              </a:rPr>
              <a:t>在库存中添加新商品的时候可以为商品添加其条形码，商品的条形码可以映射为同一款商品，所以可以作为一个商品的标识码。此处点击扫一扫会调起系统的摄像头对准目标的条形码，程序识别到之后会返回其代表的数字串并自动写入表单，完成表单之后存入数据库中。</a:t>
            </a:r>
            <a:r>
              <a:rPr lang="en-US" altLang="zh-CN" spc="100" dirty="0">
                <a:latin typeface="等线" panose="02010600030101010101" pitchFamily="2" charset="-122"/>
                <a:ea typeface="等线" panose="02010600030101010101" pitchFamily="2" charset="-122"/>
              </a:rPr>
              <a:t>	</a:t>
            </a:r>
            <a:r>
              <a:rPr lang="zh-CN" altLang="en-US" spc="100" dirty="0">
                <a:latin typeface="等线" panose="02010600030101010101" pitchFamily="2" charset="-122"/>
                <a:ea typeface="等线" panose="02010600030101010101" pitchFamily="2" charset="-122"/>
              </a:rPr>
              <a:t>使用快捷功能中的扫一扫就可以通过扫描同款商品条形码查找到数据库中该商品的所有信息了。</a:t>
            </a:r>
            <a:endParaRPr lang="en-US" altLang="zh-CN" spc="100" dirty="0">
              <a:latin typeface="等线" panose="02010600030101010101" pitchFamily="2" charset="-122"/>
              <a:ea typeface="等线" panose="02010600030101010101" pitchFamily="2" charset="-122"/>
            </a:endParaRPr>
          </a:p>
        </p:txBody>
      </p:sp>
      <p:sp>
        <p:nvSpPr>
          <p:cNvPr id="12" name="标题 1">
            <a:extLst>
              <a:ext uri="{FF2B5EF4-FFF2-40B4-BE49-F238E27FC236}">
                <a16:creationId xmlns:a16="http://schemas.microsoft.com/office/drawing/2014/main" id="{0E33FED4-6BE0-4582-B1BE-91A5B9814CAB}"/>
              </a:ext>
            </a:extLst>
          </p:cNvPr>
          <p:cNvSpPr txBox="1">
            <a:spLocks/>
          </p:cNvSpPr>
          <p:nvPr/>
        </p:nvSpPr>
        <p:spPr>
          <a:xfrm>
            <a:off x="478045" y="986997"/>
            <a:ext cx="4144984" cy="8187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400" kern="100" dirty="0">
                <a:solidFill>
                  <a:srgbClr val="0070C0"/>
                </a:solidFill>
                <a:latin typeface="微软雅黑" panose="020B0503020204020204" pitchFamily="34" charset="-122"/>
                <a:ea typeface="微软雅黑" panose="020B0503020204020204" pitchFamily="34" charset="-122"/>
              </a:rPr>
              <a:t>条形码的解析和查找</a:t>
            </a:r>
          </a:p>
        </p:txBody>
      </p:sp>
      <p:pic>
        <p:nvPicPr>
          <p:cNvPr id="5" name="图片 4">
            <a:extLst>
              <a:ext uri="{FF2B5EF4-FFF2-40B4-BE49-F238E27FC236}">
                <a16:creationId xmlns:a16="http://schemas.microsoft.com/office/drawing/2014/main" id="{42C3F1F3-9497-4830-8E84-255EBA77782D}"/>
              </a:ext>
            </a:extLst>
          </p:cNvPr>
          <p:cNvPicPr>
            <a:picLocks noChangeAspect="1"/>
          </p:cNvPicPr>
          <p:nvPr/>
        </p:nvPicPr>
        <p:blipFill>
          <a:blip r:embed="rId2"/>
          <a:stretch>
            <a:fillRect/>
          </a:stretch>
        </p:blipFill>
        <p:spPr>
          <a:xfrm>
            <a:off x="5082283" y="354191"/>
            <a:ext cx="3430432" cy="6124575"/>
          </a:xfrm>
          <a:prstGeom prst="rect">
            <a:avLst/>
          </a:prstGeom>
        </p:spPr>
      </p:pic>
    </p:spTree>
    <p:extLst>
      <p:ext uri="{BB962C8B-B14F-4D97-AF65-F5344CB8AC3E}">
        <p14:creationId xmlns:p14="http://schemas.microsoft.com/office/powerpoint/2010/main" val="4242306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3">
            <a:extLst>
              <a:ext uri="{FF2B5EF4-FFF2-40B4-BE49-F238E27FC236}">
                <a16:creationId xmlns:a16="http://schemas.microsoft.com/office/drawing/2014/main" id="{51CFE27D-24AE-487A-91DE-AABBBBD0F1AC}"/>
              </a:ext>
            </a:extLst>
          </p:cNvPr>
          <p:cNvGrpSpPr/>
          <p:nvPr/>
        </p:nvGrpSpPr>
        <p:grpSpPr>
          <a:xfrm>
            <a:off x="0" y="134260"/>
            <a:ext cx="3200400" cy="599165"/>
            <a:chOff x="0" y="284389"/>
            <a:chExt cx="1692275" cy="529772"/>
          </a:xfrm>
        </p:grpSpPr>
        <p:sp>
          <p:nvSpPr>
            <p:cNvPr id="17" name="矩形 16">
              <a:extLst>
                <a:ext uri="{FF2B5EF4-FFF2-40B4-BE49-F238E27FC236}">
                  <a16:creationId xmlns:a16="http://schemas.microsoft.com/office/drawing/2014/main" id="{447B083F-9FA6-469A-9F5D-56997D81C68C}"/>
                </a:ext>
              </a:extLst>
            </p:cNvPr>
            <p:cNvSpPr/>
            <p:nvPr/>
          </p:nvSpPr>
          <p:spPr>
            <a:xfrm>
              <a:off x="0" y="284389"/>
              <a:ext cx="1511300" cy="529772"/>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3600" b="1" dirty="0">
                  <a:solidFill>
                    <a:schemeClr val="bg1"/>
                  </a:solidFill>
                  <a:latin typeface="等线" panose="02010600030101010101" pitchFamily="2" charset="-122"/>
                  <a:ea typeface="等线" panose="02010600030101010101" pitchFamily="2" charset="-122"/>
                  <a:sym typeface="Arial" panose="020B0604020202020204" pitchFamily="34" charset="0"/>
                </a:rPr>
                <a:t>功能实现</a:t>
              </a:r>
            </a:p>
          </p:txBody>
        </p:sp>
        <p:sp>
          <p:nvSpPr>
            <p:cNvPr id="18" name="矩形 17">
              <a:extLst>
                <a:ext uri="{FF2B5EF4-FFF2-40B4-BE49-F238E27FC236}">
                  <a16:creationId xmlns:a16="http://schemas.microsoft.com/office/drawing/2014/main" id="{64CAC675-0265-419A-9106-004FE3026664}"/>
                </a:ext>
              </a:extLst>
            </p:cNvPr>
            <p:cNvSpPr/>
            <p:nvPr/>
          </p:nvSpPr>
          <p:spPr>
            <a:xfrm>
              <a:off x="1577975" y="284389"/>
              <a:ext cx="114300" cy="529772"/>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9" name="标题 1">
            <a:extLst>
              <a:ext uri="{FF2B5EF4-FFF2-40B4-BE49-F238E27FC236}">
                <a16:creationId xmlns:a16="http://schemas.microsoft.com/office/drawing/2014/main" id="{B6A6A4B9-A8EA-425E-9482-0F11A684C432}"/>
              </a:ext>
            </a:extLst>
          </p:cNvPr>
          <p:cNvSpPr txBox="1">
            <a:spLocks/>
          </p:cNvSpPr>
          <p:nvPr/>
        </p:nvSpPr>
        <p:spPr>
          <a:xfrm>
            <a:off x="670708" y="986997"/>
            <a:ext cx="4144984" cy="8187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zh-CN" altLang="en-US" sz="2400" kern="100" dirty="0">
              <a:solidFill>
                <a:srgbClr val="0070C0"/>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9182F87B-1FC9-4F17-90C3-15E200C2AFAA}"/>
              </a:ext>
            </a:extLst>
          </p:cNvPr>
          <p:cNvSpPr/>
          <p:nvPr/>
        </p:nvSpPr>
        <p:spPr>
          <a:xfrm>
            <a:off x="280062" y="1491490"/>
            <a:ext cx="3079750" cy="45719"/>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sz="3600" b="1" dirty="0">
              <a:solidFill>
                <a:schemeClr val="bg1"/>
              </a:solidFill>
              <a:latin typeface="等线" panose="02010600030101010101" pitchFamily="2" charset="-122"/>
              <a:ea typeface="等线" panose="02010600030101010101" pitchFamily="2" charset="-122"/>
              <a:sym typeface="Arial" panose="020B0604020202020204" pitchFamily="34" charset="0"/>
            </a:endParaRPr>
          </a:p>
        </p:txBody>
      </p:sp>
      <p:sp>
        <p:nvSpPr>
          <p:cNvPr id="7" name="文本框 6">
            <a:extLst>
              <a:ext uri="{FF2B5EF4-FFF2-40B4-BE49-F238E27FC236}">
                <a16:creationId xmlns:a16="http://schemas.microsoft.com/office/drawing/2014/main" id="{522F4F56-A878-4BD5-943A-0CB7E10BD67B}"/>
              </a:ext>
            </a:extLst>
          </p:cNvPr>
          <p:cNvSpPr txBox="1"/>
          <p:nvPr/>
        </p:nvSpPr>
        <p:spPr>
          <a:xfrm>
            <a:off x="998975" y="2114476"/>
            <a:ext cx="3103125" cy="3693319"/>
          </a:xfrm>
          <a:prstGeom prst="rect">
            <a:avLst/>
          </a:prstGeom>
          <a:noFill/>
        </p:spPr>
        <p:txBody>
          <a:bodyPr wrap="square" rtlCol="0">
            <a:spAutoFit/>
          </a:bodyPr>
          <a:lstStyle/>
          <a:p>
            <a:r>
              <a:rPr lang="en-US" altLang="zh-CN" spc="100" dirty="0">
                <a:latin typeface="等线" panose="02010600030101010101" pitchFamily="2" charset="-122"/>
                <a:ea typeface="等线" panose="02010600030101010101" pitchFamily="2" charset="-122"/>
              </a:rPr>
              <a:t>	</a:t>
            </a:r>
            <a:r>
              <a:rPr lang="zh-CN" altLang="en-US" spc="100" dirty="0">
                <a:latin typeface="等线" panose="02010600030101010101" pitchFamily="2" charset="-122"/>
                <a:ea typeface="等线" panose="02010600030101010101" pitchFamily="2" charset="-122"/>
              </a:rPr>
              <a:t>本产品使用超高频</a:t>
            </a:r>
            <a:r>
              <a:rPr lang="en-US" altLang="zh-CN" spc="100" dirty="0">
                <a:latin typeface="等线" panose="02010600030101010101" pitchFamily="2" charset="-122"/>
                <a:ea typeface="等线" panose="02010600030101010101" pitchFamily="2" charset="-122"/>
              </a:rPr>
              <a:t>RFID</a:t>
            </a:r>
            <a:r>
              <a:rPr lang="zh-CN" altLang="en-US" spc="100" dirty="0">
                <a:latin typeface="等线" panose="02010600030101010101" pitchFamily="2" charset="-122"/>
                <a:ea typeface="等线" panose="02010600030101010101" pitchFamily="2" charset="-122"/>
              </a:rPr>
              <a:t>电子标签。每一张</a:t>
            </a:r>
            <a:r>
              <a:rPr lang="en-US" altLang="zh-CN" spc="100" dirty="0">
                <a:latin typeface="等线" panose="02010600030101010101" pitchFamily="2" charset="-122"/>
                <a:ea typeface="等线" panose="02010600030101010101" pitchFamily="2" charset="-122"/>
              </a:rPr>
              <a:t>RFID</a:t>
            </a:r>
            <a:r>
              <a:rPr lang="zh-CN" altLang="en-US" spc="100" dirty="0">
                <a:latin typeface="等线" panose="02010600030101010101" pitchFamily="2" charset="-122"/>
                <a:ea typeface="等线" panose="02010600030101010101" pitchFamily="2" charset="-122"/>
              </a:rPr>
              <a:t>电子标签都有自己的唯一识别码</a:t>
            </a:r>
            <a:r>
              <a:rPr lang="en-US" altLang="zh-CN" spc="100" dirty="0">
                <a:latin typeface="等线" panose="02010600030101010101" pitchFamily="2" charset="-122"/>
                <a:ea typeface="等线" panose="02010600030101010101" pitchFamily="2" charset="-122"/>
              </a:rPr>
              <a:t>EPC</a:t>
            </a:r>
            <a:r>
              <a:rPr lang="zh-CN" altLang="en-US" spc="100" dirty="0">
                <a:latin typeface="等线" panose="02010600030101010101" pitchFamily="2" charset="-122"/>
                <a:ea typeface="等线" panose="02010600030101010101" pitchFamily="2" charset="-122"/>
              </a:rPr>
              <a:t>码，通过蓝牙穿戴设备读取到电子标签的</a:t>
            </a:r>
            <a:r>
              <a:rPr lang="en-US" altLang="zh-CN" spc="100" dirty="0">
                <a:latin typeface="等线" panose="02010600030101010101" pitchFamily="2" charset="-122"/>
                <a:ea typeface="等线" panose="02010600030101010101" pitchFamily="2" charset="-122"/>
              </a:rPr>
              <a:t>EPC</a:t>
            </a:r>
            <a:r>
              <a:rPr lang="zh-CN" altLang="en-US" spc="100" dirty="0">
                <a:latin typeface="等线" panose="02010600030101010101" pitchFamily="2" charset="-122"/>
                <a:ea typeface="等线" panose="02010600030101010101" pitchFamily="2" charset="-122"/>
              </a:rPr>
              <a:t>码后，设备通过蓝牙与用户的智能手机通讯，微信读取到蓝牙信息流中的回调之后便可以获取到</a:t>
            </a:r>
            <a:r>
              <a:rPr lang="en-US" altLang="zh-CN" spc="100" dirty="0">
                <a:latin typeface="等线" panose="02010600030101010101" pitchFamily="2" charset="-122"/>
                <a:ea typeface="等线" panose="02010600030101010101" pitchFamily="2" charset="-122"/>
              </a:rPr>
              <a:t>EPC</a:t>
            </a:r>
            <a:r>
              <a:rPr lang="zh-CN" altLang="en-US" spc="100" dirty="0">
                <a:latin typeface="等线" panose="02010600030101010101" pitchFamily="2" charset="-122"/>
                <a:ea typeface="等线" panose="02010600030101010101" pitchFamily="2" charset="-122"/>
              </a:rPr>
              <a:t>码。电子标签贴到货物身上之后，</a:t>
            </a:r>
            <a:r>
              <a:rPr lang="en-US" altLang="zh-CN" spc="100" dirty="0">
                <a:latin typeface="等线" panose="02010600030101010101" pitchFamily="2" charset="-122"/>
                <a:ea typeface="等线" panose="02010600030101010101" pitchFamily="2" charset="-122"/>
              </a:rPr>
              <a:t>EPC</a:t>
            </a:r>
            <a:r>
              <a:rPr lang="zh-CN" altLang="en-US" spc="100" dirty="0">
                <a:latin typeface="等线" panose="02010600030101010101" pitchFamily="2" charset="-122"/>
                <a:ea typeface="等线" panose="02010600030101010101" pitchFamily="2" charset="-122"/>
              </a:rPr>
              <a:t>码作为主键就可以映射到每一件货物，使得每一件货物都有独一无二的标签。</a:t>
            </a:r>
            <a:endParaRPr lang="en-US" altLang="zh-CN" spc="100" dirty="0">
              <a:latin typeface="等线" panose="02010600030101010101" pitchFamily="2" charset="-122"/>
              <a:ea typeface="等线" panose="02010600030101010101" pitchFamily="2" charset="-122"/>
            </a:endParaRPr>
          </a:p>
        </p:txBody>
      </p:sp>
      <p:sp>
        <p:nvSpPr>
          <p:cNvPr id="12" name="标题 1">
            <a:extLst>
              <a:ext uri="{FF2B5EF4-FFF2-40B4-BE49-F238E27FC236}">
                <a16:creationId xmlns:a16="http://schemas.microsoft.com/office/drawing/2014/main" id="{0E33FED4-6BE0-4582-B1BE-91A5B9814CAB}"/>
              </a:ext>
            </a:extLst>
          </p:cNvPr>
          <p:cNvSpPr txBox="1">
            <a:spLocks/>
          </p:cNvSpPr>
          <p:nvPr/>
        </p:nvSpPr>
        <p:spPr>
          <a:xfrm>
            <a:off x="1287320" y="986996"/>
            <a:ext cx="4144984" cy="8187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2400" kern="100" dirty="0">
                <a:solidFill>
                  <a:srgbClr val="0070C0"/>
                </a:solidFill>
                <a:latin typeface="微软雅黑" panose="020B0503020204020204" pitchFamily="34" charset="-122"/>
                <a:ea typeface="微软雅黑" panose="020B0503020204020204" pitchFamily="34" charset="-122"/>
              </a:rPr>
              <a:t>RFID</a:t>
            </a:r>
            <a:r>
              <a:rPr lang="zh-CN" altLang="en-US" sz="2400" kern="100" dirty="0">
                <a:solidFill>
                  <a:srgbClr val="0070C0"/>
                </a:solidFill>
                <a:latin typeface="微软雅黑" panose="020B0503020204020204" pitchFamily="34" charset="-122"/>
                <a:ea typeface="微软雅黑" panose="020B0503020204020204" pitchFamily="34" charset="-122"/>
              </a:rPr>
              <a:t>识别模块</a:t>
            </a:r>
          </a:p>
        </p:txBody>
      </p:sp>
      <p:pic>
        <p:nvPicPr>
          <p:cNvPr id="10" name="图片 9">
            <a:extLst>
              <a:ext uri="{FF2B5EF4-FFF2-40B4-BE49-F238E27FC236}">
                <a16:creationId xmlns:a16="http://schemas.microsoft.com/office/drawing/2014/main" id="{A5C51878-0195-444D-87DC-69FEB3F36DE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9209" y="194752"/>
            <a:ext cx="3113581" cy="6468496"/>
          </a:xfrm>
          <a:prstGeom prst="rect">
            <a:avLst/>
          </a:prstGeom>
          <a:noFill/>
          <a:ln>
            <a:noFill/>
          </a:ln>
        </p:spPr>
      </p:pic>
    </p:spTree>
    <p:extLst>
      <p:ext uri="{BB962C8B-B14F-4D97-AF65-F5344CB8AC3E}">
        <p14:creationId xmlns:p14="http://schemas.microsoft.com/office/powerpoint/2010/main" val="1624677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 3">
            <a:extLst>
              <a:ext uri="{FF2B5EF4-FFF2-40B4-BE49-F238E27FC236}">
                <a16:creationId xmlns:a16="http://schemas.microsoft.com/office/drawing/2014/main" id="{11E7CC7C-1C6A-4348-B2DE-1EDB240518CF}"/>
              </a:ext>
            </a:extLst>
          </p:cNvPr>
          <p:cNvGrpSpPr/>
          <p:nvPr/>
        </p:nvGrpSpPr>
        <p:grpSpPr>
          <a:xfrm>
            <a:off x="-21102" y="2293256"/>
            <a:ext cx="12213103" cy="1850521"/>
            <a:chOff x="-21102" y="2847433"/>
            <a:chExt cx="12213102" cy="1296345"/>
          </a:xfrm>
        </p:grpSpPr>
        <p:sp>
          <p:nvSpPr>
            <p:cNvPr id="13" name="矩形 12">
              <a:extLst>
                <a:ext uri="{FF2B5EF4-FFF2-40B4-BE49-F238E27FC236}">
                  <a16:creationId xmlns:a16="http://schemas.microsoft.com/office/drawing/2014/main" id="{C9B30F90-1E26-4DD6-83D0-6BAB4A4DE7AE}"/>
                </a:ext>
              </a:extLst>
            </p:cNvPr>
            <p:cNvSpPr/>
            <p:nvPr/>
          </p:nvSpPr>
          <p:spPr>
            <a:xfrm flipH="1">
              <a:off x="0" y="2872348"/>
              <a:ext cx="12192000" cy="1252063"/>
            </a:xfrm>
            <a:prstGeom prst="rect">
              <a:avLst/>
            </a:prstGeom>
            <a:solidFill>
              <a:srgbClr val="2F5597"/>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39">
              <a:extLst>
                <a:ext uri="{FF2B5EF4-FFF2-40B4-BE49-F238E27FC236}">
                  <a16:creationId xmlns:a16="http://schemas.microsoft.com/office/drawing/2014/main" id="{8D7BCCA7-3873-4718-B6C4-8BC24EEF6811}"/>
                </a:ext>
              </a:extLst>
            </p:cNvPr>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4</a:t>
              </a:r>
              <a:endParaRPr lang="zh-CN" altLang="en-US" sz="6000" dirty="0"/>
            </a:p>
          </p:txBody>
        </p:sp>
        <p:sp>
          <p:nvSpPr>
            <p:cNvPr id="16" name="文本框 15">
              <a:extLst>
                <a:ext uri="{FF2B5EF4-FFF2-40B4-BE49-F238E27FC236}">
                  <a16:creationId xmlns:a16="http://schemas.microsoft.com/office/drawing/2014/main" id="{3DB48E7D-9E70-43AF-A811-F294E28B5E1A}"/>
                </a:ext>
              </a:extLst>
            </p:cNvPr>
            <p:cNvSpPr txBox="1"/>
            <p:nvPr/>
          </p:nvSpPr>
          <p:spPr>
            <a:xfrm>
              <a:off x="1698171" y="3128235"/>
              <a:ext cx="5713795" cy="711501"/>
            </a:xfrm>
            <a:prstGeom prst="rect">
              <a:avLst/>
            </a:prstGeom>
            <a:noFill/>
          </p:spPr>
          <p:txBody>
            <a:bodyPr wrap="square" lIns="91438" tIns="45719" rIns="91438" bIns="45719" rtlCol="0">
              <a:spAutoFit/>
            </a:bodyPr>
            <a:lstStyle/>
            <a:p>
              <a:r>
                <a:rPr lang="en-US" altLang="zh-CN" sz="6000" spc="600" dirty="0">
                  <a:solidFill>
                    <a:schemeClr val="bg1"/>
                  </a:solidFill>
                  <a:latin typeface="微软雅黑" panose="020B0503020204020204" pitchFamily="34" charset="-122"/>
                  <a:ea typeface="微软雅黑" panose="020B0503020204020204" pitchFamily="34" charset="-122"/>
                </a:rPr>
                <a:t>	</a:t>
              </a:r>
              <a:r>
                <a:rPr lang="zh-CN" altLang="en-US" sz="6000" spc="600" dirty="0">
                  <a:solidFill>
                    <a:schemeClr val="bg1"/>
                  </a:solidFill>
                  <a:latin typeface="微软雅黑" panose="020B0503020204020204" pitchFamily="34" charset="-122"/>
                  <a:ea typeface="微软雅黑" panose="020B0503020204020204" pitchFamily="34" charset="-122"/>
                </a:rPr>
                <a:t>系统优化</a:t>
              </a:r>
            </a:p>
          </p:txBody>
        </p:sp>
        <p:grpSp>
          <p:nvGrpSpPr>
            <p:cNvPr id="21" name="组 2">
              <a:extLst>
                <a:ext uri="{FF2B5EF4-FFF2-40B4-BE49-F238E27FC236}">
                  <a16:creationId xmlns:a16="http://schemas.microsoft.com/office/drawing/2014/main" id="{F617EE91-5247-44F9-8411-30616C51A337}"/>
                </a:ext>
              </a:extLst>
            </p:cNvPr>
            <p:cNvGrpSpPr/>
            <p:nvPr/>
          </p:nvGrpSpPr>
          <p:grpSpPr>
            <a:xfrm>
              <a:off x="-21102" y="2858492"/>
              <a:ext cx="242777" cy="1285286"/>
              <a:chOff x="-21102" y="2858492"/>
              <a:chExt cx="242777" cy="1285286"/>
            </a:xfrm>
          </p:grpSpPr>
          <p:sp>
            <p:nvSpPr>
              <p:cNvPr id="22" name="圆角矩形 45">
                <a:extLst>
                  <a:ext uri="{FF2B5EF4-FFF2-40B4-BE49-F238E27FC236}">
                    <a16:creationId xmlns:a16="http://schemas.microsoft.com/office/drawing/2014/main" id="{B946307F-C2CA-4F50-84E2-982A1D36EF0C}"/>
                  </a:ext>
                </a:extLst>
              </p:cNvPr>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46">
                <a:extLst>
                  <a:ext uri="{FF2B5EF4-FFF2-40B4-BE49-F238E27FC236}">
                    <a16:creationId xmlns:a16="http://schemas.microsoft.com/office/drawing/2014/main" id="{1F65BBE5-5DE5-4D8C-A653-8E532509D944}"/>
                  </a:ext>
                </a:extLst>
              </p:cNvPr>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47">
                <a:extLst>
                  <a:ext uri="{FF2B5EF4-FFF2-40B4-BE49-F238E27FC236}">
                    <a16:creationId xmlns:a16="http://schemas.microsoft.com/office/drawing/2014/main" id="{C083D220-CCA4-4FED-A4AB-E2C757636588}"/>
                  </a:ext>
                </a:extLst>
              </p:cNvPr>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48">
                <a:extLst>
                  <a:ext uri="{FF2B5EF4-FFF2-40B4-BE49-F238E27FC236}">
                    <a16:creationId xmlns:a16="http://schemas.microsoft.com/office/drawing/2014/main" id="{4A1D92EB-069B-4345-8E9A-ED164765C3FA}"/>
                  </a:ext>
                </a:extLst>
              </p:cNvPr>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44">
                <a:extLst>
                  <a:ext uri="{FF2B5EF4-FFF2-40B4-BE49-F238E27FC236}">
                    <a16:creationId xmlns:a16="http://schemas.microsoft.com/office/drawing/2014/main" id="{98F4E0D3-6C88-4CD5-B139-225F9BA519A9}"/>
                  </a:ext>
                </a:extLst>
              </p:cNvPr>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906493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E37D6A1-F5E5-4BF8-97DD-DF538051EB49}"/>
              </a:ext>
            </a:extLst>
          </p:cNvPr>
          <p:cNvSpPr txBox="1">
            <a:spLocks/>
          </p:cNvSpPr>
          <p:nvPr/>
        </p:nvSpPr>
        <p:spPr>
          <a:xfrm>
            <a:off x="547332" y="40844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pc="600" dirty="0">
                <a:solidFill>
                  <a:srgbClr val="0070C0"/>
                </a:solidFill>
                <a:latin typeface="微软雅黑" panose="020B0503020204020204" pitchFamily="34" charset="-122"/>
                <a:ea typeface="微软雅黑" panose="020B0503020204020204" pitchFamily="34" charset="-122"/>
              </a:rPr>
              <a:t>系统优化</a:t>
            </a:r>
            <a:endParaRPr lang="zh-CN" altLang="en-US" dirty="0">
              <a:solidFill>
                <a:srgbClr val="0070C0"/>
              </a:solidFill>
            </a:endParaRPr>
          </a:p>
        </p:txBody>
      </p:sp>
      <p:sp>
        <p:nvSpPr>
          <p:cNvPr id="5" name="矩形 4">
            <a:extLst>
              <a:ext uri="{FF2B5EF4-FFF2-40B4-BE49-F238E27FC236}">
                <a16:creationId xmlns:a16="http://schemas.microsoft.com/office/drawing/2014/main" id="{A88D89DD-3FAE-4114-802C-13632C45E7CA}"/>
              </a:ext>
            </a:extLst>
          </p:cNvPr>
          <p:cNvSpPr/>
          <p:nvPr/>
        </p:nvSpPr>
        <p:spPr>
          <a:xfrm>
            <a:off x="1034716" y="1358271"/>
            <a:ext cx="8109284" cy="4620624"/>
          </a:xfrm>
          <a:prstGeom prst="rect">
            <a:avLst/>
          </a:prstGeom>
        </p:spPr>
        <p:txBody>
          <a:bodyPr wrap="square">
            <a:spAutoFit/>
          </a:bodyPr>
          <a:lstStyle/>
          <a:p>
            <a:pPr indent="266700" algn="just">
              <a:lnSpc>
                <a:spcPct val="150000"/>
              </a:lnSpc>
              <a:spcAft>
                <a:spcPts val="0"/>
              </a:spcAft>
            </a:pPr>
            <a:r>
              <a:rPr lang="en-US" altLang="zh-CN" kern="100" dirty="0">
                <a:latin typeface="等线" panose="02010600030101010101" pitchFamily="2" charset="-122"/>
                <a:ea typeface="等线" panose="02010600030101010101" pitchFamily="2" charset="-122"/>
              </a:rPr>
              <a:t>	</a:t>
            </a:r>
            <a:r>
              <a:rPr lang="zh-CN" altLang="en-US" kern="100" dirty="0">
                <a:latin typeface="等线" panose="02010600030101010101" pitchFamily="2" charset="-122"/>
                <a:ea typeface="等线" panose="02010600030101010101" pitchFamily="2" charset="-122"/>
              </a:rPr>
              <a:t>在用户体验方面，本次产品的前端设计经历了几个版本的修改，总结了以往交互设计课程上的经验，在每一个操作环节上应该做到无需用户的额外思考，所见即所得的用户体验。使用</a:t>
            </a:r>
            <a:r>
              <a:rPr lang="en-US" altLang="zh-CN" kern="100" dirty="0" err="1">
                <a:latin typeface="等线" panose="02010600030101010101" pitchFamily="2" charset="-122"/>
                <a:ea typeface="等线" panose="02010600030101010101" pitchFamily="2" charset="-122"/>
              </a:rPr>
              <a:t>VantUI</a:t>
            </a:r>
            <a:r>
              <a:rPr lang="zh-CN" altLang="en-US" kern="100" dirty="0">
                <a:latin typeface="等线" panose="02010600030101010101" pitchFamily="2" charset="-122"/>
                <a:ea typeface="等线" panose="02010600030101010101" pitchFamily="2" charset="-122"/>
              </a:rPr>
              <a:t>代替纯手写的样式做到整体设计语言的同意。前端的</a:t>
            </a:r>
            <a:r>
              <a:rPr lang="en-US" altLang="zh-CN" kern="100" dirty="0">
                <a:latin typeface="等线" panose="02010600030101010101" pitchFamily="2" charset="-122"/>
                <a:ea typeface="等线" panose="02010600030101010101" pitchFamily="2" charset="-122"/>
              </a:rPr>
              <a:t>DOM</a:t>
            </a:r>
            <a:r>
              <a:rPr lang="zh-CN" altLang="en-US" kern="100" dirty="0">
                <a:latin typeface="等线" panose="02010600030101010101" pitchFamily="2" charset="-122"/>
                <a:ea typeface="等线" panose="02010600030101010101" pitchFamily="2" charset="-122"/>
              </a:rPr>
              <a:t>结构通过借助</a:t>
            </a:r>
            <a:r>
              <a:rPr lang="en-US" altLang="zh-CN" kern="100" dirty="0">
                <a:latin typeface="等线" panose="02010600030101010101" pitchFamily="2" charset="-122"/>
                <a:ea typeface="等线" panose="02010600030101010101" pitchFamily="2" charset="-122"/>
              </a:rPr>
              <a:t>chrome</a:t>
            </a:r>
            <a:r>
              <a:rPr lang="zh-CN" altLang="en-US" kern="100" dirty="0">
                <a:latin typeface="等线" panose="02010600030101010101" pitchFamily="2" charset="-122"/>
                <a:ea typeface="等线" panose="02010600030101010101" pitchFamily="2" charset="-122"/>
              </a:rPr>
              <a:t>开发者工具优化到最浅的深度以达到最佳的渲染性能。</a:t>
            </a:r>
            <a:endParaRPr lang="en-US" altLang="zh-CN" kern="100" dirty="0">
              <a:latin typeface="等线" panose="02010600030101010101" pitchFamily="2" charset="-122"/>
              <a:ea typeface="等线" panose="02010600030101010101" pitchFamily="2" charset="-122"/>
            </a:endParaRPr>
          </a:p>
          <a:p>
            <a:pPr indent="266700" algn="just">
              <a:lnSpc>
                <a:spcPct val="150000"/>
              </a:lnSpc>
              <a:spcAft>
                <a:spcPts val="0"/>
              </a:spcAft>
            </a:pPr>
            <a:r>
              <a:rPr lang="en-US" altLang="zh-CN" kern="100" dirty="0">
                <a:latin typeface="等线" panose="02010600030101010101" pitchFamily="2" charset="-122"/>
                <a:ea typeface="等线" panose="02010600030101010101" pitchFamily="2" charset="-122"/>
              </a:rPr>
              <a:t>	</a:t>
            </a:r>
            <a:r>
              <a:rPr lang="zh-CN" altLang="en-US" kern="100" dirty="0">
                <a:latin typeface="等线" panose="02010600030101010101" pitchFamily="2" charset="-122"/>
                <a:ea typeface="等线" panose="02010600030101010101" pitchFamily="2" charset="-122"/>
              </a:rPr>
              <a:t>在前端和后端都非常重视组件化的开发逻辑，将每一个业务都拆分成不同的独立的功能，再把功能抽象成模块，使得每一个模块都可维护可复用，比如前端集成拦截校验功能的</a:t>
            </a:r>
            <a:r>
              <a:rPr lang="en-US" altLang="zh-CN" kern="100" dirty="0">
                <a:latin typeface="等线" panose="02010600030101010101" pitchFamily="2" charset="-122"/>
                <a:ea typeface="等线" panose="02010600030101010101" pitchFamily="2" charset="-122"/>
              </a:rPr>
              <a:t>request</a:t>
            </a:r>
            <a:r>
              <a:rPr lang="zh-CN" altLang="en-US" kern="100" dirty="0">
                <a:latin typeface="等线" panose="02010600030101010101" pitchFamily="2" charset="-122"/>
                <a:ea typeface="等线" panose="02010600030101010101" pitchFamily="2" charset="-122"/>
              </a:rPr>
              <a:t>模块，后端的权限验证中间件等等。</a:t>
            </a:r>
            <a:endParaRPr lang="en-US" altLang="zh-CN" kern="100" dirty="0">
              <a:latin typeface="等线" panose="02010600030101010101" pitchFamily="2" charset="-122"/>
              <a:ea typeface="等线" panose="02010600030101010101" pitchFamily="2" charset="-122"/>
            </a:endParaRPr>
          </a:p>
          <a:p>
            <a:pPr indent="266700" algn="just">
              <a:lnSpc>
                <a:spcPct val="150000"/>
              </a:lnSpc>
              <a:spcAft>
                <a:spcPts val="0"/>
              </a:spcAft>
            </a:pPr>
            <a:r>
              <a:rPr lang="en-US" altLang="zh-CN" kern="100" dirty="0">
                <a:latin typeface="等线" panose="02010600030101010101" pitchFamily="2" charset="-122"/>
                <a:ea typeface="等线" panose="02010600030101010101" pitchFamily="2" charset="-122"/>
              </a:rPr>
              <a:t>	</a:t>
            </a:r>
            <a:r>
              <a:rPr lang="zh-CN" altLang="en-US" kern="100" dirty="0">
                <a:latin typeface="等线" panose="02010600030101010101" pitchFamily="2" charset="-122"/>
                <a:ea typeface="等线" panose="02010600030101010101" pitchFamily="2" charset="-122"/>
              </a:rPr>
              <a:t>后端使用了</a:t>
            </a:r>
            <a:r>
              <a:rPr lang="en-US" altLang="zh-CN" kern="100" dirty="0">
                <a:latin typeface="等线" panose="02010600030101010101" pitchFamily="2" charset="-122"/>
                <a:ea typeface="等线" panose="02010600030101010101" pitchFamily="2" charset="-122"/>
              </a:rPr>
              <a:t>session</a:t>
            </a:r>
            <a:r>
              <a:rPr lang="zh-CN" altLang="en-US" kern="100" dirty="0">
                <a:latin typeface="等线" panose="02010600030101010101" pitchFamily="2" charset="-122"/>
                <a:ea typeface="等线" panose="02010600030101010101" pitchFamily="2" charset="-122"/>
              </a:rPr>
              <a:t>来处理高频率的请求校验，如权限的查询和登录状态的检验，</a:t>
            </a:r>
            <a:r>
              <a:rPr lang="en-US" altLang="zh-CN" kern="100" dirty="0">
                <a:latin typeface="等线" panose="02010600030101010101" pitchFamily="2" charset="-122"/>
                <a:ea typeface="等线" panose="02010600030101010101" pitchFamily="2" charset="-122"/>
              </a:rPr>
              <a:t>session</a:t>
            </a:r>
            <a:r>
              <a:rPr lang="zh-CN" altLang="en-US" kern="100" dirty="0">
                <a:latin typeface="等线" panose="02010600030101010101" pitchFamily="2" charset="-122"/>
                <a:ea typeface="等线" panose="02010600030101010101" pitchFamily="2" charset="-122"/>
              </a:rPr>
              <a:t>基于内存所以使得大量高频率的请求操作都得到性能的提升以及资源的节省。</a:t>
            </a:r>
          </a:p>
        </p:txBody>
      </p:sp>
    </p:spTree>
    <p:extLst>
      <p:ext uri="{BB962C8B-B14F-4D97-AF65-F5344CB8AC3E}">
        <p14:creationId xmlns:p14="http://schemas.microsoft.com/office/powerpoint/2010/main" val="379122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a:extLst>
              <a:ext uri="{FF2B5EF4-FFF2-40B4-BE49-F238E27FC236}">
                <a16:creationId xmlns:a16="http://schemas.microsoft.com/office/drawing/2014/main" id="{4C1F70BD-9914-44B3-BA10-BF40B9DE81F1}"/>
              </a:ext>
            </a:extLst>
          </p:cNvPr>
          <p:cNvGrpSpPr/>
          <p:nvPr/>
        </p:nvGrpSpPr>
        <p:grpSpPr>
          <a:xfrm>
            <a:off x="-21102" y="2293256"/>
            <a:ext cx="12213103" cy="1850521"/>
            <a:chOff x="-21102" y="2847433"/>
            <a:chExt cx="12213102" cy="1296345"/>
          </a:xfrm>
        </p:grpSpPr>
        <p:sp>
          <p:nvSpPr>
            <p:cNvPr id="5" name="矩形 4">
              <a:extLst>
                <a:ext uri="{FF2B5EF4-FFF2-40B4-BE49-F238E27FC236}">
                  <a16:creationId xmlns:a16="http://schemas.microsoft.com/office/drawing/2014/main" id="{B1095CC2-C05B-4298-A88B-5CCE3D5A70C4}"/>
                </a:ext>
              </a:extLst>
            </p:cNvPr>
            <p:cNvSpPr/>
            <p:nvPr/>
          </p:nvSpPr>
          <p:spPr>
            <a:xfrm flipH="1">
              <a:off x="0" y="2872348"/>
              <a:ext cx="12192000" cy="1252063"/>
            </a:xfrm>
            <a:prstGeom prst="rect">
              <a:avLst/>
            </a:prstGeom>
            <a:solidFill>
              <a:srgbClr val="2F5597"/>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39">
              <a:extLst>
                <a:ext uri="{FF2B5EF4-FFF2-40B4-BE49-F238E27FC236}">
                  <a16:creationId xmlns:a16="http://schemas.microsoft.com/office/drawing/2014/main" id="{980D2903-E2F6-47EA-958C-85A1D3225AA7}"/>
                </a:ext>
              </a:extLst>
            </p:cNvPr>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5</a:t>
              </a:r>
              <a:endParaRPr lang="zh-CN" altLang="en-US" sz="6000" dirty="0"/>
            </a:p>
          </p:txBody>
        </p:sp>
        <p:sp>
          <p:nvSpPr>
            <p:cNvPr id="7" name="文本框 6">
              <a:extLst>
                <a:ext uri="{FF2B5EF4-FFF2-40B4-BE49-F238E27FC236}">
                  <a16:creationId xmlns:a16="http://schemas.microsoft.com/office/drawing/2014/main" id="{74EA9224-4CB2-4486-A99F-4D4EBCCD31DE}"/>
                </a:ext>
              </a:extLst>
            </p:cNvPr>
            <p:cNvSpPr txBox="1"/>
            <p:nvPr/>
          </p:nvSpPr>
          <p:spPr>
            <a:xfrm>
              <a:off x="1698171" y="3128235"/>
              <a:ext cx="5713795" cy="709959"/>
            </a:xfrm>
            <a:prstGeom prst="rect">
              <a:avLst/>
            </a:prstGeom>
            <a:noFill/>
          </p:spPr>
          <p:txBody>
            <a:bodyPr wrap="square" lIns="91438" tIns="45719" rIns="91438" bIns="45719" rtlCol="0">
              <a:spAutoFit/>
            </a:bodyPr>
            <a:lstStyle/>
            <a:p>
              <a:r>
                <a:rPr lang="en-US" altLang="zh-CN" sz="6000" spc="600" dirty="0">
                  <a:solidFill>
                    <a:schemeClr val="bg1"/>
                  </a:solidFill>
                  <a:latin typeface="微软雅黑" panose="020B0503020204020204" pitchFamily="34" charset="-122"/>
                  <a:ea typeface="微软雅黑" panose="020B0503020204020204" pitchFamily="34" charset="-122"/>
                </a:rPr>
                <a:t>	</a:t>
              </a:r>
              <a:r>
                <a:rPr lang="zh-CN" altLang="en-US" sz="6000" spc="600" dirty="0">
                  <a:solidFill>
                    <a:schemeClr val="bg1"/>
                  </a:solidFill>
                  <a:latin typeface="微软雅黑" panose="020B0503020204020204" pitchFamily="34" charset="-122"/>
                  <a:ea typeface="微软雅黑" panose="020B0503020204020204" pitchFamily="34" charset="-122"/>
                </a:rPr>
                <a:t>总结</a:t>
              </a:r>
            </a:p>
          </p:txBody>
        </p:sp>
        <p:grpSp>
          <p:nvGrpSpPr>
            <p:cNvPr id="8" name="组 2">
              <a:extLst>
                <a:ext uri="{FF2B5EF4-FFF2-40B4-BE49-F238E27FC236}">
                  <a16:creationId xmlns:a16="http://schemas.microsoft.com/office/drawing/2014/main" id="{DD306F2E-82E7-4F5D-A178-352AA6922B8E}"/>
                </a:ext>
              </a:extLst>
            </p:cNvPr>
            <p:cNvGrpSpPr/>
            <p:nvPr/>
          </p:nvGrpSpPr>
          <p:grpSpPr>
            <a:xfrm>
              <a:off x="-21102" y="2858492"/>
              <a:ext cx="242777" cy="1285286"/>
              <a:chOff x="-21102" y="2858492"/>
              <a:chExt cx="242777" cy="1285286"/>
            </a:xfrm>
          </p:grpSpPr>
          <p:sp>
            <p:nvSpPr>
              <p:cNvPr id="9" name="圆角矩形 45">
                <a:extLst>
                  <a:ext uri="{FF2B5EF4-FFF2-40B4-BE49-F238E27FC236}">
                    <a16:creationId xmlns:a16="http://schemas.microsoft.com/office/drawing/2014/main" id="{B05FF763-A585-447E-A404-35A37C9D7048}"/>
                  </a:ext>
                </a:extLst>
              </p:cNvPr>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46">
                <a:extLst>
                  <a:ext uri="{FF2B5EF4-FFF2-40B4-BE49-F238E27FC236}">
                    <a16:creationId xmlns:a16="http://schemas.microsoft.com/office/drawing/2014/main" id="{595F9F6D-9A1C-4876-8FEA-3E387C7CF22E}"/>
                  </a:ext>
                </a:extLst>
              </p:cNvPr>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47">
                <a:extLst>
                  <a:ext uri="{FF2B5EF4-FFF2-40B4-BE49-F238E27FC236}">
                    <a16:creationId xmlns:a16="http://schemas.microsoft.com/office/drawing/2014/main" id="{29A455B1-AB0F-46BA-8593-92F98EA11AAF}"/>
                  </a:ext>
                </a:extLst>
              </p:cNvPr>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48">
                <a:extLst>
                  <a:ext uri="{FF2B5EF4-FFF2-40B4-BE49-F238E27FC236}">
                    <a16:creationId xmlns:a16="http://schemas.microsoft.com/office/drawing/2014/main" id="{9B65140F-6DFD-4E3B-ACF1-4D58BF67AA4B}"/>
                  </a:ext>
                </a:extLst>
              </p:cNvPr>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44">
                <a:extLst>
                  <a:ext uri="{FF2B5EF4-FFF2-40B4-BE49-F238E27FC236}">
                    <a16:creationId xmlns:a16="http://schemas.microsoft.com/office/drawing/2014/main" id="{1890D8C1-3AE9-4BE3-8140-2B574D46554D}"/>
                  </a:ext>
                </a:extLst>
              </p:cNvPr>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4" name="灯片编号占位符 11">
            <a:extLst>
              <a:ext uri="{FF2B5EF4-FFF2-40B4-BE49-F238E27FC236}">
                <a16:creationId xmlns:a16="http://schemas.microsoft.com/office/drawing/2014/main" id="{B2C341C7-9568-4AD0-B0EB-2FBCAA1BBE63}"/>
              </a:ext>
            </a:extLst>
          </p:cNvPr>
          <p:cNvSpPr>
            <a:spLocks noGrp="1"/>
          </p:cNvSpPr>
          <p:nvPr>
            <p:ph type="sldNum" sz="quarter" idx="12"/>
          </p:nvPr>
        </p:nvSpPr>
        <p:spPr>
          <a:xfrm>
            <a:off x="8610600" y="6356352"/>
            <a:ext cx="2743200" cy="365125"/>
          </a:xfrm>
        </p:spPr>
        <p:txBody>
          <a:bodyPr/>
          <a:lstStyle/>
          <a:p>
            <a:fld id="{888F8D02-9041-4C59-BC62-13DE0E5C6713}" type="slidenum">
              <a:rPr lang="zh-CN" altLang="en-US" smtClean="0"/>
              <a:t>24</a:t>
            </a:fld>
            <a:endParaRPr lang="zh-CN" altLang="en-US"/>
          </a:p>
        </p:txBody>
      </p:sp>
    </p:spTree>
    <p:extLst>
      <p:ext uri="{BB962C8B-B14F-4D97-AF65-F5344CB8AC3E}">
        <p14:creationId xmlns:p14="http://schemas.microsoft.com/office/powerpoint/2010/main" val="1438487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E37D6A1-F5E5-4BF8-97DD-DF538051EB49}"/>
              </a:ext>
            </a:extLst>
          </p:cNvPr>
          <p:cNvSpPr txBox="1">
            <a:spLocks/>
          </p:cNvSpPr>
          <p:nvPr/>
        </p:nvSpPr>
        <p:spPr>
          <a:xfrm>
            <a:off x="547332" y="40844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pc="600" dirty="0">
                <a:solidFill>
                  <a:srgbClr val="0070C0"/>
                </a:solidFill>
                <a:latin typeface="微软雅黑" panose="020B0503020204020204" pitchFamily="34" charset="-122"/>
                <a:ea typeface="微软雅黑" panose="020B0503020204020204" pitchFamily="34" charset="-122"/>
              </a:rPr>
              <a:t>个人总结</a:t>
            </a:r>
            <a:endParaRPr lang="zh-CN" altLang="en-US" dirty="0">
              <a:solidFill>
                <a:srgbClr val="0070C0"/>
              </a:solidFill>
            </a:endParaRPr>
          </a:p>
        </p:txBody>
      </p:sp>
      <p:sp>
        <p:nvSpPr>
          <p:cNvPr id="5" name="矩形 4">
            <a:extLst>
              <a:ext uri="{FF2B5EF4-FFF2-40B4-BE49-F238E27FC236}">
                <a16:creationId xmlns:a16="http://schemas.microsoft.com/office/drawing/2014/main" id="{A88D89DD-3FAE-4114-802C-13632C45E7CA}"/>
              </a:ext>
            </a:extLst>
          </p:cNvPr>
          <p:cNvSpPr/>
          <p:nvPr/>
        </p:nvSpPr>
        <p:spPr>
          <a:xfrm>
            <a:off x="869616" y="1193171"/>
            <a:ext cx="8744284" cy="5036122"/>
          </a:xfrm>
          <a:prstGeom prst="rect">
            <a:avLst/>
          </a:prstGeom>
        </p:spPr>
        <p:txBody>
          <a:bodyPr wrap="square">
            <a:spAutoFit/>
          </a:bodyPr>
          <a:lstStyle/>
          <a:p>
            <a:pPr indent="266700" algn="just">
              <a:lnSpc>
                <a:spcPct val="150000"/>
              </a:lnSpc>
              <a:spcAft>
                <a:spcPts val="0"/>
              </a:spcAft>
            </a:pPr>
            <a:r>
              <a:rPr lang="en-US" altLang="zh-CN" kern="100" dirty="0">
                <a:latin typeface="等线" panose="02010600030101010101" pitchFamily="2" charset="-122"/>
                <a:ea typeface="等线" panose="02010600030101010101" pitchFamily="2" charset="-122"/>
              </a:rPr>
              <a:t>	</a:t>
            </a:r>
            <a:r>
              <a:rPr lang="zh-CN" altLang="en-US" kern="100" dirty="0">
                <a:latin typeface="等线" panose="02010600030101010101" pitchFamily="2" charset="-122"/>
                <a:ea typeface="等线" panose="02010600030101010101" pitchFamily="2" charset="-122"/>
              </a:rPr>
              <a:t>经过了几个月的需求分析，技术研究，产品设计，开发调试终于把这一款结合</a:t>
            </a:r>
            <a:r>
              <a:rPr lang="en-US" altLang="zh-CN" kern="100" dirty="0">
                <a:latin typeface="等线" panose="02010600030101010101" pitchFamily="2" charset="-122"/>
                <a:ea typeface="等线" panose="02010600030101010101" pitchFamily="2" charset="-122"/>
              </a:rPr>
              <a:t>RFID</a:t>
            </a:r>
            <a:r>
              <a:rPr lang="zh-CN" altLang="en-US" kern="100" dirty="0">
                <a:latin typeface="等线" panose="02010600030101010101" pitchFamily="2" charset="-122"/>
                <a:ea typeface="等线" panose="02010600030101010101" pitchFamily="2" charset="-122"/>
              </a:rPr>
              <a:t>的智能仓存管理系统完成实现。从得到导师给我的课题开始，我就给这个项目查阅各种资料及文献去落实产品的实际功能和需求。其中的设计经过了多次迭代才到了如今的版本，比如与</a:t>
            </a:r>
            <a:r>
              <a:rPr lang="en-US" altLang="zh-CN" kern="100" dirty="0">
                <a:latin typeface="等线" panose="02010600030101010101" pitchFamily="2" charset="-122"/>
                <a:ea typeface="等线" panose="02010600030101010101" pitchFamily="2" charset="-122"/>
              </a:rPr>
              <a:t>RFID</a:t>
            </a:r>
            <a:r>
              <a:rPr lang="zh-CN" altLang="en-US" kern="100" dirty="0">
                <a:latin typeface="等线" panose="02010600030101010101" pitchFamily="2" charset="-122"/>
                <a:ea typeface="等线" panose="02010600030101010101" pitchFamily="2" charset="-122"/>
              </a:rPr>
              <a:t>设施通讯的流程，用户提交任务的操作形式等等。</a:t>
            </a:r>
            <a:endParaRPr lang="en-US" altLang="zh-CN" kern="100" dirty="0">
              <a:latin typeface="等线" panose="02010600030101010101" pitchFamily="2" charset="-122"/>
              <a:ea typeface="等线" panose="02010600030101010101" pitchFamily="2" charset="-122"/>
            </a:endParaRPr>
          </a:p>
          <a:p>
            <a:pPr indent="266700" algn="just">
              <a:lnSpc>
                <a:spcPct val="150000"/>
              </a:lnSpc>
              <a:spcAft>
                <a:spcPts val="0"/>
              </a:spcAft>
            </a:pPr>
            <a:r>
              <a:rPr lang="zh-CN" altLang="en-US" kern="100" dirty="0">
                <a:latin typeface="等线" panose="02010600030101010101" pitchFamily="2" charset="-122"/>
                <a:ea typeface="等线" panose="02010600030101010101" pitchFamily="2" charset="-122"/>
              </a:rPr>
              <a:t>在选用</a:t>
            </a:r>
            <a:r>
              <a:rPr lang="en-US" altLang="zh-CN" kern="100" dirty="0">
                <a:latin typeface="等线" panose="02010600030101010101" pitchFamily="2" charset="-122"/>
                <a:ea typeface="等线" panose="02010600030101010101" pitchFamily="2" charset="-122"/>
              </a:rPr>
              <a:t>RFID</a:t>
            </a:r>
            <a:r>
              <a:rPr lang="zh-CN" altLang="en-US" kern="100" dirty="0">
                <a:latin typeface="等线" panose="02010600030101010101" pitchFamily="2" charset="-122"/>
                <a:ea typeface="等线" panose="02010600030101010101" pitchFamily="2" charset="-122"/>
              </a:rPr>
              <a:t>设备的时候浏览了几十种不同的设备，从他们支持的协议，设施的辨认距离频率，附带的开发</a:t>
            </a:r>
            <a:r>
              <a:rPr lang="en-US" altLang="zh-CN" kern="100" dirty="0">
                <a:latin typeface="等线" panose="02010600030101010101" pitchFamily="2" charset="-122"/>
                <a:ea typeface="等线" panose="02010600030101010101" pitchFamily="2" charset="-122"/>
              </a:rPr>
              <a:t>SDK</a:t>
            </a:r>
            <a:r>
              <a:rPr lang="zh-CN" altLang="en-US" kern="100" dirty="0">
                <a:latin typeface="等线" panose="02010600030101010101" pitchFamily="2" charset="-122"/>
                <a:ea typeface="等线" panose="02010600030101010101" pitchFamily="2" charset="-122"/>
              </a:rPr>
              <a:t>的角度去考量其可用性。在实际维护的过程中，我首次尝试的</a:t>
            </a:r>
            <a:r>
              <a:rPr lang="en-US" altLang="zh-CN" kern="100" dirty="0">
                <a:latin typeface="等线" panose="02010600030101010101" pitchFamily="2" charset="-122"/>
                <a:ea typeface="等线" panose="02010600030101010101" pitchFamily="2" charset="-122"/>
              </a:rPr>
              <a:t>Egg.js</a:t>
            </a:r>
            <a:r>
              <a:rPr lang="zh-CN" altLang="en-US" kern="100" dirty="0">
                <a:latin typeface="等线" panose="02010600030101010101" pitchFamily="2" charset="-122"/>
                <a:ea typeface="等线" panose="02010600030101010101" pitchFamily="2" charset="-122"/>
              </a:rPr>
              <a:t>后端服务也体现出了很高的性能，在多用户同时</a:t>
            </a:r>
            <a:r>
              <a:rPr lang="en-US" altLang="zh-CN" kern="100" dirty="0">
                <a:latin typeface="等线" panose="02010600030101010101" pitchFamily="2" charset="-122"/>
                <a:ea typeface="等线" panose="02010600030101010101" pitchFamily="2" charset="-122"/>
              </a:rPr>
              <a:t>IO</a:t>
            </a:r>
            <a:r>
              <a:rPr lang="zh-CN" altLang="en-US" kern="100" dirty="0">
                <a:latin typeface="等线" panose="02010600030101010101" pitchFamily="2" charset="-122"/>
                <a:ea typeface="等线" panose="02010600030101010101" pitchFamily="2" charset="-122"/>
              </a:rPr>
              <a:t>请求的场景下依然能够维持很好的性能表现，数据的获取在页面渲染的过程中不构成阻碍。</a:t>
            </a:r>
          </a:p>
          <a:p>
            <a:pPr indent="266700" algn="just">
              <a:lnSpc>
                <a:spcPct val="150000"/>
              </a:lnSpc>
              <a:spcAft>
                <a:spcPts val="0"/>
              </a:spcAft>
            </a:pPr>
            <a:r>
              <a:rPr lang="en-US" altLang="zh-CN" kern="100" dirty="0">
                <a:latin typeface="等线" panose="02010600030101010101" pitchFamily="2" charset="-122"/>
                <a:ea typeface="等线" panose="02010600030101010101" pitchFamily="2" charset="-122"/>
              </a:rPr>
              <a:t>	</a:t>
            </a:r>
            <a:r>
              <a:rPr lang="zh-CN" altLang="en-US" kern="100" dirty="0">
                <a:latin typeface="等线" panose="02010600030101010101" pitchFamily="2" charset="-122"/>
                <a:ea typeface="等线" panose="02010600030101010101" pitchFamily="2" charset="-122"/>
              </a:rPr>
              <a:t>最大的收获是学到了全新的硬件技术栈，使我对产品和技术的思维得到了新的一面启发；在开发的过程中从各种途径去实现自己设计的效果让我对技术的熟练度和理解的深度有了很大的提高；测试优化的阶段里，让我对程序断点调试的能力有了更大的提升，对我的开发效率有了极大的帮助。</a:t>
            </a:r>
          </a:p>
        </p:txBody>
      </p:sp>
    </p:spTree>
    <p:extLst>
      <p:ext uri="{BB962C8B-B14F-4D97-AF65-F5344CB8AC3E}">
        <p14:creationId xmlns:p14="http://schemas.microsoft.com/office/powerpoint/2010/main" val="4002529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E37D6A1-F5E5-4BF8-97DD-DF538051EB49}"/>
              </a:ext>
            </a:extLst>
          </p:cNvPr>
          <p:cNvSpPr txBox="1">
            <a:spLocks/>
          </p:cNvSpPr>
          <p:nvPr/>
        </p:nvSpPr>
        <p:spPr>
          <a:xfrm>
            <a:off x="547332" y="40844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pc="600" dirty="0">
                <a:solidFill>
                  <a:srgbClr val="0070C0"/>
                </a:solidFill>
                <a:latin typeface="微软雅黑" panose="020B0503020204020204" pitchFamily="34" charset="-122"/>
                <a:ea typeface="微软雅黑" panose="020B0503020204020204" pitchFamily="34" charset="-122"/>
              </a:rPr>
              <a:t>致谢</a:t>
            </a:r>
            <a:endParaRPr lang="zh-CN" altLang="en-US" dirty="0">
              <a:solidFill>
                <a:srgbClr val="0070C0"/>
              </a:solidFill>
            </a:endParaRPr>
          </a:p>
        </p:txBody>
      </p:sp>
      <p:sp>
        <p:nvSpPr>
          <p:cNvPr id="5" name="矩形 4">
            <a:extLst>
              <a:ext uri="{FF2B5EF4-FFF2-40B4-BE49-F238E27FC236}">
                <a16:creationId xmlns:a16="http://schemas.microsoft.com/office/drawing/2014/main" id="{A88D89DD-3FAE-4114-802C-13632C45E7CA}"/>
              </a:ext>
            </a:extLst>
          </p:cNvPr>
          <p:cNvSpPr/>
          <p:nvPr/>
        </p:nvSpPr>
        <p:spPr>
          <a:xfrm>
            <a:off x="547332" y="3041987"/>
            <a:ext cx="8744284" cy="2806025"/>
          </a:xfrm>
          <a:prstGeom prst="rect">
            <a:avLst/>
          </a:prstGeom>
        </p:spPr>
        <p:txBody>
          <a:bodyPr wrap="square">
            <a:spAutoFit/>
          </a:bodyPr>
          <a:lstStyle/>
          <a:p>
            <a:pPr indent="266700">
              <a:lnSpc>
                <a:spcPct val="150000"/>
              </a:lnSpc>
              <a:spcAft>
                <a:spcPts val="0"/>
              </a:spcAft>
            </a:pPr>
            <a:r>
              <a:rPr lang="zh-CN" altLang="en-US" sz="2400" kern="100" dirty="0">
                <a:latin typeface="等线" panose="02010600030101010101" pitchFamily="2" charset="-122"/>
                <a:ea typeface="等线" panose="02010600030101010101" pitchFamily="2" charset="-122"/>
              </a:rPr>
              <a:t>感谢母校提供的学习与实践的机会；</a:t>
            </a:r>
          </a:p>
          <a:p>
            <a:pPr indent="266700">
              <a:lnSpc>
                <a:spcPct val="150000"/>
              </a:lnSpc>
              <a:spcAft>
                <a:spcPts val="0"/>
              </a:spcAft>
            </a:pPr>
            <a:r>
              <a:rPr lang="zh-CN" altLang="en-US" sz="2400" kern="100" dirty="0">
                <a:latin typeface="等线" panose="02010600030101010101" pitchFamily="2" charset="-122"/>
                <a:ea typeface="等线" panose="02010600030101010101" pitchFamily="2" charset="-122"/>
              </a:rPr>
              <a:t>特别感谢韦宇炜导师给予的耐心指导；</a:t>
            </a:r>
          </a:p>
          <a:p>
            <a:pPr indent="266700">
              <a:lnSpc>
                <a:spcPct val="150000"/>
              </a:lnSpc>
              <a:spcAft>
                <a:spcPts val="0"/>
              </a:spcAft>
            </a:pPr>
            <a:r>
              <a:rPr lang="zh-CN" altLang="en-US" sz="2400" kern="100" dirty="0">
                <a:latin typeface="等线" panose="02010600030101010101" pitchFamily="2" charset="-122"/>
                <a:ea typeface="等线" panose="02010600030101010101" pitchFamily="2" charset="-122"/>
              </a:rPr>
              <a:t>还要由衷的感谢各位评委老师们；</a:t>
            </a:r>
          </a:p>
          <a:p>
            <a:pPr indent="266700">
              <a:lnSpc>
                <a:spcPct val="150000"/>
              </a:lnSpc>
              <a:spcAft>
                <a:spcPts val="0"/>
              </a:spcAft>
            </a:pPr>
            <a:r>
              <a:rPr lang="zh-CN" altLang="en-US" sz="2400" kern="100" dirty="0">
                <a:latin typeface="等线" panose="02010600030101010101" pitchFamily="2" charset="-122"/>
                <a:ea typeface="等线" panose="02010600030101010101" pitchFamily="2" charset="-122"/>
              </a:rPr>
              <a:t>在百忙之中审阅我的论文，</a:t>
            </a:r>
          </a:p>
          <a:p>
            <a:pPr indent="266700">
              <a:lnSpc>
                <a:spcPct val="150000"/>
              </a:lnSpc>
              <a:spcAft>
                <a:spcPts val="0"/>
              </a:spcAft>
            </a:pPr>
            <a:r>
              <a:rPr lang="zh-CN" altLang="en-US" sz="2400" kern="100" dirty="0">
                <a:latin typeface="等线" panose="02010600030101010101" pitchFamily="2" charset="-122"/>
                <a:ea typeface="等线" panose="02010600030101010101" pitchFamily="2" charset="-122"/>
              </a:rPr>
              <a:t>出席、指导我的答辩会！</a:t>
            </a:r>
          </a:p>
        </p:txBody>
      </p:sp>
    </p:spTree>
    <p:extLst>
      <p:ext uri="{BB962C8B-B14F-4D97-AF65-F5344CB8AC3E}">
        <p14:creationId xmlns:p14="http://schemas.microsoft.com/office/powerpoint/2010/main" val="614522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AAA9AC5-AE47-43FC-B1A5-B641ECB830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400" y="161474"/>
            <a:ext cx="1595120" cy="1563775"/>
          </a:xfrm>
          <a:prstGeom prst="rect">
            <a:avLst/>
          </a:prstGeom>
        </p:spPr>
      </p:pic>
      <p:pic>
        <p:nvPicPr>
          <p:cNvPr id="5" name="图片 4">
            <a:extLst>
              <a:ext uri="{FF2B5EF4-FFF2-40B4-BE49-F238E27FC236}">
                <a16:creationId xmlns:a16="http://schemas.microsoft.com/office/drawing/2014/main" id="{774408E6-64C3-4078-9763-83E3A9A93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152" y="541020"/>
            <a:ext cx="3457575" cy="1143000"/>
          </a:xfrm>
          <a:prstGeom prst="rect">
            <a:avLst/>
          </a:prstGeom>
        </p:spPr>
      </p:pic>
      <p:sp>
        <p:nvSpPr>
          <p:cNvPr id="6" name="矩形 5">
            <a:extLst>
              <a:ext uri="{FF2B5EF4-FFF2-40B4-BE49-F238E27FC236}">
                <a16:creationId xmlns:a16="http://schemas.microsoft.com/office/drawing/2014/main" id="{0D30E10F-8DDD-434E-AEEC-FB0342166436}"/>
              </a:ext>
            </a:extLst>
          </p:cNvPr>
          <p:cNvSpPr/>
          <p:nvPr/>
        </p:nvSpPr>
        <p:spPr>
          <a:xfrm>
            <a:off x="2540952" y="2704416"/>
            <a:ext cx="8744284" cy="838884"/>
          </a:xfrm>
          <a:prstGeom prst="rect">
            <a:avLst/>
          </a:prstGeom>
        </p:spPr>
        <p:txBody>
          <a:bodyPr wrap="square">
            <a:spAutoFit/>
          </a:bodyPr>
          <a:lstStyle/>
          <a:p>
            <a:pPr indent="266700">
              <a:lnSpc>
                <a:spcPct val="150000"/>
              </a:lnSpc>
              <a:spcAft>
                <a:spcPts val="0"/>
              </a:spcAft>
            </a:pPr>
            <a:r>
              <a:rPr lang="zh-CN" altLang="en-US" sz="3600" b="1" kern="100" dirty="0">
                <a:solidFill>
                  <a:srgbClr val="002060"/>
                </a:solidFill>
                <a:latin typeface="等线" panose="02010600030101010101" pitchFamily="2" charset="-122"/>
                <a:ea typeface="等线" panose="02010600030101010101" pitchFamily="2" charset="-122"/>
              </a:rPr>
              <a:t>恳请各位老师点评指导！</a:t>
            </a:r>
          </a:p>
        </p:txBody>
      </p:sp>
      <p:sp>
        <p:nvSpPr>
          <p:cNvPr id="7" name="标题 1">
            <a:extLst>
              <a:ext uri="{FF2B5EF4-FFF2-40B4-BE49-F238E27FC236}">
                <a16:creationId xmlns:a16="http://schemas.microsoft.com/office/drawing/2014/main" id="{DC56DB37-B1DC-410F-8483-5DF92F02E324}"/>
              </a:ext>
            </a:extLst>
          </p:cNvPr>
          <p:cNvSpPr txBox="1">
            <a:spLocks/>
          </p:cNvSpPr>
          <p:nvPr/>
        </p:nvSpPr>
        <p:spPr>
          <a:xfrm>
            <a:off x="820420" y="5132752"/>
            <a:ext cx="7238048" cy="1646302"/>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zh-CN" sz="2400" b="1" dirty="0">
                <a:latin typeface="等线" panose="02010600030101010101" pitchFamily="2" charset="-122"/>
                <a:ea typeface="等线" panose="02010600030101010101" pitchFamily="2" charset="-122"/>
              </a:rPr>
              <a:t>面向个体小商户基于</a:t>
            </a:r>
            <a:r>
              <a:rPr lang="en-US" altLang="zh-CN" sz="2400" b="1" dirty="0">
                <a:latin typeface="等线" panose="02010600030101010101" pitchFamily="2" charset="-122"/>
                <a:ea typeface="等线" panose="02010600030101010101" pitchFamily="2" charset="-122"/>
              </a:rPr>
              <a:t>RFID</a:t>
            </a:r>
            <a:r>
              <a:rPr lang="zh-CN" altLang="zh-CN" sz="2400" b="1" dirty="0">
                <a:latin typeface="等线" panose="02010600030101010101" pitchFamily="2" charset="-122"/>
                <a:ea typeface="等线" panose="02010600030101010101" pitchFamily="2" charset="-122"/>
              </a:rPr>
              <a:t>的智能化仓存管理系统</a:t>
            </a:r>
            <a:br>
              <a:rPr lang="zh-CN" altLang="zh-CN" sz="2400" b="1" dirty="0">
                <a:latin typeface="等线" panose="02010600030101010101" pitchFamily="2" charset="-122"/>
                <a:ea typeface="等线" panose="02010600030101010101" pitchFamily="2" charset="-122"/>
              </a:rPr>
            </a:br>
            <a:endParaRPr lang="zh-CN" altLang="en-US" sz="2400" b="1" dirty="0">
              <a:latin typeface="等线" panose="02010600030101010101" pitchFamily="2" charset="-122"/>
              <a:ea typeface="等线" panose="02010600030101010101" pitchFamily="2" charset="-122"/>
            </a:endParaRPr>
          </a:p>
        </p:txBody>
      </p:sp>
      <p:sp>
        <p:nvSpPr>
          <p:cNvPr id="8" name="副标题 2">
            <a:extLst>
              <a:ext uri="{FF2B5EF4-FFF2-40B4-BE49-F238E27FC236}">
                <a16:creationId xmlns:a16="http://schemas.microsoft.com/office/drawing/2014/main" id="{52DBA9E6-4F98-4FE4-9ACD-5FDFF1071A75}"/>
              </a:ext>
            </a:extLst>
          </p:cNvPr>
          <p:cNvSpPr txBox="1">
            <a:spLocks/>
          </p:cNvSpPr>
          <p:nvPr/>
        </p:nvSpPr>
        <p:spPr>
          <a:xfrm>
            <a:off x="883159" y="5682155"/>
            <a:ext cx="7766936" cy="10968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a:latin typeface="微软雅黑" panose="020B0503020204020204" pitchFamily="34" charset="-122"/>
                <a:ea typeface="微软雅黑" panose="020B0503020204020204" pitchFamily="34" charset="-122"/>
              </a:rPr>
              <a:t>专业：数字媒体技术</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学号：</a:t>
            </a:r>
            <a:r>
              <a:rPr lang="en-US" altLang="zh-CN">
                <a:latin typeface="微软雅黑" panose="020B0503020204020204" pitchFamily="34" charset="-122"/>
                <a:ea typeface="微软雅黑" panose="020B0503020204020204" pitchFamily="34" charset="-122"/>
              </a:rPr>
              <a:t>3116007889</a:t>
            </a:r>
          </a:p>
          <a:p>
            <a:r>
              <a:rPr lang="zh-CN" altLang="en-US">
                <a:latin typeface="微软雅黑" panose="020B0503020204020204" pitchFamily="34" charset="-122"/>
                <a:ea typeface="微软雅黑" panose="020B0503020204020204" pitchFamily="34" charset="-122"/>
              </a:rPr>
              <a:t>答辩人：彭梓浩</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导师：韦宇炜</a:t>
            </a:r>
            <a:endParaRPr lang="en-US" altLang="zh-CN">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567401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B6633-8409-4AA4-AE6B-8E8A25FB899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0265E59-4735-4B1F-8298-86FB5077AB66}"/>
              </a:ext>
            </a:extLst>
          </p:cNvPr>
          <p:cNvSpPr>
            <a:spLocks noGrp="1"/>
          </p:cNvSpPr>
          <p:nvPr>
            <p:ph idx="1"/>
          </p:nvPr>
        </p:nvSpPr>
        <p:spPr/>
        <p:txBody>
          <a:bodyPr/>
          <a:lstStyle/>
          <a:p>
            <a:endParaRPr lang="zh-CN" altLang="en-US"/>
          </a:p>
        </p:txBody>
      </p:sp>
      <p:grpSp>
        <p:nvGrpSpPr>
          <p:cNvPr id="4" name="组 3">
            <a:extLst>
              <a:ext uri="{FF2B5EF4-FFF2-40B4-BE49-F238E27FC236}">
                <a16:creationId xmlns:a16="http://schemas.microsoft.com/office/drawing/2014/main" id="{039DD7BF-E1D2-4603-AA9A-38B51FF27750}"/>
              </a:ext>
            </a:extLst>
          </p:cNvPr>
          <p:cNvGrpSpPr/>
          <p:nvPr/>
        </p:nvGrpSpPr>
        <p:grpSpPr>
          <a:xfrm>
            <a:off x="0" y="2293256"/>
            <a:ext cx="12192001" cy="1850521"/>
            <a:chOff x="-21102" y="2847433"/>
            <a:chExt cx="12213102" cy="1296345"/>
          </a:xfrm>
        </p:grpSpPr>
        <p:sp>
          <p:nvSpPr>
            <p:cNvPr id="5" name="矩形 4">
              <a:extLst>
                <a:ext uri="{FF2B5EF4-FFF2-40B4-BE49-F238E27FC236}">
                  <a16:creationId xmlns:a16="http://schemas.microsoft.com/office/drawing/2014/main" id="{06284D93-184E-4922-AC8A-156E3FB2C51C}"/>
                </a:ext>
              </a:extLst>
            </p:cNvPr>
            <p:cNvSpPr/>
            <p:nvPr/>
          </p:nvSpPr>
          <p:spPr>
            <a:xfrm flipH="1">
              <a:off x="0" y="2872348"/>
              <a:ext cx="12192000" cy="1252063"/>
            </a:xfrm>
            <a:prstGeom prst="rect">
              <a:avLst/>
            </a:prstGeom>
            <a:solidFill>
              <a:srgbClr val="2F5597"/>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39">
              <a:extLst>
                <a:ext uri="{FF2B5EF4-FFF2-40B4-BE49-F238E27FC236}">
                  <a16:creationId xmlns:a16="http://schemas.microsoft.com/office/drawing/2014/main" id="{E3654684-D91B-4700-B522-4DCC0EB2C215}"/>
                </a:ext>
              </a:extLst>
            </p:cNvPr>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latin typeface="Times New Roman" panose="02020603050405020304" charset="0"/>
                </a:rPr>
                <a:t>1</a:t>
              </a:r>
              <a:endParaRPr lang="zh-CN" altLang="en-US" sz="6000" dirty="0">
                <a:latin typeface="Times New Roman" panose="02020603050405020304" charset="0"/>
              </a:endParaRPr>
            </a:p>
          </p:txBody>
        </p:sp>
        <p:sp>
          <p:nvSpPr>
            <p:cNvPr id="7" name="文本框 6">
              <a:extLst>
                <a:ext uri="{FF2B5EF4-FFF2-40B4-BE49-F238E27FC236}">
                  <a16:creationId xmlns:a16="http://schemas.microsoft.com/office/drawing/2014/main" id="{B2AB6749-9587-4CD5-AD76-EF545CB26193}"/>
                </a:ext>
              </a:extLst>
            </p:cNvPr>
            <p:cNvSpPr txBox="1"/>
            <p:nvPr/>
          </p:nvSpPr>
          <p:spPr>
            <a:xfrm>
              <a:off x="1727201" y="3101626"/>
              <a:ext cx="10140651" cy="709959"/>
            </a:xfrm>
            <a:prstGeom prst="rect">
              <a:avLst/>
            </a:prstGeom>
            <a:noFill/>
          </p:spPr>
          <p:txBody>
            <a:bodyPr wrap="square" lIns="91438" tIns="45719" rIns="91438" bIns="45719" rtlCol="0">
              <a:spAutoFit/>
            </a:bodyPr>
            <a:lstStyle/>
            <a:p>
              <a:r>
                <a:rPr lang="en-US" altLang="zh-CN" sz="6000" spc="600" dirty="0">
                  <a:solidFill>
                    <a:schemeClr val="bg1"/>
                  </a:solidFill>
                  <a:latin typeface="微软雅黑" panose="020B0503020204020204" pitchFamily="34" charset="-122"/>
                  <a:ea typeface="微软雅黑" panose="020B0503020204020204" pitchFamily="34" charset="-122"/>
                </a:rPr>
                <a:t>	</a:t>
              </a:r>
              <a:r>
                <a:rPr lang="zh-CN" altLang="en-US" sz="6000" spc="600" dirty="0">
                  <a:solidFill>
                    <a:schemeClr val="bg1"/>
                  </a:solidFill>
                  <a:latin typeface="微软雅黑" panose="020B0503020204020204" pitchFamily="34" charset="-122"/>
                  <a:ea typeface="微软雅黑" panose="020B0503020204020204" pitchFamily="34" charset="-122"/>
                </a:rPr>
                <a:t>课题来源与意义</a:t>
              </a:r>
            </a:p>
          </p:txBody>
        </p:sp>
        <p:grpSp>
          <p:nvGrpSpPr>
            <p:cNvPr id="8" name="组 2">
              <a:extLst>
                <a:ext uri="{FF2B5EF4-FFF2-40B4-BE49-F238E27FC236}">
                  <a16:creationId xmlns:a16="http://schemas.microsoft.com/office/drawing/2014/main" id="{A4850FAB-B2F9-4154-B4FF-C4DCB1BB9F34}"/>
                </a:ext>
              </a:extLst>
            </p:cNvPr>
            <p:cNvGrpSpPr/>
            <p:nvPr/>
          </p:nvGrpSpPr>
          <p:grpSpPr>
            <a:xfrm>
              <a:off x="-21102" y="2858492"/>
              <a:ext cx="242777" cy="1285286"/>
              <a:chOff x="-21102" y="2858492"/>
              <a:chExt cx="242777" cy="1285286"/>
            </a:xfrm>
          </p:grpSpPr>
          <p:sp>
            <p:nvSpPr>
              <p:cNvPr id="9" name="圆角矩形 45">
                <a:extLst>
                  <a:ext uri="{FF2B5EF4-FFF2-40B4-BE49-F238E27FC236}">
                    <a16:creationId xmlns:a16="http://schemas.microsoft.com/office/drawing/2014/main" id="{EF81D82C-9866-4107-AD2D-EB9E505282DA}"/>
                  </a:ext>
                </a:extLst>
              </p:cNvPr>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46">
                <a:extLst>
                  <a:ext uri="{FF2B5EF4-FFF2-40B4-BE49-F238E27FC236}">
                    <a16:creationId xmlns:a16="http://schemas.microsoft.com/office/drawing/2014/main" id="{87570E6F-2110-46A1-BDD9-1C86E91ED1F3}"/>
                  </a:ext>
                </a:extLst>
              </p:cNvPr>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47">
                <a:extLst>
                  <a:ext uri="{FF2B5EF4-FFF2-40B4-BE49-F238E27FC236}">
                    <a16:creationId xmlns:a16="http://schemas.microsoft.com/office/drawing/2014/main" id="{97F5499F-C55D-428A-B7AF-A55B0983E542}"/>
                  </a:ext>
                </a:extLst>
              </p:cNvPr>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48">
                <a:extLst>
                  <a:ext uri="{FF2B5EF4-FFF2-40B4-BE49-F238E27FC236}">
                    <a16:creationId xmlns:a16="http://schemas.microsoft.com/office/drawing/2014/main" id="{1C980BC9-0C6A-4497-831E-DD77FD628C28}"/>
                  </a:ext>
                </a:extLst>
              </p:cNvPr>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44">
                <a:extLst>
                  <a:ext uri="{FF2B5EF4-FFF2-40B4-BE49-F238E27FC236}">
                    <a16:creationId xmlns:a16="http://schemas.microsoft.com/office/drawing/2014/main" id="{CB106D6E-DE0B-411A-9B71-94890A01D7B0}"/>
                  </a:ext>
                </a:extLst>
              </p:cNvPr>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4239073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6824BE-E9A2-49F5-B677-0050F9D9D487}"/>
              </a:ext>
            </a:extLst>
          </p:cNvPr>
          <p:cNvSpPr>
            <a:spLocks noGrp="1"/>
          </p:cNvSpPr>
          <p:nvPr>
            <p:ph type="title"/>
          </p:nvPr>
        </p:nvSpPr>
        <p:spPr>
          <a:xfrm>
            <a:off x="547332" y="408445"/>
            <a:ext cx="8596668" cy="1320800"/>
          </a:xfrm>
        </p:spPr>
        <p:txBody>
          <a:bodyPr/>
          <a:lstStyle/>
          <a:p>
            <a:r>
              <a:rPr lang="zh-CN" altLang="en-US" spc="600" dirty="0">
                <a:solidFill>
                  <a:srgbClr val="0070C0"/>
                </a:solidFill>
                <a:latin typeface="微软雅黑" panose="020B0503020204020204" pitchFamily="34" charset="-122"/>
                <a:ea typeface="微软雅黑" panose="020B0503020204020204" pitchFamily="34" charset="-122"/>
              </a:rPr>
              <a:t>课题来源与意义</a:t>
            </a:r>
            <a:endParaRPr lang="zh-CN" altLang="en-US" dirty="0">
              <a:solidFill>
                <a:srgbClr val="0070C0"/>
              </a:solidFill>
            </a:endParaRPr>
          </a:p>
        </p:txBody>
      </p:sp>
      <p:sp>
        <p:nvSpPr>
          <p:cNvPr id="6" name="矩形 5">
            <a:extLst>
              <a:ext uri="{FF2B5EF4-FFF2-40B4-BE49-F238E27FC236}">
                <a16:creationId xmlns:a16="http://schemas.microsoft.com/office/drawing/2014/main" id="{DC438463-C88B-48B3-BE12-66D3BD6F6BD7}"/>
              </a:ext>
            </a:extLst>
          </p:cNvPr>
          <p:cNvSpPr/>
          <p:nvPr/>
        </p:nvSpPr>
        <p:spPr>
          <a:xfrm>
            <a:off x="921026" y="1153522"/>
            <a:ext cx="8109284" cy="4610236"/>
          </a:xfrm>
          <a:prstGeom prst="rect">
            <a:avLst/>
          </a:prstGeom>
        </p:spPr>
        <p:txBody>
          <a:bodyPr wrap="square">
            <a:spAutoFit/>
          </a:bodyPr>
          <a:lstStyle/>
          <a:p>
            <a:pPr indent="266700" algn="just">
              <a:lnSpc>
                <a:spcPct val="150000"/>
              </a:lnSpc>
              <a:spcAft>
                <a:spcPts val="0"/>
              </a:spcAft>
            </a:pPr>
            <a:r>
              <a:rPr lang="zh-CN" altLang="zh-CN" kern="100" dirty="0">
                <a:latin typeface="等线" panose="02010600030101010101" pitchFamily="2" charset="-122"/>
                <a:ea typeface="等线" panose="02010600030101010101" pitchFamily="2" charset="-122"/>
              </a:rPr>
              <a:t>作为制造业强国和商品进出口的世界第一大国，仓库的高效运转是每一家中国企业在整个产品供应链中最为重要的一环。。在马云创立淘宝之后中国的零售业产生了翻天覆地的变化，电商的产生使得每一个人都可以做个小老板，</a:t>
            </a:r>
            <a:r>
              <a:rPr lang="zh-CN" altLang="zh-CN" b="1" kern="100" dirty="0">
                <a:latin typeface="等线" panose="02010600030101010101" pitchFamily="2" charset="-122"/>
                <a:ea typeface="等线" panose="02010600030101010101" pitchFamily="2" charset="-122"/>
              </a:rPr>
              <a:t>实体货物的流转速度和频率</a:t>
            </a:r>
            <a:r>
              <a:rPr lang="zh-CN" altLang="zh-CN" kern="100" dirty="0">
                <a:latin typeface="等线" panose="02010600030101010101" pitchFamily="2" charset="-122"/>
                <a:ea typeface="等线" panose="02010600030101010101" pitchFamily="2" charset="-122"/>
              </a:rPr>
              <a:t>比以前指数级的上涨了，对货物高效稳定的管理的需求也产生了比以前更加多样化更复杂的改变。</a:t>
            </a:r>
            <a:endParaRPr lang="en-US" altLang="zh-CN" kern="100" dirty="0">
              <a:latin typeface="等线" panose="02010600030101010101" pitchFamily="2" charset="-122"/>
              <a:ea typeface="等线" panose="02010600030101010101" pitchFamily="2" charset="-122"/>
            </a:endParaRPr>
          </a:p>
          <a:p>
            <a:pPr indent="266700" algn="just">
              <a:lnSpc>
                <a:spcPct val="150000"/>
              </a:lnSpc>
              <a:spcAft>
                <a:spcPts val="0"/>
              </a:spcAft>
            </a:pPr>
            <a:r>
              <a:rPr lang="zh-CN" altLang="zh-CN" kern="100" dirty="0">
                <a:latin typeface="等线" panose="02010600030101010101" pitchFamily="2" charset="-122"/>
                <a:ea typeface="等线" panose="02010600030101010101" pitchFamily="2" charset="-122"/>
              </a:rPr>
              <a:t>成熟的仓库管理系统能够满足所有的企业级需求但是其学习成本和运营成本对小型的个体小商户来讲却</a:t>
            </a:r>
            <a:r>
              <a:rPr lang="zh-CN" altLang="zh-CN" b="1" kern="100" dirty="0">
                <a:latin typeface="等线" panose="02010600030101010101" pitchFamily="2" charset="-122"/>
                <a:ea typeface="等线" panose="02010600030101010101" pitchFamily="2" charset="-122"/>
              </a:rPr>
              <a:t>不划算</a:t>
            </a:r>
            <a:r>
              <a:rPr lang="zh-CN" altLang="zh-CN" kern="100" dirty="0">
                <a:latin typeface="等线" panose="02010600030101010101" pitchFamily="2" charset="-122"/>
                <a:ea typeface="等线" panose="02010600030101010101" pitchFamily="2" charset="-122"/>
              </a:rPr>
              <a:t>，反而带来了更多的</a:t>
            </a:r>
            <a:r>
              <a:rPr lang="zh-CN" altLang="zh-CN" b="1" kern="100" dirty="0">
                <a:latin typeface="等线" panose="02010600030101010101" pitchFamily="2" charset="-122"/>
                <a:ea typeface="等线" panose="02010600030101010101" pitchFamily="2" charset="-122"/>
              </a:rPr>
              <a:t>使用负担和功能过剩</a:t>
            </a:r>
            <a:r>
              <a:rPr lang="zh-CN" altLang="zh-CN" kern="100" dirty="0">
                <a:latin typeface="等线" panose="02010600030101010101" pitchFamily="2" charset="-122"/>
                <a:ea typeface="等线" panose="02010600030101010101" pitchFamily="2" charset="-122"/>
              </a:rPr>
              <a:t>的问题，同时小型的仓库管理系统却缺少了对自动化识别的系统应用如射频识别技术等等，也十分缺少</a:t>
            </a:r>
            <a:r>
              <a:rPr lang="zh-CN" altLang="zh-CN" b="1" kern="100" dirty="0">
                <a:latin typeface="等线" panose="02010600030101010101" pitchFamily="2" charset="-122"/>
                <a:ea typeface="等线" panose="02010600030101010101" pitchFamily="2" charset="-122"/>
              </a:rPr>
              <a:t>轻量化的系统实现和使用环境</a:t>
            </a:r>
            <a:r>
              <a:rPr lang="zh-CN" altLang="zh-CN" kern="100" dirty="0">
                <a:latin typeface="等线" panose="02010600030101010101" pitchFamily="2" charset="-122"/>
                <a:ea typeface="等线" panose="02010600030101010101" pitchFamily="2" charset="-122"/>
              </a:rPr>
              <a:t>，大多数需要使用电脑来安装软件，对移动管理的支持程度较低。本设计应用更新的技术来对上述的产品功能进行轻量化的实现——使用</a:t>
            </a:r>
            <a:r>
              <a:rPr lang="zh-CN" altLang="zh-CN" b="1" kern="100" dirty="0">
                <a:latin typeface="等线" panose="02010600030101010101" pitchFamily="2" charset="-122"/>
                <a:ea typeface="等线" panose="02010600030101010101" pitchFamily="2" charset="-122"/>
              </a:rPr>
              <a:t>微信小程序</a:t>
            </a:r>
            <a:r>
              <a:rPr lang="zh-CN" altLang="zh-CN" kern="100" dirty="0">
                <a:latin typeface="等线" panose="02010600030101010101" pitchFamily="2" charset="-122"/>
                <a:ea typeface="等线" panose="02010600030101010101" pitchFamily="2" charset="-122"/>
              </a:rPr>
              <a:t>。</a:t>
            </a:r>
          </a:p>
        </p:txBody>
      </p:sp>
    </p:spTree>
    <p:extLst>
      <p:ext uri="{BB962C8B-B14F-4D97-AF65-F5344CB8AC3E}">
        <p14:creationId xmlns:p14="http://schemas.microsoft.com/office/powerpoint/2010/main" val="4289795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19">
            <a:extLst>
              <a:ext uri="{FF2B5EF4-FFF2-40B4-BE49-F238E27FC236}">
                <a16:creationId xmlns:a16="http://schemas.microsoft.com/office/drawing/2014/main" id="{DCAC2ED7-51B3-48B2-B838-9D9558928127}"/>
              </a:ext>
            </a:extLst>
          </p:cNvPr>
          <p:cNvSpPr/>
          <p:nvPr/>
        </p:nvSpPr>
        <p:spPr>
          <a:xfrm>
            <a:off x="3746803" y="2449968"/>
            <a:ext cx="2259019" cy="2236715"/>
          </a:xfrm>
          <a:prstGeom prst="ellipse">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nvGrpSpPr>
          <p:cNvPr id="12" name="组合 18">
            <a:extLst>
              <a:ext uri="{FF2B5EF4-FFF2-40B4-BE49-F238E27FC236}">
                <a16:creationId xmlns:a16="http://schemas.microsoft.com/office/drawing/2014/main" id="{7837B45F-9DAF-4161-B771-8AA586CE3B94}"/>
              </a:ext>
            </a:extLst>
          </p:cNvPr>
          <p:cNvGrpSpPr/>
          <p:nvPr/>
        </p:nvGrpSpPr>
        <p:grpSpPr>
          <a:xfrm>
            <a:off x="3975495" y="2188115"/>
            <a:ext cx="2561244" cy="2571667"/>
            <a:chOff x="8566824" y="1575384"/>
            <a:chExt cx="1990587" cy="1998687"/>
          </a:xfrm>
          <a:solidFill>
            <a:srgbClr val="00B0F0">
              <a:alpha val="39000"/>
            </a:srgbClr>
          </a:solidFill>
        </p:grpSpPr>
        <p:sp>
          <p:nvSpPr>
            <p:cNvPr id="13" name="圆角矩形 19">
              <a:extLst>
                <a:ext uri="{FF2B5EF4-FFF2-40B4-BE49-F238E27FC236}">
                  <a16:creationId xmlns:a16="http://schemas.microsoft.com/office/drawing/2014/main" id="{A10F109A-FF5C-45F8-9E4E-8E8878A521D6}"/>
                </a:ext>
              </a:extLst>
            </p:cNvPr>
            <p:cNvSpPr/>
            <p:nvPr/>
          </p:nvSpPr>
          <p:spPr>
            <a:xfrm>
              <a:off x="8801712" y="1835707"/>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14" name="圆角矩形 20">
              <a:extLst>
                <a:ext uri="{FF2B5EF4-FFF2-40B4-BE49-F238E27FC236}">
                  <a16:creationId xmlns:a16="http://schemas.microsoft.com/office/drawing/2014/main" id="{892E3E06-5B7E-4730-893A-74E56BBD45BC}"/>
                </a:ext>
              </a:extLst>
            </p:cNvPr>
            <p:cNvSpPr/>
            <p:nvPr/>
          </p:nvSpPr>
          <p:spPr>
            <a:xfrm>
              <a:off x="8566824" y="1575384"/>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4000" dirty="0">
                  <a:latin typeface="微软雅黑" panose="020B0503020204020204" pitchFamily="34" charset="-122"/>
                  <a:ea typeface="微软雅黑" panose="020B0503020204020204" pitchFamily="34" charset="-122"/>
                </a:rPr>
                <a:t>课 题意 义</a:t>
              </a:r>
            </a:p>
          </p:txBody>
        </p:sp>
      </p:grpSp>
      <p:sp>
        <p:nvSpPr>
          <p:cNvPr id="15" name="圆角矩形 23">
            <a:extLst>
              <a:ext uri="{FF2B5EF4-FFF2-40B4-BE49-F238E27FC236}">
                <a16:creationId xmlns:a16="http://schemas.microsoft.com/office/drawing/2014/main" id="{0CA5138B-DCE8-4B58-9AFA-FA01A58B6432}"/>
              </a:ext>
            </a:extLst>
          </p:cNvPr>
          <p:cNvSpPr/>
          <p:nvPr/>
        </p:nvSpPr>
        <p:spPr>
          <a:xfrm rot="10800000" flipV="1">
            <a:off x="591320" y="869812"/>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E4573504-18C1-4AC8-93B6-7694CF70234E}"/>
              </a:ext>
            </a:extLst>
          </p:cNvPr>
          <p:cNvSpPr txBox="1"/>
          <p:nvPr/>
        </p:nvSpPr>
        <p:spPr>
          <a:xfrm>
            <a:off x="1015684" y="838110"/>
            <a:ext cx="2676931" cy="424088"/>
          </a:xfrm>
          <a:prstGeom prst="rect">
            <a:avLst/>
          </a:prstGeom>
          <a:noFill/>
        </p:spPr>
        <p:txBody>
          <a:bodyPr wrap="square" lIns="91438" tIns="45719" rIns="91438" bIns="45719" rtlCol="0">
            <a:spAutoFit/>
          </a:bodyPr>
          <a:lstStyle/>
          <a:p>
            <a:pPr>
              <a:lnSpc>
                <a:spcPct val="130000"/>
              </a:lnSpc>
            </a:pPr>
            <a:r>
              <a:rPr lang="en-US" altLang="zh-CN" b="1" dirty="0">
                <a:solidFill>
                  <a:schemeClr val="tx2"/>
                </a:solidFill>
                <a:latin typeface="等线" panose="02010600030101010101" pitchFamily="2" charset="-122"/>
                <a:ea typeface="等线" panose="02010600030101010101" pitchFamily="2" charset="-122"/>
              </a:rPr>
              <a:t>1.</a:t>
            </a:r>
            <a:r>
              <a:rPr lang="zh-CN" altLang="en-US" b="1" dirty="0">
                <a:solidFill>
                  <a:schemeClr val="tx2"/>
                </a:solidFill>
                <a:latin typeface="等线" panose="02010600030101010101" pitchFamily="2" charset="-122"/>
                <a:ea typeface="等线" panose="02010600030101010101" pitchFamily="2" charset="-122"/>
              </a:rPr>
              <a:t> 简单易用</a:t>
            </a:r>
            <a:endParaRPr lang="en-US" altLang="zh-CN" b="1" dirty="0">
              <a:solidFill>
                <a:schemeClr val="tx2"/>
              </a:solidFill>
              <a:latin typeface="等线" panose="02010600030101010101" pitchFamily="2" charset="-122"/>
              <a:ea typeface="等线" panose="02010600030101010101" pitchFamily="2" charset="-122"/>
            </a:endParaRPr>
          </a:p>
        </p:txBody>
      </p:sp>
      <p:cxnSp>
        <p:nvCxnSpPr>
          <p:cNvPr id="17" name="直接连接符 16">
            <a:extLst>
              <a:ext uri="{FF2B5EF4-FFF2-40B4-BE49-F238E27FC236}">
                <a16:creationId xmlns:a16="http://schemas.microsoft.com/office/drawing/2014/main" id="{CF7EA5C5-5BC3-4603-B327-24204002D538}"/>
              </a:ext>
            </a:extLst>
          </p:cNvPr>
          <p:cNvCxnSpPr/>
          <p:nvPr/>
        </p:nvCxnSpPr>
        <p:spPr>
          <a:xfrm>
            <a:off x="1104056" y="1206837"/>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769643BF-6C17-4428-B6EF-628AEF3CAB44}"/>
              </a:ext>
            </a:extLst>
          </p:cNvPr>
          <p:cNvSpPr/>
          <p:nvPr/>
        </p:nvSpPr>
        <p:spPr>
          <a:xfrm>
            <a:off x="1020179" y="1284724"/>
            <a:ext cx="3648918" cy="1347483"/>
          </a:xfrm>
          <a:prstGeom prst="rect">
            <a:avLst/>
          </a:prstGeom>
        </p:spPr>
        <p:txBody>
          <a:bodyPr wrap="square" lIns="91438" tIns="45719" rIns="91438" bIns="45719">
            <a:spAutoFit/>
          </a:bodyPr>
          <a:lstStyle/>
          <a:p>
            <a:pPr>
              <a:lnSpc>
                <a:spcPct val="130000"/>
              </a:lnSpc>
            </a:pPr>
            <a:r>
              <a:rPr lang="zh-CN" altLang="en-US" sz="1600" dirty="0">
                <a:latin typeface="等线" panose="02010600030101010101" pitchFamily="2" charset="-122"/>
                <a:ea typeface="等线" panose="02010600030101010101" pitchFamily="2" charset="-122"/>
              </a:rPr>
              <a:t>简单易用的产品是现代快节奏商业的关键。一个平台的功能直达用户的痛点并且在使用的过程无需用户做过多的思考才是好的管理系统。</a:t>
            </a:r>
          </a:p>
        </p:txBody>
      </p:sp>
      <p:sp>
        <p:nvSpPr>
          <p:cNvPr id="19" name="圆角矩形 23">
            <a:extLst>
              <a:ext uri="{FF2B5EF4-FFF2-40B4-BE49-F238E27FC236}">
                <a16:creationId xmlns:a16="http://schemas.microsoft.com/office/drawing/2014/main" id="{49FD0249-6AEF-4EF9-A3B5-69EC420BC0FC}"/>
              </a:ext>
            </a:extLst>
          </p:cNvPr>
          <p:cNvSpPr/>
          <p:nvPr/>
        </p:nvSpPr>
        <p:spPr>
          <a:xfrm rot="10800000" flipV="1">
            <a:off x="1355429" y="4506341"/>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6BBB028E-89E8-4C25-8055-EBA2C11BA8C7}"/>
              </a:ext>
            </a:extLst>
          </p:cNvPr>
          <p:cNvSpPr txBox="1"/>
          <p:nvPr/>
        </p:nvSpPr>
        <p:spPr>
          <a:xfrm>
            <a:off x="1779793" y="4474639"/>
            <a:ext cx="2676931" cy="424088"/>
          </a:xfrm>
          <a:prstGeom prst="rect">
            <a:avLst/>
          </a:prstGeom>
          <a:noFill/>
        </p:spPr>
        <p:txBody>
          <a:bodyPr wrap="square" lIns="91438" tIns="45719" rIns="91438" bIns="45719" rtlCol="0">
            <a:spAutoFit/>
          </a:bodyPr>
          <a:lstStyle/>
          <a:p>
            <a:pPr>
              <a:lnSpc>
                <a:spcPct val="130000"/>
              </a:lnSpc>
            </a:pPr>
            <a:r>
              <a:rPr lang="en-US" altLang="zh-CN" b="1" dirty="0">
                <a:solidFill>
                  <a:schemeClr val="tx2"/>
                </a:solidFill>
                <a:latin typeface="等线" panose="02010600030101010101" pitchFamily="2" charset="-122"/>
                <a:ea typeface="等线" panose="02010600030101010101" pitchFamily="2" charset="-122"/>
              </a:rPr>
              <a:t>2.</a:t>
            </a:r>
            <a:r>
              <a:rPr lang="zh-CN" altLang="en-US" b="1" dirty="0">
                <a:solidFill>
                  <a:schemeClr val="tx2"/>
                </a:solidFill>
                <a:latin typeface="等线" panose="02010600030101010101" pitchFamily="2" charset="-122"/>
                <a:ea typeface="等线" panose="02010600030101010101" pitchFamily="2" charset="-122"/>
              </a:rPr>
              <a:t> 轻量化实现</a:t>
            </a:r>
            <a:endParaRPr lang="en-US" altLang="zh-CN" b="1" dirty="0">
              <a:solidFill>
                <a:schemeClr val="tx2"/>
              </a:solidFill>
              <a:latin typeface="等线" panose="02010600030101010101" pitchFamily="2" charset="-122"/>
              <a:ea typeface="等线" panose="02010600030101010101" pitchFamily="2" charset="-122"/>
            </a:endParaRPr>
          </a:p>
        </p:txBody>
      </p:sp>
      <p:cxnSp>
        <p:nvCxnSpPr>
          <p:cNvPr id="21" name="直接连接符 20">
            <a:extLst>
              <a:ext uri="{FF2B5EF4-FFF2-40B4-BE49-F238E27FC236}">
                <a16:creationId xmlns:a16="http://schemas.microsoft.com/office/drawing/2014/main" id="{ED508B83-7F3E-497F-B1F0-FF7ECC6FF5B0}"/>
              </a:ext>
            </a:extLst>
          </p:cNvPr>
          <p:cNvCxnSpPr/>
          <p:nvPr/>
        </p:nvCxnSpPr>
        <p:spPr>
          <a:xfrm>
            <a:off x="1868165" y="4843366"/>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8B54E396-7BB2-4A92-932B-3C18013DEEED}"/>
              </a:ext>
            </a:extLst>
          </p:cNvPr>
          <p:cNvSpPr/>
          <p:nvPr/>
        </p:nvSpPr>
        <p:spPr>
          <a:xfrm>
            <a:off x="1784288" y="4921253"/>
            <a:ext cx="3648918" cy="1347483"/>
          </a:xfrm>
          <a:prstGeom prst="rect">
            <a:avLst/>
          </a:prstGeom>
        </p:spPr>
        <p:txBody>
          <a:bodyPr wrap="square" lIns="91438" tIns="45719" rIns="91438" bIns="45719">
            <a:spAutoFit/>
          </a:bodyPr>
          <a:lstStyle/>
          <a:p>
            <a:pPr>
              <a:lnSpc>
                <a:spcPct val="130000"/>
              </a:lnSpc>
            </a:pPr>
            <a:r>
              <a:rPr lang="zh-CN" altLang="zh-CN" sz="1600" dirty="0">
                <a:latin typeface="等线" panose="02010600030101010101" pitchFamily="2" charset="-122"/>
                <a:ea typeface="等线" panose="02010600030101010101" pitchFamily="2" charset="-122"/>
              </a:rPr>
              <a:t>用轻量化的软件技术方案是最佳投入产出比的技术选型方向，无论从用户的学习使用成本和开发者的开发维护时间成本上看都是更佳的选择</a:t>
            </a:r>
            <a:endParaRPr lang="zh-CN" altLang="en-US" sz="1400" dirty="0">
              <a:latin typeface="等线" panose="02010600030101010101" pitchFamily="2" charset="-122"/>
              <a:ea typeface="等线" panose="02010600030101010101" pitchFamily="2" charset="-122"/>
            </a:endParaRPr>
          </a:p>
        </p:txBody>
      </p:sp>
      <p:sp>
        <p:nvSpPr>
          <p:cNvPr id="24" name="圆角矩形 23">
            <a:extLst>
              <a:ext uri="{FF2B5EF4-FFF2-40B4-BE49-F238E27FC236}">
                <a16:creationId xmlns:a16="http://schemas.microsoft.com/office/drawing/2014/main" id="{7132D95C-9D3B-477B-90F0-5461D83984B2}"/>
              </a:ext>
            </a:extLst>
          </p:cNvPr>
          <p:cNvSpPr/>
          <p:nvPr/>
        </p:nvSpPr>
        <p:spPr>
          <a:xfrm rot="10800000" flipV="1">
            <a:off x="6234512" y="2167600"/>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F16A7B28-F4DC-4958-A63B-486BACB4017C}"/>
              </a:ext>
            </a:extLst>
          </p:cNvPr>
          <p:cNvSpPr txBox="1"/>
          <p:nvPr/>
        </p:nvSpPr>
        <p:spPr>
          <a:xfrm>
            <a:off x="6658876" y="2135898"/>
            <a:ext cx="2676931" cy="424088"/>
          </a:xfrm>
          <a:prstGeom prst="rect">
            <a:avLst/>
          </a:prstGeom>
          <a:noFill/>
        </p:spPr>
        <p:txBody>
          <a:bodyPr wrap="square" lIns="91438" tIns="45719" rIns="91438" bIns="45719" rtlCol="0">
            <a:spAutoFit/>
          </a:bodyPr>
          <a:lstStyle/>
          <a:p>
            <a:pPr>
              <a:lnSpc>
                <a:spcPct val="130000"/>
              </a:lnSpc>
            </a:pPr>
            <a:r>
              <a:rPr lang="en-US" altLang="zh-CN" b="1" dirty="0">
                <a:solidFill>
                  <a:schemeClr val="tx2"/>
                </a:solidFill>
                <a:latin typeface="等线" panose="02010600030101010101" pitchFamily="2" charset="-122"/>
                <a:ea typeface="等线" panose="02010600030101010101" pitchFamily="2" charset="-122"/>
              </a:rPr>
              <a:t>3. </a:t>
            </a:r>
            <a:r>
              <a:rPr lang="zh-CN" altLang="en-US" b="1" dirty="0">
                <a:solidFill>
                  <a:schemeClr val="tx2"/>
                </a:solidFill>
                <a:latin typeface="等线" panose="02010600030101010101" pitchFamily="2" charset="-122"/>
                <a:ea typeface="等线" panose="02010600030101010101" pitchFamily="2" charset="-122"/>
              </a:rPr>
              <a:t> 高度自动化</a:t>
            </a:r>
            <a:endParaRPr lang="en-US" altLang="zh-CN" b="1" dirty="0">
              <a:solidFill>
                <a:schemeClr val="tx2"/>
              </a:solidFill>
              <a:latin typeface="等线" panose="02010600030101010101" pitchFamily="2" charset="-122"/>
              <a:ea typeface="等线" panose="02010600030101010101" pitchFamily="2" charset="-122"/>
            </a:endParaRPr>
          </a:p>
        </p:txBody>
      </p:sp>
      <p:cxnSp>
        <p:nvCxnSpPr>
          <p:cNvPr id="26" name="直接连接符 25">
            <a:extLst>
              <a:ext uri="{FF2B5EF4-FFF2-40B4-BE49-F238E27FC236}">
                <a16:creationId xmlns:a16="http://schemas.microsoft.com/office/drawing/2014/main" id="{64FA123B-47FA-4D05-A49B-083EE7DAA2E8}"/>
              </a:ext>
            </a:extLst>
          </p:cNvPr>
          <p:cNvCxnSpPr/>
          <p:nvPr/>
        </p:nvCxnSpPr>
        <p:spPr>
          <a:xfrm>
            <a:off x="6747248" y="2504625"/>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C6AA70DF-35C2-4CEC-A311-76B181499485}"/>
              </a:ext>
            </a:extLst>
          </p:cNvPr>
          <p:cNvSpPr/>
          <p:nvPr/>
        </p:nvSpPr>
        <p:spPr>
          <a:xfrm>
            <a:off x="6663371" y="2582512"/>
            <a:ext cx="3648918" cy="1347483"/>
          </a:xfrm>
          <a:prstGeom prst="rect">
            <a:avLst/>
          </a:prstGeom>
        </p:spPr>
        <p:txBody>
          <a:bodyPr wrap="square" lIns="91438" tIns="45719" rIns="91438" bIns="45719">
            <a:spAutoFit/>
          </a:bodyPr>
          <a:lstStyle/>
          <a:p>
            <a:pPr>
              <a:lnSpc>
                <a:spcPct val="130000"/>
              </a:lnSpc>
            </a:pPr>
            <a:r>
              <a:rPr lang="zh-CN" altLang="en-US" sz="1600" dirty="0">
                <a:latin typeface="等线" panose="02010600030101010101" pitchFamily="2" charset="-122"/>
                <a:ea typeface="等线" panose="02010600030101010101" pitchFamily="2" charset="-122"/>
              </a:rPr>
              <a:t>高度自动化的一站式解决方案能够让目前大量重复的仓存管理业务得到人力和物力上的彻底解放，生产力最终获得提升。</a:t>
            </a:r>
            <a:endParaRPr lang="zh-CN" altLang="en-US" sz="14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37775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D3167C-2FCB-4D90-AA99-3A89BCB9AA4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5A61DCA-F36E-4731-9918-87E0BF58782C}"/>
              </a:ext>
            </a:extLst>
          </p:cNvPr>
          <p:cNvSpPr>
            <a:spLocks noGrp="1"/>
          </p:cNvSpPr>
          <p:nvPr>
            <p:ph idx="1"/>
          </p:nvPr>
        </p:nvSpPr>
        <p:spPr/>
        <p:txBody>
          <a:bodyPr/>
          <a:lstStyle/>
          <a:p>
            <a:endParaRPr lang="zh-CN" altLang="en-US"/>
          </a:p>
        </p:txBody>
      </p:sp>
      <p:grpSp>
        <p:nvGrpSpPr>
          <p:cNvPr id="4" name="组 3">
            <a:extLst>
              <a:ext uri="{FF2B5EF4-FFF2-40B4-BE49-F238E27FC236}">
                <a16:creationId xmlns:a16="http://schemas.microsoft.com/office/drawing/2014/main" id="{0A2E11AF-2B0B-4326-876E-577792389707}"/>
              </a:ext>
            </a:extLst>
          </p:cNvPr>
          <p:cNvGrpSpPr/>
          <p:nvPr/>
        </p:nvGrpSpPr>
        <p:grpSpPr>
          <a:xfrm>
            <a:off x="-21102" y="2293256"/>
            <a:ext cx="12213103" cy="1850521"/>
            <a:chOff x="-21102" y="2847433"/>
            <a:chExt cx="12213102" cy="1296345"/>
          </a:xfrm>
        </p:grpSpPr>
        <p:sp>
          <p:nvSpPr>
            <p:cNvPr id="5" name="矩形 4">
              <a:extLst>
                <a:ext uri="{FF2B5EF4-FFF2-40B4-BE49-F238E27FC236}">
                  <a16:creationId xmlns:a16="http://schemas.microsoft.com/office/drawing/2014/main" id="{C2F9B25E-6B0E-4AA1-8A08-EAFA15560725}"/>
                </a:ext>
              </a:extLst>
            </p:cNvPr>
            <p:cNvSpPr/>
            <p:nvPr/>
          </p:nvSpPr>
          <p:spPr>
            <a:xfrm flipH="1">
              <a:off x="0" y="2872348"/>
              <a:ext cx="12192000" cy="1252063"/>
            </a:xfrm>
            <a:prstGeom prst="rect">
              <a:avLst/>
            </a:prstGeom>
            <a:solidFill>
              <a:srgbClr val="2F5597"/>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9">
              <a:extLst>
                <a:ext uri="{FF2B5EF4-FFF2-40B4-BE49-F238E27FC236}">
                  <a16:creationId xmlns:a16="http://schemas.microsoft.com/office/drawing/2014/main" id="{7EBAF722-6DE1-4DF3-93E3-8D82F810261F}"/>
                </a:ext>
              </a:extLst>
            </p:cNvPr>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latin typeface="Times New Roman" panose="02020603050405020304" charset="0"/>
                  <a:ea typeface="宋体" panose="02010600030101010101" pitchFamily="2" charset="-122"/>
                </a:rPr>
                <a:t>2</a:t>
              </a:r>
              <a:endParaRPr lang="zh-CN" altLang="en-US" sz="6000" dirty="0">
                <a:latin typeface="Times New Roman" panose="02020603050405020304" charset="0"/>
                <a:ea typeface="宋体" panose="02010600030101010101" pitchFamily="2" charset="-122"/>
              </a:endParaRPr>
            </a:p>
          </p:txBody>
        </p:sp>
        <p:sp>
          <p:nvSpPr>
            <p:cNvPr id="7" name="文本框 41">
              <a:extLst>
                <a:ext uri="{FF2B5EF4-FFF2-40B4-BE49-F238E27FC236}">
                  <a16:creationId xmlns:a16="http://schemas.microsoft.com/office/drawing/2014/main" id="{B1C9E608-FFDB-4881-9294-3F4D052B7B9F}"/>
                </a:ext>
              </a:extLst>
            </p:cNvPr>
            <p:cNvSpPr txBox="1"/>
            <p:nvPr/>
          </p:nvSpPr>
          <p:spPr>
            <a:xfrm>
              <a:off x="1727200" y="3138404"/>
              <a:ext cx="10140651" cy="711501"/>
            </a:xfrm>
            <a:prstGeom prst="rect">
              <a:avLst/>
            </a:prstGeom>
            <a:noFill/>
          </p:spPr>
          <p:txBody>
            <a:bodyPr wrap="square" lIns="91438" tIns="45719" rIns="91438" bIns="45719" rtlCol="0">
              <a:spAutoFit/>
            </a:bodyPr>
            <a:lstStyle/>
            <a:p>
              <a:r>
                <a:rPr lang="zh-CN" altLang="en-US" sz="6000" spc="600" dirty="0">
                  <a:solidFill>
                    <a:schemeClr val="bg1"/>
                  </a:solidFill>
                  <a:latin typeface="微软雅黑" panose="020B0503020204020204" pitchFamily="34" charset="-122"/>
                  <a:ea typeface="微软雅黑" panose="020B0503020204020204" pitchFamily="34" charset="-122"/>
                </a:rPr>
                <a:t>系统分析与总体设计</a:t>
              </a:r>
            </a:p>
          </p:txBody>
        </p:sp>
        <p:grpSp>
          <p:nvGrpSpPr>
            <p:cNvPr id="8" name="组 2">
              <a:extLst>
                <a:ext uri="{FF2B5EF4-FFF2-40B4-BE49-F238E27FC236}">
                  <a16:creationId xmlns:a16="http://schemas.microsoft.com/office/drawing/2014/main" id="{35B6B18D-F98E-4731-AD26-6D9BA3C3CABD}"/>
                </a:ext>
              </a:extLst>
            </p:cNvPr>
            <p:cNvGrpSpPr/>
            <p:nvPr/>
          </p:nvGrpSpPr>
          <p:grpSpPr>
            <a:xfrm>
              <a:off x="-21102" y="2858492"/>
              <a:ext cx="242777" cy="1285286"/>
              <a:chOff x="-21102" y="2858492"/>
              <a:chExt cx="242777" cy="1285286"/>
            </a:xfrm>
          </p:grpSpPr>
          <p:sp>
            <p:nvSpPr>
              <p:cNvPr id="9" name="圆角矩形 63">
                <a:extLst>
                  <a:ext uri="{FF2B5EF4-FFF2-40B4-BE49-F238E27FC236}">
                    <a16:creationId xmlns:a16="http://schemas.microsoft.com/office/drawing/2014/main" id="{FB36BFB0-7B61-4A1C-92C4-1C923F827AE4}"/>
                  </a:ext>
                </a:extLst>
              </p:cNvPr>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64">
                <a:extLst>
                  <a:ext uri="{FF2B5EF4-FFF2-40B4-BE49-F238E27FC236}">
                    <a16:creationId xmlns:a16="http://schemas.microsoft.com/office/drawing/2014/main" id="{927DFE5D-BE53-45BD-8C1F-959198F507BF}"/>
                  </a:ext>
                </a:extLst>
              </p:cNvPr>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65">
                <a:extLst>
                  <a:ext uri="{FF2B5EF4-FFF2-40B4-BE49-F238E27FC236}">
                    <a16:creationId xmlns:a16="http://schemas.microsoft.com/office/drawing/2014/main" id="{8CF327C1-6D43-4610-94D0-A92101FB8DDD}"/>
                  </a:ext>
                </a:extLst>
              </p:cNvPr>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66">
                <a:extLst>
                  <a:ext uri="{FF2B5EF4-FFF2-40B4-BE49-F238E27FC236}">
                    <a16:creationId xmlns:a16="http://schemas.microsoft.com/office/drawing/2014/main" id="{5722C222-AA7B-4A5D-8B53-DD3624F95371}"/>
                  </a:ext>
                </a:extLst>
              </p:cNvPr>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67">
                <a:extLst>
                  <a:ext uri="{FF2B5EF4-FFF2-40B4-BE49-F238E27FC236}">
                    <a16:creationId xmlns:a16="http://schemas.microsoft.com/office/drawing/2014/main" id="{8FDF7215-1B2A-4274-851A-829AE8A1F15E}"/>
                  </a:ext>
                </a:extLst>
              </p:cNvPr>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4" name="灯片编号占位符 11">
            <a:extLst>
              <a:ext uri="{FF2B5EF4-FFF2-40B4-BE49-F238E27FC236}">
                <a16:creationId xmlns:a16="http://schemas.microsoft.com/office/drawing/2014/main" id="{242DF3AA-D507-418E-B362-536C96C8EE56}"/>
              </a:ext>
            </a:extLst>
          </p:cNvPr>
          <p:cNvSpPr>
            <a:spLocks noGrp="1"/>
          </p:cNvSpPr>
          <p:nvPr>
            <p:ph type="sldNum" sz="quarter" idx="12"/>
          </p:nvPr>
        </p:nvSpPr>
        <p:spPr>
          <a:xfrm>
            <a:off x="8610600" y="6356352"/>
            <a:ext cx="2743200" cy="365125"/>
          </a:xfrm>
        </p:spPr>
        <p:txBody>
          <a:bodyPr/>
          <a:lstStyle/>
          <a:p>
            <a:fld id="{888F8D02-9041-4C59-BC62-13DE0E5C6713}" type="slidenum">
              <a:rPr lang="zh-CN" altLang="en-US" smtClean="0"/>
              <a:t>6</a:t>
            </a:fld>
            <a:endParaRPr lang="zh-CN" altLang="en-US"/>
          </a:p>
        </p:txBody>
      </p:sp>
    </p:spTree>
    <p:extLst>
      <p:ext uri="{BB962C8B-B14F-4D97-AF65-F5344CB8AC3E}">
        <p14:creationId xmlns:p14="http://schemas.microsoft.com/office/powerpoint/2010/main" val="2391554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003B62D-79F4-4D25-B5F3-0E49E2E32E09}"/>
              </a:ext>
            </a:extLst>
          </p:cNvPr>
          <p:cNvSpPr txBox="1">
            <a:spLocks/>
          </p:cNvSpPr>
          <p:nvPr/>
        </p:nvSpPr>
        <p:spPr>
          <a:xfrm>
            <a:off x="547332" y="40844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pc="600" dirty="0">
                <a:solidFill>
                  <a:srgbClr val="0070C0"/>
                </a:solidFill>
                <a:latin typeface="微软雅黑" panose="020B0503020204020204" pitchFamily="34" charset="-122"/>
                <a:ea typeface="微软雅黑" panose="020B0503020204020204" pitchFamily="34" charset="-122"/>
              </a:rPr>
              <a:t>功能需求分析</a:t>
            </a:r>
            <a:endParaRPr lang="zh-CN" altLang="en-US" dirty="0">
              <a:solidFill>
                <a:srgbClr val="0070C0"/>
              </a:solidFill>
            </a:endParaRPr>
          </a:p>
        </p:txBody>
      </p:sp>
      <p:sp>
        <p:nvSpPr>
          <p:cNvPr id="5" name="矩形 4">
            <a:extLst>
              <a:ext uri="{FF2B5EF4-FFF2-40B4-BE49-F238E27FC236}">
                <a16:creationId xmlns:a16="http://schemas.microsoft.com/office/drawing/2014/main" id="{DDAD015D-12B5-46AE-96F3-9D99DC8F0F34}"/>
              </a:ext>
            </a:extLst>
          </p:cNvPr>
          <p:cNvSpPr/>
          <p:nvPr/>
        </p:nvSpPr>
        <p:spPr>
          <a:xfrm>
            <a:off x="921026" y="1729245"/>
            <a:ext cx="8109284" cy="3374129"/>
          </a:xfrm>
          <a:prstGeom prst="rect">
            <a:avLst/>
          </a:prstGeom>
        </p:spPr>
        <p:txBody>
          <a:bodyPr wrap="square">
            <a:spAutoFit/>
          </a:bodyPr>
          <a:lstStyle/>
          <a:p>
            <a:pPr indent="266700" algn="just">
              <a:lnSpc>
                <a:spcPct val="150000"/>
              </a:lnSpc>
              <a:spcAft>
                <a:spcPts val="0"/>
              </a:spcAft>
            </a:pPr>
            <a:r>
              <a:rPr lang="zh-CN" altLang="en-US" kern="100" dirty="0">
                <a:latin typeface="等线" panose="02010600030101010101" pitchFamily="2" charset="-122"/>
                <a:ea typeface="等线" panose="02010600030101010101" pitchFamily="2" charset="-122"/>
              </a:rPr>
              <a:t>本程序的类型是一款效率工具类的微信小程序，用户可以使用本微信小程序新建，查看，编辑，管理仓库内的所有货物，通过</a:t>
            </a:r>
            <a:r>
              <a:rPr lang="zh-CN" altLang="en-US" b="1" kern="100" dirty="0">
                <a:latin typeface="等线" panose="02010600030101010101" pitchFamily="2" charset="-122"/>
                <a:ea typeface="等线" panose="02010600030101010101" pitchFamily="2" charset="-122"/>
              </a:rPr>
              <a:t>可视化的形式</a:t>
            </a:r>
            <a:r>
              <a:rPr lang="zh-CN" altLang="en-US" kern="100" dirty="0">
                <a:latin typeface="等线" panose="02010600030101010101" pitchFamily="2" charset="-122"/>
                <a:ea typeface="等线" panose="02010600030101010101" pitchFamily="2" charset="-122"/>
              </a:rPr>
              <a:t>把仓库内的存储状况和数据直观地呈现出来。</a:t>
            </a:r>
            <a:endParaRPr lang="en-US" altLang="zh-CN" kern="100" dirty="0">
              <a:latin typeface="等线" panose="02010600030101010101" pitchFamily="2" charset="-122"/>
              <a:ea typeface="等线" panose="02010600030101010101" pitchFamily="2" charset="-122"/>
            </a:endParaRPr>
          </a:p>
          <a:p>
            <a:pPr indent="266700" algn="just">
              <a:lnSpc>
                <a:spcPct val="150000"/>
              </a:lnSpc>
              <a:spcAft>
                <a:spcPts val="0"/>
              </a:spcAft>
            </a:pPr>
            <a:r>
              <a:rPr lang="zh-CN" altLang="en-US" kern="100" dirty="0">
                <a:latin typeface="等线" panose="02010600030101010101" pitchFamily="2" charset="-122"/>
                <a:ea typeface="等线" panose="02010600030101010101" pitchFamily="2" charset="-122"/>
              </a:rPr>
              <a:t>与此同时一个仓库实例的创建者还可以管理参与到仓库中的成员名单</a:t>
            </a:r>
            <a:r>
              <a:rPr lang="zh-CN" altLang="en-US" b="1" kern="100" dirty="0">
                <a:latin typeface="等线" panose="02010600030101010101" pitchFamily="2" charset="-122"/>
                <a:ea typeface="等线" panose="02010600030101010101" pitchFamily="2" charset="-122"/>
              </a:rPr>
              <a:t>控制每个成员的查看，修改权限</a:t>
            </a:r>
            <a:r>
              <a:rPr lang="zh-CN" altLang="en-US" kern="100" dirty="0">
                <a:latin typeface="等线" panose="02010600030101010101" pitchFamily="2" charset="-122"/>
                <a:ea typeface="等线" panose="02010600030101010101" pitchFamily="2" charset="-122"/>
              </a:rPr>
              <a:t>。</a:t>
            </a:r>
            <a:endParaRPr lang="en-US" altLang="zh-CN" kern="100" dirty="0">
              <a:latin typeface="等线" panose="02010600030101010101" pitchFamily="2" charset="-122"/>
              <a:ea typeface="等线" panose="02010600030101010101" pitchFamily="2" charset="-122"/>
            </a:endParaRPr>
          </a:p>
          <a:p>
            <a:pPr indent="266700" algn="just">
              <a:lnSpc>
                <a:spcPct val="150000"/>
              </a:lnSpc>
              <a:spcAft>
                <a:spcPts val="0"/>
              </a:spcAft>
            </a:pPr>
            <a:r>
              <a:rPr lang="zh-CN" altLang="en-US" kern="100" dirty="0">
                <a:latin typeface="等线" panose="02010600030101010101" pitchFamily="2" charset="-122"/>
                <a:ea typeface="等线" panose="02010600030101010101" pitchFamily="2" charset="-122"/>
              </a:rPr>
              <a:t>对于出入库的操作，本程序加入了</a:t>
            </a:r>
            <a:r>
              <a:rPr lang="en-US" altLang="zh-CN" b="1" kern="100" dirty="0">
                <a:latin typeface="等线" panose="02010600030101010101" pitchFamily="2" charset="-122"/>
                <a:ea typeface="等线" panose="02010600030101010101" pitchFamily="2" charset="-122"/>
              </a:rPr>
              <a:t>RFID</a:t>
            </a:r>
            <a:r>
              <a:rPr lang="zh-CN" altLang="en-US" b="1" kern="100" dirty="0">
                <a:latin typeface="等线" panose="02010600030101010101" pitchFamily="2" charset="-122"/>
                <a:ea typeface="等线" panose="02010600030101010101" pitchFamily="2" charset="-122"/>
              </a:rPr>
              <a:t>检测模块</a:t>
            </a:r>
            <a:r>
              <a:rPr lang="zh-CN" altLang="en-US" kern="100" dirty="0">
                <a:latin typeface="等线" panose="02010600030101010101" pitchFamily="2" charset="-122"/>
                <a:ea typeface="等线" panose="02010600030101010101" pitchFamily="2" charset="-122"/>
              </a:rPr>
              <a:t>的功能，只要连接上具备</a:t>
            </a:r>
            <a:r>
              <a:rPr lang="en-US" altLang="zh-CN" kern="100" dirty="0">
                <a:latin typeface="等线" panose="02010600030101010101" pitchFamily="2" charset="-122"/>
                <a:ea typeface="等线" panose="02010600030101010101" pitchFamily="2" charset="-122"/>
              </a:rPr>
              <a:t>RFID</a:t>
            </a:r>
            <a:r>
              <a:rPr lang="zh-CN" altLang="en-US" kern="100" dirty="0">
                <a:latin typeface="等线" panose="02010600030101010101" pitchFamily="2" charset="-122"/>
                <a:ea typeface="等线" panose="02010600030101010101" pitchFamily="2" charset="-122"/>
              </a:rPr>
              <a:t>识别的蓝牙设备即可通过射频识别自动检测出入库商品，为繁琐而重复的工作</a:t>
            </a:r>
            <a:r>
              <a:rPr lang="zh-CN" altLang="en-US" b="1" kern="100" dirty="0">
                <a:latin typeface="等线" panose="02010600030101010101" pitchFamily="2" charset="-122"/>
                <a:ea typeface="等线" panose="02010600030101010101" pitchFamily="2" charset="-122"/>
              </a:rPr>
              <a:t>提高了效率和准确度</a:t>
            </a:r>
            <a:r>
              <a:rPr lang="zh-CN" altLang="en-US" kern="100" dirty="0">
                <a:latin typeface="等线" panose="02010600030101010101" pitchFamily="2" charset="-122"/>
                <a:ea typeface="等线" panose="02010600030101010101" pitchFamily="2" charset="-122"/>
              </a:rPr>
              <a:t>。</a:t>
            </a:r>
          </a:p>
        </p:txBody>
      </p:sp>
    </p:spTree>
    <p:extLst>
      <p:ext uri="{BB962C8B-B14F-4D97-AF65-F5344CB8AC3E}">
        <p14:creationId xmlns:p14="http://schemas.microsoft.com/office/powerpoint/2010/main" val="3016818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003B62D-79F4-4D25-B5F3-0E49E2E32E09}"/>
              </a:ext>
            </a:extLst>
          </p:cNvPr>
          <p:cNvSpPr txBox="1">
            <a:spLocks/>
          </p:cNvSpPr>
          <p:nvPr/>
        </p:nvSpPr>
        <p:spPr>
          <a:xfrm>
            <a:off x="547332" y="40844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pc="600" dirty="0">
                <a:solidFill>
                  <a:srgbClr val="0070C0"/>
                </a:solidFill>
                <a:latin typeface="微软雅黑" panose="020B0503020204020204" pitchFamily="34" charset="-122"/>
                <a:ea typeface="微软雅黑" panose="020B0503020204020204" pitchFamily="34" charset="-122"/>
              </a:rPr>
              <a:t>案例分析</a:t>
            </a:r>
            <a:endParaRPr lang="zh-CN" altLang="en-US" dirty="0">
              <a:solidFill>
                <a:srgbClr val="0070C0"/>
              </a:solidFill>
            </a:endParaRPr>
          </a:p>
        </p:txBody>
      </p:sp>
      <p:sp>
        <p:nvSpPr>
          <p:cNvPr id="5" name="矩形 4">
            <a:extLst>
              <a:ext uri="{FF2B5EF4-FFF2-40B4-BE49-F238E27FC236}">
                <a16:creationId xmlns:a16="http://schemas.microsoft.com/office/drawing/2014/main" id="{DDAD015D-12B5-46AE-96F3-9D99DC8F0F34}"/>
              </a:ext>
            </a:extLst>
          </p:cNvPr>
          <p:cNvSpPr/>
          <p:nvPr/>
        </p:nvSpPr>
        <p:spPr>
          <a:xfrm>
            <a:off x="1034716" y="4592760"/>
            <a:ext cx="8109284" cy="1712135"/>
          </a:xfrm>
          <a:prstGeom prst="rect">
            <a:avLst/>
          </a:prstGeom>
        </p:spPr>
        <p:txBody>
          <a:bodyPr wrap="square">
            <a:spAutoFit/>
          </a:bodyPr>
          <a:lstStyle/>
          <a:p>
            <a:pPr indent="266700" algn="just">
              <a:lnSpc>
                <a:spcPct val="150000"/>
              </a:lnSpc>
              <a:spcAft>
                <a:spcPts val="0"/>
              </a:spcAft>
            </a:pPr>
            <a:r>
              <a:rPr lang="zh-CN" altLang="en-US" kern="100" dirty="0">
                <a:latin typeface="等线" panose="02010600030101010101" pitchFamily="2" charset="-122"/>
                <a:ea typeface="等线" panose="02010600030101010101" pitchFamily="2" charset="-122"/>
              </a:rPr>
              <a:t>天权仓库管理系统，是京东物流供应链产业平台的一个子系统，主要的功能模块包括掌控总体数据走向的全局运营管理，紧贴业务数据的基础数据管理，多模式入库状态的入库管理，可调整组装的库内管理，包含多层复检的出库管理以及可自定义规则的报表管理。</a:t>
            </a:r>
          </a:p>
        </p:txBody>
      </p:sp>
      <p:pic>
        <p:nvPicPr>
          <p:cNvPr id="6" name="图片 5">
            <a:extLst>
              <a:ext uri="{FF2B5EF4-FFF2-40B4-BE49-F238E27FC236}">
                <a16:creationId xmlns:a16="http://schemas.microsoft.com/office/drawing/2014/main" id="{B694E8FA-36A9-4B04-BB6A-EC6EB32C67F5}"/>
              </a:ext>
            </a:extLst>
          </p:cNvPr>
          <p:cNvPicPr/>
          <p:nvPr/>
        </p:nvPicPr>
        <p:blipFill>
          <a:blip r:embed="rId2"/>
          <a:stretch>
            <a:fillRect/>
          </a:stretch>
        </p:blipFill>
        <p:spPr>
          <a:xfrm>
            <a:off x="1355438" y="1319725"/>
            <a:ext cx="7467839" cy="3044435"/>
          </a:xfrm>
          <a:prstGeom prst="rect">
            <a:avLst/>
          </a:prstGeom>
        </p:spPr>
      </p:pic>
    </p:spTree>
    <p:extLst>
      <p:ext uri="{BB962C8B-B14F-4D97-AF65-F5344CB8AC3E}">
        <p14:creationId xmlns:p14="http://schemas.microsoft.com/office/powerpoint/2010/main" val="378766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003B62D-79F4-4D25-B5F3-0E49E2E32E09}"/>
              </a:ext>
            </a:extLst>
          </p:cNvPr>
          <p:cNvSpPr txBox="1">
            <a:spLocks/>
          </p:cNvSpPr>
          <p:nvPr/>
        </p:nvSpPr>
        <p:spPr>
          <a:xfrm>
            <a:off x="547332" y="40844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pc="600" dirty="0">
                <a:solidFill>
                  <a:srgbClr val="0070C0"/>
                </a:solidFill>
                <a:latin typeface="微软雅黑" panose="020B0503020204020204" pitchFamily="34" charset="-122"/>
                <a:ea typeface="微软雅黑" panose="020B0503020204020204" pitchFamily="34" charset="-122"/>
              </a:rPr>
              <a:t>案例分析</a:t>
            </a:r>
            <a:endParaRPr lang="zh-CN" altLang="en-US" dirty="0">
              <a:solidFill>
                <a:srgbClr val="0070C0"/>
              </a:solidFill>
            </a:endParaRPr>
          </a:p>
        </p:txBody>
      </p:sp>
      <p:sp>
        <p:nvSpPr>
          <p:cNvPr id="5" name="矩形 4">
            <a:extLst>
              <a:ext uri="{FF2B5EF4-FFF2-40B4-BE49-F238E27FC236}">
                <a16:creationId xmlns:a16="http://schemas.microsoft.com/office/drawing/2014/main" id="{DDAD015D-12B5-46AE-96F3-9D99DC8F0F34}"/>
              </a:ext>
            </a:extLst>
          </p:cNvPr>
          <p:cNvSpPr/>
          <p:nvPr/>
        </p:nvSpPr>
        <p:spPr>
          <a:xfrm>
            <a:off x="1034716" y="3606171"/>
            <a:ext cx="8109284" cy="2543132"/>
          </a:xfrm>
          <a:prstGeom prst="rect">
            <a:avLst/>
          </a:prstGeom>
        </p:spPr>
        <p:txBody>
          <a:bodyPr wrap="square">
            <a:spAutoFit/>
          </a:bodyPr>
          <a:lstStyle/>
          <a:p>
            <a:pPr indent="266700" algn="just">
              <a:lnSpc>
                <a:spcPct val="150000"/>
              </a:lnSpc>
              <a:spcAft>
                <a:spcPts val="0"/>
              </a:spcAft>
            </a:pPr>
            <a:r>
              <a:rPr lang="zh-CN" altLang="en-US" kern="100" dirty="0">
                <a:latin typeface="等线" panose="02010600030101010101" pitchFamily="2" charset="-122"/>
                <a:ea typeface="等线" panose="02010600030101010101" pitchFamily="2" charset="-122"/>
              </a:rPr>
              <a:t>这些功能在京东物流的用户量下发挥出了它极大的优势和提供了优秀的服务，但是同时也会带来</a:t>
            </a:r>
            <a:r>
              <a:rPr lang="zh-CN" altLang="en-US" b="1" kern="100" dirty="0">
                <a:latin typeface="等线" panose="02010600030101010101" pitchFamily="2" charset="-122"/>
                <a:ea typeface="等线" panose="02010600030101010101" pitchFamily="2" charset="-122"/>
              </a:rPr>
              <a:t>更高的使用成本和维护成本</a:t>
            </a:r>
            <a:r>
              <a:rPr lang="zh-CN" altLang="en-US" kern="100" dirty="0">
                <a:latin typeface="等线" panose="02010600030101010101" pitchFamily="2" charset="-122"/>
                <a:ea typeface="等线" panose="02010600030101010101" pitchFamily="2" charset="-122"/>
              </a:rPr>
              <a:t>，对于个体小商户而言更是造成了</a:t>
            </a:r>
            <a:r>
              <a:rPr lang="zh-CN" altLang="en-US" b="1" kern="100" dirty="0">
                <a:latin typeface="等线" panose="02010600030101010101" pitchFamily="2" charset="-122"/>
                <a:ea typeface="等线" panose="02010600030101010101" pitchFamily="2" charset="-122"/>
              </a:rPr>
              <a:t>价格过高而功能又过剩</a:t>
            </a:r>
            <a:r>
              <a:rPr lang="zh-CN" altLang="en-US" kern="100" dirty="0">
                <a:latin typeface="等线" panose="02010600030101010101" pitchFamily="2" charset="-122"/>
                <a:ea typeface="等线" panose="02010600030101010101" pitchFamily="2" charset="-122"/>
              </a:rPr>
              <a:t>的情况。其中</a:t>
            </a:r>
            <a:r>
              <a:rPr lang="en-US" altLang="zh-CN" b="1" kern="100" dirty="0">
                <a:latin typeface="等线" panose="02010600030101010101" pitchFamily="2" charset="-122"/>
                <a:ea typeface="等线" panose="02010600030101010101" pitchFamily="2" charset="-122"/>
              </a:rPr>
              <a:t>RFID</a:t>
            </a:r>
            <a:r>
              <a:rPr lang="zh-CN" altLang="en-US" b="1" kern="100" dirty="0">
                <a:latin typeface="等线" panose="02010600030101010101" pitchFamily="2" charset="-122"/>
                <a:ea typeface="等线" panose="02010600030101010101" pitchFamily="2" charset="-122"/>
              </a:rPr>
              <a:t>一键验收</a:t>
            </a:r>
            <a:r>
              <a:rPr lang="zh-CN" altLang="en-US" kern="100" dirty="0">
                <a:latin typeface="等线" panose="02010600030101010101" pitchFamily="2" charset="-122"/>
                <a:ea typeface="等线" panose="02010600030101010101" pitchFamily="2" charset="-122"/>
              </a:rPr>
              <a:t>，转残少货异常处理，货量临界值预警，多维度订单分配，出入库单复核以及业绩结果盘点是值得保留的核心功能，而其他的基于云计算的功能如灵活多维度组波策略，拣货路径规划等等的功能可以忽略，以达到适合个体小商户</a:t>
            </a:r>
            <a:r>
              <a:rPr lang="zh-CN" altLang="en-US" b="1" kern="100" dirty="0">
                <a:latin typeface="等线" panose="02010600030101010101" pitchFamily="2" charset="-122"/>
                <a:ea typeface="等线" panose="02010600030101010101" pitchFamily="2" charset="-122"/>
              </a:rPr>
              <a:t>最佳的产品性价比</a:t>
            </a:r>
            <a:r>
              <a:rPr lang="zh-CN" altLang="en-US" kern="100" dirty="0">
                <a:latin typeface="等线" panose="02010600030101010101" pitchFamily="2" charset="-122"/>
                <a:ea typeface="等线" panose="02010600030101010101" pitchFamily="2" charset="-122"/>
              </a:rPr>
              <a:t>。</a:t>
            </a:r>
          </a:p>
        </p:txBody>
      </p:sp>
      <p:pic>
        <p:nvPicPr>
          <p:cNvPr id="7" name="图片 6">
            <a:extLst>
              <a:ext uri="{FF2B5EF4-FFF2-40B4-BE49-F238E27FC236}">
                <a16:creationId xmlns:a16="http://schemas.microsoft.com/office/drawing/2014/main" id="{AEC652BC-9F8D-46E1-8909-6003F17C7D05}"/>
              </a:ext>
            </a:extLst>
          </p:cNvPr>
          <p:cNvPicPr/>
          <p:nvPr/>
        </p:nvPicPr>
        <p:blipFill>
          <a:blip r:embed="rId2"/>
          <a:stretch>
            <a:fillRect/>
          </a:stretch>
        </p:blipFill>
        <p:spPr>
          <a:xfrm>
            <a:off x="1985788" y="1181930"/>
            <a:ext cx="5719755" cy="2247070"/>
          </a:xfrm>
          <a:prstGeom prst="rect">
            <a:avLst/>
          </a:prstGeom>
        </p:spPr>
      </p:pic>
    </p:spTree>
    <p:extLst>
      <p:ext uri="{BB962C8B-B14F-4D97-AF65-F5344CB8AC3E}">
        <p14:creationId xmlns:p14="http://schemas.microsoft.com/office/powerpoint/2010/main" val="680158481"/>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323</TotalTime>
  <Words>990</Words>
  <Application>Microsoft Office PowerPoint</Application>
  <PresentationFormat>宽屏</PresentationFormat>
  <Paragraphs>105</Paragraphs>
  <Slides>27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等线</vt:lpstr>
      <vt:lpstr>华文新魏</vt:lpstr>
      <vt:lpstr>微软雅黑</vt:lpstr>
      <vt:lpstr>Arial</vt:lpstr>
      <vt:lpstr>Times New Roman</vt:lpstr>
      <vt:lpstr>Trebuchet MS</vt:lpstr>
      <vt:lpstr>Wingdings 3</vt:lpstr>
      <vt:lpstr>平面</vt:lpstr>
      <vt:lpstr>面向个体小商户基于RFID的智能化仓存管理系统 </vt:lpstr>
      <vt:lpstr>目录</vt:lpstr>
      <vt:lpstr>PowerPoint 演示文稿</vt:lpstr>
      <vt:lpstr>课题来源与意义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梓浩 彭</dc:creator>
  <cp:lastModifiedBy>梓浩 彭</cp:lastModifiedBy>
  <cp:revision>24</cp:revision>
  <dcterms:created xsi:type="dcterms:W3CDTF">2020-05-25T16:14:30Z</dcterms:created>
  <dcterms:modified xsi:type="dcterms:W3CDTF">2020-05-26T19:16:58Z</dcterms:modified>
</cp:coreProperties>
</file>