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7" r:id="rId3"/>
    <p:sldId id="268" r:id="rId4"/>
    <p:sldId id="276" r:id="rId5"/>
    <p:sldId id="266" r:id="rId6"/>
    <p:sldId id="269" r:id="rId7"/>
    <p:sldId id="270" r:id="rId8"/>
    <p:sldId id="271" r:id="rId9"/>
    <p:sldId id="272" r:id="rId10"/>
    <p:sldId id="273" r:id="rId11"/>
    <p:sldId id="274"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59" d="100"/>
          <a:sy n="59" d="100"/>
        </p:scale>
        <p:origin x="7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2F2D6-82F2-4D88-847A-AD39861A6363}"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60E9-8B64-4708-BA7C-8D1263B7A3AF}" type="slidenum">
              <a:rPr lang="en-US" smtClean="0"/>
              <a:t>‹#›</a:t>
            </a:fld>
            <a:endParaRPr lang="en-US"/>
          </a:p>
        </p:txBody>
      </p:sp>
    </p:spTree>
    <p:extLst>
      <p:ext uri="{BB962C8B-B14F-4D97-AF65-F5344CB8AC3E}">
        <p14:creationId xmlns:p14="http://schemas.microsoft.com/office/powerpoint/2010/main" val="341118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41867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105870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2543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934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60C37-D3A0-494E-8FE3-1D6D2028BEA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12258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60C37-D3A0-494E-8FE3-1D6D2028BEA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9681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60C37-D3A0-494E-8FE3-1D6D2028BEA3}"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873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60C37-D3A0-494E-8FE3-1D6D2028BEA3}"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43239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0C37-D3A0-494E-8FE3-1D6D2028BEA3}"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714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1652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46724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0C37-D3A0-494E-8FE3-1D6D2028BEA3}" type="datetimeFigureOut">
              <a:rPr lang="en-IN" smtClean="0"/>
              <a:t>12-05-2022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9ACF-2C64-441D-BF35-08E045A3DD6F}" type="slidenum">
              <a:rPr lang="en-IN" smtClean="0"/>
              <a:t>‹#›</a:t>
            </a:fld>
            <a:endParaRPr lang="en-IN"/>
          </a:p>
        </p:txBody>
      </p:sp>
    </p:spTree>
    <p:extLst>
      <p:ext uri="{BB962C8B-B14F-4D97-AF65-F5344CB8AC3E}">
        <p14:creationId xmlns:p14="http://schemas.microsoft.com/office/powerpoint/2010/main" val="25179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a:solidFill>
                  <a:srgbClr val="E7E6E6"/>
                </a:solidFill>
                <a:latin typeface="Microsoft New Tai Lue" panose="020B0502040204020203" pitchFamily="34" charset="0"/>
                <a:cs typeface="Microsoft New Tai Lue" panose="020B0502040204020203" pitchFamily="34" charset="0"/>
              </a:rPr>
              <a:t>Why Multiple </a:t>
            </a:r>
            <a:r>
              <a:rPr lang="en-US" sz="3000" b="1" dirty="0">
                <a:solidFill>
                  <a:srgbClr val="E7E6E6"/>
                </a:solidFill>
                <a:latin typeface="Microsoft New Tai Lue" panose="020B0502040204020203" pitchFamily="34" charset="0"/>
                <a:cs typeface="Microsoft New Tai Lue" panose="020B0502040204020203" pitchFamily="34" charset="0"/>
              </a:rPr>
              <a:t>Linear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3422213"/>
          </a:xfrm>
          <a:prstGeom prst="roundRect">
            <a:avLst/>
          </a:prstGeom>
          <a:noFill/>
          <a:ln w="28575">
            <a:solidFill>
              <a:schemeClr val="bg1">
                <a:lumMod val="65000"/>
              </a:schemeClr>
            </a:solidFill>
          </a:ln>
        </p:spPr>
        <p:txBody>
          <a:bodyPr wrap="square" rtlCol="0">
            <a:spAutoFit/>
          </a:bodyPr>
          <a:lstStyle/>
          <a:p>
            <a:r>
              <a:rPr lang="en-US" sz="1950" b="1" dirty="0">
                <a:solidFill>
                  <a:srgbClr val="E7E6E6"/>
                </a:solidFill>
              </a:rPr>
              <a:t>So far, we have seen the concept of simple linear regression where a single Independent variable X was used to model the Dependent variable Y .</a:t>
            </a:r>
          </a:p>
          <a:p>
            <a:endParaRPr lang="en-US" sz="1950" b="1" dirty="0">
              <a:solidFill>
                <a:srgbClr val="E7E6E6"/>
              </a:solidFill>
            </a:endParaRPr>
          </a:p>
          <a:p>
            <a:r>
              <a:rPr lang="en-US" sz="1950" b="1" dirty="0">
                <a:solidFill>
                  <a:srgbClr val="E7E6E6"/>
                </a:solidFill>
              </a:rPr>
              <a:t> But in many applications, there is more than one factor that influences the response.</a:t>
            </a:r>
          </a:p>
          <a:p>
            <a:endParaRPr lang="en-US" sz="1950" b="1" dirty="0">
              <a:solidFill>
                <a:srgbClr val="E7E6E6"/>
              </a:solidFill>
            </a:endParaRPr>
          </a:p>
          <a:p>
            <a:r>
              <a:rPr lang="en-US" sz="1950" b="1" dirty="0">
                <a:solidFill>
                  <a:srgbClr val="E7E6E6"/>
                </a:solidFill>
              </a:rPr>
              <a:t>e.g.,</a:t>
            </a:r>
          </a:p>
          <a:p>
            <a:r>
              <a:rPr lang="en-US" sz="1950" b="1" dirty="0">
                <a:solidFill>
                  <a:srgbClr val="E7E6E6"/>
                </a:solidFill>
              </a:rPr>
              <a:t>	Price of a house depends on multiple factors:</a:t>
            </a:r>
          </a:p>
          <a:p>
            <a:r>
              <a:rPr lang="en-US" sz="1950" b="1" dirty="0">
                <a:solidFill>
                  <a:srgbClr val="E7E6E6"/>
                </a:solidFill>
              </a:rPr>
              <a:t>		1.  Location</a:t>
            </a:r>
          </a:p>
          <a:p>
            <a:r>
              <a:rPr lang="en-US" sz="1950" b="1" dirty="0">
                <a:solidFill>
                  <a:srgbClr val="E7E6E6"/>
                </a:solidFill>
              </a:rPr>
              <a:t>		2.  Age</a:t>
            </a:r>
          </a:p>
          <a:p>
            <a:r>
              <a:rPr lang="en-US" sz="1950" b="1" dirty="0">
                <a:solidFill>
                  <a:srgbClr val="E7E6E6"/>
                </a:solidFill>
              </a:rPr>
              <a:t>		3.  </a:t>
            </a:r>
            <a:r>
              <a:rPr lang="en-US" sz="1950" b="1" dirty="0" err="1">
                <a:solidFill>
                  <a:srgbClr val="E7E6E6"/>
                </a:solidFill>
              </a:rPr>
              <a:t>no.of</a:t>
            </a:r>
            <a:r>
              <a:rPr lang="en-US" sz="1950" b="1" dirty="0">
                <a:solidFill>
                  <a:srgbClr val="E7E6E6"/>
                </a:solidFill>
              </a:rPr>
              <a:t> rooms  .,</a:t>
            </a:r>
            <a:r>
              <a:rPr lang="en-US" sz="1950" b="1" dirty="0" err="1">
                <a:solidFill>
                  <a:srgbClr val="E7E6E6"/>
                </a:solidFill>
              </a:rPr>
              <a:t>etc</a:t>
            </a:r>
            <a:endParaRPr lang="en-US" sz="1950" b="1" dirty="0">
              <a:solidFill>
                <a:srgbClr val="E7E6E6"/>
              </a:solidFill>
            </a:endParaRPr>
          </a:p>
        </p:txBody>
      </p:sp>
    </p:spTree>
    <p:extLst>
      <p:ext uri="{BB962C8B-B14F-4D97-AF65-F5344CB8AC3E}">
        <p14:creationId xmlns:p14="http://schemas.microsoft.com/office/powerpoint/2010/main" val="28801016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What is </a:t>
            </a: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Support Vector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2993804" y="655815"/>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783193"/>
          </a:xfrm>
          <a:prstGeom prst="roundRect">
            <a:avLst/>
          </a:prstGeom>
          <a:noFill/>
          <a:ln w="28575">
            <a:solidFill>
              <a:schemeClr val="bg1">
                <a:lumMod val="6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We need an algorithm which supports both linear and non-linear regression. as it'll be easy to learn it and use it in any regression problems., and Support Vector Regression is a key to that.</a:t>
            </a:r>
            <a:endParaRPr kumimoji="0" lang="en-IN"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437654" y="2660556"/>
            <a:ext cx="6277446" cy="3471303"/>
          </a:xfrm>
          <a:prstGeom prst="roundRect">
            <a:avLst>
              <a:gd name="adj" fmla="val 89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008466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What is </a:t>
            </a: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Support Vector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2993804" y="655815"/>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54643" y="1314528"/>
            <a:ext cx="10871200" cy="4528899"/>
          </a:xfrm>
          <a:prstGeom prst="roundRect">
            <a:avLst>
              <a:gd name="adj" fmla="val 8749"/>
            </a:avLst>
          </a:prstGeom>
          <a:noFill/>
          <a:ln w="28575">
            <a:solidFill>
              <a:schemeClr val="bg1">
                <a:lumMod val="6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In simple regression we try to </a:t>
            </a:r>
            <a:r>
              <a:rPr kumimoji="0" lang="en-US" sz="2000" b="0" i="0" u="none" strike="noStrike" kern="1200" cap="none" spc="0" normalizeH="0" baseline="0" noProof="0" dirty="0" err="1">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minimise</a:t>
            </a: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 the error rate. While in SVR we try to fit the error within a certain threshold. This might be a bit confusing but let me explain</a:t>
            </a:r>
            <a:r>
              <a:rPr kumimoji="0" lang="en-US" sz="2000" b="0"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-e &lt;= y-mx-c &lt;= e (e = error rate</a:t>
            </a:r>
            <a:r>
              <a:rPr kumimoji="0" lang="en-IN" sz="2000" b="0"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The problem of regression is to find a function that approximates mapping from an input domain to real numbers on the basis of a training sample. So let’s now dive deep and understand how SVR works actually</a:t>
            </a:r>
            <a:r>
              <a:rPr kumimoji="0" lang="en-US" sz="2000" b="0"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Consider these two red lines as the decision boundary and the green line as the </a:t>
            </a:r>
            <a:r>
              <a:rPr kumimoji="0" lang="en-US" sz="2000" b="0" i="0" u="none" strike="noStrike" kern="1200" cap="none" spc="0" normalizeH="0" baseline="0" noProof="0" dirty="0" err="1">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hyperplane</a:t>
            </a: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 Our objective, when we are moving on with SVR, is to basically consider the points that are within the decision boundary line. Our best fit line is the </a:t>
            </a:r>
            <a:r>
              <a:rPr kumimoji="0" lang="en-US" sz="2000" b="0" i="0" u="none" strike="noStrike" kern="1200" cap="none" spc="0" normalizeH="0" baseline="0" noProof="0" dirty="0" err="1">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hyperplane</a:t>
            </a:r>
            <a:r>
              <a:rPr kumimoji="0" lang="en-US"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 that has a maximum number of points.</a:t>
            </a:r>
            <a:endParaRPr kumimoji="0" lang="en-IN" sz="2000" b="0"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spTree>
    <p:extLst>
      <p:ext uri="{BB962C8B-B14F-4D97-AF65-F5344CB8AC3E}">
        <p14:creationId xmlns:p14="http://schemas.microsoft.com/office/powerpoint/2010/main" val="37218726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Terms </a:t>
            </a: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and </a:t>
            </a:r>
            <a:r>
              <a:rPr kumimoji="0" lang="en-US" sz="3000" b="1" i="0" u="none" strike="noStrike" kern="1200" cap="none" spc="0" normalizeH="0" baseline="0" noProof="0" dirty="0" err="1"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Hyperparameters</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8" name="Group 7"/>
          <p:cNvGrpSpPr/>
          <p:nvPr/>
        </p:nvGrpSpPr>
        <p:grpSpPr>
          <a:xfrm>
            <a:off x="1051107" y="1168719"/>
            <a:ext cx="3775418" cy="1016161"/>
            <a:chOff x="2587870" y="2275840"/>
            <a:chExt cx="6635827" cy="1097280"/>
          </a:xfrm>
          <a:solidFill>
            <a:schemeClr val="accent2">
              <a:lumMod val="75000"/>
            </a:schemeClr>
          </a:solidFill>
        </p:grpSpPr>
        <p:grpSp>
          <p:nvGrpSpPr>
            <p:cNvPr id="6" name="Group 5"/>
            <p:cNvGrpSpPr/>
            <p:nvPr/>
          </p:nvGrpSpPr>
          <p:grpSpPr>
            <a:xfrm>
              <a:off x="2595439" y="2275840"/>
              <a:ext cx="6628258" cy="1097280"/>
              <a:chOff x="2595439" y="2275840"/>
              <a:chExt cx="6628258" cy="1097280"/>
            </a:xfrm>
            <a:grpFill/>
          </p:grpSpPr>
          <p:sp>
            <p:nvSpPr>
              <p:cNvPr id="3" name="Chevron 2"/>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Chevron 27"/>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Chevron 29"/>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Chevron 30"/>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Chevron 33"/>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Chevron 34"/>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Chevron 35"/>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Chevron 36"/>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 name="Rectangle 6"/>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Kernel</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41"/>
          <p:cNvGrpSpPr/>
          <p:nvPr/>
        </p:nvGrpSpPr>
        <p:grpSpPr>
          <a:xfrm>
            <a:off x="1020701" y="2475804"/>
            <a:ext cx="3775418" cy="1016161"/>
            <a:chOff x="2587870" y="2275840"/>
            <a:chExt cx="6635827" cy="1097280"/>
          </a:xfrm>
          <a:solidFill>
            <a:schemeClr val="accent2">
              <a:lumMod val="75000"/>
            </a:schemeClr>
          </a:solidFill>
        </p:grpSpPr>
        <p:grpSp>
          <p:nvGrpSpPr>
            <p:cNvPr id="43" name="Group 42"/>
            <p:cNvGrpSpPr/>
            <p:nvPr/>
          </p:nvGrpSpPr>
          <p:grpSpPr>
            <a:xfrm>
              <a:off x="2595439" y="2275840"/>
              <a:ext cx="6628258" cy="1097280"/>
              <a:chOff x="2595439" y="2275840"/>
              <a:chExt cx="6628258" cy="1097280"/>
            </a:xfrm>
            <a:grpFill/>
          </p:grpSpPr>
          <p:sp>
            <p:nvSpPr>
              <p:cNvPr id="45" name="Chevron 44"/>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Chevron 45"/>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Chevron 46"/>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Chevron 47"/>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Chevron 48"/>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Chevron 49"/>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Chevron 50"/>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Chevron 51"/>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 name="Rectangle 43"/>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Hyper Plane</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 name="Group 52"/>
          <p:cNvGrpSpPr/>
          <p:nvPr/>
        </p:nvGrpSpPr>
        <p:grpSpPr>
          <a:xfrm>
            <a:off x="1020701" y="3798877"/>
            <a:ext cx="3775418" cy="1016161"/>
            <a:chOff x="2587870" y="2275840"/>
            <a:chExt cx="6635827" cy="1097280"/>
          </a:xfrm>
          <a:solidFill>
            <a:schemeClr val="accent2">
              <a:lumMod val="75000"/>
            </a:schemeClr>
          </a:solidFill>
        </p:grpSpPr>
        <p:grpSp>
          <p:nvGrpSpPr>
            <p:cNvPr id="54" name="Group 53"/>
            <p:cNvGrpSpPr/>
            <p:nvPr/>
          </p:nvGrpSpPr>
          <p:grpSpPr>
            <a:xfrm>
              <a:off x="2595439" y="2275840"/>
              <a:ext cx="6628258" cy="1097280"/>
              <a:chOff x="2595439" y="2275840"/>
              <a:chExt cx="6628258" cy="1097280"/>
            </a:xfrm>
            <a:grpFill/>
          </p:grpSpPr>
          <p:sp>
            <p:nvSpPr>
              <p:cNvPr id="56" name="Chevron 55"/>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Chevron 56"/>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Chevron 57"/>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Chevron 59"/>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Chevron 60"/>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Chevron 61"/>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Chevron 62"/>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 name="Rectangle 54"/>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Boundary Line</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 name="Group 63"/>
          <p:cNvGrpSpPr/>
          <p:nvPr/>
        </p:nvGrpSpPr>
        <p:grpSpPr>
          <a:xfrm>
            <a:off x="1020701" y="5234857"/>
            <a:ext cx="3775418" cy="1016161"/>
            <a:chOff x="2587870" y="2275840"/>
            <a:chExt cx="6635827" cy="1097280"/>
          </a:xfrm>
          <a:solidFill>
            <a:schemeClr val="accent2">
              <a:lumMod val="75000"/>
            </a:schemeClr>
          </a:solidFill>
        </p:grpSpPr>
        <p:grpSp>
          <p:nvGrpSpPr>
            <p:cNvPr id="65" name="Group 64"/>
            <p:cNvGrpSpPr/>
            <p:nvPr/>
          </p:nvGrpSpPr>
          <p:grpSpPr>
            <a:xfrm>
              <a:off x="2595439" y="2275840"/>
              <a:ext cx="6628258" cy="1097280"/>
              <a:chOff x="2595439" y="2275840"/>
              <a:chExt cx="6628258" cy="1097280"/>
            </a:xfrm>
            <a:grpFill/>
          </p:grpSpPr>
          <p:sp>
            <p:nvSpPr>
              <p:cNvPr id="67" name="Chevron 66"/>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Chevron 67"/>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Chevron 68"/>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Chevron 69"/>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Chevron 70"/>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Chevron 71"/>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Chevron 72"/>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Chevron 73"/>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 name="Rectangle 65"/>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Support vectors</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5" name="Group 74"/>
          <p:cNvGrpSpPr/>
          <p:nvPr/>
        </p:nvGrpSpPr>
        <p:grpSpPr>
          <a:xfrm>
            <a:off x="7097534" y="1168719"/>
            <a:ext cx="3775418" cy="1016161"/>
            <a:chOff x="2587870" y="2275840"/>
            <a:chExt cx="6635827" cy="1097280"/>
          </a:xfrm>
          <a:solidFill>
            <a:schemeClr val="accent2">
              <a:lumMod val="75000"/>
            </a:schemeClr>
          </a:solidFill>
        </p:grpSpPr>
        <p:grpSp>
          <p:nvGrpSpPr>
            <p:cNvPr id="76" name="Group 75"/>
            <p:cNvGrpSpPr/>
            <p:nvPr/>
          </p:nvGrpSpPr>
          <p:grpSpPr>
            <a:xfrm>
              <a:off x="2595439" y="2275840"/>
              <a:ext cx="6628258" cy="1097280"/>
              <a:chOff x="2595439" y="2275840"/>
              <a:chExt cx="6628258" cy="1097280"/>
            </a:xfrm>
            <a:grpFill/>
          </p:grpSpPr>
          <p:sp>
            <p:nvSpPr>
              <p:cNvPr id="79" name="Chevron 78"/>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Chevron 79"/>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Chevron 80"/>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Chevron 81"/>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Chevron 82"/>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Chevron 83"/>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Chevron 84"/>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Chevron 85"/>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8" name="Rectangle 77"/>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error rate(e)</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86"/>
          <p:cNvGrpSpPr/>
          <p:nvPr/>
        </p:nvGrpSpPr>
        <p:grpSpPr>
          <a:xfrm>
            <a:off x="7067128" y="2475804"/>
            <a:ext cx="3775418" cy="1016161"/>
            <a:chOff x="2587870" y="2275840"/>
            <a:chExt cx="6635827" cy="1097280"/>
          </a:xfrm>
          <a:solidFill>
            <a:schemeClr val="accent2">
              <a:lumMod val="75000"/>
            </a:schemeClr>
          </a:solidFill>
        </p:grpSpPr>
        <p:grpSp>
          <p:nvGrpSpPr>
            <p:cNvPr id="88" name="Group 87"/>
            <p:cNvGrpSpPr/>
            <p:nvPr/>
          </p:nvGrpSpPr>
          <p:grpSpPr>
            <a:xfrm>
              <a:off x="2595439" y="2275840"/>
              <a:ext cx="6628258" cy="1097280"/>
              <a:chOff x="2595439" y="2275840"/>
              <a:chExt cx="6628258" cy="1097280"/>
            </a:xfrm>
            <a:grpFill/>
          </p:grpSpPr>
          <p:sp>
            <p:nvSpPr>
              <p:cNvPr id="90" name="Chevron 89"/>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Chevron 90"/>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Chevron 91"/>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Chevron 92"/>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Chevron 93"/>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Chevron 94"/>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Chevron 95"/>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Chevron 96"/>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9" name="Rectangle 88"/>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tolerance(</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ei</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47045" y="3641278"/>
            <a:ext cx="5279532" cy="2614625"/>
          </a:xfrm>
          <a:prstGeom prst="roundRect">
            <a:avLst>
              <a:gd name="adj" fmla="val 878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0" name="Straight Connector 119"/>
          <p:cNvCxnSpPr/>
          <p:nvPr/>
        </p:nvCxnSpPr>
        <p:spPr>
          <a:xfrm rot="16200000">
            <a:off x="2998645" y="3526740"/>
            <a:ext cx="5400000" cy="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702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0-#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0-#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fill="hold"/>
                                        <p:tgtEl>
                                          <p:spTgt spid="64"/>
                                        </p:tgtEl>
                                        <p:attrNameLst>
                                          <p:attrName>ppt_x</p:attrName>
                                        </p:attrNameLst>
                                      </p:cBhvr>
                                      <p:tavLst>
                                        <p:tav tm="0">
                                          <p:val>
                                            <p:strVal val="0-#ppt_w/2"/>
                                          </p:val>
                                        </p:tav>
                                        <p:tav tm="100000">
                                          <p:val>
                                            <p:strVal val="#ppt_x"/>
                                          </p:val>
                                        </p:tav>
                                      </p:tavLst>
                                    </p:anim>
                                    <p:anim calcmode="lin" valueType="num">
                                      <p:cBhvr additive="base">
                                        <p:cTn id="23" dur="500" fill="hold"/>
                                        <p:tgtEl>
                                          <p:spTgt spid="6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20"/>
                                        </p:tgtEl>
                                        <p:attrNameLst>
                                          <p:attrName>style.visibility</p:attrName>
                                        </p:attrNameLst>
                                      </p:cBhvr>
                                      <p:to>
                                        <p:strVal val="visible"/>
                                      </p:to>
                                    </p:set>
                                    <p:anim calcmode="lin" valueType="num">
                                      <p:cBhvr>
                                        <p:cTn id="27" dur="500" fill="hold"/>
                                        <p:tgtEl>
                                          <p:spTgt spid="120"/>
                                        </p:tgtEl>
                                        <p:attrNameLst>
                                          <p:attrName>ppt_w</p:attrName>
                                        </p:attrNameLst>
                                      </p:cBhvr>
                                      <p:tavLst>
                                        <p:tav tm="0">
                                          <p:val>
                                            <p:fltVal val="0"/>
                                          </p:val>
                                        </p:tav>
                                        <p:tav tm="100000">
                                          <p:val>
                                            <p:strVal val="#ppt_w"/>
                                          </p:val>
                                        </p:tav>
                                      </p:tavLst>
                                    </p:anim>
                                    <p:anim calcmode="lin" valueType="num">
                                      <p:cBhvr>
                                        <p:cTn id="28" dur="500" fill="hold"/>
                                        <p:tgtEl>
                                          <p:spTgt spid="120"/>
                                        </p:tgtEl>
                                        <p:attrNameLst>
                                          <p:attrName>ppt_h</p:attrName>
                                        </p:attrNameLst>
                                      </p:cBhvr>
                                      <p:tavLst>
                                        <p:tav tm="0">
                                          <p:val>
                                            <p:fltVal val="0"/>
                                          </p:val>
                                        </p:tav>
                                        <p:tav tm="100000">
                                          <p:val>
                                            <p:strVal val="#ppt_h"/>
                                          </p:val>
                                        </p:tav>
                                      </p:tavLst>
                                    </p:anim>
                                    <p:animEffect transition="in" filter="fade">
                                      <p:cBhvr>
                                        <p:cTn id="29" dur="500"/>
                                        <p:tgtEl>
                                          <p:spTgt spid="120"/>
                                        </p:tgtEl>
                                      </p:cBhvr>
                                    </p:animEffect>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additive="base">
                                        <p:cTn id="33" dur="500" fill="hold"/>
                                        <p:tgtEl>
                                          <p:spTgt spid="75"/>
                                        </p:tgtEl>
                                        <p:attrNameLst>
                                          <p:attrName>ppt_x</p:attrName>
                                        </p:attrNameLst>
                                      </p:cBhvr>
                                      <p:tavLst>
                                        <p:tav tm="0">
                                          <p:val>
                                            <p:strVal val="0-#ppt_w/2"/>
                                          </p:val>
                                        </p:tav>
                                        <p:tav tm="100000">
                                          <p:val>
                                            <p:strVal val="#ppt_x"/>
                                          </p:val>
                                        </p:tav>
                                      </p:tavLst>
                                    </p:anim>
                                    <p:anim calcmode="lin" valueType="num">
                                      <p:cBhvr additive="base">
                                        <p:cTn id="34" dur="500" fill="hold"/>
                                        <p:tgtEl>
                                          <p:spTgt spid="75"/>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8" fill="hold" nodeType="afterEffect">
                                  <p:stCondLst>
                                    <p:cond delay="0"/>
                                  </p:stCondLst>
                                  <p:childTnLst>
                                    <p:set>
                                      <p:cBhvr>
                                        <p:cTn id="37" dur="1" fill="hold">
                                          <p:stCondLst>
                                            <p:cond delay="0"/>
                                          </p:stCondLst>
                                        </p:cTn>
                                        <p:tgtEl>
                                          <p:spTgt spid="87"/>
                                        </p:tgtEl>
                                        <p:attrNameLst>
                                          <p:attrName>style.visibility</p:attrName>
                                        </p:attrNameLst>
                                      </p:cBhvr>
                                      <p:to>
                                        <p:strVal val="visible"/>
                                      </p:to>
                                    </p:set>
                                    <p:anim calcmode="lin" valueType="num">
                                      <p:cBhvr additive="base">
                                        <p:cTn id="38" dur="500" fill="hold"/>
                                        <p:tgtEl>
                                          <p:spTgt spid="87"/>
                                        </p:tgtEl>
                                        <p:attrNameLst>
                                          <p:attrName>ppt_x</p:attrName>
                                        </p:attrNameLst>
                                      </p:cBhvr>
                                      <p:tavLst>
                                        <p:tav tm="0">
                                          <p:val>
                                            <p:strVal val="0-#ppt_w/2"/>
                                          </p:val>
                                        </p:tav>
                                        <p:tav tm="100000">
                                          <p:val>
                                            <p:strVal val="#ppt_x"/>
                                          </p:val>
                                        </p:tav>
                                      </p:tavLst>
                                    </p:anim>
                                    <p:anim calcmode="lin" valueType="num">
                                      <p:cBhvr additive="base">
                                        <p:cTn id="39" dur="500" fill="hold"/>
                                        <p:tgtEl>
                                          <p:spTgt spid="87"/>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Support Vector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340430" y="1581953"/>
            <a:ext cx="7511140" cy="837847"/>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Rectangle 12"/>
              <p:cNvSpPr/>
              <p:nvPr/>
            </p:nvSpPr>
            <p:spPr>
              <a:xfrm>
                <a:off x="4488784" y="1854264"/>
                <a:ext cx="3049553" cy="41326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from </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sklearn.svm</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 import SVR</a:t>
                </a:r>
                <a:endParaRPr kumimoji="0" lang="en-IN" sz="1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3" name="TextBox 22"/>
            <p:cNvSpPr txBox="1"/>
            <p:nvPr/>
          </p:nvSpPr>
          <p:spPr>
            <a:xfrm>
              <a:off x="2483336" y="1802889"/>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grpSp>
        <p:nvGrpSpPr>
          <p:cNvPr id="26" name="Group 25"/>
          <p:cNvGrpSpPr/>
          <p:nvPr/>
        </p:nvGrpSpPr>
        <p:grpSpPr>
          <a:xfrm>
            <a:off x="2340430" y="2682181"/>
            <a:ext cx="7511140" cy="837847"/>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ectangle 15"/>
              <p:cNvSpPr/>
              <p:nvPr/>
            </p:nvSpPr>
            <p:spPr>
              <a:xfrm>
                <a:off x="4455660" y="2949822"/>
                <a:ext cx="3269165" cy="42979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regressor</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 SVR(kernel =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rbf</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smtClean="0">
                  <a:ln>
                    <a:noFill/>
                  </a:ln>
                  <a:solidFill>
                    <a:prstClr val="white"/>
                  </a:solidFill>
                  <a:effectLst/>
                  <a:uLnTx/>
                  <a:uFillTx/>
                  <a:latin typeface="Calibri" panose="020F0502020204030204"/>
                  <a:ea typeface="+mn-ea"/>
                  <a:cs typeface="+mn-cs"/>
                </a:rPr>
                <a:t>2</a:t>
              </a:r>
              <a:endPar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5" name="Group 24"/>
          <p:cNvGrpSpPr/>
          <p:nvPr/>
        </p:nvGrpSpPr>
        <p:grpSpPr>
          <a:xfrm>
            <a:off x="2340430" y="3798674"/>
            <a:ext cx="7511140" cy="837847"/>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 name="Rectangle 16"/>
              <p:cNvSpPr/>
              <p:nvPr/>
            </p:nvSpPr>
            <p:spPr>
              <a:xfrm>
                <a:off x="4524891" y="4065315"/>
                <a:ext cx="3179075" cy="42979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regressor.fit</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X_train</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y_train</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grpSp>
      <p:grpSp>
        <p:nvGrpSpPr>
          <p:cNvPr id="24" name="Group 23"/>
          <p:cNvGrpSpPr/>
          <p:nvPr/>
        </p:nvGrpSpPr>
        <p:grpSpPr>
          <a:xfrm>
            <a:off x="2340430" y="4898902"/>
            <a:ext cx="7511140" cy="837847"/>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Rectangle 17"/>
              <p:cNvSpPr/>
              <p:nvPr/>
            </p:nvSpPr>
            <p:spPr>
              <a:xfrm>
                <a:off x="4151576" y="5175241"/>
                <a:ext cx="3723968" cy="42979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y_pred</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regressor.predict</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X_test</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smtClean="0">
                  <a:ln>
                    <a:noFill/>
                  </a:ln>
                  <a:solidFill>
                    <a:prstClr val="white"/>
                  </a:solidFill>
                  <a:effectLst/>
                  <a:uLnTx/>
                  <a:uFillTx/>
                  <a:latin typeface="Calibri" panose="020F0502020204030204"/>
                  <a:ea typeface="+mn-ea"/>
                  <a:cs typeface="+mn-cs"/>
                </a:rPr>
                <a:t>4</a:t>
              </a:r>
              <a:endPar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78733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What is Multiple Linear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762185"/>
          </a:xfrm>
          <a:prstGeom prst="roundRect">
            <a:avLst/>
          </a:prstGeom>
          <a:noFill/>
          <a:ln w="28575">
            <a:solidFill>
              <a:schemeClr val="bg1">
                <a:lumMod val="65000"/>
              </a:schemeClr>
            </a:solidFill>
          </a:ln>
        </p:spPr>
        <p:txBody>
          <a:bodyPr wrap="square" rtlCol="0">
            <a:spAutoFit/>
          </a:bodyPr>
          <a:lstStyle/>
          <a:p>
            <a:pPr algn="ctr"/>
            <a:r>
              <a:rPr lang="en-US" sz="1950" b="1" dirty="0">
                <a:solidFill>
                  <a:srgbClr val="E7E6E6"/>
                </a:solidFill>
              </a:rPr>
              <a:t>Multiple regression model describe how a single Dependent variable Y depends linearly on a number of Independent variables X. It try to fit the model with multiple Independent Variables.</a:t>
            </a:r>
          </a:p>
          <a:p>
            <a:pPr algn="ctr"/>
            <a:endParaRPr lang="en-US" sz="1950" b="1" dirty="0">
              <a:solidFill>
                <a:srgbClr val="E7E6E6"/>
              </a:solidFill>
            </a:endParaRPr>
          </a:p>
          <a:p>
            <a:pPr algn="ctr"/>
            <a:r>
              <a:rPr lang="es-ES" sz="1950" b="1" dirty="0">
                <a:solidFill>
                  <a:srgbClr val="E7E6E6"/>
                </a:solidFill>
              </a:rPr>
              <a:t>y = m1x1 + m2x2 + ... + </a:t>
            </a:r>
            <a:r>
              <a:rPr lang="es-ES" sz="1950" b="1" dirty="0" err="1">
                <a:solidFill>
                  <a:srgbClr val="E7E6E6"/>
                </a:solidFill>
              </a:rPr>
              <a:t>mnxn</a:t>
            </a:r>
            <a:r>
              <a:rPr lang="es-ES" sz="1950" b="1" dirty="0">
                <a:solidFill>
                  <a:srgbClr val="E7E6E6"/>
                </a:solidFill>
              </a:rPr>
              <a:t> + c</a:t>
            </a:r>
          </a:p>
          <a:p>
            <a:pPr algn="ctr"/>
            <a:r>
              <a:rPr lang="en-US" sz="1950" b="1" dirty="0">
                <a:solidFill>
                  <a:srgbClr val="E7E6E6"/>
                </a:solidFill>
              </a:rPr>
              <a:t>where c=c1+c2+...+</a:t>
            </a:r>
            <a:r>
              <a:rPr lang="en-US" sz="1950" b="1" dirty="0" err="1">
                <a:solidFill>
                  <a:srgbClr val="E7E6E6"/>
                </a:solidFill>
              </a:rPr>
              <a:t>cn</a:t>
            </a:r>
            <a:endParaRPr lang="en-US" sz="1950" b="1" dirty="0">
              <a:solidFill>
                <a:srgbClr val="E7E6E6"/>
              </a:solidFill>
            </a:endParaRPr>
          </a:p>
        </p:txBody>
      </p:sp>
      <p:pic>
        <p:nvPicPr>
          <p:cNvPr id="9" name="Picture 8">
            <a:extLst>
              <a:ext uri="{FF2B5EF4-FFF2-40B4-BE49-F238E27FC236}">
                <a16:creationId xmlns:a16="http://schemas.microsoft.com/office/drawing/2014/main" id="{B5C35DCB-6F8A-4843-B548-58CE963E0C8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129443" y="3137435"/>
            <a:ext cx="4341197" cy="31126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9055772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53"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6225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Multiple Linear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333749" y="628920"/>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1269000"/>
            <a:ext cx="0" cy="432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357790"/>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Advantage</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8" name="TextBox 17"/>
          <p:cNvSpPr txBox="1"/>
          <p:nvPr/>
        </p:nvSpPr>
        <p:spPr>
          <a:xfrm>
            <a:off x="5971498" y="1357790"/>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Dis-Advantage</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9" name="TextBox 18"/>
          <p:cNvSpPr txBox="1"/>
          <p:nvPr/>
        </p:nvSpPr>
        <p:spPr>
          <a:xfrm>
            <a:off x="448235" y="2375647"/>
            <a:ext cx="5163671" cy="1631216"/>
          </a:xfrm>
          <a:prstGeom prst="rect">
            <a:avLst/>
          </a:prstGeom>
          <a:noFill/>
        </p:spPr>
        <p:txBody>
          <a:bodyPr wrap="square" rtlCol="0">
            <a:spAutoFit/>
          </a:bodyPr>
          <a:lstStyle/>
          <a:p>
            <a:pPr marL="342900" indent="-342900">
              <a:buAutoNum type="arabicPeriod"/>
            </a:pPr>
            <a:r>
              <a:rPr lang="en-US" sz="2500" dirty="0">
                <a:solidFill>
                  <a:srgbClr val="E7E6E6"/>
                </a:solidFill>
              </a:rPr>
              <a:t>The ability to determine the relative influence of two or more Independent variables(X) to the Dependent variables(Y).</a:t>
            </a:r>
          </a:p>
        </p:txBody>
      </p:sp>
      <p:sp>
        <p:nvSpPr>
          <p:cNvPr id="20" name="TextBox 19"/>
          <p:cNvSpPr txBox="1"/>
          <p:nvPr/>
        </p:nvSpPr>
        <p:spPr>
          <a:xfrm>
            <a:off x="6122392" y="2375647"/>
            <a:ext cx="5752132" cy="1246495"/>
          </a:xfrm>
          <a:prstGeom prst="rect">
            <a:avLst/>
          </a:prstGeom>
          <a:noFill/>
        </p:spPr>
        <p:txBody>
          <a:bodyPr wrap="square" rtlCol="0">
            <a:spAutoFit/>
          </a:bodyPr>
          <a:lstStyle/>
          <a:p>
            <a:r>
              <a:rPr lang="en-US" sz="2500" dirty="0">
                <a:solidFill>
                  <a:srgbClr val="E7E6E6"/>
                </a:solidFill>
              </a:rPr>
              <a:t>1. It'll fit the data with linear relation even if the data is not linearly distributed.</a:t>
            </a:r>
            <a:endParaRPr lang="en-IN" sz="2500" dirty="0">
              <a:solidFill>
                <a:srgbClr val="E7E6E6"/>
              </a:solidFill>
            </a:endParaRPr>
          </a:p>
          <a:p>
            <a:endParaRPr lang="en-IN" sz="2500" dirty="0">
              <a:solidFill>
                <a:srgbClr val="E7E6E6"/>
              </a:solidFill>
            </a:endParaRPr>
          </a:p>
        </p:txBody>
      </p:sp>
    </p:spTree>
    <p:extLst>
      <p:ext uri="{BB962C8B-B14F-4D97-AF65-F5344CB8AC3E}">
        <p14:creationId xmlns:p14="http://schemas.microsoft.com/office/powerpoint/2010/main" val="19134838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6225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Multiple Linear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333749" y="628920"/>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901447"/>
            <a:ext cx="0" cy="468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035062"/>
            <a:ext cx="6158251"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Advantages</a:t>
            </a:r>
            <a:endParaRPr kumimoji="0" lang="en-IN"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sp>
        <p:nvSpPr>
          <p:cNvPr id="18" name="TextBox 17"/>
          <p:cNvSpPr txBox="1"/>
          <p:nvPr/>
        </p:nvSpPr>
        <p:spPr>
          <a:xfrm>
            <a:off x="5971498" y="1035062"/>
            <a:ext cx="6158251"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smtClean="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Dis-Advantages</a:t>
            </a:r>
            <a:endParaRPr kumimoji="0" lang="en-IN"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sp>
        <p:nvSpPr>
          <p:cNvPr id="19" name="TextBox 18"/>
          <p:cNvSpPr txBox="1"/>
          <p:nvPr/>
        </p:nvSpPr>
        <p:spPr>
          <a:xfrm>
            <a:off x="448235" y="1846724"/>
            <a:ext cx="5163671" cy="2015936"/>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Support both Linear and non linear </a:t>
            </a:r>
            <a:r>
              <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rPr>
              <a:t>regression</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rPr>
              <a:t>Memory </a:t>
            </a: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20" name="TextBox 19"/>
          <p:cNvSpPr txBox="1"/>
          <p:nvPr/>
        </p:nvSpPr>
        <p:spPr>
          <a:xfrm>
            <a:off x="6122392" y="1763090"/>
            <a:ext cx="5752132" cy="2015936"/>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It is not suitable for large datasets.</a:t>
            </a:r>
            <a:endPar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rPr>
              <a:t>Does </a:t>
            </a: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not perform well when the dataset has much more </a:t>
            </a:r>
            <a:r>
              <a:rPr kumimoji="0" lang="en-US" sz="2500" b="0" i="0" u="none" strike="noStrike" kern="1200" cap="none" spc="0" normalizeH="0" baseline="0" noProof="0" dirty="0" smtClean="0">
                <a:ln>
                  <a:noFill/>
                </a:ln>
                <a:solidFill>
                  <a:srgbClr val="E7E6E6"/>
                </a:solidFill>
                <a:effectLst/>
                <a:uLnTx/>
                <a:uFillTx/>
                <a:latin typeface="Calibri" panose="020F0502020204030204"/>
                <a:ea typeface="+mn-ea"/>
                <a:cs typeface="+mn-cs"/>
              </a:rPr>
              <a:t>noise.</a:t>
            </a:r>
            <a:endParaRPr kumimoji="0" lang="en-IN" sz="25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grpSp>
        <p:nvGrpSpPr>
          <p:cNvPr id="7" name="Group 6"/>
          <p:cNvGrpSpPr/>
          <p:nvPr/>
        </p:nvGrpSpPr>
        <p:grpSpPr>
          <a:xfrm>
            <a:off x="6998354" y="3859337"/>
            <a:ext cx="4375185" cy="2687784"/>
            <a:chOff x="3205191" y="2521447"/>
            <a:chExt cx="5793267" cy="4125689"/>
          </a:xfrm>
        </p:grpSpPr>
        <p:sp>
          <p:nvSpPr>
            <p:cNvPr id="6" name="Rounded Rectangle 5"/>
            <p:cNvSpPr/>
            <p:nvPr/>
          </p:nvSpPr>
          <p:spPr>
            <a:xfrm>
              <a:off x="3205191" y="2521447"/>
              <a:ext cx="5793267" cy="4050855"/>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333749" y="2521447"/>
              <a:ext cx="5437282" cy="4125689"/>
            </a:xfrm>
            <a:prstGeom prst="rect">
              <a:avLst/>
            </a:prstGeom>
          </p:spPr>
        </p:pic>
      </p:grpSp>
    </p:spTree>
    <p:extLst>
      <p:ext uri="{BB962C8B-B14F-4D97-AF65-F5344CB8AC3E}">
        <p14:creationId xmlns:p14="http://schemas.microsoft.com/office/powerpoint/2010/main" val="1234535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Multiple Linear Regression Model</a:t>
            </a: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340430" y="1589312"/>
            <a:ext cx="7511140" cy="900001"/>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3378961" y="1854263"/>
                <a:ext cx="5269199" cy="384721"/>
              </a:xfrm>
              <a:prstGeom prst="rect">
                <a:avLst/>
              </a:prstGeom>
            </p:spPr>
            <p:txBody>
              <a:bodyPr wrap="none">
                <a:spAutoFit/>
              </a:bodyPr>
              <a:lstStyle/>
              <a:p>
                <a:pPr algn="ctr"/>
                <a:r>
                  <a:rPr lang="en-IN" sz="1900" dirty="0"/>
                  <a:t>from </a:t>
                </a:r>
                <a:r>
                  <a:rPr lang="en-IN" sz="1900" dirty="0" err="1"/>
                  <a:t>sklearn.linear_model</a:t>
                </a:r>
                <a:r>
                  <a:rPr lang="en-IN" sz="1900" dirty="0"/>
                  <a:t> import </a:t>
                </a:r>
                <a:r>
                  <a:rPr lang="en-IN" sz="1900" dirty="0" err="1"/>
                  <a:t>LinearRegression</a:t>
                </a:r>
                <a:endParaRPr lang="en-IN" sz="1900" b="1" dirty="0"/>
              </a:p>
            </p:txBody>
          </p:sp>
        </p:grpSp>
        <p:sp>
          <p:nvSpPr>
            <p:cNvPr id="23" name="TextBox 22"/>
            <p:cNvSpPr txBox="1"/>
            <p:nvPr/>
          </p:nvSpPr>
          <p:spPr>
            <a:xfrm>
              <a:off x="2483336" y="1802889"/>
              <a:ext cx="581758" cy="477054"/>
            </a:xfrm>
            <a:prstGeom prst="rect">
              <a:avLst/>
            </a:prstGeom>
            <a:noFill/>
          </p:spPr>
          <p:txBody>
            <a:bodyPr wrap="square" rtlCol="0">
              <a:spAutoFit/>
            </a:bodyPr>
            <a:lstStyle/>
            <a:p>
              <a:pPr algn="ctr"/>
              <a:r>
                <a:rPr lang="en-IN" sz="2500" b="1" dirty="0">
                  <a:solidFill>
                    <a:schemeClr val="bg1"/>
                  </a:solidFill>
                </a:rPr>
                <a:t>1</a:t>
              </a:r>
            </a:p>
          </p:txBody>
        </p:sp>
      </p:grpSp>
      <p:grpSp>
        <p:nvGrpSpPr>
          <p:cNvPr id="26" name="Group 25"/>
          <p:cNvGrpSpPr/>
          <p:nvPr/>
        </p:nvGrpSpPr>
        <p:grpSpPr>
          <a:xfrm>
            <a:off x="2340430" y="2689540"/>
            <a:ext cx="7511140" cy="900001"/>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a:xfrm>
                <a:off x="4423889" y="2949822"/>
                <a:ext cx="3332707" cy="400110"/>
              </a:xfrm>
              <a:prstGeom prst="rect">
                <a:avLst/>
              </a:prstGeom>
            </p:spPr>
            <p:txBody>
              <a:bodyPr wrap="none">
                <a:spAutoFit/>
              </a:bodyPr>
              <a:lstStyle/>
              <a:p>
                <a:pPr algn="ctr"/>
                <a:r>
                  <a:rPr lang="en-IN" sz="2000" dirty="0" err="1"/>
                  <a:t>regressor</a:t>
                </a:r>
                <a:r>
                  <a:rPr lang="en-IN" sz="2000" dirty="0"/>
                  <a:t>=</a:t>
                </a:r>
                <a:r>
                  <a:rPr lang="en-IN" sz="2000" dirty="0" err="1"/>
                  <a:t>LinearRegression</a:t>
                </a:r>
                <a:r>
                  <a:rPr lang="en-IN" sz="2000" dirty="0"/>
                  <a:t>()</a:t>
                </a:r>
                <a:endParaRPr lang="en-IN" sz="2000" b="1" dirty="0"/>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algn="ctr"/>
              <a:r>
                <a:rPr lang="en-IN" sz="2500" b="1" dirty="0">
                  <a:solidFill>
                    <a:schemeClr val="bg1"/>
                  </a:solidFill>
                </a:rPr>
                <a:t>2</a:t>
              </a:r>
            </a:p>
          </p:txBody>
        </p:sp>
      </p:grpSp>
      <p:grpSp>
        <p:nvGrpSpPr>
          <p:cNvPr id="25" name="Group 24"/>
          <p:cNvGrpSpPr/>
          <p:nvPr/>
        </p:nvGrpSpPr>
        <p:grpSpPr>
          <a:xfrm>
            <a:off x="2340430" y="3806033"/>
            <a:ext cx="7511140" cy="900001"/>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p:cNvSpPr/>
              <p:nvPr/>
            </p:nvSpPr>
            <p:spPr>
              <a:xfrm>
                <a:off x="4524890" y="4065315"/>
                <a:ext cx="3179076" cy="400110"/>
              </a:xfrm>
              <a:prstGeom prst="rect">
                <a:avLst/>
              </a:prstGeom>
            </p:spPr>
            <p:txBody>
              <a:bodyPr wrap="none">
                <a:spAutoFit/>
              </a:bodyPr>
              <a:lstStyle/>
              <a:p>
                <a:pPr algn="ctr"/>
                <a:r>
                  <a:rPr lang="en-IN" sz="2000" dirty="0" err="1"/>
                  <a:t>regressor.fit</a:t>
                </a:r>
                <a:r>
                  <a:rPr lang="en-IN" sz="2000" dirty="0"/>
                  <a:t>(</a:t>
                </a:r>
                <a:r>
                  <a:rPr lang="en-IN" sz="2000" dirty="0" err="1"/>
                  <a:t>X_train,y_train</a:t>
                </a:r>
                <a:r>
                  <a:rPr lang="en-IN" sz="2000" dirty="0"/>
                  <a:t>)</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algn="ctr"/>
              <a:r>
                <a:rPr lang="en-IN" sz="2500" b="1" dirty="0">
                  <a:solidFill>
                    <a:schemeClr val="bg1"/>
                  </a:solidFill>
                </a:rPr>
                <a:t>3</a:t>
              </a:r>
            </a:p>
          </p:txBody>
        </p:sp>
      </p:grpSp>
      <p:grpSp>
        <p:nvGrpSpPr>
          <p:cNvPr id="24" name="Group 23"/>
          <p:cNvGrpSpPr/>
          <p:nvPr/>
        </p:nvGrpSpPr>
        <p:grpSpPr>
          <a:xfrm>
            <a:off x="2340430" y="4906261"/>
            <a:ext cx="7511140" cy="900001"/>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17"/>
              <p:cNvSpPr/>
              <p:nvPr/>
            </p:nvSpPr>
            <p:spPr>
              <a:xfrm>
                <a:off x="4151576" y="5175241"/>
                <a:ext cx="3723968" cy="400110"/>
              </a:xfrm>
              <a:prstGeom prst="rect">
                <a:avLst/>
              </a:prstGeom>
            </p:spPr>
            <p:txBody>
              <a:bodyPr wrap="none">
                <a:spAutoFit/>
              </a:bodyPr>
              <a:lstStyle/>
              <a:p>
                <a:pPr algn="ctr"/>
                <a:r>
                  <a:rPr lang="en-IN" sz="2000" dirty="0" err="1"/>
                  <a:t>y_pred</a:t>
                </a:r>
                <a:r>
                  <a:rPr lang="en-IN" sz="2000" dirty="0"/>
                  <a:t>=</a:t>
                </a:r>
                <a:r>
                  <a:rPr lang="en-IN" sz="2000" dirty="0" err="1"/>
                  <a:t>regressor.predict</a:t>
                </a:r>
                <a:r>
                  <a:rPr lang="en-IN" sz="2000" dirty="0"/>
                  <a:t>(</a:t>
                </a:r>
                <a:r>
                  <a:rPr lang="en-IN" sz="2000" dirty="0" err="1"/>
                  <a:t>X_test</a:t>
                </a:r>
                <a:r>
                  <a:rPr lang="en-IN" sz="2000" dirty="0"/>
                  <a:t>)</a:t>
                </a:r>
                <a:endParaRPr lang="en-IN" sz="2000" b="1" dirty="0"/>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algn="ctr"/>
              <a:r>
                <a:rPr lang="en-IN" sz="2500" b="1" dirty="0">
                  <a:solidFill>
                    <a:schemeClr val="bg1"/>
                  </a:solidFill>
                </a:rPr>
                <a:t>4</a:t>
              </a:r>
            </a:p>
          </p:txBody>
        </p:sp>
      </p:grpSp>
    </p:spTree>
    <p:extLst>
      <p:ext uri="{BB962C8B-B14F-4D97-AF65-F5344CB8AC3E}">
        <p14:creationId xmlns:p14="http://schemas.microsoft.com/office/powerpoint/2010/main" val="21761046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Why polynomial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430179"/>
          </a:xfrm>
          <a:prstGeom prst="roundRect">
            <a:avLst/>
          </a:prstGeom>
          <a:noFill/>
          <a:ln w="28575">
            <a:solidFill>
              <a:schemeClr val="bg1">
                <a:lumMod val="6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50" b="1" i="0" u="none" strike="noStrike" kern="1200" cap="none" spc="0" normalizeH="0" baseline="0" noProof="0" dirty="0">
                <a:ln>
                  <a:noFill/>
                </a:ln>
                <a:solidFill>
                  <a:srgbClr val="E7E6E6"/>
                </a:solidFill>
                <a:effectLst/>
                <a:uLnTx/>
                <a:uFillTx/>
                <a:latin typeface="Calibri" panose="020F0502020204030204"/>
                <a:ea typeface="+mn-ea"/>
                <a:cs typeface="+mn-cs"/>
              </a:rPr>
              <a:t>Linear regression requires the relation between the dependent variable and the independent variable to be linear. What if the distribution of the data was more complex as shown in the below figure? Can linear models be used to fit non-linear data? How can we generate a curve that best captures the data as shown below?</a:t>
            </a:r>
          </a:p>
        </p:txBody>
      </p:sp>
      <p:grpSp>
        <p:nvGrpSpPr>
          <p:cNvPr id="6" name="Group 5"/>
          <p:cNvGrpSpPr/>
          <p:nvPr/>
        </p:nvGrpSpPr>
        <p:grpSpPr>
          <a:xfrm>
            <a:off x="6678706" y="3032335"/>
            <a:ext cx="4132729" cy="2990717"/>
            <a:chOff x="6490447" y="3115192"/>
            <a:chExt cx="4132729" cy="2990717"/>
          </a:xfrm>
        </p:grpSpPr>
        <p:sp>
          <p:nvSpPr>
            <p:cNvPr id="3" name="Rounded Rectangle 2"/>
            <p:cNvSpPr/>
            <p:nvPr/>
          </p:nvSpPr>
          <p:spPr>
            <a:xfrm>
              <a:off x="6490447" y="3146612"/>
              <a:ext cx="4132729" cy="2927879"/>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9530"/>
            <a:stretch/>
          </p:blipFill>
          <p:spPr>
            <a:xfrm>
              <a:off x="6648448" y="3115192"/>
              <a:ext cx="3816725" cy="2990717"/>
            </a:xfrm>
            <a:prstGeom prst="rect">
              <a:avLst/>
            </a:prstGeom>
          </p:spPr>
        </p:pic>
      </p:grpSp>
    </p:spTree>
    <p:extLst>
      <p:ext uri="{BB962C8B-B14F-4D97-AF65-F5344CB8AC3E}">
        <p14:creationId xmlns:p14="http://schemas.microsoft.com/office/powerpoint/2010/main" val="29145648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What is Polynomial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430179"/>
          </a:xfrm>
          <a:prstGeom prst="roundRect">
            <a:avLst/>
          </a:prstGeom>
          <a:noFill/>
          <a:ln w="28575">
            <a:solidFill>
              <a:schemeClr val="bg1">
                <a:lumMod val="6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50" b="1" i="0" u="none" strike="noStrike" kern="1200" cap="none" spc="0" normalizeH="0" baseline="0" noProof="0" dirty="0">
                <a:ln>
                  <a:noFill/>
                </a:ln>
                <a:solidFill>
                  <a:srgbClr val="E7E6E6"/>
                </a:solidFill>
                <a:effectLst/>
                <a:uLnTx/>
                <a:uFillTx/>
                <a:latin typeface="Calibri" panose="020F0502020204030204"/>
                <a:ea typeface="+mn-ea"/>
                <a:cs typeface="+mn-cs"/>
              </a:rPr>
              <a:t>Polynomial regression is a special case of linear regression where we fit a polynomial equation on the data with a curvilinear relationship between the target variable and the 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50" b="1" i="0" u="none" strike="noStrike" kern="1200" cap="none" spc="0" normalizeH="0" baseline="0" noProof="0" dirty="0">
              <a:ln>
                <a:noFill/>
              </a:ln>
              <a:solidFill>
                <a:srgbClr val="E7E6E6"/>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950" b="1" i="0" u="none" strike="noStrike" kern="1200" cap="none" spc="0" normalizeH="0" baseline="0" noProof="0" dirty="0">
                <a:ln>
                  <a:noFill/>
                </a:ln>
                <a:solidFill>
                  <a:srgbClr val="E7E6E6"/>
                </a:solidFill>
                <a:effectLst/>
                <a:uLnTx/>
                <a:uFillTx/>
                <a:latin typeface="Calibri" panose="020F0502020204030204"/>
                <a:ea typeface="+mn-ea"/>
                <a:cs typeface="+mn-cs"/>
              </a:rPr>
              <a:t>y = m1x1 + m2x1^2 + ... mnx1^n + c</a:t>
            </a:r>
          </a:p>
        </p:txBody>
      </p:sp>
      <p:grpSp>
        <p:nvGrpSpPr>
          <p:cNvPr id="7" name="Group 6"/>
          <p:cNvGrpSpPr/>
          <p:nvPr/>
        </p:nvGrpSpPr>
        <p:grpSpPr>
          <a:xfrm>
            <a:off x="7331119" y="3242660"/>
            <a:ext cx="3743224" cy="2857500"/>
            <a:chOff x="7331119" y="3242660"/>
            <a:chExt cx="3743224" cy="2857500"/>
          </a:xfrm>
        </p:grpSpPr>
        <p:sp>
          <p:nvSpPr>
            <p:cNvPr id="6" name="Rounded Rectangle 5"/>
            <p:cNvSpPr/>
            <p:nvPr/>
          </p:nvSpPr>
          <p:spPr>
            <a:xfrm>
              <a:off x="7331119" y="3333589"/>
              <a:ext cx="3743224" cy="2675642"/>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9215" r="1"/>
            <a:stretch/>
          </p:blipFill>
          <p:spPr>
            <a:xfrm>
              <a:off x="7751570" y="3242660"/>
              <a:ext cx="2902322" cy="2857500"/>
            </a:xfrm>
            <a:prstGeom prst="rect">
              <a:avLst/>
            </a:prstGeom>
          </p:spPr>
        </p:pic>
      </p:grpSp>
    </p:spTree>
    <p:extLst>
      <p:ext uri="{BB962C8B-B14F-4D97-AF65-F5344CB8AC3E}">
        <p14:creationId xmlns:p14="http://schemas.microsoft.com/office/powerpoint/2010/main" val="99650996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6225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Polynomial Regression</a:t>
            </a:r>
            <a:endPar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cxnSp>
        <p:nvCxnSpPr>
          <p:cNvPr id="15" name="Straight Connector 14"/>
          <p:cNvCxnSpPr/>
          <p:nvPr/>
        </p:nvCxnSpPr>
        <p:spPr>
          <a:xfrm>
            <a:off x="3333749" y="628920"/>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901447"/>
            <a:ext cx="0" cy="324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035062"/>
            <a:ext cx="6158251"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Advantages</a:t>
            </a:r>
            <a:endParaRPr kumimoji="0" lang="en-IN"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sp>
        <p:nvSpPr>
          <p:cNvPr id="18" name="TextBox 17"/>
          <p:cNvSpPr txBox="1"/>
          <p:nvPr/>
        </p:nvSpPr>
        <p:spPr>
          <a:xfrm>
            <a:off x="5971498" y="1035062"/>
            <a:ext cx="6158251"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Dis-Advantages</a:t>
            </a:r>
            <a:endParaRPr kumimoji="0" lang="en-IN" sz="25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endParaRPr>
          </a:p>
        </p:txBody>
      </p:sp>
      <p:sp>
        <p:nvSpPr>
          <p:cNvPr id="19" name="TextBox 18"/>
          <p:cNvSpPr txBox="1"/>
          <p:nvPr/>
        </p:nvSpPr>
        <p:spPr>
          <a:xfrm>
            <a:off x="448235" y="1846724"/>
            <a:ext cx="5163671" cy="2015936"/>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The model can fit non linear data  better than linear regression</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Polynomial basically fits a wide range of curvature.</a:t>
            </a:r>
          </a:p>
        </p:txBody>
      </p:sp>
      <p:sp>
        <p:nvSpPr>
          <p:cNvPr id="20" name="TextBox 19"/>
          <p:cNvSpPr txBox="1"/>
          <p:nvPr/>
        </p:nvSpPr>
        <p:spPr>
          <a:xfrm>
            <a:off x="6122392" y="1763090"/>
            <a:ext cx="5752132" cy="2015936"/>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Too sensitive to the outliers.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As no. of degree </a:t>
            </a:r>
            <a:r>
              <a:rPr kumimoji="0" lang="en-US" sz="2500" b="0" i="0" u="none" strike="noStrike" kern="1200" cap="none" spc="0" normalizeH="0" baseline="0" noProof="0" dirty="0" err="1">
                <a:ln>
                  <a:noFill/>
                </a:ln>
                <a:solidFill>
                  <a:srgbClr val="E7E6E6"/>
                </a:solidFill>
                <a:effectLst/>
                <a:uLnTx/>
                <a:uFillTx/>
                <a:latin typeface="Calibri" panose="020F0502020204030204"/>
                <a:ea typeface="+mn-ea"/>
                <a:cs typeface="+mn-cs"/>
              </a:rPr>
              <a:t>increases,chances</a:t>
            </a: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 of </a:t>
            </a:r>
            <a:r>
              <a:rPr kumimoji="0" lang="en-US" sz="2500" b="0" i="0" u="none" strike="noStrike" kern="1200" cap="none" spc="0" normalizeH="0" baseline="0" noProof="0" dirty="0" err="1">
                <a:ln>
                  <a:noFill/>
                </a:ln>
                <a:solidFill>
                  <a:srgbClr val="E7E6E6"/>
                </a:solidFill>
                <a:effectLst/>
                <a:uLnTx/>
                <a:uFillTx/>
                <a:latin typeface="Calibri" panose="020F0502020204030204"/>
                <a:ea typeface="+mn-ea"/>
                <a:cs typeface="+mn-cs"/>
              </a:rPr>
              <a:t>overfitting</a:t>
            </a:r>
            <a:r>
              <a:rPr kumimoji="0" lang="en-US" sz="2500" b="0" i="0" u="none" strike="noStrike" kern="1200" cap="none" spc="0" normalizeH="0" baseline="0" noProof="0" dirty="0">
                <a:ln>
                  <a:noFill/>
                </a:ln>
                <a:solidFill>
                  <a:srgbClr val="E7E6E6"/>
                </a:solidFill>
                <a:effectLst/>
                <a:uLnTx/>
                <a:uFillTx/>
                <a:latin typeface="Calibri" panose="020F0502020204030204"/>
                <a:ea typeface="+mn-ea"/>
                <a:cs typeface="+mn-cs"/>
              </a:rPr>
              <a:t>(Memorizing) the data increases</a:t>
            </a:r>
            <a:endParaRPr kumimoji="0" lang="en-IN" sz="25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04250" y="3791457"/>
            <a:ext cx="3734495" cy="2697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823334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0" y="102752"/>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000" b="1" i="0" u="none" strike="noStrike" kern="1200" cap="none" spc="0" normalizeH="0" baseline="0" noProof="0" dirty="0">
                <a:ln>
                  <a:noFill/>
                </a:ln>
                <a:solidFill>
                  <a:srgbClr val="E7E6E6"/>
                </a:solidFill>
                <a:effectLst/>
                <a:uLnTx/>
                <a:uFillTx/>
                <a:latin typeface="Microsoft New Tai Lue" panose="020B0502040204020203" pitchFamily="34" charset="0"/>
                <a:ea typeface="+mn-ea"/>
                <a:cs typeface="Microsoft New Tai Lue" panose="020B0502040204020203" pitchFamily="34" charset="0"/>
              </a:rPr>
              <a:t>Polynomial Regression Model</a:t>
            </a: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340430" y="1042457"/>
            <a:ext cx="7511140" cy="837847"/>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Rectangle 12"/>
              <p:cNvSpPr/>
              <p:nvPr/>
            </p:nvSpPr>
            <p:spPr>
              <a:xfrm>
                <a:off x="3210999" y="1854263"/>
                <a:ext cx="5605124" cy="3847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from </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sklearn.preprocessing</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 import </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PolynomialFeatures</a:t>
                </a:r>
                <a:endParaRPr kumimoji="0" lang="en-IN" sz="1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3" name="TextBox 22"/>
            <p:cNvSpPr txBox="1"/>
            <p:nvPr/>
          </p:nvSpPr>
          <p:spPr>
            <a:xfrm>
              <a:off x="2483336" y="1802889"/>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grpSp>
        <p:nvGrpSpPr>
          <p:cNvPr id="26" name="Group 25"/>
          <p:cNvGrpSpPr/>
          <p:nvPr/>
        </p:nvGrpSpPr>
        <p:grpSpPr>
          <a:xfrm>
            <a:off x="2340430" y="2142685"/>
            <a:ext cx="7511140" cy="837847"/>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ectangle 15"/>
              <p:cNvSpPr/>
              <p:nvPr/>
            </p:nvSpPr>
            <p:spPr>
              <a:xfrm>
                <a:off x="3743607" y="2949822"/>
                <a:ext cx="469327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poly_reg</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PolynomialFeatures</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(degree=n)()</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grpSp>
      <p:grpSp>
        <p:nvGrpSpPr>
          <p:cNvPr id="25" name="Group 24"/>
          <p:cNvGrpSpPr/>
          <p:nvPr/>
        </p:nvGrpSpPr>
        <p:grpSpPr>
          <a:xfrm>
            <a:off x="2340430" y="3259178"/>
            <a:ext cx="7511140" cy="837847"/>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 name="Rectangle 16"/>
              <p:cNvSpPr/>
              <p:nvPr/>
            </p:nvSpPr>
            <p:spPr>
              <a:xfrm>
                <a:off x="4227822" y="4065315"/>
                <a:ext cx="3773213"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X_poly</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poly_reg.fit_transform</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grpSp>
      <p:grpSp>
        <p:nvGrpSpPr>
          <p:cNvPr id="24" name="Group 23"/>
          <p:cNvGrpSpPr/>
          <p:nvPr/>
        </p:nvGrpSpPr>
        <p:grpSpPr>
          <a:xfrm>
            <a:off x="2340430" y="4359406"/>
            <a:ext cx="7511140" cy="837847"/>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Rectangle 17"/>
              <p:cNvSpPr/>
              <p:nvPr/>
            </p:nvSpPr>
            <p:spPr>
              <a:xfrm>
                <a:off x="4495388" y="5175241"/>
                <a:ext cx="303634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lin_reg</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LinearRegression</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grpSp>
      <p:grpSp>
        <p:nvGrpSpPr>
          <p:cNvPr id="71" name="Group 70"/>
          <p:cNvGrpSpPr/>
          <p:nvPr/>
        </p:nvGrpSpPr>
        <p:grpSpPr>
          <a:xfrm>
            <a:off x="2358858" y="5410201"/>
            <a:ext cx="7511140" cy="869246"/>
            <a:chOff x="2340430" y="1555584"/>
            <a:chExt cx="7511140" cy="933729"/>
          </a:xfrm>
        </p:grpSpPr>
        <p:grpSp>
          <p:nvGrpSpPr>
            <p:cNvPr id="72" name="Group 71"/>
            <p:cNvGrpSpPr/>
            <p:nvPr/>
          </p:nvGrpSpPr>
          <p:grpSpPr>
            <a:xfrm>
              <a:off x="2340430" y="1555584"/>
              <a:ext cx="7511140" cy="933729"/>
              <a:chOff x="2340430" y="1555584"/>
              <a:chExt cx="7511140" cy="933729"/>
            </a:xfrm>
          </p:grpSpPr>
          <p:grpSp>
            <p:nvGrpSpPr>
              <p:cNvPr id="74" name="Group 73"/>
              <p:cNvGrpSpPr/>
              <p:nvPr/>
            </p:nvGrpSpPr>
            <p:grpSpPr>
              <a:xfrm>
                <a:off x="2340430" y="1589312"/>
                <a:ext cx="7511140" cy="900001"/>
                <a:chOff x="2340430" y="1589312"/>
                <a:chExt cx="7511140" cy="900001"/>
              </a:xfrm>
            </p:grpSpPr>
            <p:sp>
              <p:nvSpPr>
                <p:cNvPr id="88"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119" name="Rectangle 11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2" name="Rectangle 101">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117"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5" name="Right Triangle 104">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7" name="Rectangle 86"/>
              <p:cNvSpPr/>
              <p:nvPr/>
            </p:nvSpPr>
            <p:spPr>
              <a:xfrm>
                <a:off x="4389051" y="1555584"/>
                <a:ext cx="3212161" cy="884377"/>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lin_reg.fit</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X_poly,y</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y_pred</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lin_reg.predict</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900" b="0" i="0" u="none" strike="noStrike" kern="1200" cap="none" spc="0" normalizeH="0" baseline="0" noProof="0" dirty="0" err="1">
                    <a:ln>
                      <a:noFill/>
                    </a:ln>
                    <a:solidFill>
                      <a:prstClr val="black"/>
                    </a:solidFill>
                    <a:effectLst/>
                    <a:uLnTx/>
                    <a:uFillTx/>
                    <a:latin typeface="Calibri" panose="020F0502020204030204"/>
                    <a:ea typeface="+mn-ea"/>
                    <a:cs typeface="+mn-cs"/>
                  </a:rPr>
                  <a:t>X_test</a:t>
                </a:r>
                <a:r>
                  <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3" name="TextBox 72"/>
            <p:cNvSpPr txBox="1"/>
            <p:nvPr/>
          </p:nvSpPr>
          <p:spPr>
            <a:xfrm>
              <a:off x="2483336" y="1802889"/>
              <a:ext cx="581758" cy="51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grpSp>
    </p:spTree>
    <p:extLst>
      <p:ext uri="{BB962C8B-B14F-4D97-AF65-F5344CB8AC3E}">
        <p14:creationId xmlns:p14="http://schemas.microsoft.com/office/powerpoint/2010/main" val="4097087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0-#ppt_w/2"/>
                                          </p:val>
                                        </p:tav>
                                        <p:tav tm="100000">
                                          <p:val>
                                            <p:strVal val="#ppt_x"/>
                                          </p:val>
                                        </p:tav>
                                      </p:tavLst>
                                    </p:anim>
                                    <p:anim calcmode="lin" valueType="num">
                                      <p:cBhvr additive="base">
                                        <p:cTn id="2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629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Microsoft New Tai Lue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gang</dc:creator>
  <cp:lastModifiedBy>ICS</cp:lastModifiedBy>
  <cp:revision>68</cp:revision>
  <dcterms:created xsi:type="dcterms:W3CDTF">2020-08-25T14:04:51Z</dcterms:created>
  <dcterms:modified xsi:type="dcterms:W3CDTF">2022-05-12T07:30:36Z</dcterms:modified>
</cp:coreProperties>
</file>