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75" r:id="rId2"/>
    <p:sldId id="388" r:id="rId3"/>
    <p:sldId id="302" r:id="rId4"/>
    <p:sldId id="384" r:id="rId5"/>
    <p:sldId id="385" r:id="rId6"/>
    <p:sldId id="420" r:id="rId7"/>
    <p:sldId id="421" r:id="rId8"/>
    <p:sldId id="450" r:id="rId9"/>
    <p:sldId id="451" r:id="rId10"/>
    <p:sldId id="390" r:id="rId11"/>
    <p:sldId id="486" r:id="rId12"/>
    <p:sldId id="279" r:id="rId13"/>
    <p:sldId id="487" r:id="rId14"/>
    <p:sldId id="482" r:id="rId15"/>
    <p:sldId id="485" r:id="rId16"/>
    <p:sldId id="479" r:id="rId17"/>
    <p:sldId id="478" r:id="rId18"/>
    <p:sldId id="481" r:id="rId19"/>
    <p:sldId id="394" r:id="rId20"/>
    <p:sldId id="488" r:id="rId21"/>
    <p:sldId id="491" r:id="rId22"/>
    <p:sldId id="490" r:id="rId23"/>
    <p:sldId id="492" r:id="rId24"/>
    <p:sldId id="489" r:id="rId25"/>
    <p:sldId id="493" r:id="rId26"/>
    <p:sldId id="436" r:id="rId27"/>
    <p:sldId id="443" r:id="rId28"/>
    <p:sldId id="438" r:id="rId29"/>
    <p:sldId id="437" r:id="rId30"/>
    <p:sldId id="444" r:id="rId31"/>
    <p:sldId id="387" r:id="rId32"/>
    <p:sldId id="433" r:id="rId33"/>
    <p:sldId id="30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590" autoAdjust="0"/>
  </p:normalViewPr>
  <p:slideViewPr>
    <p:cSldViewPr showGuides="1">
      <p:cViewPr varScale="1">
        <p:scale>
          <a:sx n="80" d="100"/>
          <a:sy n="80" d="100"/>
        </p:scale>
        <p:origin x="148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11/15/2024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11/15/2024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DDB357-1664-46A3-92AC-246D5C27803A}"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2222A-345B-4958-A547-928C80D93884}"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A592A-A161-4A10-AAA8-C68F642DC49E}"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5D39E38A-98AE-41F3-96DA-D70922D642FA}" type="datetime3">
              <a:rPr lang="en-US" smtClean="0"/>
              <a:t>15 November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dirty="0"/>
              <a:t>School of Computing - CSE with IoT</a:t>
            </a:r>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F7648-E3AC-4441-ADBB-1E0159079E0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8F42B-DB50-4B21-8D51-5BF2A99BEE06}" type="datetime3">
              <a:rPr lang="en-US" smtClean="0"/>
              <a:t>15 November 2024</a:t>
            </a:fld>
            <a:endParaRPr lang="en-US"/>
          </a:p>
        </p:txBody>
      </p:sp>
      <p:sp>
        <p:nvSpPr>
          <p:cNvPr id="6" name="Footer Placeholder 5"/>
          <p:cNvSpPr>
            <a:spLocks noGrp="1"/>
          </p:cNvSpPr>
          <p:nvPr>
            <p:ph type="ftr" sz="quarter" idx="11"/>
          </p:nvPr>
        </p:nvSpPr>
        <p:spPr/>
        <p:txBody>
          <a:bodyPr/>
          <a:lstStyle/>
          <a:p>
            <a:r>
              <a:rPr lang="en-US" dirty="0"/>
              <a:t>School of Computing - CSE with IoT</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D68124-062E-408A-AF3D-FB0910E824F2}" type="datetime3">
              <a:rPr lang="en-US" smtClean="0"/>
              <a:t>15 November 2024</a:t>
            </a:fld>
            <a:endParaRPr lang="en-US"/>
          </a:p>
        </p:txBody>
      </p:sp>
      <p:sp>
        <p:nvSpPr>
          <p:cNvPr id="8" name="Footer Placeholder 7"/>
          <p:cNvSpPr>
            <a:spLocks noGrp="1"/>
          </p:cNvSpPr>
          <p:nvPr>
            <p:ph type="ftr" sz="quarter" idx="11"/>
          </p:nvPr>
        </p:nvSpPr>
        <p:spPr/>
        <p:txBody>
          <a:bodyPr/>
          <a:lstStyle/>
          <a:p>
            <a:r>
              <a:rPr lang="en-US" dirty="0"/>
              <a:t>School of Computing - CSE with IoT</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5F6DFB-5EFD-4DD1-9BCF-CE4BD9A330F1}" type="datetime3">
              <a:rPr lang="en-US" smtClean="0"/>
              <a:t>15 November 2024</a:t>
            </a:fld>
            <a:endParaRPr lang="en-US"/>
          </a:p>
        </p:txBody>
      </p:sp>
      <p:sp>
        <p:nvSpPr>
          <p:cNvPr id="4" name="Footer Placeholder 3"/>
          <p:cNvSpPr>
            <a:spLocks noGrp="1"/>
          </p:cNvSpPr>
          <p:nvPr>
            <p:ph type="ftr" sz="quarter" idx="11"/>
          </p:nvPr>
        </p:nvSpPr>
        <p:spPr/>
        <p:txBody>
          <a:bodyPr/>
          <a:lstStyle/>
          <a:p>
            <a:r>
              <a:rPr lang="en-US" dirty="0"/>
              <a:t>School of Computing - CSE with IoT</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E9F56-F3A9-4A4C-8225-B7A915DBCC12}" type="datetime3">
              <a:rPr lang="en-US" smtClean="0"/>
              <a:t>15 November 2024</a:t>
            </a:fld>
            <a:endParaRPr lang="en-US"/>
          </a:p>
        </p:txBody>
      </p:sp>
      <p:sp>
        <p:nvSpPr>
          <p:cNvPr id="3" name="Footer Placeholder 2"/>
          <p:cNvSpPr>
            <a:spLocks noGrp="1"/>
          </p:cNvSpPr>
          <p:nvPr>
            <p:ph type="ftr" sz="quarter" idx="11"/>
          </p:nvPr>
        </p:nvSpPr>
        <p:spPr/>
        <p:txBody>
          <a:bodyPr/>
          <a:lstStyle/>
          <a:p>
            <a:r>
              <a:rPr lang="en-US" dirty="0"/>
              <a:t>School of Computing - CSE with IoT</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3EB4E-C75D-4A49-85CE-C2F73E206940}" type="datetime3">
              <a:rPr lang="en-US" smtClean="0"/>
              <a:t>15 November 2024</a:t>
            </a:fld>
            <a:endParaRPr lang="en-US"/>
          </a:p>
        </p:txBody>
      </p:sp>
      <p:sp>
        <p:nvSpPr>
          <p:cNvPr id="6" name="Footer Placeholder 5"/>
          <p:cNvSpPr>
            <a:spLocks noGrp="1"/>
          </p:cNvSpPr>
          <p:nvPr>
            <p:ph type="ftr" sz="quarter" idx="11"/>
          </p:nvPr>
        </p:nvSpPr>
        <p:spPr/>
        <p:txBody>
          <a:bodyPr/>
          <a:lstStyle/>
          <a:p>
            <a:r>
              <a:rPr lang="en-US" dirty="0"/>
              <a:t>School of Computing - CSE with IoT</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57854-DF70-4283-A1AD-545130A32644}" type="datetime3">
              <a:rPr lang="en-US" smtClean="0"/>
              <a:t>15 November 2024</a:t>
            </a:fld>
            <a:endParaRPr lang="en-US"/>
          </a:p>
        </p:txBody>
      </p:sp>
      <p:sp>
        <p:nvSpPr>
          <p:cNvPr id="6" name="Footer Placeholder 5"/>
          <p:cNvSpPr>
            <a:spLocks noGrp="1"/>
          </p:cNvSpPr>
          <p:nvPr>
            <p:ph type="ftr" sz="quarter" idx="11"/>
          </p:nvPr>
        </p:nvSpPr>
        <p:spPr/>
        <p:txBody>
          <a:bodyPr/>
          <a:lstStyle/>
          <a:p>
            <a:r>
              <a:rPr lang="en-US" dirty="0"/>
              <a:t>School of Computing - CSE with IoT</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2CB8A-8DE1-4D83-A615-DF1E42F98E78}" type="datetime3">
              <a:rPr lang="en-US" smtClean="0"/>
              <a:t>15 November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School of Computing - CSE with IoT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3390/s15010089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cabidigitallibrary.org/doi/pdf/10.5555/20113312946" TargetMode="External"/><Relationship Id="rId5" Type="http://schemas.openxmlformats.org/officeDocument/2006/relationships/hyperlink" Target="https://doi.org/10.1016/B978-0-323-91157-3.00015-5" TargetMode="External"/><Relationship Id="rId4" Type="http://schemas.openxmlformats.org/officeDocument/2006/relationships/hyperlink" Target="https://doi.org/10.1109/JSEN.2004.837495"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3390/s611142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i.org/10.1016/j.compag.2014.07.002" TargetMode="External"/><Relationship Id="rId4" Type="http://schemas.openxmlformats.org/officeDocument/2006/relationships/hyperlink" Target="https://doi.org/10.3390/s17112596"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02/adfm.202106475" TargetMode="External"/><Relationship Id="rId2" Type="http://schemas.openxmlformats.org/officeDocument/2006/relationships/hyperlink" Target="https://doi.org/10.1109/PCTHEALTH.2009.5291419" TargetMode="External"/><Relationship Id="rId1" Type="http://schemas.openxmlformats.org/officeDocument/2006/relationships/slideLayout" Target="../slideLayouts/slideLayout2.xml"/><Relationship Id="rId4" Type="http://schemas.openxmlformats.org/officeDocument/2006/relationships/hyperlink" Target="https://doi.org/10.1016/j.compag.2009.01.006"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dx.doi.org/10.1021/es801738s" TargetMode="External"/><Relationship Id="rId2" Type="http://schemas.openxmlformats.org/officeDocument/2006/relationships/hyperlink" Target="https://doi.org/10.3390/s17112596" TargetMode="External"/><Relationship Id="rId1" Type="http://schemas.openxmlformats.org/officeDocument/2006/relationships/slideLayout" Target="../slideLayouts/slideLayout2.xml"/><Relationship Id="rId5" Type="http://schemas.openxmlformats.org/officeDocument/2006/relationships/hyperlink" Target="http://dx.doi.org/10.14419/ijet.v7i3.28.20964" TargetMode="External"/><Relationship Id="rId4" Type="http://schemas.openxmlformats.org/officeDocument/2006/relationships/hyperlink" Target="https://doi.org/10.3390/s14111997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16/j.compag.2021.106673" TargetMode="External"/><Relationship Id="rId2" Type="http://schemas.openxmlformats.org/officeDocument/2006/relationships/hyperlink" Target="https://doi.org/10.1016/j.envexpbot.2022.104912" TargetMode="External"/><Relationship Id="rId1" Type="http://schemas.openxmlformats.org/officeDocument/2006/relationships/slideLayout" Target="../slideLayouts/slideLayout2.xml"/><Relationship Id="rId4" Type="http://schemas.openxmlformats.org/officeDocument/2006/relationships/hyperlink" Target="http://dx.doi.org/10.1016/j.compag.2022.10698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1952973"/>
            <a:ext cx="7772400" cy="1767538"/>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609599" y="3071141"/>
            <a:ext cx="8000999" cy="885409"/>
          </a:xfrm>
        </p:spPr>
        <p:txBody>
          <a:bodyPr>
            <a:noAutofit/>
          </a:bodyPr>
          <a:lstStyle/>
          <a:p>
            <a:r>
              <a:rPr lang="en-US" sz="2500" b="1" dirty="0">
                <a:solidFill>
                  <a:srgbClr val="0070C0"/>
                </a:solidFill>
                <a:latin typeface="Times New Roman" panose="02020603050405020304" pitchFamily="18" charset="0"/>
                <a:cs typeface="Times New Roman" panose="02020603050405020304" pitchFamily="18" charset="0"/>
              </a:rPr>
              <a:t>UNLEASHING THE POTENTIAL OF E-NOSE TECHNOLOGY FOR THE FUTURE OF AGRICULTURE</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B5FCD74B-0C17-49A3-A089-0BF45C539E36}" type="datetime3">
              <a:rPr lang="en-US" smtClean="0"/>
              <a:t>15 November 2024</a:t>
            </a:fld>
            <a:endParaRPr lang="en-US" dirty="0"/>
          </a:p>
        </p:txBody>
      </p:sp>
      <p:sp>
        <p:nvSpPr>
          <p:cNvPr id="6" name="Footer Placeholder 5"/>
          <p:cNvSpPr>
            <a:spLocks noGrp="1"/>
          </p:cNvSpPr>
          <p:nvPr>
            <p:ph type="ftr" sz="quarter" idx="11"/>
          </p:nvPr>
        </p:nvSpPr>
        <p:spPr/>
        <p:txBody>
          <a:bodyPr/>
          <a:lstStyle/>
          <a:p>
            <a:r>
              <a:rPr lang="en-US" dirty="0"/>
              <a:t>School of Computing - CSE with IoT</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799" y="206373"/>
            <a:ext cx="8610601" cy="1620212"/>
          </a:xfrm>
          <a:prstGeom prst="rect">
            <a:avLst/>
          </a:prstGeom>
          <a:ln>
            <a:solidFill>
              <a:srgbClr val="002060"/>
            </a:solidFill>
          </a:ln>
        </p:spPr>
      </p:pic>
      <p:sp>
        <p:nvSpPr>
          <p:cNvPr id="14" name="TextBox 13"/>
          <p:cNvSpPr txBox="1"/>
          <p:nvPr/>
        </p:nvSpPr>
        <p:spPr>
          <a:xfrm>
            <a:off x="1066800" y="1833211"/>
            <a:ext cx="6553200" cy="369332"/>
          </a:xfrm>
          <a:prstGeom prst="rect">
            <a:avLst/>
          </a:prstGeom>
          <a:noFill/>
        </p:spPr>
        <p:txBody>
          <a:bodyPr wrap="square">
            <a:spAutoFit/>
          </a:bodyPr>
          <a:lstStyle/>
          <a:p>
            <a:endParaRPr lang="en-IN" dirty="0"/>
          </a:p>
        </p:txBody>
      </p:sp>
      <p:sp>
        <p:nvSpPr>
          <p:cNvPr id="29" name="Subtitle 2"/>
          <p:cNvSpPr txBox="1"/>
          <p:nvPr/>
        </p:nvSpPr>
        <p:spPr>
          <a:xfrm>
            <a:off x="457200" y="4737409"/>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altLang="en-US" sz="2400" b="1" dirty="0">
                <a:solidFill>
                  <a:schemeClr val="tx1"/>
                </a:solidFill>
              </a:rPr>
              <a:t>TEAM MEMBERS</a:t>
            </a:r>
            <a:r>
              <a:rPr lang="en-US" sz="2400" b="1" dirty="0">
                <a:solidFill>
                  <a:schemeClr val="tx1"/>
                </a:solidFill>
              </a:rPr>
              <a:t>                                                         </a:t>
            </a:r>
            <a:r>
              <a:rPr lang="en-IN" altLang="en-US" sz="2400" b="1" dirty="0">
                <a:solidFill>
                  <a:schemeClr val="tx1"/>
                </a:solidFill>
              </a:rPr>
              <a:t>SUPERVISOR</a:t>
            </a:r>
            <a:endParaRPr lang="en-US" sz="2400" b="1" dirty="0">
              <a:solidFill>
                <a:schemeClr val="tx1"/>
              </a:solidFill>
            </a:endParaRPr>
          </a:p>
          <a:p>
            <a:pPr algn="l"/>
            <a:r>
              <a:rPr lang="en-IN" altLang="en-US" sz="2000" b="1" dirty="0">
                <a:solidFill>
                  <a:schemeClr val="tx1"/>
                </a:solidFill>
              </a:rPr>
              <a:t>Mr. </a:t>
            </a:r>
            <a:r>
              <a:rPr lang="en-US" sz="2000" b="1" dirty="0">
                <a:solidFill>
                  <a:schemeClr val="tx1"/>
                </a:solidFill>
              </a:rPr>
              <a:t>Manyam. Jaswanth, </a:t>
            </a:r>
            <a:r>
              <a:rPr lang="en-US" sz="2000" b="1">
                <a:solidFill>
                  <a:schemeClr val="tx1"/>
                </a:solidFill>
              </a:rPr>
              <a:t>41732008                       Dr</a:t>
            </a:r>
            <a:r>
              <a:rPr lang="en-US" sz="2000" b="1" dirty="0">
                <a:solidFill>
                  <a:schemeClr val="tx1"/>
                </a:solidFill>
              </a:rPr>
              <a:t>. S. </a:t>
            </a:r>
            <a:r>
              <a:rPr lang="en-US" sz="2000" b="1" dirty="0" err="1">
                <a:solidFill>
                  <a:schemeClr val="tx1"/>
                </a:solidFill>
              </a:rPr>
              <a:t>Vigneshwari</a:t>
            </a:r>
            <a:r>
              <a:rPr lang="en-US" sz="2000" b="1" dirty="0">
                <a:solidFill>
                  <a:schemeClr val="tx1"/>
                </a:solidFill>
              </a:rPr>
              <a:t>, M.E., Ph.D., Ms.</a:t>
            </a:r>
            <a:r>
              <a:rPr lang="en-IN" altLang="en-US" sz="2000" b="1" dirty="0">
                <a:solidFill>
                  <a:schemeClr val="tx1"/>
                </a:solidFill>
              </a:rPr>
              <a:t> </a:t>
            </a:r>
            <a:r>
              <a:rPr lang="en-US" sz="2000" b="1" dirty="0">
                <a:solidFill>
                  <a:schemeClr val="tx1"/>
                </a:solidFill>
              </a:rPr>
              <a:t>Matcha. </a:t>
            </a:r>
            <a:r>
              <a:rPr lang="en-US" sz="2000" b="1" dirty="0" err="1">
                <a:solidFill>
                  <a:schemeClr val="tx1"/>
                </a:solidFill>
              </a:rPr>
              <a:t>Bhavana</a:t>
            </a:r>
            <a:r>
              <a:rPr lang="en-US" sz="2000" b="1" dirty="0">
                <a:solidFill>
                  <a:schemeClr val="tx1"/>
                </a:solidFill>
              </a:rPr>
              <a:t>, 41732009		       Head of the Department, CSE</a:t>
            </a:r>
            <a:endParaRPr lang="en-GB" sz="2000" dirty="0">
              <a:solidFill>
                <a:schemeClr val="tx1"/>
              </a:solidFill>
            </a:endParaRPr>
          </a:p>
        </p:txBody>
      </p:sp>
      <p:sp>
        <p:nvSpPr>
          <p:cNvPr id="8" name="TextBox 7"/>
          <p:cNvSpPr txBox="1"/>
          <p:nvPr/>
        </p:nvSpPr>
        <p:spPr>
          <a:xfrm>
            <a:off x="390526" y="1801671"/>
            <a:ext cx="8410574" cy="1107996"/>
          </a:xfrm>
          <a:prstGeom prst="rect">
            <a:avLst/>
          </a:prstGeom>
          <a:noFill/>
        </p:spPr>
        <p:txBody>
          <a:bodyPr wrap="square">
            <a:spAutoFit/>
          </a:bodyPr>
          <a:lstStyle/>
          <a:p>
            <a:pPr algn="ctr"/>
            <a:r>
              <a:rPr lang="en-IN" sz="2200" b="1" dirty="0">
                <a:latin typeface="Times New Roman" panose="02020603050405020304" pitchFamily="18" charset="0"/>
                <a:cs typeface="Times New Roman" panose="02020603050405020304" pitchFamily="18" charset="0"/>
              </a:rPr>
              <a:t>DEPARTMENT OF COMPUTER SCIENCE AND ENGINEERING</a:t>
            </a:r>
          </a:p>
          <a:p>
            <a:pPr algn="ctr"/>
            <a:endParaRPr lang="en-IN" sz="2200" b="1" dirty="0">
              <a:latin typeface="Times New Roman" panose="02020603050405020304" pitchFamily="18" charset="0"/>
              <a:cs typeface="Times New Roman" panose="02020603050405020304" pitchFamily="18" charset="0"/>
            </a:endParaRPr>
          </a:p>
          <a:p>
            <a:pPr algn="ctr"/>
            <a:r>
              <a:rPr lang="en-IN" sz="2200" b="1" dirty="0">
                <a:latin typeface="Times New Roman" panose="02020603050405020304" pitchFamily="18" charset="0"/>
                <a:cs typeface="Times New Roman" panose="02020603050405020304" pitchFamily="18" charset="0"/>
              </a:rPr>
              <a:t>PROJECT PHASE I – MODEL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pPr algn="l"/>
            <a:r>
              <a:rPr lang="en-US" sz="3200" b="1" dirty="0">
                <a:latin typeface="Times New Roman" panose="02020603050405020304" pitchFamily="18" charset="0"/>
                <a:cs typeface="Times New Roman" panose="02020603050405020304" pitchFamily="18" charset="0"/>
              </a:rPr>
              <a:t>PROBLEM DESCRIPTION </a:t>
            </a:r>
          </a:p>
        </p:txBody>
      </p:sp>
      <p:sp>
        <p:nvSpPr>
          <p:cNvPr id="7" name="Date Placeholder 6"/>
          <p:cNvSpPr>
            <a:spLocks noGrp="1"/>
          </p:cNvSpPr>
          <p:nvPr>
            <p:ph type="dt" sz="half" idx="10"/>
          </p:nvPr>
        </p:nvSpPr>
        <p:spPr/>
        <p:txBody>
          <a:bodyPr/>
          <a:lstStyle/>
          <a:p>
            <a:fld id="{4B31D90E-961D-4570-9059-6D31ADC1C5A4}" type="datetime3">
              <a:rPr lang="en-US" smtClean="0"/>
              <a:t>15 November 2024</a:t>
            </a:fld>
            <a:endParaRPr lang="en-US"/>
          </a:p>
        </p:txBody>
      </p:sp>
      <p:sp>
        <p:nvSpPr>
          <p:cNvPr id="8" name="Footer Placeholder 7"/>
          <p:cNvSpPr>
            <a:spLocks noGrp="1"/>
          </p:cNvSpPr>
          <p:nvPr>
            <p:ph type="ftr" sz="quarter" idx="11"/>
          </p:nvPr>
        </p:nvSpPr>
        <p:spPr/>
        <p:txBody>
          <a:bodyPr/>
          <a:lstStyle/>
          <a:p>
            <a:r>
              <a:rPr lang="en-US" dirty="0"/>
              <a:t>School of Computing - CSE-</a:t>
            </a:r>
            <a:r>
              <a:rPr lang="en-US" dirty="0" err="1"/>
              <a:t>IoT</a:t>
            </a:r>
            <a:endParaRPr lang="en-US" dirty="0"/>
          </a:p>
        </p:txBody>
      </p:sp>
      <p:sp>
        <p:nvSpPr>
          <p:cNvPr id="9" name="Slide Number Placeholder 8"/>
          <p:cNvSpPr>
            <a:spLocks noGrp="1"/>
          </p:cNvSpPr>
          <p:nvPr>
            <p:ph type="sldNum" sz="quarter" idx="12"/>
          </p:nvPr>
        </p:nvSpPr>
        <p:spPr/>
        <p:txBody>
          <a:bodyPr/>
          <a:lstStyle/>
          <a:p>
            <a:fld id="{7B28076C-CE04-4A00-BFAA-A90EA8355859}" type="slidenum">
              <a:rPr lang="en-US" smtClean="0"/>
              <a:t>10</a:t>
            </a:fld>
            <a:endParaRPr lang="en-US"/>
          </a:p>
        </p:txBody>
      </p:sp>
      <p:sp>
        <p:nvSpPr>
          <p:cNvPr id="3" name="Content Placeholder 2"/>
          <p:cNvSpPr>
            <a:spLocks noGrp="1"/>
          </p:cNvSpPr>
          <p:nvPr>
            <p:ph idx="1"/>
          </p:nvPr>
        </p:nvSpPr>
        <p:spPr>
          <a:xfrm>
            <a:off x="457200" y="1371600"/>
            <a:ext cx="8229600" cy="4984750"/>
          </a:xfrm>
        </p:spPr>
        <p:txBody>
          <a:bodyPr>
            <a:normAutofit/>
          </a:bodyPr>
          <a:lstStyle/>
          <a:p>
            <a:pPr marL="457200" indent="-457200" algn="just">
              <a:buAutoNum type="arabicPeriod"/>
            </a:pPr>
            <a:r>
              <a:rPr lang="en-US" sz="1900" dirty="0">
                <a:latin typeface="Times New Roman" panose="02020603050405020304" pitchFamily="18" charset="0"/>
                <a:ea typeface="Arimo"/>
                <a:cs typeface="Times New Roman" panose="02020603050405020304" pitchFamily="18" charset="0"/>
              </a:rPr>
              <a:t>Fruit Ripeness Detection: Current methods rely heavily on visual inspection, which can be subjective and prone to human error. This can lead to fruits being picked too early or reaching stores past their</a:t>
            </a:r>
            <a:r>
              <a:rPr lang="en-IN" altLang="en-US" sz="1900" dirty="0">
                <a:latin typeface="Times New Roman" panose="02020603050405020304" pitchFamily="18" charset="0"/>
                <a:ea typeface="Arimo"/>
                <a:cs typeface="Times New Roman" panose="02020603050405020304" pitchFamily="18" charset="0"/>
              </a:rPr>
              <a:t> </a:t>
            </a:r>
            <a:r>
              <a:rPr lang="en-US" sz="1900" dirty="0">
                <a:latin typeface="Times New Roman" panose="02020603050405020304" pitchFamily="18" charset="0"/>
                <a:ea typeface="Arimo"/>
                <a:cs typeface="Times New Roman" panose="02020603050405020304" pitchFamily="18" charset="0"/>
              </a:rPr>
              <a:t>prime, impacting both quality and profitability.</a:t>
            </a:r>
          </a:p>
          <a:p>
            <a:pPr marL="457200" indent="-457200" algn="just">
              <a:buAutoNum type="arabicPeriod"/>
            </a:pPr>
            <a:endParaRPr lang="en-US" sz="1900" dirty="0">
              <a:latin typeface="Times New Roman" panose="02020603050405020304" pitchFamily="18" charset="0"/>
              <a:ea typeface="Arimo"/>
              <a:cs typeface="Times New Roman" panose="02020603050405020304" pitchFamily="18" charset="0"/>
            </a:endParaRPr>
          </a:p>
          <a:p>
            <a:pPr marL="457200" indent="-457200" algn="just">
              <a:buAutoNum type="arabicPeriod"/>
            </a:pPr>
            <a:r>
              <a:rPr lang="en-US" sz="1900" dirty="0">
                <a:latin typeface="Times New Roman" panose="02020603050405020304" pitchFamily="18" charset="0"/>
                <a:ea typeface="Arimo"/>
                <a:cs typeface="Times New Roman" panose="02020603050405020304" pitchFamily="18" charset="0"/>
              </a:rPr>
              <a:t>Climate Change Monitoring: Traditional monitoring methods often lack real-time data on how environmental changes affect agricultural ecosystems. This makes it difficult to proactively adapt farming practices and protect crop yields in the face of a changing climate.</a:t>
            </a:r>
          </a:p>
          <a:p>
            <a:pPr marL="457200" indent="-457200" algn="just">
              <a:buAutoNum type="arabicPeriod"/>
            </a:pPr>
            <a:endParaRPr lang="en-US" sz="1900" dirty="0">
              <a:latin typeface="Times New Roman" panose="02020603050405020304" pitchFamily="18" charset="0"/>
              <a:ea typeface="Arimo"/>
              <a:cs typeface="Times New Roman" panose="02020603050405020304" pitchFamily="18" charset="0"/>
            </a:endParaRPr>
          </a:p>
          <a:p>
            <a:pPr marL="457200" indent="-457200" algn="just">
              <a:buAutoNum type="arabicPeriod"/>
            </a:pPr>
            <a:r>
              <a:rPr lang="en-US" sz="1900" dirty="0">
                <a:latin typeface="Times New Roman" panose="02020603050405020304" pitchFamily="18" charset="0"/>
                <a:ea typeface="Arimo"/>
                <a:cs typeface="Times New Roman" panose="02020603050405020304" pitchFamily="18" charset="0"/>
              </a:rPr>
              <a:t>Harmful Gas Detection: Existing methods for detecting harmful gases like ammonia or ethylene might be slow or inadequate. This allows these gases to damage crops and reduce farm productivity,</a:t>
            </a:r>
            <a:r>
              <a:rPr lang="en-IN" altLang="en-US" sz="1900" dirty="0">
                <a:latin typeface="Times New Roman" panose="02020603050405020304" pitchFamily="18" charset="0"/>
                <a:ea typeface="Arimo"/>
                <a:cs typeface="Times New Roman" panose="02020603050405020304" pitchFamily="18" charset="0"/>
              </a:rPr>
              <a:t> </a:t>
            </a:r>
            <a:r>
              <a:rPr lang="en-US" sz="1900" dirty="0">
                <a:latin typeface="Times New Roman" panose="02020603050405020304" pitchFamily="18" charset="0"/>
                <a:ea typeface="Arimo"/>
                <a:cs typeface="Times New Roman" panose="02020603050405020304" pitchFamily="18" charset="0"/>
              </a:rPr>
              <a:t>impacting both food quality and overall yield.</a:t>
            </a:r>
            <a:endParaRPr lang="en-US" sz="1900" dirty="0">
              <a:effectLst/>
              <a:latin typeface="Times New Roman" panose="02020603050405020304" pitchFamily="18" charset="0"/>
              <a:ea typeface="Arimo"/>
              <a:cs typeface="Times New Roman" panose="02020603050405020304" pitchFamily="18" charset="0"/>
            </a:endParaRPr>
          </a:p>
          <a:p>
            <a:pPr marL="0" indent="0" algn="just">
              <a:buNone/>
            </a:pPr>
            <a:endParaRPr lang="en-US" sz="1900" dirty="0">
              <a:latin typeface="Arial" panose="020B0604020202020204" pitchFamily="34" charset="0"/>
              <a:ea typeface="Arimo"/>
            </a:endParaRPr>
          </a:p>
          <a:p>
            <a:pPr marL="0" indent="0" algn="just">
              <a:buNone/>
            </a:pPr>
            <a:endParaRPr lang="en-US" sz="1900" dirty="0">
              <a:effectLst/>
              <a:latin typeface="Arial" panose="020B0604020202020204" pitchFamily="34" charset="0"/>
              <a:ea typeface="Arimo"/>
            </a:endParaRPr>
          </a:p>
          <a:p>
            <a:pPr marL="0" indent="0" algn="just">
              <a:buNone/>
            </a:pPr>
            <a:endParaRPr lang="en-US" sz="1900" dirty="0">
              <a:latin typeface="Arial" panose="020B0604020202020204" pitchFamily="34" charset="0"/>
              <a:ea typeface="Arimo"/>
            </a:endParaRPr>
          </a:p>
          <a:p>
            <a:pPr algn="just"/>
            <a:endParaRPr lang="en-US" sz="1900" dirty="0">
              <a:effectLst/>
              <a:latin typeface="Arial" panose="020B0604020202020204" pitchFamily="34" charset="0"/>
              <a:ea typeface="Arimo"/>
            </a:endParaRPr>
          </a:p>
          <a:p>
            <a:pPr algn="just"/>
            <a:endParaRPr lang="en-US" sz="1900" dirty="0">
              <a:latin typeface="Arial" panose="020B0604020202020204" pitchFamily="34" charset="0"/>
              <a:ea typeface="Arimo"/>
            </a:endParaRPr>
          </a:p>
          <a:p>
            <a:pPr algn="just"/>
            <a:endParaRPr lang="en-US" sz="1900" dirty="0">
              <a:effectLst/>
              <a:latin typeface="Arial" panose="020B0604020202020204" pitchFamily="34" charset="0"/>
              <a:ea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dirty="0">
                <a:latin typeface="Times New Roman" panose="02020603050405020304" pitchFamily="18" charset="0"/>
                <a:cs typeface="Times New Roman" panose="02020603050405020304" pitchFamily="18" charset="0"/>
              </a:rPr>
              <a:t>PROPOSED SYSTEM</a:t>
            </a:r>
            <a:endParaRPr lang="en-IN" sz="3200" dirty="0"/>
          </a:p>
        </p:txBody>
      </p:sp>
      <p:sp>
        <p:nvSpPr>
          <p:cNvPr id="4" name="Date Placeholder 3"/>
          <p:cNvSpPr>
            <a:spLocks noGrp="1"/>
          </p:cNvSpPr>
          <p:nvPr>
            <p:ph type="dt" sz="half" idx="10"/>
          </p:nvPr>
        </p:nvSpPr>
        <p:spPr/>
        <p:txBody>
          <a:bodyPr/>
          <a:lstStyle/>
          <a:p>
            <a:fld id="{5FC8A176-C52F-427B-AE00-C3523D33FBB7}"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11</a:t>
            </a:fld>
            <a:endParaRPr lang="en-US"/>
          </a:p>
        </p:txBody>
      </p:sp>
      <p:pic>
        <p:nvPicPr>
          <p:cNvPr id="7" name="Content Placeholder 6" descr="WhatsApp Image 2024-08-04 at 12.52.39_07f576dd"/>
          <p:cNvPicPr>
            <a:picLocks noGrp="1" noChangeAspect="1"/>
          </p:cNvPicPr>
          <p:nvPr>
            <p:ph idx="1"/>
          </p:nvPr>
        </p:nvPicPr>
        <p:blipFill>
          <a:blip r:embed="rId2"/>
          <a:stretch>
            <a:fillRect/>
          </a:stretch>
        </p:blipFill>
        <p:spPr>
          <a:xfrm>
            <a:off x="389255" y="1366520"/>
            <a:ext cx="8479155" cy="5065395"/>
          </a:xfrm>
          <a:prstGeom prst="rect">
            <a:avLst/>
          </a:prstGeom>
        </p:spPr>
      </p:pic>
      <p:sp>
        <p:nvSpPr>
          <p:cNvPr id="9" name="Title 1"/>
          <p:cNvSpPr>
            <a:spLocks noGrp="1"/>
          </p:cNvSpPr>
          <p:nvPr/>
        </p:nvSpPr>
        <p:spPr>
          <a:xfrm>
            <a:off x="389110" y="1143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000" b="1" dirty="0">
                <a:latin typeface="Times New Roman" panose="02020603050405020304" pitchFamily="18" charset="0"/>
                <a:cs typeface="Times New Roman" panose="02020603050405020304" pitchFamily="18" charset="0"/>
              </a:rPr>
              <a:t>SYSTEM ARCHITECTURE</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pPr algn="l"/>
            <a:r>
              <a:rPr lang="en-US" sz="3200" b="1" dirty="0">
                <a:latin typeface="Times New Roman" panose="02020603050405020304" pitchFamily="18" charset="0"/>
                <a:cs typeface="Times New Roman" panose="02020603050405020304" pitchFamily="18" charset="0"/>
              </a:rPr>
              <a:t>PROPOSED SYSTEM </a:t>
            </a:r>
          </a:p>
        </p:txBody>
      </p:sp>
      <p:sp>
        <p:nvSpPr>
          <p:cNvPr id="7" name="Date Placeholder 6"/>
          <p:cNvSpPr>
            <a:spLocks noGrp="1"/>
          </p:cNvSpPr>
          <p:nvPr>
            <p:ph type="dt" sz="half" idx="10"/>
          </p:nvPr>
        </p:nvSpPr>
        <p:spPr/>
        <p:txBody>
          <a:bodyPr/>
          <a:lstStyle/>
          <a:p>
            <a:fld id="{4B31D90E-961D-4570-9059-6D31ADC1C5A4}" type="datetime3">
              <a:rPr lang="en-US" smtClean="0"/>
              <a:t>15 November 2024</a:t>
            </a:fld>
            <a:endParaRPr lang="en-US"/>
          </a:p>
        </p:txBody>
      </p:sp>
      <p:sp>
        <p:nvSpPr>
          <p:cNvPr id="8" name="Footer Placeholder 7"/>
          <p:cNvSpPr>
            <a:spLocks noGrp="1"/>
          </p:cNvSpPr>
          <p:nvPr>
            <p:ph type="ftr" sz="quarter" idx="11"/>
          </p:nvPr>
        </p:nvSpPr>
        <p:spPr/>
        <p:txBody>
          <a:bodyPr/>
          <a:lstStyle/>
          <a:p>
            <a:r>
              <a:rPr lang="en-US" dirty="0"/>
              <a:t>School of Computing - CSE-</a:t>
            </a:r>
            <a:r>
              <a:rPr lang="en-US" dirty="0" err="1"/>
              <a:t>IoT</a:t>
            </a:r>
            <a:endParaRPr lang="en-US" dirty="0"/>
          </a:p>
        </p:txBody>
      </p:sp>
      <p:sp>
        <p:nvSpPr>
          <p:cNvPr id="9" name="Slide Number Placeholder 8"/>
          <p:cNvSpPr>
            <a:spLocks noGrp="1"/>
          </p:cNvSpPr>
          <p:nvPr>
            <p:ph type="sldNum" sz="quarter" idx="12"/>
          </p:nvPr>
        </p:nvSpPr>
        <p:spPr/>
        <p:txBody>
          <a:bodyPr/>
          <a:lstStyle/>
          <a:p>
            <a:fld id="{7B28076C-CE04-4A00-BFAA-A90EA8355859}" type="slidenum">
              <a:rPr lang="en-US" smtClean="0"/>
              <a:t>12</a:t>
            </a:fld>
            <a:endParaRPr lang="en-US"/>
          </a:p>
        </p:txBody>
      </p:sp>
      <p:sp>
        <p:nvSpPr>
          <p:cNvPr id="3" name="Content Placeholder 2"/>
          <p:cNvSpPr>
            <a:spLocks noGrp="1"/>
          </p:cNvSpPr>
          <p:nvPr>
            <p:ph idx="1"/>
          </p:nvPr>
        </p:nvSpPr>
        <p:spPr>
          <a:xfrm>
            <a:off x="457200" y="1371600"/>
            <a:ext cx="8229600" cy="4984750"/>
          </a:xfrm>
        </p:spPr>
        <p:txBody>
          <a:bodyPr>
            <a:normAutofit/>
          </a:bodyPr>
          <a:lstStyle/>
          <a:p>
            <a:pPr marL="0" indent="0" algn="just">
              <a:spcBef>
                <a:spcPts val="600"/>
              </a:spcBef>
              <a:buNone/>
            </a:pPr>
            <a:endParaRPr lang="en-US" sz="4800" dirty="0">
              <a:effectLst/>
              <a:latin typeface="Times New Roman" panose="02020603050405020304" pitchFamily="18" charset="0"/>
              <a:ea typeface="Arimo"/>
              <a:cs typeface="Times New Roman" panose="02020603050405020304" pitchFamily="18" charset="0"/>
            </a:endParaRPr>
          </a:p>
          <a:p>
            <a:pPr marL="0" indent="0" algn="just">
              <a:buNone/>
            </a:pPr>
            <a:endParaRPr lang="en-US" sz="5600" dirty="0">
              <a:latin typeface="Times New Roman" panose="02020603050405020304" pitchFamily="18" charset="0"/>
              <a:ea typeface="Arimo"/>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63600" y="1981200"/>
            <a:ext cx="7645400" cy="4318000"/>
          </a:xfrm>
          <a:prstGeom prst="rect">
            <a:avLst/>
          </a:prstGeom>
        </p:spPr>
      </p:pic>
      <p:sp>
        <p:nvSpPr>
          <p:cNvPr id="4" name="Title 1"/>
          <p:cNvSpPr>
            <a:spLocks noGrp="1"/>
          </p:cNvSpPr>
          <p:nvPr/>
        </p:nvSpPr>
        <p:spPr>
          <a:xfrm>
            <a:off x="457200" y="12954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400" b="1" dirty="0">
                <a:latin typeface="Times New Roman" panose="02020603050405020304" pitchFamily="18" charset="0"/>
                <a:cs typeface="Times New Roman" panose="02020603050405020304" pitchFamily="18" charset="0"/>
              </a:rPr>
              <a:t>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381000" y="1447800"/>
            <a:ext cx="8229600" cy="4525963"/>
          </a:xfrm>
        </p:spPr>
        <p:txBody>
          <a:bodyPr>
            <a:normAutofit/>
          </a:bodyPr>
          <a:lstStyle/>
          <a:p>
            <a:pPr marL="0" indent="0" algn="l">
              <a:lnSpc>
                <a:spcPct val="150000"/>
              </a:lnSpc>
              <a:buNone/>
            </a:pPr>
            <a:r>
              <a:rPr lang="en-IN" altLang="en-US" sz="2400" b="1" dirty="0">
                <a:latin typeface="Times New Roman" panose="02020603050405020304" pitchFamily="18" charset="0"/>
                <a:cs typeface="Times New Roman" panose="02020603050405020304" pitchFamily="18" charset="0"/>
              </a:rPr>
              <a:t>TOOLS AND TECHNOLOGIES </a:t>
            </a:r>
          </a:p>
          <a:p>
            <a:pPr marL="457200" indent="-457200" algn="just">
              <a:lnSpc>
                <a:spcPct val="150000"/>
              </a:lnSpc>
              <a:buAutoNum type="arabicPeriod"/>
            </a:pPr>
            <a:r>
              <a:rPr lang="en-IN" altLang="en-US" sz="2400" dirty="0">
                <a:latin typeface="Times New Roman" panose="02020603050405020304" pitchFamily="18" charset="0"/>
                <a:cs typeface="Times New Roman" panose="02020603050405020304" pitchFamily="18" charset="0"/>
              </a:rPr>
              <a:t>Sensors: MOS Sensors, PID Sensor, DHT22 Sensor</a:t>
            </a:r>
          </a:p>
          <a:p>
            <a:pPr marL="457200" indent="-457200" algn="just">
              <a:lnSpc>
                <a:spcPct val="150000"/>
              </a:lnSpc>
              <a:buAutoNum type="arabicPeriod"/>
            </a:pPr>
            <a:r>
              <a:rPr lang="en-IN" altLang="en-US" sz="2400" dirty="0">
                <a:latin typeface="Times New Roman" panose="02020603050405020304" pitchFamily="18" charset="0"/>
                <a:cs typeface="Times New Roman" panose="02020603050405020304" pitchFamily="18" charset="0"/>
              </a:rPr>
              <a:t>Microcontrollers: ESP32 </a:t>
            </a:r>
          </a:p>
          <a:p>
            <a:pPr marL="457200" indent="-457200" algn="just">
              <a:lnSpc>
                <a:spcPct val="150000"/>
              </a:lnSpc>
              <a:buAutoNum type="arabicPeriod"/>
            </a:pPr>
            <a:r>
              <a:rPr lang="en-IN" altLang="en-US" sz="2400" dirty="0">
                <a:latin typeface="Times New Roman" panose="02020603050405020304" pitchFamily="18" charset="0"/>
                <a:cs typeface="Times New Roman" panose="02020603050405020304" pitchFamily="18" charset="0"/>
              </a:rPr>
              <a:t>Communication Modules: Wi-Fi (ESP32), Bluetooth module</a:t>
            </a:r>
          </a:p>
          <a:p>
            <a:pPr marL="457200" indent="-457200" algn="just">
              <a:lnSpc>
                <a:spcPct val="150000"/>
              </a:lnSpc>
              <a:buAutoNum type="arabicPeriod"/>
            </a:pPr>
            <a:r>
              <a:rPr lang="en-IN" altLang="en-US" sz="2400" dirty="0">
                <a:latin typeface="Times New Roman" panose="02020603050405020304" pitchFamily="18" charset="0"/>
                <a:cs typeface="Times New Roman" panose="02020603050405020304" pitchFamily="18" charset="0"/>
              </a:rPr>
              <a:t>Software Development: Arduino IDE</a:t>
            </a:r>
          </a:p>
          <a:p>
            <a:pPr marL="457200" indent="-457200" algn="just">
              <a:buAutoNum type="arabicPeriod"/>
            </a:pP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8344048-9E64-4AEC-B4F9-3F91630E4BF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COMPONENTS </a:t>
            </a:r>
          </a:p>
        </p:txBody>
      </p:sp>
      <p:sp>
        <p:nvSpPr>
          <p:cNvPr id="4" name="Date Placeholder 3"/>
          <p:cNvSpPr>
            <a:spLocks noGrp="1"/>
          </p:cNvSpPr>
          <p:nvPr>
            <p:ph type="dt" sz="half" idx="10"/>
          </p:nvPr>
        </p:nvSpPr>
        <p:spPr/>
        <p:txBody>
          <a:bodyPr/>
          <a:lstStyle/>
          <a:p>
            <a:fld id="{98344048-9E64-4AEC-B4F9-3F91630E4BF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sp>
        <p:nvSpPr>
          <p:cNvPr id="8" name="Text Box 7"/>
          <p:cNvSpPr txBox="1"/>
          <p:nvPr/>
        </p:nvSpPr>
        <p:spPr>
          <a:xfrm>
            <a:off x="1047750" y="4886960"/>
            <a:ext cx="4321175" cy="1543685"/>
          </a:xfrm>
          <a:prstGeom prst="rect">
            <a:avLst/>
          </a:prstGeom>
          <a:noFill/>
        </p:spPr>
        <p:txBody>
          <a:bodyPr wrap="square" rtlCol="0">
            <a:noAutofit/>
          </a:bodyPr>
          <a:lstStyle/>
          <a:p>
            <a:endParaRPr lang="en-US"/>
          </a:p>
        </p:txBody>
      </p:sp>
      <p:sp>
        <p:nvSpPr>
          <p:cNvPr id="10" name="Text Box 9"/>
          <p:cNvSpPr txBox="1"/>
          <p:nvPr/>
        </p:nvSpPr>
        <p:spPr>
          <a:xfrm>
            <a:off x="457200" y="3657600"/>
            <a:ext cx="6264910" cy="1737360"/>
          </a:xfrm>
          <a:prstGeom prst="rect">
            <a:avLst/>
          </a:prstGeom>
          <a:noFill/>
        </p:spPr>
        <p:txBody>
          <a:bodyPr wrap="square" rtlCol="0">
            <a:noAutofit/>
          </a:bodyPr>
          <a:lstStyle/>
          <a:p>
            <a:endParaRPr lang="en-US" sz="2400">
              <a:latin typeface="Times New Roman" panose="02020603050405020304" pitchFamily="18" charset="0"/>
              <a:cs typeface="Times New Roman" panose="02020603050405020304" pitchFamily="18" charset="0"/>
            </a:endParaRPr>
          </a:p>
        </p:txBody>
      </p:sp>
      <p:sp>
        <p:nvSpPr>
          <p:cNvPr id="11" name="Text Box 10"/>
          <p:cNvSpPr txBox="1"/>
          <p:nvPr/>
        </p:nvSpPr>
        <p:spPr>
          <a:xfrm>
            <a:off x="457200" y="1371600"/>
            <a:ext cx="3590290" cy="447675"/>
          </a:xfrm>
          <a:prstGeom prst="rect">
            <a:avLst/>
          </a:prstGeom>
          <a:noFill/>
        </p:spPr>
        <p:txBody>
          <a:bodyPr wrap="square" rtlCol="0">
            <a:noAutofit/>
          </a:bodyPr>
          <a:lstStyle/>
          <a:p>
            <a:pPr marL="285750" indent="-285750">
              <a:buFont typeface="Wingdings" panose="05000000000000000000" charset="0"/>
              <a:buChar char="Ø"/>
            </a:pPr>
            <a:r>
              <a:rPr lang="en-IN" altLang="en-US" sz="2400" b="1" dirty="0">
                <a:latin typeface="Arial" panose="020B0604020202020204" pitchFamily="34" charset="0"/>
                <a:cs typeface="Arial" panose="020B0604020202020204" pitchFamily="34" charset="0"/>
                <a:sym typeface="+mn-ea"/>
              </a:rPr>
              <a:t>ESP32</a:t>
            </a:r>
            <a:endParaRPr lang="en-US" sz="2400"/>
          </a:p>
        </p:txBody>
      </p:sp>
      <p:pic>
        <p:nvPicPr>
          <p:cNvPr id="12" name="Picture 11" descr="file"/>
          <p:cNvPicPr>
            <a:picLocks noChangeAspect="1"/>
          </p:cNvPicPr>
          <p:nvPr/>
        </p:nvPicPr>
        <p:blipFill>
          <a:blip r:embed="rId2"/>
          <a:stretch>
            <a:fillRect/>
          </a:stretch>
        </p:blipFill>
        <p:spPr>
          <a:xfrm>
            <a:off x="2667000" y="990600"/>
            <a:ext cx="6087110" cy="3478530"/>
          </a:xfrm>
          <a:prstGeom prst="rect">
            <a:avLst/>
          </a:prstGeom>
        </p:spPr>
      </p:pic>
      <p:sp>
        <p:nvSpPr>
          <p:cNvPr id="13" name="Text Box 12"/>
          <p:cNvSpPr txBox="1"/>
          <p:nvPr/>
        </p:nvSpPr>
        <p:spPr>
          <a:xfrm>
            <a:off x="499110" y="4173220"/>
            <a:ext cx="8213090" cy="1608455"/>
          </a:xfrm>
          <a:prstGeom prst="rect">
            <a:avLst/>
          </a:prstGeom>
          <a:noFill/>
        </p:spPr>
        <p:txBody>
          <a:bodyPr wrap="square" rtlCol="0" anchor="t">
            <a:noAutofit/>
          </a:bodyPr>
          <a:lstStyle/>
          <a:p>
            <a:r>
              <a:rPr lang="en-US" sz="2400" b="1">
                <a:latin typeface="Times New Roman" panose="02020603050405020304" pitchFamily="18" charset="0"/>
                <a:cs typeface="Times New Roman" panose="02020603050405020304" pitchFamily="18" charset="0"/>
                <a:sym typeface="+mn-ea"/>
              </a:rPr>
              <a:t>ESP32:</a:t>
            </a:r>
            <a:r>
              <a:rPr lang="en-US" sz="2400">
                <a:latin typeface="Times New Roman" panose="02020603050405020304" pitchFamily="18" charset="0"/>
                <a:cs typeface="Times New Roman" panose="02020603050405020304" pitchFamily="18" charset="0"/>
                <a:sym typeface="+mn-ea"/>
              </a:rPr>
              <a:t> A versatile, low-power microcontroller with integrated Wi-Fi and Bluetooth capabilities for IoT applications.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381000" y="1828800"/>
            <a:ext cx="8229600" cy="880110"/>
          </a:xfrm>
        </p:spPr>
        <p:txBody>
          <a:bodyPr>
            <a:normAutofit/>
          </a:bodyPr>
          <a:lstStyle/>
          <a:p>
            <a:pPr marL="0" indent="0" algn="l">
              <a:buNone/>
            </a:pPr>
            <a:r>
              <a:rPr lang="en-US" sz="2400">
                <a:latin typeface="Times New Roman" panose="02020603050405020304" pitchFamily="18" charset="0"/>
                <a:cs typeface="Times New Roman" panose="02020603050405020304" pitchFamily="18" charset="0"/>
                <a:sym typeface="+mn-ea"/>
              </a:rPr>
              <a:t>MOS Sensor (TGS2611 for Ethylene): Detects ethylene gas levels to assess fruit ripeness.</a:t>
            </a:r>
            <a:endParaRPr lang="en-IN" altLang="en-US"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8344048-9E64-4AEC-B4F9-3F91630E4BF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pic>
        <p:nvPicPr>
          <p:cNvPr id="9" name="Picture 8" descr="MOS_Sensor__TGS2611_for_Ethylene_-removebg-preview"/>
          <p:cNvPicPr>
            <a:picLocks noChangeAspect="1"/>
          </p:cNvPicPr>
          <p:nvPr/>
        </p:nvPicPr>
        <p:blipFill>
          <a:blip r:embed="rId2"/>
          <a:stretch>
            <a:fillRect/>
          </a:stretch>
        </p:blipFill>
        <p:spPr>
          <a:xfrm>
            <a:off x="6204585" y="2233930"/>
            <a:ext cx="2324100" cy="2390775"/>
          </a:xfrm>
          <a:prstGeom prst="rect">
            <a:avLst/>
          </a:prstGeom>
        </p:spPr>
      </p:pic>
      <p:sp>
        <p:nvSpPr>
          <p:cNvPr id="8" name="Text Box 7"/>
          <p:cNvSpPr txBox="1"/>
          <p:nvPr/>
        </p:nvSpPr>
        <p:spPr>
          <a:xfrm>
            <a:off x="1047750" y="4886960"/>
            <a:ext cx="4321175" cy="1543685"/>
          </a:xfrm>
          <a:prstGeom prst="rect">
            <a:avLst/>
          </a:prstGeom>
          <a:noFill/>
        </p:spPr>
        <p:txBody>
          <a:bodyPr wrap="square" rtlCol="0">
            <a:noAutofit/>
          </a:bodyPr>
          <a:lstStyle/>
          <a:p>
            <a:endParaRPr lang="en-US"/>
          </a:p>
        </p:txBody>
      </p:sp>
      <p:sp>
        <p:nvSpPr>
          <p:cNvPr id="10" name="Text Box 9"/>
          <p:cNvSpPr txBox="1"/>
          <p:nvPr/>
        </p:nvSpPr>
        <p:spPr>
          <a:xfrm>
            <a:off x="457200" y="3657600"/>
            <a:ext cx="6264910" cy="1737360"/>
          </a:xfrm>
          <a:prstGeom prst="rect">
            <a:avLst/>
          </a:prstGeom>
          <a:noFill/>
        </p:spPr>
        <p:txBody>
          <a:bodyPr wrap="square" rtlCol="0">
            <a:noAutofit/>
          </a:bodyPr>
          <a:lstStyle/>
          <a:p>
            <a:pPr marL="0" indent="0" algn="l">
              <a:buNone/>
            </a:pPr>
            <a:r>
              <a:rPr lang="en-US" sz="2400">
                <a:latin typeface="Times New Roman" panose="02020603050405020304" pitchFamily="18" charset="0"/>
                <a:cs typeface="Times New Roman" panose="02020603050405020304" pitchFamily="18" charset="0"/>
                <a:sym typeface="+mn-ea"/>
              </a:rPr>
              <a:t>The TGS2611 sensor is also a four-pin device:</a:t>
            </a:r>
            <a:endParaRPr lang="en-US" sz="2400">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sym typeface="+mn-ea"/>
              </a:rPr>
              <a:t>Pin 1 (VCC): Supply Voltage</a:t>
            </a:r>
            <a:endParaRPr lang="en-US" sz="2400">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sym typeface="+mn-ea"/>
              </a:rPr>
              <a:t>Pin 2 (GND): Ground</a:t>
            </a:r>
            <a:endParaRPr lang="en-US" sz="2400">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sym typeface="+mn-ea"/>
              </a:rPr>
              <a:t>Pin 3 (Output): Analog Signal Output</a:t>
            </a:r>
            <a:endParaRPr lang="en-US" sz="2400">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sym typeface="+mn-ea"/>
              </a:rPr>
              <a:t>Pin 4 (NC): Not Connected</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7" name="Text Box 6"/>
          <p:cNvSpPr txBox="1"/>
          <p:nvPr/>
        </p:nvSpPr>
        <p:spPr>
          <a:xfrm>
            <a:off x="228600" y="1295400"/>
            <a:ext cx="8189595" cy="829945"/>
          </a:xfrm>
          <a:prstGeom prst="rect">
            <a:avLst/>
          </a:prstGeom>
          <a:noFill/>
        </p:spPr>
        <p:txBody>
          <a:bodyPr wrap="square" rtlCol="0">
            <a:spAutoFit/>
          </a:bodyPr>
          <a:lstStyle/>
          <a:p>
            <a:pPr marL="342900" indent="-342900">
              <a:buFont typeface="Wingdings" panose="05000000000000000000" charset="0"/>
              <a:buChar char="Ø"/>
            </a:pPr>
            <a:r>
              <a:rPr lang="en-IN" altLang="en-US" sz="2400" b="1" dirty="0">
                <a:latin typeface="Times New Roman" panose="02020603050405020304" pitchFamily="18" charset="0"/>
                <a:cs typeface="Times New Roman" panose="02020603050405020304" pitchFamily="18" charset="0"/>
                <a:sym typeface="+mn-ea"/>
              </a:rPr>
              <a:t>MOS Sensor (TGS2611 for Ethylene)</a:t>
            </a:r>
            <a:endParaRPr lang="en-IN" alt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457200" y="1676400"/>
            <a:ext cx="8229600" cy="4525963"/>
          </a:xfrm>
        </p:spPr>
        <p:txBody>
          <a:bodyPr>
            <a:normAutofit/>
          </a:bodyPr>
          <a:lstStyle/>
          <a:p>
            <a:pPr marL="0" indent="0" algn="l">
              <a:buNone/>
            </a:pPr>
            <a:r>
              <a:rPr lang="en-IN" altLang="en-US" sz="2400" dirty="0">
                <a:latin typeface="Times New Roman" panose="02020603050405020304" pitchFamily="18" charset="0"/>
                <a:cs typeface="Times New Roman" panose="02020603050405020304" pitchFamily="18" charset="0"/>
              </a:rPr>
              <a:t>PID Sensor (MiniPID 2 for low concentration VOCs): Measures low concentrations of volatile organic compounds (VOCs) in the air.</a:t>
            </a:r>
          </a:p>
        </p:txBody>
      </p:sp>
      <p:sp>
        <p:nvSpPr>
          <p:cNvPr id="4" name="Date Placeholder 3"/>
          <p:cNvSpPr>
            <a:spLocks noGrp="1"/>
          </p:cNvSpPr>
          <p:nvPr>
            <p:ph type="dt" sz="half" idx="10"/>
          </p:nvPr>
        </p:nvSpPr>
        <p:spPr/>
        <p:txBody>
          <a:bodyPr/>
          <a:lstStyle/>
          <a:p>
            <a:fld id="{98344048-9E64-4AEC-B4F9-3F91630E4BF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16</a:t>
            </a:fld>
            <a:endParaRPr lang="en-US"/>
          </a:p>
        </p:txBody>
      </p:sp>
      <p:pic>
        <p:nvPicPr>
          <p:cNvPr id="8" name="Picture 7" descr="pid-removebg-preview"/>
          <p:cNvPicPr>
            <a:picLocks noChangeAspect="1"/>
          </p:cNvPicPr>
          <p:nvPr/>
        </p:nvPicPr>
        <p:blipFill>
          <a:blip r:embed="rId2"/>
          <a:stretch>
            <a:fillRect/>
          </a:stretch>
        </p:blipFill>
        <p:spPr>
          <a:xfrm>
            <a:off x="7162800" y="2286000"/>
            <a:ext cx="1733550" cy="2390775"/>
          </a:xfrm>
          <a:prstGeom prst="rect">
            <a:avLst/>
          </a:prstGeom>
        </p:spPr>
      </p:pic>
      <p:sp>
        <p:nvSpPr>
          <p:cNvPr id="9" name="Text Box 8"/>
          <p:cNvSpPr txBox="1"/>
          <p:nvPr/>
        </p:nvSpPr>
        <p:spPr>
          <a:xfrm>
            <a:off x="332740" y="3505200"/>
            <a:ext cx="8597900" cy="3888740"/>
          </a:xfrm>
          <a:prstGeom prst="rect">
            <a:avLst/>
          </a:prstGeom>
          <a:noFill/>
        </p:spPr>
        <p:txBody>
          <a:bodyPr wrap="square" rtlCol="0">
            <a:noAutofit/>
          </a:bodyPr>
          <a:lstStyle/>
          <a:p>
            <a:r>
              <a:rPr lang="en-US">
                <a:latin typeface="Times New Roman" panose="02020603050405020304" pitchFamily="18" charset="0"/>
                <a:cs typeface="Times New Roman" panose="02020603050405020304" pitchFamily="18" charset="0"/>
              </a:rPr>
              <a:t>The MiniPID 2 sensor typically has the following pin configuration:</a:t>
            </a:r>
          </a:p>
          <a:p>
            <a:r>
              <a:rPr lang="en-US">
                <a:latin typeface="Times New Roman" panose="02020603050405020304" pitchFamily="18" charset="0"/>
                <a:cs typeface="Times New Roman" panose="02020603050405020304" pitchFamily="18" charset="0"/>
              </a:rPr>
              <a:t>Pin 1 (VCC): Supply Voltage</a:t>
            </a:r>
          </a:p>
          <a:p>
            <a:r>
              <a:rPr lang="en-US">
                <a:latin typeface="Times New Roman" panose="02020603050405020304" pitchFamily="18" charset="0"/>
                <a:cs typeface="Times New Roman" panose="02020603050405020304" pitchFamily="18" charset="0"/>
              </a:rPr>
              <a:t>Pin 2 (GND): Ground</a:t>
            </a:r>
          </a:p>
          <a:p>
            <a:r>
              <a:rPr lang="en-US">
                <a:latin typeface="Times New Roman" panose="02020603050405020304" pitchFamily="18" charset="0"/>
                <a:cs typeface="Times New Roman" panose="02020603050405020304" pitchFamily="18" charset="0"/>
              </a:rPr>
              <a:t>Pin 3 (Signal): Analog Signal Output</a:t>
            </a:r>
          </a:p>
          <a:p>
            <a:r>
              <a:rPr lang="en-US">
                <a:latin typeface="Times New Roman" panose="02020603050405020304" pitchFamily="18" charset="0"/>
                <a:cs typeface="Times New Roman" panose="02020603050405020304" pitchFamily="18" charset="0"/>
              </a:rPr>
              <a:t>Pin 4 (NC): Not Connected (depending on specific model, there might be other configurations)</a:t>
            </a:r>
          </a:p>
        </p:txBody>
      </p:sp>
      <p:sp>
        <p:nvSpPr>
          <p:cNvPr id="11" name="Text Box 10"/>
          <p:cNvSpPr txBox="1"/>
          <p:nvPr/>
        </p:nvSpPr>
        <p:spPr>
          <a:xfrm>
            <a:off x="299085" y="1219200"/>
            <a:ext cx="4035425" cy="460375"/>
          </a:xfrm>
          <a:prstGeom prst="rect">
            <a:avLst/>
          </a:prstGeom>
          <a:noFill/>
        </p:spPr>
        <p:txBody>
          <a:bodyPr wrap="square" rtlCol="0">
            <a:spAutoFit/>
          </a:bodyPr>
          <a:lstStyle/>
          <a:p>
            <a:pPr marL="342900" indent="-342900">
              <a:buFont typeface="Wingdings" panose="05000000000000000000" charset="0"/>
              <a:buChar char="Ø"/>
            </a:pPr>
            <a:r>
              <a:rPr lang="en-IN" altLang="en-US" sz="2400" b="1" dirty="0">
                <a:latin typeface="Times New Roman" panose="02020603050405020304" pitchFamily="18" charset="0"/>
                <a:cs typeface="Times New Roman" panose="02020603050405020304" pitchFamily="18" charset="0"/>
                <a:sym typeface="+mn-ea"/>
              </a:rPr>
              <a:t>PID Sensor (MiniPID 2)</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marL="0" indent="0" algn="l">
              <a:buNone/>
            </a:pPr>
            <a:r>
              <a:rPr lang="en-IN" altLang="en-US" sz="2400" dirty="0">
                <a:latin typeface="Times New Roman" panose="02020603050405020304" pitchFamily="18" charset="0"/>
                <a:cs typeface="Times New Roman" panose="02020603050405020304" pitchFamily="18" charset="0"/>
              </a:rPr>
              <a:t>Humidity and Temperature Sensor (DHT22): Measures both humidity and temperature levels in the environment.</a:t>
            </a:r>
          </a:p>
        </p:txBody>
      </p:sp>
      <p:sp>
        <p:nvSpPr>
          <p:cNvPr id="4" name="Date Placeholder 3"/>
          <p:cNvSpPr>
            <a:spLocks noGrp="1"/>
          </p:cNvSpPr>
          <p:nvPr>
            <p:ph type="dt" sz="half" idx="10"/>
          </p:nvPr>
        </p:nvSpPr>
        <p:spPr/>
        <p:txBody>
          <a:bodyPr/>
          <a:lstStyle/>
          <a:p>
            <a:fld id="{98344048-9E64-4AEC-B4F9-3F91630E4BF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17</a:t>
            </a:fld>
            <a:endParaRPr lang="en-US"/>
          </a:p>
        </p:txBody>
      </p:sp>
      <p:pic>
        <p:nvPicPr>
          <p:cNvPr id="8" name="Picture 7" descr="DIP-removebg-preview"/>
          <p:cNvPicPr>
            <a:picLocks noChangeAspect="1"/>
          </p:cNvPicPr>
          <p:nvPr/>
        </p:nvPicPr>
        <p:blipFill>
          <a:blip r:embed="rId2"/>
          <a:stretch>
            <a:fillRect/>
          </a:stretch>
        </p:blipFill>
        <p:spPr>
          <a:xfrm>
            <a:off x="5867400" y="2971800"/>
            <a:ext cx="2705100" cy="2705100"/>
          </a:xfrm>
          <a:prstGeom prst="rect">
            <a:avLst/>
          </a:prstGeom>
        </p:spPr>
      </p:pic>
      <p:sp>
        <p:nvSpPr>
          <p:cNvPr id="9" name="Text Box 8"/>
          <p:cNvSpPr txBox="1"/>
          <p:nvPr/>
        </p:nvSpPr>
        <p:spPr>
          <a:xfrm>
            <a:off x="327660" y="2644775"/>
            <a:ext cx="8359775" cy="4076700"/>
          </a:xfrm>
          <a:prstGeom prst="rect">
            <a:avLst/>
          </a:prstGeom>
          <a:noFill/>
        </p:spPr>
        <p:txBody>
          <a:bodyPr wrap="square" rtlCol="0">
            <a:noAutofit/>
          </a:bodyPr>
          <a:lstStyle/>
          <a:p>
            <a:r>
              <a:rPr lang="en-US" sz="2400">
                <a:latin typeface="Times New Roman" panose="02020603050405020304" pitchFamily="18" charset="0"/>
                <a:cs typeface="Times New Roman" panose="02020603050405020304" pitchFamily="18" charset="0"/>
              </a:rPr>
              <a:t>The DHT11 sensor has four pins, but only three are typically used:</a:t>
            </a:r>
          </a:p>
          <a:p>
            <a:r>
              <a:rPr lang="en-US" sz="2400">
                <a:latin typeface="Times New Roman" panose="02020603050405020304" pitchFamily="18" charset="0"/>
                <a:cs typeface="Times New Roman" panose="02020603050405020304" pitchFamily="18" charset="0"/>
              </a:rPr>
              <a:t>Pin 1 (VCC): 3.3V to 5V Power</a:t>
            </a:r>
          </a:p>
          <a:p>
            <a:r>
              <a:rPr lang="en-US" sz="2400">
                <a:latin typeface="Times New Roman" panose="02020603050405020304" pitchFamily="18" charset="0"/>
                <a:cs typeface="Times New Roman" panose="02020603050405020304" pitchFamily="18" charset="0"/>
              </a:rPr>
              <a:t>Pin 2 (Data): Serial Data Output</a:t>
            </a:r>
          </a:p>
          <a:p>
            <a:r>
              <a:rPr lang="en-US" sz="2400">
                <a:latin typeface="Times New Roman" panose="02020603050405020304" pitchFamily="18" charset="0"/>
                <a:cs typeface="Times New Roman" panose="02020603050405020304" pitchFamily="18" charset="0"/>
              </a:rPr>
              <a:t>Pin 3 (NC): Not Connected</a:t>
            </a:r>
          </a:p>
          <a:p>
            <a:r>
              <a:rPr lang="en-US" sz="2400">
                <a:latin typeface="Times New Roman" panose="02020603050405020304" pitchFamily="18" charset="0"/>
                <a:cs typeface="Times New Roman" panose="02020603050405020304" pitchFamily="18" charset="0"/>
              </a:rPr>
              <a:t>Pin 4 (GND): Ground</a:t>
            </a:r>
          </a:p>
        </p:txBody>
      </p:sp>
      <p:sp>
        <p:nvSpPr>
          <p:cNvPr id="10" name="Text Box 9"/>
          <p:cNvSpPr txBox="1"/>
          <p:nvPr/>
        </p:nvSpPr>
        <p:spPr>
          <a:xfrm>
            <a:off x="304800" y="1295400"/>
            <a:ext cx="3048000" cy="460375"/>
          </a:xfrm>
          <a:prstGeom prst="rect">
            <a:avLst/>
          </a:prstGeom>
          <a:noFill/>
        </p:spPr>
        <p:txBody>
          <a:bodyPr wrap="square" rtlCol="0">
            <a:spAutoFit/>
          </a:bodyPr>
          <a:lstStyle/>
          <a:p>
            <a:pPr marL="342900" indent="-342900">
              <a:buFont typeface="Wingdings" panose="05000000000000000000" charset="0"/>
              <a:buChar char="Ø"/>
            </a:pPr>
            <a:r>
              <a:rPr lang="en-IN" altLang="en-US" sz="2400" b="1" dirty="0">
                <a:latin typeface="Times New Roman" panose="02020603050405020304" pitchFamily="18" charset="0"/>
                <a:cs typeface="Times New Roman" panose="02020603050405020304" pitchFamily="18" charset="0"/>
                <a:sym typeface="+mn-ea"/>
              </a:rPr>
              <a:t>DHT22</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p:txBody>
          <a:bodyPr>
            <a:normAutofit/>
          </a:bodyPr>
          <a:lstStyle/>
          <a:p>
            <a:pPr marL="0" indent="0" algn="l">
              <a:buNone/>
            </a:pPr>
            <a:r>
              <a:rPr lang="en-IN" altLang="en-US" sz="2400" dirty="0">
                <a:latin typeface="Times New Roman" panose="02020603050405020304" pitchFamily="18" charset="0"/>
                <a:cs typeface="Times New Roman" panose="02020603050405020304" pitchFamily="18" charset="0"/>
              </a:rPr>
              <a:t>MOS Sensor (TGS2602 for Ammonia and Hydrogen Sulfide): Detects the presence of ammonia and hydrogen sulfide gases.</a:t>
            </a:r>
          </a:p>
        </p:txBody>
      </p:sp>
      <p:sp>
        <p:nvSpPr>
          <p:cNvPr id="4" name="Date Placeholder 3"/>
          <p:cNvSpPr>
            <a:spLocks noGrp="1"/>
          </p:cNvSpPr>
          <p:nvPr>
            <p:ph type="dt" sz="half" idx="10"/>
          </p:nvPr>
        </p:nvSpPr>
        <p:spPr/>
        <p:txBody>
          <a:bodyPr/>
          <a:lstStyle/>
          <a:p>
            <a:fld id="{98344048-9E64-4AEC-B4F9-3F91630E4BF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18</a:t>
            </a:fld>
            <a:endParaRPr lang="en-US"/>
          </a:p>
        </p:txBody>
      </p:sp>
      <p:pic>
        <p:nvPicPr>
          <p:cNvPr id="10" name="Picture 9" descr="MOS_Sensor__TGS2602_for_Ammonia_and_Hydrogen_Sulfide_-removebg-preview"/>
          <p:cNvPicPr>
            <a:picLocks noChangeAspect="1"/>
          </p:cNvPicPr>
          <p:nvPr/>
        </p:nvPicPr>
        <p:blipFill>
          <a:blip r:embed="rId2"/>
          <a:stretch>
            <a:fillRect/>
          </a:stretch>
        </p:blipFill>
        <p:spPr>
          <a:xfrm>
            <a:off x="5718810" y="2819400"/>
            <a:ext cx="2809875" cy="2809875"/>
          </a:xfrm>
          <a:prstGeom prst="rect">
            <a:avLst/>
          </a:prstGeom>
        </p:spPr>
      </p:pic>
      <p:sp>
        <p:nvSpPr>
          <p:cNvPr id="7" name="Text Box 6"/>
          <p:cNvSpPr txBox="1"/>
          <p:nvPr/>
        </p:nvSpPr>
        <p:spPr>
          <a:xfrm>
            <a:off x="587375" y="2555240"/>
            <a:ext cx="8042275" cy="3754755"/>
          </a:xfrm>
          <a:prstGeom prst="rect">
            <a:avLst/>
          </a:prstGeom>
          <a:noFill/>
        </p:spPr>
        <p:txBody>
          <a:bodyPr wrap="square" rtlCol="0">
            <a:noAutofit/>
          </a:bodyPr>
          <a:lstStyle/>
          <a:p>
            <a:r>
              <a:rPr lang="en-US" sz="2400">
                <a:latin typeface="Times New Roman" panose="02020603050405020304" pitchFamily="18" charset="0"/>
                <a:cs typeface="Times New Roman" panose="02020603050405020304" pitchFamily="18" charset="0"/>
              </a:rPr>
              <a:t>The TGS2602 sensor is a four-pin device:</a:t>
            </a:r>
          </a:p>
          <a:p>
            <a:r>
              <a:rPr lang="en-US" sz="2400">
                <a:latin typeface="Times New Roman" panose="02020603050405020304" pitchFamily="18" charset="0"/>
                <a:cs typeface="Times New Roman" panose="02020603050405020304" pitchFamily="18" charset="0"/>
              </a:rPr>
              <a:t>Pin 1 (VCC): Supply Voltage</a:t>
            </a:r>
          </a:p>
          <a:p>
            <a:r>
              <a:rPr lang="en-US" sz="2400">
                <a:latin typeface="Times New Roman" panose="02020603050405020304" pitchFamily="18" charset="0"/>
                <a:cs typeface="Times New Roman" panose="02020603050405020304" pitchFamily="18" charset="0"/>
              </a:rPr>
              <a:t>Pin 2 (GND): Ground</a:t>
            </a:r>
          </a:p>
          <a:p>
            <a:r>
              <a:rPr lang="en-US" sz="2400">
                <a:latin typeface="Times New Roman" panose="02020603050405020304" pitchFamily="18" charset="0"/>
                <a:cs typeface="Times New Roman" panose="02020603050405020304" pitchFamily="18" charset="0"/>
              </a:rPr>
              <a:t>Pin 3 (Output): Analog Signal Output</a:t>
            </a:r>
          </a:p>
          <a:p>
            <a:r>
              <a:rPr lang="en-US" sz="2400">
                <a:latin typeface="Times New Roman" panose="02020603050405020304" pitchFamily="18" charset="0"/>
                <a:cs typeface="Times New Roman" panose="02020603050405020304" pitchFamily="18" charset="0"/>
              </a:rPr>
              <a:t>Pin 4 (NC): Not Connected</a:t>
            </a:r>
          </a:p>
        </p:txBody>
      </p:sp>
      <p:sp>
        <p:nvSpPr>
          <p:cNvPr id="9" name="Text Box 8"/>
          <p:cNvSpPr txBox="1"/>
          <p:nvPr/>
        </p:nvSpPr>
        <p:spPr>
          <a:xfrm>
            <a:off x="381000" y="1219200"/>
            <a:ext cx="4531360" cy="460375"/>
          </a:xfrm>
          <a:prstGeom prst="rect">
            <a:avLst/>
          </a:prstGeom>
          <a:noFill/>
        </p:spPr>
        <p:txBody>
          <a:bodyPr wrap="square" rtlCol="0">
            <a:spAutoFit/>
          </a:bodyPr>
          <a:lstStyle/>
          <a:p>
            <a:pPr marL="342900" indent="-342900">
              <a:buFont typeface="Wingdings" panose="05000000000000000000" charset="0"/>
              <a:buChar char="Ø"/>
            </a:pPr>
            <a:r>
              <a:rPr lang="en-IN" altLang="en-US" sz="2400" b="1" dirty="0">
                <a:latin typeface="Times New Roman" panose="02020603050405020304" pitchFamily="18" charset="0"/>
                <a:cs typeface="Times New Roman" panose="02020603050405020304" pitchFamily="18" charset="0"/>
                <a:sym typeface="+mn-ea"/>
              </a:rPr>
              <a:t>MOS Sensor (TGS2602 )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pPr algn="l"/>
            <a:r>
              <a:rPr lang="en-US" sz="3200" b="1" dirty="0">
                <a:latin typeface="Times New Roman" panose="02020603050405020304" pitchFamily="18" charset="0"/>
                <a:cs typeface="Times New Roman" panose="02020603050405020304" pitchFamily="18" charset="0"/>
              </a:rPr>
              <a:t>PROPOSED SYSTEM </a:t>
            </a:r>
          </a:p>
        </p:txBody>
      </p:sp>
      <p:sp>
        <p:nvSpPr>
          <p:cNvPr id="7" name="Date Placeholder 6"/>
          <p:cNvSpPr>
            <a:spLocks noGrp="1"/>
          </p:cNvSpPr>
          <p:nvPr>
            <p:ph type="dt" sz="half" idx="10"/>
          </p:nvPr>
        </p:nvSpPr>
        <p:spPr/>
        <p:txBody>
          <a:bodyPr/>
          <a:lstStyle/>
          <a:p>
            <a:fld id="{4B31D90E-961D-4570-9059-6D31ADC1C5A4}" type="datetime3">
              <a:rPr lang="en-US" smtClean="0"/>
              <a:t>15 November 2024</a:t>
            </a:fld>
            <a:endParaRPr lang="en-US"/>
          </a:p>
        </p:txBody>
      </p:sp>
      <p:sp>
        <p:nvSpPr>
          <p:cNvPr id="8" name="Footer Placeholder 7"/>
          <p:cNvSpPr>
            <a:spLocks noGrp="1"/>
          </p:cNvSpPr>
          <p:nvPr>
            <p:ph type="ftr" sz="quarter" idx="11"/>
          </p:nvPr>
        </p:nvSpPr>
        <p:spPr/>
        <p:txBody>
          <a:bodyPr/>
          <a:lstStyle/>
          <a:p>
            <a:r>
              <a:rPr lang="en-US" dirty="0"/>
              <a:t>School of Computing - CSE-</a:t>
            </a:r>
            <a:r>
              <a:rPr lang="en-US" dirty="0" err="1"/>
              <a:t>IoT</a:t>
            </a:r>
            <a:endParaRPr lang="en-US" dirty="0"/>
          </a:p>
        </p:txBody>
      </p:sp>
      <p:sp>
        <p:nvSpPr>
          <p:cNvPr id="9" name="Slide Number Placeholder 8"/>
          <p:cNvSpPr>
            <a:spLocks noGrp="1"/>
          </p:cNvSpPr>
          <p:nvPr>
            <p:ph type="sldNum" sz="quarter" idx="12"/>
          </p:nvPr>
        </p:nvSpPr>
        <p:spPr/>
        <p:txBody>
          <a:bodyPr/>
          <a:lstStyle/>
          <a:p>
            <a:fld id="{7B28076C-CE04-4A00-BFAA-A90EA8355859}" type="slidenum">
              <a:rPr lang="en-US" smtClean="0"/>
              <a:t>19</a:t>
            </a:fld>
            <a:endParaRPr lang="en-US"/>
          </a:p>
        </p:txBody>
      </p:sp>
      <p:sp>
        <p:nvSpPr>
          <p:cNvPr id="3" name="Content Placeholder 2"/>
          <p:cNvSpPr>
            <a:spLocks noGrp="1"/>
          </p:cNvSpPr>
          <p:nvPr>
            <p:ph idx="1"/>
          </p:nvPr>
        </p:nvSpPr>
        <p:spPr>
          <a:xfrm>
            <a:off x="457200" y="1371600"/>
            <a:ext cx="8229600" cy="4984750"/>
          </a:xfrm>
        </p:spPr>
        <p:txBody>
          <a:bodyPr>
            <a:normAutofit/>
          </a:bodyPr>
          <a:lstStyle/>
          <a:p>
            <a:pPr marL="0" indent="0" algn="just">
              <a:spcBef>
                <a:spcPts val="600"/>
              </a:spcBef>
              <a:buNone/>
            </a:pPr>
            <a:r>
              <a:rPr lang="en-IN" altLang="en-US" sz="2400" b="1" dirty="0">
                <a:effectLst/>
                <a:latin typeface="Times New Roman" panose="02020603050405020304" pitchFamily="18" charset="0"/>
                <a:ea typeface="Arimo"/>
                <a:cs typeface="Times New Roman" panose="02020603050405020304" pitchFamily="18" charset="0"/>
              </a:rPr>
              <a:t>ADVANTAGES</a:t>
            </a:r>
            <a:endParaRPr lang="en-US" sz="2400" b="1" dirty="0">
              <a:effectLst/>
              <a:latin typeface="Times New Roman" panose="02020603050405020304" pitchFamily="18" charset="0"/>
              <a:ea typeface="Arimo"/>
              <a:cs typeface="Times New Roman" panose="02020603050405020304" pitchFamily="18" charset="0"/>
            </a:endParaRPr>
          </a:p>
          <a:p>
            <a:pPr marL="457200" indent="-457200" algn="just">
              <a:spcBef>
                <a:spcPts val="600"/>
              </a:spcBef>
              <a:buAutoNum type="arabicPeriod"/>
            </a:pPr>
            <a:r>
              <a:rPr lang="en-US" sz="2400" dirty="0">
                <a:effectLst/>
                <a:latin typeface="Times New Roman" panose="02020603050405020304" pitchFamily="18" charset="0"/>
                <a:ea typeface="Arimo"/>
                <a:cs typeface="Times New Roman" panose="02020603050405020304" pitchFamily="18" charset="0"/>
              </a:rPr>
              <a:t>Comprehensive Monitoring</a:t>
            </a:r>
          </a:p>
          <a:p>
            <a:pPr marL="457200" indent="-457200" algn="just">
              <a:spcBef>
                <a:spcPts val="600"/>
              </a:spcBef>
              <a:buAutoNum type="arabicPeriod"/>
            </a:pPr>
            <a:r>
              <a:rPr lang="en-US" sz="2400" dirty="0">
                <a:effectLst/>
                <a:latin typeface="Times New Roman" panose="02020603050405020304" pitchFamily="18" charset="0"/>
                <a:ea typeface="Arimo"/>
                <a:cs typeface="Times New Roman" panose="02020603050405020304" pitchFamily="18" charset="0"/>
              </a:rPr>
              <a:t>Enhanced Crop Management</a:t>
            </a:r>
          </a:p>
          <a:p>
            <a:pPr marL="457200" indent="-457200" algn="just">
              <a:spcBef>
                <a:spcPts val="600"/>
              </a:spcBef>
              <a:buAutoNum type="arabicPeriod"/>
            </a:pPr>
            <a:r>
              <a:rPr lang="en-US" sz="2400" dirty="0">
                <a:effectLst/>
                <a:latin typeface="Times New Roman" panose="02020603050405020304" pitchFamily="18" charset="0"/>
                <a:ea typeface="Arimo"/>
                <a:cs typeface="Times New Roman" panose="02020603050405020304" pitchFamily="18" charset="0"/>
              </a:rPr>
              <a:t>Environmental Benefits</a:t>
            </a:r>
          </a:p>
          <a:p>
            <a:pPr marL="457200" indent="-457200" algn="just">
              <a:spcBef>
                <a:spcPts val="600"/>
              </a:spcBef>
              <a:buAutoNum type="arabicPeriod"/>
            </a:pPr>
            <a:r>
              <a:rPr lang="en-US" sz="2400" dirty="0">
                <a:effectLst/>
                <a:latin typeface="Times New Roman" panose="02020603050405020304" pitchFamily="18" charset="0"/>
                <a:ea typeface="Arimo"/>
                <a:cs typeface="Times New Roman" panose="02020603050405020304" pitchFamily="18" charset="0"/>
              </a:rPr>
              <a:t>Economic Benefits</a:t>
            </a:r>
          </a:p>
          <a:p>
            <a:pPr marL="457200" indent="-457200" algn="just">
              <a:spcBef>
                <a:spcPts val="600"/>
              </a:spcBef>
              <a:buAutoNum type="arabicPeriod"/>
            </a:pPr>
            <a:r>
              <a:rPr lang="en-US" sz="2400" dirty="0">
                <a:effectLst/>
                <a:latin typeface="Times New Roman" panose="02020603050405020304" pitchFamily="18" charset="0"/>
                <a:ea typeface="Arimo"/>
                <a:cs typeface="Times New Roman" panose="02020603050405020304" pitchFamily="18" charset="0"/>
              </a:rPr>
              <a:t>User-Friendly Design</a:t>
            </a:r>
          </a:p>
          <a:p>
            <a:pPr marL="0" indent="0" algn="just">
              <a:spcBef>
                <a:spcPts val="600"/>
              </a:spcBef>
              <a:buNone/>
            </a:pPr>
            <a:endParaRPr lang="en-US" sz="2400" dirty="0">
              <a:effectLst/>
              <a:latin typeface="Times New Roman" panose="02020603050405020304" pitchFamily="18" charset="0"/>
              <a:ea typeface="Arimo"/>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381000" y="1195070"/>
            <a:ext cx="8229600" cy="5205730"/>
          </a:xfrm>
        </p:spPr>
        <p:txBody>
          <a:bodyPr>
            <a:noAutofit/>
          </a:bodyPr>
          <a:lstStyle/>
          <a:p>
            <a:r>
              <a:rPr lang="en-US" sz="2000" dirty="0">
                <a:latin typeface="Times New Roman" panose="02020603050405020304" pitchFamily="18" charset="0"/>
                <a:cs typeface="Times New Roman" panose="02020603050405020304" pitchFamily="18" charset="0"/>
              </a:rPr>
              <a:t>Overview</a:t>
            </a:r>
          </a:p>
          <a:p>
            <a:r>
              <a:rPr lang="en-US" sz="2000"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Inferences from Literature Survey</a:t>
            </a:r>
          </a:p>
          <a:p>
            <a:r>
              <a:rPr lang="en-US" sz="2000" dirty="0">
                <a:latin typeface="Times New Roman" panose="02020603050405020304" pitchFamily="18" charset="0"/>
                <a:cs typeface="Times New Roman" panose="02020603050405020304" pitchFamily="18" charset="0"/>
              </a:rPr>
              <a:t>Problem Description</a:t>
            </a:r>
          </a:p>
          <a:p>
            <a:r>
              <a:rPr lang="en-US" sz="2000" dirty="0">
                <a:latin typeface="Times New Roman" panose="02020603050405020304" pitchFamily="18" charset="0"/>
                <a:cs typeface="Times New Roman" panose="02020603050405020304" pitchFamily="18" charset="0"/>
              </a:rPr>
              <a:t>Proposed System</a:t>
            </a:r>
          </a:p>
          <a:p>
            <a:pPr lvl="1"/>
            <a:r>
              <a:rPr lang="en-US" sz="2000" dirty="0">
                <a:latin typeface="Times New Roman" panose="02020603050405020304" pitchFamily="18" charset="0"/>
                <a:cs typeface="Times New Roman" panose="02020603050405020304" pitchFamily="18" charset="0"/>
              </a:rPr>
              <a:t>Architecture</a:t>
            </a:r>
          </a:p>
          <a:p>
            <a:pPr lvl="1"/>
            <a:r>
              <a:rPr lang="en-US" sz="2000" dirty="0">
                <a:latin typeface="Times New Roman" panose="02020603050405020304" pitchFamily="18" charset="0"/>
                <a:cs typeface="Times New Roman" panose="02020603050405020304" pitchFamily="18" charset="0"/>
              </a:rPr>
              <a:t>Implementation</a:t>
            </a:r>
          </a:p>
          <a:p>
            <a:pPr lvl="1"/>
            <a:r>
              <a:rPr lang="en-IN" altLang="en-US" sz="2000" dirty="0">
                <a:latin typeface="Times New Roman" panose="02020603050405020304" pitchFamily="18" charset="0"/>
                <a:cs typeface="Times New Roman" panose="02020603050405020304" pitchFamily="18" charset="0"/>
              </a:rPr>
              <a:t>Tools and Technologies</a:t>
            </a:r>
            <a:endParaRPr lang="en-US"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sym typeface="+mn-ea"/>
              </a:rPr>
              <a:t>Components</a:t>
            </a:r>
          </a:p>
          <a:p>
            <a:pPr lvl="1"/>
            <a:r>
              <a:rPr lang="en-IN" sz="2000" dirty="0">
                <a:latin typeface="Times New Roman" panose="02020603050405020304" pitchFamily="18" charset="0"/>
                <a:cs typeface="Times New Roman" panose="02020603050405020304" pitchFamily="18" charset="0"/>
                <a:sym typeface="+mn-ea"/>
              </a:rPr>
              <a:t>Advantages</a:t>
            </a:r>
          </a:p>
          <a:p>
            <a:r>
              <a:rPr lang="en-IN" altLang="en-US" sz="2000" dirty="0">
                <a:latin typeface="Times New Roman" panose="02020603050405020304" pitchFamily="18" charset="0"/>
                <a:cs typeface="Times New Roman" panose="02020603050405020304" pitchFamily="18" charset="0"/>
              </a:rPr>
              <a:t>Modules Identified</a:t>
            </a:r>
          </a:p>
          <a:p>
            <a:r>
              <a:rPr lang="en-IN" altLang="en-US" sz="2000" dirty="0">
                <a:latin typeface="Times New Roman" panose="02020603050405020304" pitchFamily="18" charset="0"/>
                <a:cs typeface="Times New Roman" panose="02020603050405020304" pitchFamily="18" charset="0"/>
              </a:rPr>
              <a:t>Results and Discussion</a:t>
            </a:r>
          </a:p>
          <a:p>
            <a:r>
              <a:rPr lang="en-IN" altLang="en-US" sz="2000" dirty="0">
                <a:latin typeface="Times New Roman" panose="02020603050405020304" pitchFamily="18" charset="0"/>
                <a:cs typeface="Times New Roman" panose="02020603050405020304" pitchFamily="18" charset="0"/>
              </a:rPr>
              <a:t>Summary</a:t>
            </a:r>
          </a:p>
          <a:p>
            <a:r>
              <a:rPr lang="en-US" sz="2000" dirty="0">
                <a:latin typeface="Times New Roman" panose="02020603050405020304" pitchFamily="18" charset="0"/>
                <a:cs typeface="Times New Roman" panose="02020603050405020304" pitchFamily="18" charset="0"/>
                <a:sym typeface="+mn-ea"/>
              </a:rPr>
              <a:t>References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60DDCCF-37F0-4E7F-AF24-4DA6B437FFFF}" type="datetime3">
              <a:rPr lang="en-US" smtClean="0"/>
              <a:t>15 November 2024</a:t>
            </a:fld>
            <a:endParaRPr lang="en-US" dirty="0"/>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903619-BBE7-315F-051A-741D77B9D576}"/>
              </a:ext>
            </a:extLst>
          </p:cNvPr>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a:extLst>
              <a:ext uri="{FF2B5EF4-FFF2-40B4-BE49-F238E27FC236}">
                <a16:creationId xmlns:a16="http://schemas.microsoft.com/office/drawing/2014/main" id="{3AE61DD7-E52C-AA75-2E64-99D4A5025288}"/>
              </a:ext>
            </a:extLst>
          </p:cNvPr>
          <p:cNvSpPr>
            <a:spLocks noGrp="1"/>
          </p:cNvSpPr>
          <p:nvPr>
            <p:ph type="ftr" sz="quarter" idx="11"/>
          </p:nvPr>
        </p:nvSpPr>
        <p:spPr/>
        <p:txBody>
          <a:bodyPr/>
          <a:lstStyle/>
          <a:p>
            <a:r>
              <a:rPr lang="en-US"/>
              <a:t>School of Computing - CSE with IoT</a:t>
            </a:r>
            <a:endParaRPr lang="en-US" dirty="0"/>
          </a:p>
        </p:txBody>
      </p:sp>
      <p:sp>
        <p:nvSpPr>
          <p:cNvPr id="6" name="Slide Number Placeholder 5">
            <a:extLst>
              <a:ext uri="{FF2B5EF4-FFF2-40B4-BE49-F238E27FC236}">
                <a16:creationId xmlns:a16="http://schemas.microsoft.com/office/drawing/2014/main" id="{9F73C2BC-FA6D-DF1B-640D-933B4F32DD77}"/>
              </a:ext>
            </a:extLst>
          </p:cNvPr>
          <p:cNvSpPr>
            <a:spLocks noGrp="1"/>
          </p:cNvSpPr>
          <p:nvPr>
            <p:ph type="sldNum" sz="quarter" idx="12"/>
          </p:nvPr>
        </p:nvSpPr>
        <p:spPr/>
        <p:txBody>
          <a:bodyPr/>
          <a:lstStyle/>
          <a:p>
            <a:fld id="{7B28076C-CE04-4A00-BFAA-A90EA8355859}" type="slidenum">
              <a:rPr lang="en-US" smtClean="0"/>
              <a:t>20</a:t>
            </a:fld>
            <a:endParaRPr lang="en-US"/>
          </a:p>
        </p:txBody>
      </p:sp>
      <p:sp>
        <p:nvSpPr>
          <p:cNvPr id="9" name="Title 1">
            <a:extLst>
              <a:ext uri="{FF2B5EF4-FFF2-40B4-BE49-F238E27FC236}">
                <a16:creationId xmlns:a16="http://schemas.microsoft.com/office/drawing/2014/main" id="{57C49ABB-997E-F0DD-9D72-7FC69335099E}"/>
              </a:ext>
            </a:extLst>
          </p:cNvPr>
          <p:cNvSpPr txBox="1">
            <a:spLocks/>
          </p:cNvSpPr>
          <p:nvPr/>
        </p:nvSpPr>
        <p:spPr>
          <a:xfrm>
            <a:off x="4953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MODULES IDENTIFIED</a:t>
            </a:r>
          </a:p>
        </p:txBody>
      </p:sp>
      <p:sp>
        <p:nvSpPr>
          <p:cNvPr id="17" name="Content Placeholder 2">
            <a:extLst>
              <a:ext uri="{FF2B5EF4-FFF2-40B4-BE49-F238E27FC236}">
                <a16:creationId xmlns:a16="http://schemas.microsoft.com/office/drawing/2014/main" id="{EB4FCC6D-3B5C-D6F6-51DC-98B1D74757D6}"/>
              </a:ext>
            </a:extLst>
          </p:cNvPr>
          <p:cNvSpPr>
            <a:spLocks noGrp="1"/>
          </p:cNvSpPr>
          <p:nvPr>
            <p:ph idx="1"/>
          </p:nvPr>
        </p:nvSpPr>
        <p:spPr>
          <a:xfrm>
            <a:off x="457200" y="1263650"/>
            <a:ext cx="8229600" cy="4984750"/>
          </a:xfrm>
        </p:spPr>
        <p:txBody>
          <a:bodyPr>
            <a:noAutofit/>
          </a:bodyPr>
          <a:lstStyle/>
          <a:p>
            <a:pPr marL="0" indent="0" algn="just">
              <a:spcBef>
                <a:spcPts val="600"/>
              </a:spcBef>
              <a:buNone/>
            </a:pPr>
            <a:r>
              <a:rPr lang="en-US" sz="2400" b="1" dirty="0">
                <a:effectLst/>
                <a:latin typeface="Times New Roman" panose="02020603050405020304" pitchFamily="18" charset="0"/>
                <a:ea typeface="Arimo"/>
                <a:cs typeface="Times New Roman" panose="02020603050405020304" pitchFamily="18" charset="0"/>
              </a:rPr>
              <a:t>1. Sensor Module:  </a:t>
            </a:r>
          </a:p>
          <a:p>
            <a:pPr marL="0" indent="0" algn="just">
              <a:spcBef>
                <a:spcPts val="600"/>
              </a:spcBef>
              <a:buNone/>
            </a:pPr>
            <a:r>
              <a:rPr lang="en-US" sz="2400" dirty="0">
                <a:effectLst/>
                <a:latin typeface="Times New Roman" panose="02020603050405020304" pitchFamily="18" charset="0"/>
                <a:ea typeface="Arimo"/>
                <a:cs typeface="Times New Roman" panose="02020603050405020304" pitchFamily="18" charset="0"/>
              </a:rPr>
              <a:t>Includes sensors like TGS2611 for ethylene, </a:t>
            </a:r>
            <a:r>
              <a:rPr lang="en-US" sz="2400" dirty="0" err="1">
                <a:effectLst/>
                <a:latin typeface="Times New Roman" panose="02020603050405020304" pitchFamily="18" charset="0"/>
                <a:ea typeface="Arimo"/>
                <a:cs typeface="Times New Roman" panose="02020603050405020304" pitchFamily="18" charset="0"/>
              </a:rPr>
              <a:t>MiniPID</a:t>
            </a:r>
            <a:r>
              <a:rPr lang="en-US" sz="2400" dirty="0">
                <a:effectLst/>
                <a:latin typeface="Times New Roman" panose="02020603050405020304" pitchFamily="18" charset="0"/>
                <a:ea typeface="Arimo"/>
                <a:cs typeface="Times New Roman" panose="02020603050405020304" pitchFamily="18" charset="0"/>
              </a:rPr>
              <a:t> 2 for VOCs, DHT22 for temperature and humidity, </a:t>
            </a:r>
            <a:r>
              <a:rPr lang="en-US" sz="2400" dirty="0" err="1">
                <a:effectLst/>
                <a:latin typeface="Times New Roman" panose="02020603050405020304" pitchFamily="18" charset="0"/>
                <a:ea typeface="Arimo"/>
                <a:cs typeface="Times New Roman" panose="02020603050405020304" pitchFamily="18" charset="0"/>
              </a:rPr>
              <a:t>SenseAir</a:t>
            </a:r>
            <a:r>
              <a:rPr lang="en-US" sz="2400" dirty="0">
                <a:effectLst/>
                <a:latin typeface="Times New Roman" panose="02020603050405020304" pitchFamily="18" charset="0"/>
                <a:ea typeface="Arimo"/>
                <a:cs typeface="Times New Roman" panose="02020603050405020304" pitchFamily="18" charset="0"/>
              </a:rPr>
              <a:t> S8 for CO2, CO2Meter NDIR for methane, and TGS2602 for harmful gases. These sensors collect real-time environmental data for fruit ripeness, climate monitoring, and gas detection.</a:t>
            </a:r>
          </a:p>
          <a:p>
            <a:pPr marL="0" indent="0" algn="just">
              <a:spcBef>
                <a:spcPts val="600"/>
              </a:spcBef>
              <a:buNone/>
            </a:pPr>
            <a:endParaRPr lang="en-US" sz="2400" dirty="0">
              <a:effectLst/>
              <a:latin typeface="Times New Roman" panose="02020603050405020304" pitchFamily="18" charset="0"/>
              <a:ea typeface="Arimo"/>
              <a:cs typeface="Times New Roman" panose="02020603050405020304" pitchFamily="18" charset="0"/>
            </a:endParaRPr>
          </a:p>
          <a:p>
            <a:pPr marL="0" indent="0" algn="just">
              <a:spcBef>
                <a:spcPts val="600"/>
              </a:spcBef>
              <a:buNone/>
            </a:pPr>
            <a:r>
              <a:rPr lang="en-US" sz="2400" b="1" dirty="0">
                <a:effectLst/>
                <a:latin typeface="Times New Roman" panose="02020603050405020304" pitchFamily="18" charset="0"/>
                <a:ea typeface="Arimo"/>
                <a:cs typeface="Times New Roman" panose="02020603050405020304" pitchFamily="18" charset="0"/>
              </a:rPr>
              <a:t>2. Microcontroller Module:  </a:t>
            </a:r>
          </a:p>
          <a:p>
            <a:pPr marL="0" indent="0" algn="just">
              <a:spcBef>
                <a:spcPts val="600"/>
              </a:spcBef>
              <a:buNone/>
            </a:pPr>
            <a:r>
              <a:rPr lang="en-US" sz="2400" dirty="0">
                <a:effectLst/>
                <a:latin typeface="Times New Roman" panose="02020603050405020304" pitchFamily="18" charset="0"/>
                <a:ea typeface="Arimo"/>
                <a:cs typeface="Times New Roman" panose="02020603050405020304" pitchFamily="18" charset="0"/>
              </a:rPr>
              <a:t>The </a:t>
            </a:r>
            <a:r>
              <a:rPr lang="en-US" sz="2400" dirty="0" err="1">
                <a:effectLst/>
                <a:latin typeface="Times New Roman" panose="02020603050405020304" pitchFamily="18" charset="0"/>
                <a:ea typeface="Arimo"/>
                <a:cs typeface="Times New Roman" panose="02020603050405020304" pitchFamily="18" charset="0"/>
              </a:rPr>
              <a:t>NodeMCU</a:t>
            </a:r>
            <a:r>
              <a:rPr lang="en-US" sz="2400" dirty="0">
                <a:effectLst/>
                <a:latin typeface="Times New Roman" panose="02020603050405020304" pitchFamily="18" charset="0"/>
                <a:ea typeface="Arimo"/>
                <a:cs typeface="Times New Roman" panose="02020603050405020304" pitchFamily="18" charset="0"/>
              </a:rPr>
              <a:t> (ESP8266) microcontroller processes sensor data, communicates with Firebase, and triggers alerts if certain thresholds (e.g., gas levels or ripeness) are exceeded. It ensures seamless data collection and transmission.</a:t>
            </a:r>
          </a:p>
          <a:p>
            <a:pPr marL="0" indent="0" algn="just">
              <a:spcBef>
                <a:spcPts val="600"/>
              </a:spcBef>
              <a:buNone/>
            </a:pPr>
            <a:endParaRPr lang="en-US" sz="2400" dirty="0">
              <a:effectLst/>
              <a:latin typeface="Times New Roman" panose="02020603050405020304" pitchFamily="18" charset="0"/>
              <a:ea typeface="Arimo"/>
              <a:cs typeface="Times New Roman" panose="02020603050405020304" pitchFamily="18" charset="0"/>
            </a:endParaRPr>
          </a:p>
          <a:p>
            <a:pPr marL="0" indent="0" algn="just">
              <a:spcBef>
                <a:spcPts val="600"/>
              </a:spcBef>
              <a:buNone/>
            </a:pPr>
            <a:r>
              <a:rPr lang="en-US" sz="2400" dirty="0">
                <a:effectLst/>
                <a:latin typeface="Times New Roman" panose="02020603050405020304" pitchFamily="18" charset="0"/>
                <a:ea typeface="Arimo"/>
                <a:cs typeface="Times New Roman" panose="02020603050405020304" pitchFamily="18" charset="0"/>
              </a:rPr>
              <a:t>---</a:t>
            </a:r>
          </a:p>
          <a:p>
            <a:pPr marL="0" indent="0" algn="just">
              <a:spcBef>
                <a:spcPts val="600"/>
              </a:spcBef>
              <a:buNone/>
            </a:pPr>
            <a:endParaRPr lang="en-US" sz="2400" dirty="0">
              <a:effectLst/>
              <a:latin typeface="Times New Roman" panose="02020603050405020304" pitchFamily="18" charset="0"/>
              <a:ea typeface="Arimo"/>
              <a:cs typeface="Times New Roman" panose="02020603050405020304" pitchFamily="18" charset="0"/>
            </a:endParaRPr>
          </a:p>
        </p:txBody>
      </p:sp>
    </p:spTree>
    <p:extLst>
      <p:ext uri="{BB962C8B-B14F-4D97-AF65-F5344CB8AC3E}">
        <p14:creationId xmlns:p14="http://schemas.microsoft.com/office/powerpoint/2010/main" val="3797212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97846-F7B6-0D79-3808-0978162E171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2FF12E3-34E6-8515-C1C9-7CB3BC63E1D8}"/>
              </a:ext>
            </a:extLst>
          </p:cNvPr>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a:extLst>
              <a:ext uri="{FF2B5EF4-FFF2-40B4-BE49-F238E27FC236}">
                <a16:creationId xmlns:a16="http://schemas.microsoft.com/office/drawing/2014/main" id="{01CCDA76-90E9-E7E8-236F-6B51579B40FD}"/>
              </a:ext>
            </a:extLst>
          </p:cNvPr>
          <p:cNvSpPr>
            <a:spLocks noGrp="1"/>
          </p:cNvSpPr>
          <p:nvPr>
            <p:ph type="ftr" sz="quarter" idx="11"/>
          </p:nvPr>
        </p:nvSpPr>
        <p:spPr/>
        <p:txBody>
          <a:bodyPr/>
          <a:lstStyle/>
          <a:p>
            <a:r>
              <a:rPr lang="en-US"/>
              <a:t>School of Computing - CSE with IoT</a:t>
            </a:r>
            <a:endParaRPr lang="en-US" dirty="0"/>
          </a:p>
        </p:txBody>
      </p:sp>
      <p:sp>
        <p:nvSpPr>
          <p:cNvPr id="6" name="Slide Number Placeholder 5">
            <a:extLst>
              <a:ext uri="{FF2B5EF4-FFF2-40B4-BE49-F238E27FC236}">
                <a16:creationId xmlns:a16="http://schemas.microsoft.com/office/drawing/2014/main" id="{E891AB90-F084-E4E2-7374-988DEA0D62CC}"/>
              </a:ext>
            </a:extLst>
          </p:cNvPr>
          <p:cNvSpPr>
            <a:spLocks noGrp="1"/>
          </p:cNvSpPr>
          <p:nvPr>
            <p:ph type="sldNum" sz="quarter" idx="12"/>
          </p:nvPr>
        </p:nvSpPr>
        <p:spPr/>
        <p:txBody>
          <a:bodyPr/>
          <a:lstStyle/>
          <a:p>
            <a:fld id="{7B28076C-CE04-4A00-BFAA-A90EA8355859}" type="slidenum">
              <a:rPr lang="en-US" smtClean="0"/>
              <a:t>21</a:t>
            </a:fld>
            <a:endParaRPr lang="en-US"/>
          </a:p>
        </p:txBody>
      </p:sp>
      <p:sp>
        <p:nvSpPr>
          <p:cNvPr id="9" name="Title 1">
            <a:extLst>
              <a:ext uri="{FF2B5EF4-FFF2-40B4-BE49-F238E27FC236}">
                <a16:creationId xmlns:a16="http://schemas.microsoft.com/office/drawing/2014/main" id="{3362AD17-1D5C-F716-75B5-94225482ED16}"/>
              </a:ext>
            </a:extLst>
          </p:cNvPr>
          <p:cNvSpPr txBox="1">
            <a:spLocks/>
          </p:cNvSpPr>
          <p:nvPr/>
        </p:nvSpPr>
        <p:spPr>
          <a:xfrm>
            <a:off x="4953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MODULES IDENTIFIED</a:t>
            </a:r>
          </a:p>
        </p:txBody>
      </p:sp>
      <p:sp>
        <p:nvSpPr>
          <p:cNvPr id="10" name="Content Placeholder 2">
            <a:extLst>
              <a:ext uri="{FF2B5EF4-FFF2-40B4-BE49-F238E27FC236}">
                <a16:creationId xmlns:a16="http://schemas.microsoft.com/office/drawing/2014/main" id="{FBAA91FA-01D3-F4AD-B672-25824C538440}"/>
              </a:ext>
            </a:extLst>
          </p:cNvPr>
          <p:cNvSpPr>
            <a:spLocks noGrp="1"/>
          </p:cNvSpPr>
          <p:nvPr>
            <p:ph idx="1"/>
          </p:nvPr>
        </p:nvSpPr>
        <p:spPr>
          <a:xfrm>
            <a:off x="457200" y="1263650"/>
            <a:ext cx="8229600" cy="4984750"/>
          </a:xfrm>
        </p:spPr>
        <p:txBody>
          <a:bodyPr>
            <a:noAutofit/>
          </a:bodyPr>
          <a:lstStyle/>
          <a:p>
            <a:pPr marL="0" indent="0" algn="just">
              <a:spcBef>
                <a:spcPts val="600"/>
              </a:spcBef>
              <a:buNone/>
            </a:pPr>
            <a:endParaRPr lang="en-US" sz="2400" dirty="0">
              <a:latin typeface="Times New Roman" panose="02020603050405020304" pitchFamily="18" charset="0"/>
              <a:ea typeface="Arimo"/>
              <a:cs typeface="Times New Roman" panose="02020603050405020304" pitchFamily="18" charset="0"/>
            </a:endParaRPr>
          </a:p>
          <a:p>
            <a:pPr marL="0" indent="0" algn="just">
              <a:spcBef>
                <a:spcPts val="600"/>
              </a:spcBef>
              <a:buNone/>
            </a:pPr>
            <a:r>
              <a:rPr lang="en-US" sz="2400" b="1" dirty="0">
                <a:effectLst/>
                <a:latin typeface="Times New Roman" panose="02020603050405020304" pitchFamily="18" charset="0"/>
                <a:ea typeface="Arimo"/>
                <a:cs typeface="Times New Roman" panose="02020603050405020304" pitchFamily="18" charset="0"/>
              </a:rPr>
              <a:t>3.Code Implementation Module:  </a:t>
            </a:r>
          </a:p>
          <a:p>
            <a:pPr marL="0" indent="0" algn="just">
              <a:spcBef>
                <a:spcPts val="600"/>
              </a:spcBef>
              <a:buNone/>
            </a:pPr>
            <a:r>
              <a:rPr lang="en-US" sz="2400" dirty="0">
                <a:effectLst/>
                <a:latin typeface="Times New Roman" panose="02020603050405020304" pitchFamily="18" charset="0"/>
                <a:ea typeface="Arimo"/>
                <a:cs typeface="Times New Roman" panose="02020603050405020304" pitchFamily="18" charset="0"/>
              </a:rPr>
              <a:t>The code for the </a:t>
            </a:r>
            <a:r>
              <a:rPr lang="en-US" sz="2400" dirty="0" err="1">
                <a:effectLst/>
                <a:latin typeface="Times New Roman" panose="02020603050405020304" pitchFamily="18" charset="0"/>
                <a:ea typeface="Arimo"/>
                <a:cs typeface="Times New Roman" panose="02020603050405020304" pitchFamily="18" charset="0"/>
              </a:rPr>
              <a:t>NodeMCU</a:t>
            </a:r>
            <a:r>
              <a:rPr lang="en-US" sz="2400" dirty="0">
                <a:effectLst/>
                <a:latin typeface="Times New Roman" panose="02020603050405020304" pitchFamily="18" charset="0"/>
                <a:ea typeface="Arimo"/>
                <a:cs typeface="Times New Roman" panose="02020603050405020304" pitchFamily="18" charset="0"/>
              </a:rPr>
              <a:t> is developed and uploaded using Arduino IDE. It uses libraries like FirebaseESP8266 for cloud integration, ESP8266WiFi for Wi-Fi, and DHT Sensor Library for temperature/humidity data collection, enabling seamless communication and control of the system.</a:t>
            </a:r>
          </a:p>
          <a:p>
            <a:pPr algn="just">
              <a:spcBef>
                <a:spcPts val="600"/>
              </a:spcBef>
            </a:pPr>
            <a:endParaRPr lang="en-US" sz="2400" dirty="0">
              <a:latin typeface="Times New Roman" panose="02020603050405020304" pitchFamily="18" charset="0"/>
              <a:ea typeface="Arimo"/>
              <a:cs typeface="Times New Roman" panose="02020603050405020304" pitchFamily="18" charset="0"/>
            </a:endParaRPr>
          </a:p>
          <a:p>
            <a:pPr algn="just">
              <a:spcBef>
                <a:spcPts val="600"/>
              </a:spcBef>
            </a:pPr>
            <a:r>
              <a:rPr lang="en-US" sz="2400" b="1" dirty="0">
                <a:effectLst/>
                <a:latin typeface="Times New Roman" panose="02020603050405020304" pitchFamily="18" charset="0"/>
                <a:ea typeface="Arimo"/>
                <a:cs typeface="Times New Roman" panose="02020603050405020304" pitchFamily="18" charset="0"/>
              </a:rPr>
              <a:t>Percentage </a:t>
            </a:r>
            <a:r>
              <a:rPr lang="en-US" sz="2400" b="1" dirty="0">
                <a:latin typeface="Times New Roman" panose="02020603050405020304" pitchFamily="18" charset="0"/>
                <a:ea typeface="Arimo"/>
                <a:cs typeface="Times New Roman" panose="02020603050405020304" pitchFamily="18" charset="0"/>
              </a:rPr>
              <a:t>of work completed</a:t>
            </a:r>
            <a:r>
              <a:rPr lang="en-US" sz="2400" b="1">
                <a:latin typeface="Times New Roman" panose="02020603050405020304" pitchFamily="18" charset="0"/>
                <a:ea typeface="Arimo"/>
                <a:cs typeface="Times New Roman" panose="02020603050405020304" pitchFamily="18" charset="0"/>
              </a:rPr>
              <a:t>: </a:t>
            </a:r>
            <a:r>
              <a:rPr lang="en-US" sz="2400">
                <a:latin typeface="Times New Roman" panose="02020603050405020304" pitchFamily="18" charset="0"/>
                <a:ea typeface="Arimo"/>
                <a:cs typeface="Times New Roman" panose="02020603050405020304" pitchFamily="18" charset="0"/>
              </a:rPr>
              <a:t>50%(</a:t>
            </a:r>
            <a:r>
              <a:rPr lang="en-US" sz="2400" dirty="0">
                <a:latin typeface="Times New Roman" panose="02020603050405020304" pitchFamily="18" charset="0"/>
                <a:ea typeface="Arimo"/>
                <a:cs typeface="Times New Roman" panose="02020603050405020304" pitchFamily="18" charset="0"/>
              </a:rPr>
              <a:t>Implementing </a:t>
            </a:r>
            <a:r>
              <a:rPr lang="en-US" sz="2400">
                <a:latin typeface="Times New Roman" panose="02020603050405020304" pitchFamily="18" charset="0"/>
                <a:ea typeface="Arimo"/>
                <a:cs typeface="Times New Roman" panose="02020603050405020304" pitchFamily="18" charset="0"/>
              </a:rPr>
              <a:t>in Arduino IDE)</a:t>
            </a:r>
            <a:endParaRPr lang="en-US" sz="2400" b="1">
              <a:effectLst/>
              <a:latin typeface="Times New Roman" panose="02020603050405020304" pitchFamily="18" charset="0"/>
              <a:ea typeface="Arimo"/>
              <a:cs typeface="Times New Roman" panose="02020603050405020304" pitchFamily="18" charset="0"/>
            </a:endParaRPr>
          </a:p>
        </p:txBody>
      </p:sp>
    </p:spTree>
    <p:extLst>
      <p:ext uri="{BB962C8B-B14F-4D97-AF65-F5344CB8AC3E}">
        <p14:creationId xmlns:p14="http://schemas.microsoft.com/office/powerpoint/2010/main" val="371831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68721-80F3-D9A6-B348-33EEE959F6F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AE84F3C1-70B7-3252-1621-F54B5C024A80}"/>
              </a:ext>
            </a:extLst>
          </p:cNvPr>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a:extLst>
              <a:ext uri="{FF2B5EF4-FFF2-40B4-BE49-F238E27FC236}">
                <a16:creationId xmlns:a16="http://schemas.microsoft.com/office/drawing/2014/main" id="{9FDA20CF-1BA1-E445-2DA5-935A4162680B}"/>
              </a:ext>
            </a:extLst>
          </p:cNvPr>
          <p:cNvSpPr>
            <a:spLocks noGrp="1"/>
          </p:cNvSpPr>
          <p:nvPr>
            <p:ph type="ftr" sz="quarter" idx="11"/>
          </p:nvPr>
        </p:nvSpPr>
        <p:spPr/>
        <p:txBody>
          <a:bodyPr/>
          <a:lstStyle/>
          <a:p>
            <a:r>
              <a:rPr lang="en-US"/>
              <a:t>School of Computing - CSE with IoT</a:t>
            </a:r>
            <a:endParaRPr lang="en-US" dirty="0"/>
          </a:p>
        </p:txBody>
      </p:sp>
      <p:sp>
        <p:nvSpPr>
          <p:cNvPr id="6" name="Slide Number Placeholder 5">
            <a:extLst>
              <a:ext uri="{FF2B5EF4-FFF2-40B4-BE49-F238E27FC236}">
                <a16:creationId xmlns:a16="http://schemas.microsoft.com/office/drawing/2014/main" id="{1A3BDFFA-F736-CB2C-78DB-C60B3BAD4F5D}"/>
              </a:ext>
            </a:extLst>
          </p:cNvPr>
          <p:cNvSpPr>
            <a:spLocks noGrp="1"/>
          </p:cNvSpPr>
          <p:nvPr>
            <p:ph type="sldNum" sz="quarter" idx="12"/>
          </p:nvPr>
        </p:nvSpPr>
        <p:spPr/>
        <p:txBody>
          <a:bodyPr/>
          <a:lstStyle/>
          <a:p>
            <a:fld id="{7B28076C-CE04-4A00-BFAA-A90EA8355859}" type="slidenum">
              <a:rPr lang="en-US" smtClean="0"/>
              <a:t>22</a:t>
            </a:fld>
            <a:endParaRPr lang="en-US"/>
          </a:p>
        </p:txBody>
      </p:sp>
      <p:sp>
        <p:nvSpPr>
          <p:cNvPr id="9" name="Title 1">
            <a:extLst>
              <a:ext uri="{FF2B5EF4-FFF2-40B4-BE49-F238E27FC236}">
                <a16:creationId xmlns:a16="http://schemas.microsoft.com/office/drawing/2014/main" id="{52199586-77BA-C4A8-D9A8-2C5475A734D1}"/>
              </a:ext>
            </a:extLst>
          </p:cNvPr>
          <p:cNvSpPr txBox="1">
            <a:spLocks/>
          </p:cNvSpPr>
          <p:nvPr/>
        </p:nvSpPr>
        <p:spPr>
          <a:xfrm>
            <a:off x="4953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RESULTS AND DISCUSSION</a:t>
            </a:r>
          </a:p>
        </p:txBody>
      </p:sp>
      <p:pic>
        <p:nvPicPr>
          <p:cNvPr id="13" name="Picture 12">
            <a:extLst>
              <a:ext uri="{FF2B5EF4-FFF2-40B4-BE49-F238E27FC236}">
                <a16:creationId xmlns:a16="http://schemas.microsoft.com/office/drawing/2014/main" id="{0A1B3AA6-2148-4DF8-E1DB-422BA1F9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87" y="1574733"/>
            <a:ext cx="8034625" cy="4243522"/>
          </a:xfrm>
          <a:prstGeom prst="rect">
            <a:avLst/>
          </a:prstGeom>
        </p:spPr>
      </p:pic>
    </p:spTree>
    <p:extLst>
      <p:ext uri="{BB962C8B-B14F-4D97-AF65-F5344CB8AC3E}">
        <p14:creationId xmlns:p14="http://schemas.microsoft.com/office/powerpoint/2010/main" val="1316399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83A37-CFBA-12A4-3BE8-995F1C7AEAE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4A9D44B-F2E4-761B-55A0-F76AC5A55692}"/>
              </a:ext>
            </a:extLst>
          </p:cNvPr>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a:extLst>
              <a:ext uri="{FF2B5EF4-FFF2-40B4-BE49-F238E27FC236}">
                <a16:creationId xmlns:a16="http://schemas.microsoft.com/office/drawing/2014/main" id="{12438CB4-81B9-24B8-3645-2EC8EF4CBFFE}"/>
              </a:ext>
            </a:extLst>
          </p:cNvPr>
          <p:cNvSpPr>
            <a:spLocks noGrp="1"/>
          </p:cNvSpPr>
          <p:nvPr>
            <p:ph type="ftr" sz="quarter" idx="11"/>
          </p:nvPr>
        </p:nvSpPr>
        <p:spPr/>
        <p:txBody>
          <a:bodyPr/>
          <a:lstStyle/>
          <a:p>
            <a:r>
              <a:rPr lang="en-US"/>
              <a:t>School of Computing - CSE with IoT</a:t>
            </a:r>
            <a:endParaRPr lang="en-US" dirty="0"/>
          </a:p>
        </p:txBody>
      </p:sp>
      <p:sp>
        <p:nvSpPr>
          <p:cNvPr id="6" name="Slide Number Placeholder 5">
            <a:extLst>
              <a:ext uri="{FF2B5EF4-FFF2-40B4-BE49-F238E27FC236}">
                <a16:creationId xmlns:a16="http://schemas.microsoft.com/office/drawing/2014/main" id="{0465653A-1FEC-5FBA-7C1F-85327304924C}"/>
              </a:ext>
            </a:extLst>
          </p:cNvPr>
          <p:cNvSpPr>
            <a:spLocks noGrp="1"/>
          </p:cNvSpPr>
          <p:nvPr>
            <p:ph type="sldNum" sz="quarter" idx="12"/>
          </p:nvPr>
        </p:nvSpPr>
        <p:spPr/>
        <p:txBody>
          <a:bodyPr/>
          <a:lstStyle/>
          <a:p>
            <a:fld id="{7B28076C-CE04-4A00-BFAA-A90EA8355859}" type="slidenum">
              <a:rPr lang="en-US" smtClean="0"/>
              <a:t>23</a:t>
            </a:fld>
            <a:endParaRPr lang="en-US"/>
          </a:p>
        </p:txBody>
      </p:sp>
      <p:sp>
        <p:nvSpPr>
          <p:cNvPr id="9" name="Title 1">
            <a:extLst>
              <a:ext uri="{FF2B5EF4-FFF2-40B4-BE49-F238E27FC236}">
                <a16:creationId xmlns:a16="http://schemas.microsoft.com/office/drawing/2014/main" id="{077332AD-41C7-F811-01F6-3383F300F5F8}"/>
              </a:ext>
            </a:extLst>
          </p:cNvPr>
          <p:cNvSpPr txBox="1">
            <a:spLocks/>
          </p:cNvSpPr>
          <p:nvPr/>
        </p:nvSpPr>
        <p:spPr>
          <a:xfrm>
            <a:off x="4953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RESULTS AND DISCUSSION</a:t>
            </a:r>
          </a:p>
        </p:txBody>
      </p:sp>
      <p:pic>
        <p:nvPicPr>
          <p:cNvPr id="13" name="Picture 12">
            <a:extLst>
              <a:ext uri="{FF2B5EF4-FFF2-40B4-BE49-F238E27FC236}">
                <a16:creationId xmlns:a16="http://schemas.microsoft.com/office/drawing/2014/main" id="{93A0D96E-4A2E-3C63-DF94-A93FC6D56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65" y="1676400"/>
            <a:ext cx="8229600" cy="4263062"/>
          </a:xfrm>
          <a:prstGeom prst="rect">
            <a:avLst/>
          </a:prstGeom>
        </p:spPr>
      </p:pic>
    </p:spTree>
    <p:extLst>
      <p:ext uri="{BB962C8B-B14F-4D97-AF65-F5344CB8AC3E}">
        <p14:creationId xmlns:p14="http://schemas.microsoft.com/office/powerpoint/2010/main" val="1072183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F1176-AA2C-DE13-7902-38FF43CA4C1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1D81DDD-7EA6-C6C5-D7A0-55038909D858}"/>
              </a:ext>
            </a:extLst>
          </p:cNvPr>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a:extLst>
              <a:ext uri="{FF2B5EF4-FFF2-40B4-BE49-F238E27FC236}">
                <a16:creationId xmlns:a16="http://schemas.microsoft.com/office/drawing/2014/main" id="{D379A782-A289-F4F2-55B3-5C78875913A4}"/>
              </a:ext>
            </a:extLst>
          </p:cNvPr>
          <p:cNvSpPr>
            <a:spLocks noGrp="1"/>
          </p:cNvSpPr>
          <p:nvPr>
            <p:ph type="ftr" sz="quarter" idx="11"/>
          </p:nvPr>
        </p:nvSpPr>
        <p:spPr/>
        <p:txBody>
          <a:bodyPr/>
          <a:lstStyle/>
          <a:p>
            <a:r>
              <a:rPr lang="en-US"/>
              <a:t>School of Computing - CSE with IoT</a:t>
            </a:r>
            <a:endParaRPr lang="en-US" dirty="0"/>
          </a:p>
        </p:txBody>
      </p:sp>
      <p:sp>
        <p:nvSpPr>
          <p:cNvPr id="6" name="Slide Number Placeholder 5">
            <a:extLst>
              <a:ext uri="{FF2B5EF4-FFF2-40B4-BE49-F238E27FC236}">
                <a16:creationId xmlns:a16="http://schemas.microsoft.com/office/drawing/2014/main" id="{65D5CDCC-04A2-89CC-8FC2-93030E964307}"/>
              </a:ext>
            </a:extLst>
          </p:cNvPr>
          <p:cNvSpPr>
            <a:spLocks noGrp="1"/>
          </p:cNvSpPr>
          <p:nvPr>
            <p:ph type="sldNum" sz="quarter" idx="12"/>
          </p:nvPr>
        </p:nvSpPr>
        <p:spPr/>
        <p:txBody>
          <a:bodyPr/>
          <a:lstStyle/>
          <a:p>
            <a:fld id="{7B28076C-CE04-4A00-BFAA-A90EA8355859}" type="slidenum">
              <a:rPr lang="en-US" smtClean="0"/>
              <a:t>24</a:t>
            </a:fld>
            <a:endParaRPr lang="en-US"/>
          </a:p>
        </p:txBody>
      </p:sp>
      <p:sp>
        <p:nvSpPr>
          <p:cNvPr id="9" name="Title 1">
            <a:extLst>
              <a:ext uri="{FF2B5EF4-FFF2-40B4-BE49-F238E27FC236}">
                <a16:creationId xmlns:a16="http://schemas.microsoft.com/office/drawing/2014/main" id="{0D19C712-52F6-803F-C9D6-5CBDD12FA381}"/>
              </a:ext>
            </a:extLst>
          </p:cNvPr>
          <p:cNvSpPr txBox="1">
            <a:spLocks/>
          </p:cNvSpPr>
          <p:nvPr/>
        </p:nvSpPr>
        <p:spPr>
          <a:xfrm>
            <a:off x="4953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RESULTS AND DISCUSSION</a:t>
            </a:r>
          </a:p>
        </p:txBody>
      </p:sp>
      <p:sp>
        <p:nvSpPr>
          <p:cNvPr id="7" name="Content Placeholder 2">
            <a:extLst>
              <a:ext uri="{FF2B5EF4-FFF2-40B4-BE49-F238E27FC236}">
                <a16:creationId xmlns:a16="http://schemas.microsoft.com/office/drawing/2014/main" id="{A05EC29D-2090-F7CE-B656-09323B14450F}"/>
              </a:ext>
            </a:extLst>
          </p:cNvPr>
          <p:cNvSpPr>
            <a:spLocks noGrp="1"/>
          </p:cNvSpPr>
          <p:nvPr>
            <p:ph idx="1"/>
          </p:nvPr>
        </p:nvSpPr>
        <p:spPr>
          <a:xfrm>
            <a:off x="457200" y="1600200"/>
            <a:ext cx="8229600" cy="4525963"/>
          </a:xfrm>
        </p:spPr>
        <p:txBody>
          <a:bodyPr>
            <a:noAutofit/>
          </a:bodyPr>
          <a:lstStyle/>
          <a:p>
            <a:pPr marL="0" indent="0" algn="l">
              <a:buNone/>
            </a:pPr>
            <a:r>
              <a:rPr lang="en-US" altLang="en-US" sz="2400" b="1" dirty="0">
                <a:latin typeface="Times New Roman" panose="02020603050405020304" pitchFamily="18" charset="0"/>
                <a:cs typeface="Times New Roman" panose="02020603050405020304" pitchFamily="18" charset="0"/>
              </a:rPr>
              <a:t>1. Fruit Ripeness Detection</a:t>
            </a:r>
          </a:p>
          <a:p>
            <a:pPr marL="0" indent="0" algn="l">
              <a:buNone/>
            </a:pPr>
            <a:r>
              <a:rPr lang="en-US" altLang="en-US" sz="2400" dirty="0">
                <a:latin typeface="Times New Roman" panose="02020603050405020304" pitchFamily="18" charset="0"/>
                <a:cs typeface="Times New Roman" panose="02020603050405020304" pitchFamily="18" charset="0"/>
              </a:rPr>
              <a:t>The Ethylene Gas Sensor (TGS2611) accurately detected ethylene levels, which are directly correlated with fruit ripeness. The sensor provided reliable readings, indicating the stage of ripening in fruits and assisting in timely harvesting.</a:t>
            </a:r>
          </a:p>
          <a:p>
            <a:pPr marL="0" indent="0" algn="l">
              <a:buNone/>
            </a:pPr>
            <a:endParaRPr lang="en-US" altLang="en-US" sz="2400" dirty="0">
              <a:latin typeface="Times New Roman" panose="02020603050405020304" pitchFamily="18" charset="0"/>
              <a:cs typeface="Times New Roman" panose="02020603050405020304" pitchFamily="18" charset="0"/>
            </a:endParaRPr>
          </a:p>
          <a:p>
            <a:pPr marL="0" indent="0" algn="l">
              <a:buNone/>
            </a:pPr>
            <a:r>
              <a:rPr lang="en-US" altLang="en-US" sz="2400" b="1" dirty="0">
                <a:latin typeface="Times New Roman" panose="02020603050405020304" pitchFamily="18" charset="0"/>
                <a:cs typeface="Times New Roman" panose="02020603050405020304" pitchFamily="18" charset="0"/>
              </a:rPr>
              <a:t>2. Climate Monitoring  </a:t>
            </a:r>
          </a:p>
          <a:p>
            <a:pPr marL="0" indent="0" algn="l">
              <a:buNone/>
            </a:pPr>
            <a:r>
              <a:rPr lang="en-US" altLang="en-US" sz="2400" dirty="0">
                <a:latin typeface="Times New Roman" panose="02020603050405020304" pitchFamily="18" charset="0"/>
                <a:cs typeface="Times New Roman" panose="02020603050405020304" pitchFamily="18" charset="0"/>
              </a:rPr>
              <a:t>The DHT22 sensor measured temperature and humidity, providing valuable environmental data for climate control in agriculture. The readings were consistent with actual environmental conditions, allowing for precise monitoring of optimal conditions for plant growth.</a:t>
            </a:r>
          </a:p>
          <a:p>
            <a:pPr marL="0" indent="0" algn="l">
              <a:buNone/>
            </a:pPr>
            <a:endParaRPr lang="en-US" altLang="en-US" sz="2400" dirty="0">
              <a:latin typeface="Times New Roman" panose="02020603050405020304" pitchFamily="18" charset="0"/>
              <a:cs typeface="Times New Roman" panose="02020603050405020304" pitchFamily="18" charset="0"/>
            </a:endParaRPr>
          </a:p>
          <a:p>
            <a:pPr marL="0" indent="0" algn="l">
              <a:buNone/>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319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66BB3-FBD9-ED5F-4184-DED029EDA8F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38F22B3-415F-0891-7825-071BAF37AEA9}"/>
              </a:ext>
            </a:extLst>
          </p:cNvPr>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a:extLst>
              <a:ext uri="{FF2B5EF4-FFF2-40B4-BE49-F238E27FC236}">
                <a16:creationId xmlns:a16="http://schemas.microsoft.com/office/drawing/2014/main" id="{3120409D-137C-F80A-A317-1AF8968F89CA}"/>
              </a:ext>
            </a:extLst>
          </p:cNvPr>
          <p:cNvSpPr>
            <a:spLocks noGrp="1"/>
          </p:cNvSpPr>
          <p:nvPr>
            <p:ph type="ftr" sz="quarter" idx="11"/>
          </p:nvPr>
        </p:nvSpPr>
        <p:spPr/>
        <p:txBody>
          <a:bodyPr/>
          <a:lstStyle/>
          <a:p>
            <a:r>
              <a:rPr lang="en-US"/>
              <a:t>School of Computing - CSE with IoT</a:t>
            </a:r>
            <a:endParaRPr lang="en-US" dirty="0"/>
          </a:p>
        </p:txBody>
      </p:sp>
      <p:sp>
        <p:nvSpPr>
          <p:cNvPr id="6" name="Slide Number Placeholder 5">
            <a:extLst>
              <a:ext uri="{FF2B5EF4-FFF2-40B4-BE49-F238E27FC236}">
                <a16:creationId xmlns:a16="http://schemas.microsoft.com/office/drawing/2014/main" id="{7D7A24A8-6D2C-154C-74E8-16C26CABFC04}"/>
              </a:ext>
            </a:extLst>
          </p:cNvPr>
          <p:cNvSpPr>
            <a:spLocks noGrp="1"/>
          </p:cNvSpPr>
          <p:nvPr>
            <p:ph type="sldNum" sz="quarter" idx="12"/>
          </p:nvPr>
        </p:nvSpPr>
        <p:spPr/>
        <p:txBody>
          <a:bodyPr/>
          <a:lstStyle/>
          <a:p>
            <a:fld id="{7B28076C-CE04-4A00-BFAA-A90EA8355859}" type="slidenum">
              <a:rPr lang="en-US" smtClean="0"/>
              <a:t>25</a:t>
            </a:fld>
            <a:endParaRPr lang="en-US"/>
          </a:p>
        </p:txBody>
      </p:sp>
      <p:sp>
        <p:nvSpPr>
          <p:cNvPr id="9" name="Title 1">
            <a:extLst>
              <a:ext uri="{FF2B5EF4-FFF2-40B4-BE49-F238E27FC236}">
                <a16:creationId xmlns:a16="http://schemas.microsoft.com/office/drawing/2014/main" id="{C350944F-C30B-4734-49BE-A6CC813CD162}"/>
              </a:ext>
            </a:extLst>
          </p:cNvPr>
          <p:cNvSpPr txBox="1">
            <a:spLocks/>
          </p:cNvSpPr>
          <p:nvPr/>
        </p:nvSpPr>
        <p:spPr>
          <a:xfrm>
            <a:off x="4953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RESULTS AND DISCUSSION</a:t>
            </a:r>
          </a:p>
        </p:txBody>
      </p:sp>
      <p:sp>
        <p:nvSpPr>
          <p:cNvPr id="7" name="Content Placeholder 2">
            <a:extLst>
              <a:ext uri="{FF2B5EF4-FFF2-40B4-BE49-F238E27FC236}">
                <a16:creationId xmlns:a16="http://schemas.microsoft.com/office/drawing/2014/main" id="{8ADE587B-D231-7677-0F7E-AD4BD8913A32}"/>
              </a:ext>
            </a:extLst>
          </p:cNvPr>
          <p:cNvSpPr>
            <a:spLocks noGrp="1"/>
          </p:cNvSpPr>
          <p:nvPr>
            <p:ph idx="1"/>
          </p:nvPr>
        </p:nvSpPr>
        <p:spPr>
          <a:xfrm>
            <a:off x="457200" y="1600200"/>
            <a:ext cx="8229600" cy="4525963"/>
          </a:xfrm>
        </p:spPr>
        <p:txBody>
          <a:bodyPr>
            <a:noAutofit/>
          </a:bodyPr>
          <a:lstStyle/>
          <a:p>
            <a:pPr marL="0" indent="0">
              <a:buNone/>
            </a:pPr>
            <a:r>
              <a:rPr lang="en-IN" sz="2400" b="1" dirty="0"/>
              <a:t>3. Harmful Gas Detection</a:t>
            </a:r>
          </a:p>
          <a:p>
            <a:pPr marL="0" indent="0">
              <a:buNone/>
            </a:pPr>
            <a:r>
              <a:rPr lang="en-IN" sz="2400" dirty="0"/>
              <a:t>The Ammonia and Hydrogen </a:t>
            </a:r>
            <a:r>
              <a:rPr lang="en-IN" sz="2400" dirty="0" err="1"/>
              <a:t>Sulfide</a:t>
            </a:r>
            <a:r>
              <a:rPr lang="en-IN" sz="2400" dirty="0"/>
              <a:t> Sensor (TGS2602) detected hazardous gases like ammonia and hydrogen </a:t>
            </a:r>
            <a:r>
              <a:rPr lang="en-IN" sz="2400" dirty="0" err="1"/>
              <a:t>sulfide</a:t>
            </a:r>
            <a:r>
              <a:rPr lang="en-IN" sz="2400" dirty="0"/>
              <a:t>, ensuring safe agricultural environments by alerting when dangerous gas levels were detected.</a:t>
            </a:r>
          </a:p>
          <a:p>
            <a:pPr marL="0" indent="0" algn="l">
              <a:buNone/>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07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371600"/>
            <a:ext cx="8229600" cy="5105400"/>
          </a:xfrm>
        </p:spPr>
        <p:txBody>
          <a:bodyPr>
            <a:noAutofit/>
          </a:bodyPr>
          <a:lstStyle/>
          <a:p>
            <a:pPr algn="just">
              <a:lnSpc>
                <a:spcPct val="150000"/>
              </a:lnSpc>
              <a:spcAft>
                <a:spcPts val="800"/>
              </a:spcAft>
              <a:buAutoNum type="arabicPeriod"/>
            </a:pPr>
            <a:r>
              <a:rPr lang="en-US" sz="1600" dirty="0">
                <a:latin typeface="Times New Roman" panose="02020603050405020304" pitchFamily="18" charset="0"/>
                <a:cs typeface="Times New Roman" panose="02020603050405020304" pitchFamily="18" charset="0"/>
                <a:sym typeface="+mn-ea"/>
              </a:rPr>
              <a:t> AD Wilson., </a:t>
            </a:r>
            <a:r>
              <a:rPr lang="en-IN" sz="1600" dirty="0">
                <a:latin typeface="Times New Roman" panose="02020603050405020304" pitchFamily="18" charset="0"/>
                <a:cs typeface="Times New Roman" panose="02020603050405020304" pitchFamily="18" charset="0"/>
                <a:sym typeface="+mn-ea"/>
              </a:rPr>
              <a:t>M </a:t>
            </a:r>
            <a:r>
              <a:rPr lang="en-IN" sz="1600" dirty="0" err="1">
                <a:latin typeface="Times New Roman" panose="02020603050405020304" pitchFamily="18" charset="0"/>
                <a:cs typeface="Times New Roman" panose="02020603050405020304" pitchFamily="18" charset="0"/>
                <a:sym typeface="+mn-ea"/>
              </a:rPr>
              <a:t>Baietto</a:t>
            </a:r>
            <a:r>
              <a:rPr lang="en-US" sz="1600" dirty="0">
                <a:latin typeface="Times New Roman" panose="02020603050405020304" pitchFamily="18" charset="0"/>
                <a:cs typeface="Times New Roman" panose="02020603050405020304" pitchFamily="18" charset="0"/>
                <a:sym typeface="+mn-ea"/>
              </a:rPr>
              <a:t>. (2015).  Electronic-Nose Applications for Fruit Identification, Ripeness, and Quality Grading. </a:t>
            </a:r>
            <a:r>
              <a:rPr lang="en-US" sz="1600" i="1" dirty="0">
                <a:latin typeface="Times New Roman" panose="02020603050405020304" pitchFamily="18" charset="0"/>
                <a:cs typeface="Times New Roman" panose="02020603050405020304" pitchFamily="18" charset="0"/>
                <a:sym typeface="+mn-ea"/>
              </a:rPr>
              <a:t>MDPI Sensors for Food Safety and Quality, 15(1), </a:t>
            </a:r>
            <a:r>
              <a:rPr lang="en-US" sz="1600" dirty="0">
                <a:latin typeface="Times New Roman" panose="02020603050405020304" pitchFamily="18" charset="0"/>
                <a:cs typeface="Times New Roman" panose="02020603050405020304" pitchFamily="18" charset="0"/>
                <a:sym typeface="+mn-ea"/>
              </a:rPr>
              <a:t>899-931. </a:t>
            </a:r>
            <a:r>
              <a:rPr lang="en-US" sz="1600" dirty="0">
                <a:latin typeface="Times New Roman" panose="02020603050405020304" pitchFamily="18" charset="0"/>
                <a:cs typeface="Times New Roman" panose="02020603050405020304" pitchFamily="18" charset="0"/>
                <a:sym typeface="+mn-ea"/>
                <a:hlinkClick r:id="rId3"/>
              </a:rPr>
              <a:t>https://doi.org/10.3390/s150100899</a:t>
            </a:r>
            <a:endParaRPr lang="en-US" sz="1600" dirty="0">
              <a:latin typeface="Times New Roman" panose="02020603050405020304" pitchFamily="18" charset="0"/>
              <a:cs typeface="Times New Roman" panose="02020603050405020304" pitchFamily="18" charset="0"/>
            </a:endParaRPr>
          </a:p>
          <a:p>
            <a:pPr algn="just">
              <a:lnSpc>
                <a:spcPct val="150000"/>
              </a:lnSpc>
              <a:spcAft>
                <a:spcPts val="800"/>
              </a:spcAft>
              <a:buAutoNum type="arabicPeriod"/>
            </a:pPr>
            <a:r>
              <a:rPr lang="en-US" sz="1600" dirty="0" err="1">
                <a:latin typeface="Times New Roman" panose="02020603050405020304" pitchFamily="18" charset="0"/>
                <a:cs typeface="Times New Roman" panose="02020603050405020304" pitchFamily="18" charset="0"/>
                <a:sym typeface="+mn-ea"/>
              </a:rPr>
              <a:t>Brezmes</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Ma.L.L</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Fructuoso</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E.Llobet</a:t>
            </a:r>
            <a:r>
              <a:rPr lang="en-US" sz="1600" dirty="0">
                <a:latin typeface="Times New Roman" panose="02020603050405020304" pitchFamily="18" charset="0"/>
                <a:cs typeface="Times New Roman" panose="02020603050405020304" pitchFamily="18" charset="0"/>
                <a:sym typeface="+mn-ea"/>
              </a:rPr>
              <a:t>., X. </a:t>
            </a:r>
            <a:r>
              <a:rPr lang="en-US" sz="1600" dirty="0" err="1">
                <a:latin typeface="Times New Roman" panose="02020603050405020304" pitchFamily="18" charset="0"/>
                <a:cs typeface="Times New Roman" panose="02020603050405020304" pitchFamily="18" charset="0"/>
                <a:sym typeface="+mn-ea"/>
              </a:rPr>
              <a:t>Vilanova</a:t>
            </a:r>
            <a:r>
              <a:rPr lang="en-US" sz="1600" dirty="0">
                <a:latin typeface="Times New Roman" panose="02020603050405020304" pitchFamily="18" charset="0"/>
                <a:cs typeface="Times New Roman" panose="02020603050405020304" pitchFamily="18" charset="0"/>
                <a:sym typeface="+mn-ea"/>
              </a:rPr>
              <a:t>., I. </a:t>
            </a:r>
            <a:r>
              <a:rPr lang="en-US" sz="1600" dirty="0" err="1">
                <a:latin typeface="Times New Roman" panose="02020603050405020304" pitchFamily="18" charset="0"/>
                <a:cs typeface="Times New Roman" panose="02020603050405020304" pitchFamily="18" charset="0"/>
                <a:sym typeface="+mn-ea"/>
              </a:rPr>
              <a:t>Recasens</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J.Orts</a:t>
            </a:r>
            <a:r>
              <a:rPr lang="en-US" sz="1600" dirty="0">
                <a:latin typeface="Times New Roman" panose="02020603050405020304" pitchFamily="18" charset="0"/>
                <a:cs typeface="Times New Roman" panose="02020603050405020304" pitchFamily="18" charset="0"/>
                <a:sym typeface="+mn-ea"/>
              </a:rPr>
              <a:t>., G. </a:t>
            </a:r>
            <a:r>
              <a:rPr lang="en-US" sz="1600" dirty="0" err="1">
                <a:latin typeface="Times New Roman" panose="02020603050405020304" pitchFamily="18" charset="0"/>
                <a:cs typeface="Times New Roman" panose="02020603050405020304" pitchFamily="18" charset="0"/>
                <a:sym typeface="+mn-ea"/>
              </a:rPr>
              <a:t>Saiz</a:t>
            </a:r>
            <a:r>
              <a:rPr lang="en-US" sz="1600" dirty="0">
                <a:latin typeface="Times New Roman" panose="02020603050405020304" pitchFamily="18" charset="0"/>
                <a:cs typeface="Times New Roman" panose="02020603050405020304" pitchFamily="18" charset="0"/>
                <a:sym typeface="+mn-ea"/>
              </a:rPr>
              <a:t>., X. </a:t>
            </a:r>
            <a:r>
              <a:rPr lang="en-US" sz="1600" dirty="0" err="1">
                <a:latin typeface="Times New Roman" panose="02020603050405020304" pitchFamily="18" charset="0"/>
                <a:cs typeface="Times New Roman" panose="02020603050405020304" pitchFamily="18" charset="0"/>
                <a:sym typeface="+mn-ea"/>
              </a:rPr>
              <a:t>Cocrreig</a:t>
            </a:r>
            <a:r>
              <a:rPr lang="en-US" sz="1600" dirty="0">
                <a:latin typeface="Times New Roman" panose="02020603050405020304" pitchFamily="18" charset="0"/>
                <a:cs typeface="Times New Roman" panose="02020603050405020304" pitchFamily="18" charset="0"/>
                <a:sym typeface="+mn-ea"/>
              </a:rPr>
              <a:t>. (2005). Evaluation of an electronic nose to assess fruit ripeness. </a:t>
            </a:r>
            <a:r>
              <a:rPr lang="en-US" sz="1600" i="1" dirty="0">
                <a:latin typeface="Times New Roman" panose="02020603050405020304" pitchFamily="18" charset="0"/>
                <a:cs typeface="Times New Roman" panose="02020603050405020304" pitchFamily="18" charset="0"/>
                <a:sym typeface="+mn-ea"/>
              </a:rPr>
              <a:t>IEEE Sensors Journal, 5(1), </a:t>
            </a:r>
            <a:r>
              <a:rPr lang="en-US" sz="1600" dirty="0">
                <a:latin typeface="Times New Roman" panose="02020603050405020304" pitchFamily="18" charset="0"/>
                <a:cs typeface="Times New Roman" panose="02020603050405020304" pitchFamily="18" charset="0"/>
                <a:sym typeface="+mn-ea"/>
              </a:rPr>
              <a:t>97-108</a:t>
            </a:r>
            <a:r>
              <a:rPr lang="en-US" sz="1600" i="1"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cs typeface="Times New Roman" panose="02020603050405020304" pitchFamily="18" charset="0"/>
                <a:sym typeface="+mn-ea"/>
                <a:hlinkClick r:id="rId4"/>
              </a:rPr>
              <a:t>https://doi.org/10.1109/JSEN.2004.837495</a:t>
            </a:r>
          </a:p>
          <a:p>
            <a:pPr algn="just">
              <a:lnSpc>
                <a:spcPct val="150000"/>
              </a:lnSpc>
              <a:spcAft>
                <a:spcPts val="800"/>
              </a:spcAft>
              <a:buAutoNum type="arabicPeriod"/>
            </a:pPr>
            <a:r>
              <a:rPr lang="en-US" sz="1600" dirty="0" err="1">
                <a:latin typeface="Times New Roman" panose="02020603050405020304" pitchFamily="18" charset="0"/>
                <a:cs typeface="Times New Roman" panose="02020603050405020304" pitchFamily="18" charset="0"/>
                <a:sym typeface="+mn-ea"/>
              </a:rPr>
              <a:t>Bhagat</a:t>
            </a:r>
            <a:r>
              <a:rPr lang="en-US" sz="1600" dirty="0">
                <a:latin typeface="Times New Roman" panose="02020603050405020304" pitchFamily="18" charset="0"/>
                <a:cs typeface="Times New Roman" panose="02020603050405020304" pitchFamily="18" charset="0"/>
                <a:sym typeface="+mn-ea"/>
              </a:rPr>
              <a:t>., Sinha., </a:t>
            </a:r>
            <a:r>
              <a:rPr lang="en-US" sz="1600" dirty="0" err="1">
                <a:latin typeface="Times New Roman" panose="02020603050405020304" pitchFamily="18" charset="0"/>
                <a:cs typeface="Times New Roman" panose="02020603050405020304" pitchFamily="18" charset="0"/>
                <a:sym typeface="+mn-ea"/>
              </a:rPr>
              <a:t>Nandini</a:t>
            </a:r>
            <a:r>
              <a:rPr lang="en-US" sz="1600" dirty="0">
                <a:latin typeface="Times New Roman" panose="02020603050405020304" pitchFamily="18" charset="0"/>
                <a:cs typeface="Times New Roman" panose="02020603050405020304" pitchFamily="18" charset="0"/>
                <a:sym typeface="+mn-ea"/>
              </a:rPr>
              <a:t> M., K Mukherjee. (2023). 11 - Sensors and electronic noses for the production of agricultural crops. </a:t>
            </a:r>
            <a:r>
              <a:rPr lang="en-US" sz="1600" i="1" dirty="0">
                <a:latin typeface="Times New Roman" panose="02020603050405020304" pitchFamily="18" charset="0"/>
                <a:cs typeface="Times New Roman" panose="02020603050405020304" pitchFamily="18" charset="0"/>
                <a:sym typeface="+mn-ea"/>
              </a:rPr>
              <a:t>WP Elect. Optical Materials, 257-280. </a:t>
            </a:r>
            <a:r>
              <a:rPr lang="en-US" sz="1600" dirty="0">
                <a:latin typeface="Times New Roman" panose="02020603050405020304" pitchFamily="18" charset="0"/>
                <a:cs typeface="Times New Roman" panose="02020603050405020304" pitchFamily="18" charset="0"/>
                <a:sym typeface="+mn-ea"/>
                <a:hlinkClick r:id="rId5"/>
              </a:rPr>
              <a:t>https://doi.org/10.1016/B978-0-323-91157-3.00015-5</a:t>
            </a:r>
            <a:endParaRPr lang="en-US" sz="1600" dirty="0">
              <a:latin typeface="Times New Roman" panose="02020603050405020304" pitchFamily="18" charset="0"/>
              <a:cs typeface="Times New Roman" panose="02020603050405020304" pitchFamily="18" charset="0"/>
              <a:sym typeface="+mn-ea"/>
              <a:hlinkClick r:id="rId4"/>
            </a:endParaRPr>
          </a:p>
          <a:p>
            <a:pPr algn="just">
              <a:lnSpc>
                <a:spcPct val="150000"/>
              </a:lnSpc>
              <a:spcAft>
                <a:spcPts val="800"/>
              </a:spcAft>
              <a:buAutoNum type="arabicPeriod"/>
            </a:pPr>
            <a:r>
              <a:rPr lang="en-US" sz="1600" dirty="0">
                <a:latin typeface="Times New Roman" panose="02020603050405020304" pitchFamily="18" charset="0"/>
                <a:cs typeface="Times New Roman" panose="02020603050405020304" pitchFamily="18" charset="0"/>
                <a:sym typeface="+mn-ea"/>
              </a:rPr>
              <a:t>B Zhou., J Wang. (2011). Detection of Insect Infestations in Paddy Field using an Electronic Nose. </a:t>
            </a:r>
            <a:r>
              <a:rPr lang="en-US" sz="1600" i="1" dirty="0">
                <a:latin typeface="Times New Roman" panose="02020603050405020304" pitchFamily="18" charset="0"/>
                <a:cs typeface="Times New Roman" panose="02020603050405020304" pitchFamily="18" charset="0"/>
                <a:sym typeface="+mn-ea"/>
              </a:rPr>
              <a:t>Int. J. Agric. </a:t>
            </a:r>
            <a:r>
              <a:rPr lang="en-US" sz="1600" i="1" dirty="0" err="1">
                <a:latin typeface="Times New Roman" panose="02020603050405020304" pitchFamily="18" charset="0"/>
                <a:cs typeface="Times New Roman" panose="02020603050405020304" pitchFamily="18" charset="0"/>
                <a:sym typeface="+mn-ea"/>
              </a:rPr>
              <a:t>Biol</a:t>
            </a:r>
            <a:r>
              <a:rPr lang="en-US" sz="1600" i="1" dirty="0">
                <a:latin typeface="Times New Roman" panose="02020603050405020304" pitchFamily="18" charset="0"/>
                <a:cs typeface="Times New Roman" panose="02020603050405020304" pitchFamily="18" charset="0"/>
                <a:sym typeface="+mn-ea"/>
              </a:rPr>
              <a:t>, 13(5), 707-712. </a:t>
            </a:r>
            <a:r>
              <a:rPr lang="en-US" sz="1600" dirty="0">
                <a:latin typeface="Times New Roman" panose="02020603050405020304" pitchFamily="18" charset="0"/>
                <a:cs typeface="Times New Roman" panose="02020603050405020304" pitchFamily="18" charset="0"/>
                <a:sym typeface="+mn-ea"/>
                <a:hlinkClick r:id="rId6"/>
              </a:rPr>
              <a:t>https://www.cabidigitallibrary.org/doi/pdf/10.5555/20113312946</a:t>
            </a:r>
            <a:endParaRPr lang="en-US" sz="1600" dirty="0">
              <a:latin typeface="Times New Roman" panose="02020603050405020304" pitchFamily="18" charset="0"/>
              <a:cs typeface="Times New Roman" panose="02020603050405020304" pitchFamily="18" charset="0"/>
              <a:sym typeface="+mn-ea"/>
              <a:hlinkClick r:id="rId4"/>
            </a:endParaRPr>
          </a:p>
          <a:p>
            <a:pPr algn="just">
              <a:lnSpc>
                <a:spcPct val="150000"/>
              </a:lnSpc>
              <a:spcAft>
                <a:spcPts val="800"/>
              </a:spcAft>
              <a:buAutoNum type="arabicPeriod"/>
            </a:pPr>
            <a:endParaRPr lang="en-US" sz="16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IN" sz="13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US" sz="1300" dirty="0">
              <a:latin typeface="Times New Roman" panose="02020603050405020304" pitchFamily="18" charset="0"/>
              <a:cs typeface="Times New Roman" panose="02020603050405020304" pitchFamily="18" charset="0"/>
            </a:endParaRPr>
          </a:p>
          <a:p>
            <a:pPr marL="0" indent="0" algn="just">
              <a:lnSpc>
                <a:spcPct val="150000"/>
              </a:lnSpc>
              <a:buNone/>
            </a:pPr>
            <a:br>
              <a:rPr lang="en-US" sz="1300" dirty="0">
                <a:sym typeface="+mn-ea"/>
              </a:rPr>
            </a:br>
            <a:endParaRPr lang="en-US" sz="1300" u="none" strike="noStrike" dirty="0">
              <a:solidFill>
                <a:srgbClr val="0563C1"/>
              </a:solidFill>
              <a:effectLst/>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spcAft>
                <a:spcPts val="800"/>
              </a:spcAft>
              <a:buAutoNum type="arabicPeriod"/>
            </a:pPr>
            <a:endParaRPr lang="en-US" sz="13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US" sz="13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US" sz="13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US" sz="13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US" sz="13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US" sz="1300" dirty="0">
              <a:latin typeface="Times New Roman" panose="02020603050405020304" pitchFamily="18" charset="0"/>
              <a:cs typeface="Times New Roman" panose="02020603050405020304" pitchFamily="18" charset="0"/>
            </a:endParaRPr>
          </a:p>
          <a:p>
            <a:pPr algn="just">
              <a:lnSpc>
                <a:spcPct val="150000"/>
              </a:lnSpc>
              <a:buAutoNum type="arabicPeriod"/>
            </a:pPr>
            <a:endParaRPr lang="en-US" sz="1300" dirty="0">
              <a:latin typeface="Times New Roman" panose="02020603050405020304" pitchFamily="18" charset="0"/>
              <a:cs typeface="Times New Roman" panose="02020603050405020304" pitchFamily="18" charset="0"/>
            </a:endParaRPr>
          </a:p>
          <a:p>
            <a:pPr algn="just">
              <a:lnSpc>
                <a:spcPct val="150000"/>
              </a:lnSpc>
              <a:buAutoNum type="arabicPeriod"/>
            </a:pPr>
            <a:br>
              <a:rPr lang="en-US" sz="1300" dirty="0">
                <a:sym typeface="+mn-ea"/>
              </a:rPr>
            </a:br>
            <a:endParaRPr lang="en-US" sz="1300" u="none" strike="noStrike" dirty="0">
              <a:solidFill>
                <a:srgbClr val="0563C1"/>
              </a:solidFill>
              <a:effectLst/>
              <a:latin typeface="Times New Roman" panose="02020603050405020304" pitchFamily="18" charset="0"/>
              <a:ea typeface="Calibri" panose="020F0502020204030204" charset="0"/>
              <a:cs typeface="Times New Roman" panose="02020603050405020304" pitchFamily="18" charset="0"/>
            </a:endParaRPr>
          </a:p>
          <a:p>
            <a:pPr algn="just">
              <a:lnSpc>
                <a:spcPct val="200000"/>
              </a:lnSpc>
              <a:spcAft>
                <a:spcPts val="800"/>
              </a:spcAft>
              <a:buAutoNum type="arabicPeriod"/>
            </a:pPr>
            <a:endParaRPr lang="en-IN" sz="1300" dirty="0">
              <a:effectLst/>
              <a:latin typeface="Calibri" panose="020F0502020204030204" charset="0"/>
              <a:ea typeface="Calibri" panose="020F0502020204030204" charset="0"/>
              <a:cs typeface="Times New Roman" panose="02020603050405020304" pitchFamily="18" charset="0"/>
            </a:endParaRPr>
          </a:p>
          <a:p>
            <a:pPr algn="just">
              <a:lnSpc>
                <a:spcPct val="200000"/>
              </a:lnSpc>
              <a:spcAft>
                <a:spcPts val="800"/>
              </a:spcAft>
              <a:buAutoNum type="arabicPeriod"/>
            </a:pPr>
            <a:endParaRPr lang="en-US" sz="1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0383BAF-8ECD-4EAE-83A8-E4F1283CED3D}"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26</a:t>
            </a:fld>
            <a:endParaRPr lang="en-US"/>
          </a:p>
        </p:txBody>
      </p:sp>
      <p:sp>
        <p:nvSpPr>
          <p:cNvPr id="7" name="Text Box 6"/>
          <p:cNvSpPr txBox="1"/>
          <p:nvPr/>
        </p:nvSpPr>
        <p:spPr>
          <a:xfrm>
            <a:off x="1993900" y="711200"/>
            <a:ext cx="3048000" cy="368300"/>
          </a:xfrm>
          <a:prstGeom prst="rect">
            <a:avLst/>
          </a:prstGeom>
          <a:noFill/>
        </p:spPr>
        <p:txBody>
          <a:bodyPr wrap="square" rtlCol="0">
            <a:spAutoFit/>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371600"/>
            <a:ext cx="8229600" cy="5105400"/>
          </a:xfrm>
        </p:spPr>
        <p:txBody>
          <a:bodyPr>
            <a:noAutofit/>
          </a:bodyPr>
          <a:lstStyle/>
          <a:p>
            <a:pPr algn="just">
              <a:lnSpc>
                <a:spcPct val="150000"/>
              </a:lnSpc>
              <a:spcAft>
                <a:spcPts val="800"/>
              </a:spcAft>
              <a:buClr>
                <a:srgbClr val="000000"/>
              </a:buClr>
              <a:buSzPct val="99000"/>
              <a:buFont typeface="+mj-lt"/>
              <a:buAutoNum type="arabicPeriod" startAt="5"/>
            </a:pPr>
            <a:r>
              <a:rPr lang="en-US" sz="1600" dirty="0" err="1">
                <a:latin typeface="Times New Roman" panose="02020603050405020304" pitchFamily="18" charset="0"/>
                <a:cs typeface="Times New Roman" panose="02020603050405020304" pitchFamily="18" charset="0"/>
                <a:sym typeface="+mn-ea"/>
              </a:rPr>
              <a:t>Casalinuovo</a:t>
            </a:r>
            <a:r>
              <a:rPr lang="en-US" sz="1600" dirty="0">
                <a:latin typeface="Times New Roman" panose="02020603050405020304" pitchFamily="18" charset="0"/>
                <a:cs typeface="Times New Roman" panose="02020603050405020304" pitchFamily="18" charset="0"/>
                <a:sym typeface="+mn-ea"/>
              </a:rPr>
              <a:t>.,</a:t>
            </a:r>
            <a:r>
              <a:rPr lang="it-IT" sz="1600" baseline="30000" dirty="0">
                <a:latin typeface="Times New Roman" panose="02020603050405020304" pitchFamily="18" charset="0"/>
                <a:cs typeface="Times New Roman" panose="02020603050405020304" pitchFamily="18" charset="0"/>
                <a:sym typeface="+mn-ea"/>
              </a:rPr>
              <a:t> </a:t>
            </a:r>
            <a:r>
              <a:rPr lang="it-IT" sz="1600" dirty="0">
                <a:latin typeface="Times New Roman" panose="02020603050405020304" pitchFamily="18" charset="0"/>
                <a:cs typeface="Times New Roman" panose="02020603050405020304" pitchFamily="18" charset="0"/>
                <a:sym typeface="+mn-ea"/>
              </a:rPr>
              <a:t>DD Pierro., MColetta., PD Francesco. (2006). </a:t>
            </a:r>
            <a:r>
              <a:rPr lang="en-US" sz="1600" dirty="0">
                <a:latin typeface="Times New Roman" panose="02020603050405020304" pitchFamily="18" charset="0"/>
                <a:cs typeface="Times New Roman" panose="02020603050405020304" pitchFamily="18" charset="0"/>
                <a:sym typeface="+mn-ea"/>
              </a:rPr>
              <a:t>Application of Electronic Noses for Disease Diagnosis and Food Spoilage Detection. </a:t>
            </a:r>
            <a:r>
              <a:rPr lang="en-US" sz="1600" i="1" dirty="0">
                <a:latin typeface="Times New Roman" panose="02020603050405020304" pitchFamily="18" charset="0"/>
                <a:cs typeface="Times New Roman" panose="02020603050405020304" pitchFamily="18" charset="0"/>
                <a:sym typeface="+mn-ea"/>
              </a:rPr>
              <a:t>MDPI Gas Sensors, 6(11), 1428-1439, </a:t>
            </a:r>
            <a:r>
              <a:rPr lang="en-US" sz="1600" dirty="0">
                <a:latin typeface="Times New Roman" panose="02020603050405020304" pitchFamily="18" charset="0"/>
                <a:cs typeface="Times New Roman" panose="02020603050405020304" pitchFamily="18" charset="0"/>
                <a:sym typeface="+mn-ea"/>
                <a:hlinkClick r:id="rId3"/>
              </a:rPr>
              <a:t>https://doi.org/10.3390/s6111428</a:t>
            </a:r>
          </a:p>
          <a:p>
            <a:pPr algn="just">
              <a:lnSpc>
                <a:spcPct val="150000"/>
              </a:lnSpc>
              <a:spcAft>
                <a:spcPts val="800"/>
              </a:spcAft>
              <a:buClr>
                <a:srgbClr val="000000"/>
              </a:buClr>
              <a:buSzPct val="99000"/>
              <a:buFont typeface="+mj-lt"/>
              <a:buAutoNum type="arabicPeriod" startAt="5"/>
            </a:pPr>
            <a:r>
              <a:rPr lang="en-US" sz="1600" dirty="0">
                <a:latin typeface="Times New Roman" panose="02020603050405020304" pitchFamily="18" charset="0"/>
                <a:cs typeface="Times New Roman" panose="02020603050405020304" pitchFamily="18" charset="0"/>
                <a:sym typeface="+mn-ea"/>
              </a:rPr>
              <a:t>Cellini., Sonia., </a:t>
            </a:r>
            <a:r>
              <a:rPr lang="en-US" sz="1600" dirty="0" err="1">
                <a:latin typeface="Times New Roman" panose="02020603050405020304" pitchFamily="18" charset="0"/>
                <a:cs typeface="Times New Roman" panose="02020603050405020304" pitchFamily="18" charset="0"/>
                <a:sym typeface="+mn-ea"/>
              </a:rPr>
              <a:t>Biondi</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Assunta</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Ilaria</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Spinelli</a:t>
            </a:r>
            <a:r>
              <a:rPr lang="en-US" sz="1600" dirty="0">
                <a:latin typeface="Times New Roman" panose="02020603050405020304" pitchFamily="18" charset="0"/>
                <a:cs typeface="Times New Roman" panose="02020603050405020304" pitchFamily="18" charset="0"/>
                <a:sym typeface="+mn-ea"/>
              </a:rPr>
              <a:t>. (2017). Potential Applications and Limitations of Electronic Nose Devices for Plant Disease Diagnosis. </a:t>
            </a:r>
            <a:r>
              <a:rPr lang="en-US" sz="1600" i="1" dirty="0">
                <a:latin typeface="Times New Roman" panose="02020603050405020304" pitchFamily="18" charset="0"/>
                <a:cs typeface="Times New Roman" panose="02020603050405020304" pitchFamily="18" charset="0"/>
                <a:sym typeface="+mn-ea"/>
              </a:rPr>
              <a:t>MDPI Chemical Sensors, 17(11)., 2596. </a:t>
            </a:r>
            <a:r>
              <a:rPr lang="en-US" sz="1600" dirty="0">
                <a:latin typeface="Times New Roman" panose="02020603050405020304" pitchFamily="18" charset="0"/>
                <a:cs typeface="Times New Roman" panose="02020603050405020304" pitchFamily="18" charset="0"/>
                <a:sym typeface="+mn-ea"/>
                <a:hlinkClick r:id="rId4"/>
              </a:rPr>
              <a:t>https://doi.org/10.3390/s17112596</a:t>
            </a:r>
            <a:endParaRPr lang="en-US" sz="1600" dirty="0">
              <a:latin typeface="Times New Roman" panose="02020603050405020304" pitchFamily="18" charset="0"/>
              <a:cs typeface="Times New Roman" panose="02020603050405020304" pitchFamily="18" charset="0"/>
              <a:sym typeface="+mn-ea"/>
              <a:hlinkClick r:id="rId3"/>
            </a:endParaRPr>
          </a:p>
          <a:p>
            <a:pPr algn="just">
              <a:lnSpc>
                <a:spcPct val="150000"/>
              </a:lnSpc>
              <a:spcAft>
                <a:spcPts val="800"/>
              </a:spcAft>
              <a:buClr>
                <a:srgbClr val="000000"/>
              </a:buClr>
              <a:buSzPct val="99000"/>
              <a:buFont typeface="+mj-lt"/>
              <a:buAutoNum type="arabicPeriod" startAt="5"/>
            </a:pPr>
            <a:r>
              <a:rPr lang="en-US" sz="1600" dirty="0">
                <a:latin typeface="Times New Roman" panose="02020603050405020304" pitchFamily="18" charset="0"/>
                <a:cs typeface="Times New Roman" panose="02020603050405020304" pitchFamily="18" charset="0"/>
                <a:sym typeface="+mn-ea"/>
              </a:rPr>
              <a:t>D Lampson., YJ Han., A </a:t>
            </a:r>
            <a:r>
              <a:rPr lang="en-US" sz="1600" dirty="0" err="1">
                <a:latin typeface="Times New Roman" panose="02020603050405020304" pitchFamily="18" charset="0"/>
                <a:cs typeface="Times New Roman" panose="02020603050405020304" pitchFamily="18" charset="0"/>
                <a:sym typeface="+mn-ea"/>
              </a:rPr>
              <a:t>Khalilian</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Jk</a:t>
            </a:r>
            <a:r>
              <a:rPr lang="en-US" sz="1600" dirty="0">
                <a:latin typeface="Times New Roman" panose="02020603050405020304" pitchFamily="18" charset="0"/>
                <a:cs typeface="Times New Roman" panose="02020603050405020304" pitchFamily="18" charset="0"/>
                <a:sym typeface="+mn-ea"/>
              </a:rPr>
              <a:t> Greene., DC </a:t>
            </a:r>
            <a:r>
              <a:rPr lang="en-US" sz="1600" dirty="0" err="1">
                <a:latin typeface="Times New Roman" panose="02020603050405020304" pitchFamily="18" charset="0"/>
                <a:cs typeface="Times New Roman" panose="02020603050405020304" pitchFamily="18" charset="0"/>
                <a:sym typeface="+mn-ea"/>
              </a:rPr>
              <a:t>Degenhardt</a:t>
            </a:r>
            <a:r>
              <a:rPr lang="en-US" sz="1600" dirty="0">
                <a:latin typeface="Times New Roman" panose="02020603050405020304" pitchFamily="18" charset="0"/>
                <a:cs typeface="Times New Roman" panose="02020603050405020304" pitchFamily="18" charset="0"/>
                <a:sym typeface="+mn-ea"/>
              </a:rPr>
              <a:t>., JO </a:t>
            </a:r>
            <a:r>
              <a:rPr lang="en-US" sz="1600" dirty="0" err="1">
                <a:latin typeface="Times New Roman" panose="02020603050405020304" pitchFamily="18" charset="0"/>
                <a:cs typeface="Times New Roman" panose="02020603050405020304" pitchFamily="18" charset="0"/>
                <a:sym typeface="+mn-ea"/>
              </a:rPr>
              <a:t>Hallstrom</a:t>
            </a:r>
            <a:r>
              <a:rPr lang="en-US" sz="1600" dirty="0">
                <a:latin typeface="Times New Roman" panose="02020603050405020304" pitchFamily="18" charset="0"/>
                <a:cs typeface="Times New Roman" panose="02020603050405020304" pitchFamily="18" charset="0"/>
                <a:sym typeface="+mn-ea"/>
              </a:rPr>
              <a:t>. (2014). Development of a portable electronic nose for detection of pests and plant damage. </a:t>
            </a:r>
            <a:r>
              <a:rPr lang="en-US" sz="1600" i="1" dirty="0">
                <a:latin typeface="Times New Roman" panose="02020603050405020304" pitchFamily="18" charset="0"/>
                <a:cs typeface="Times New Roman" panose="02020603050405020304" pitchFamily="18" charset="0"/>
                <a:sym typeface="+mn-ea"/>
              </a:rPr>
              <a:t>SD Compt. Elect. </a:t>
            </a:r>
            <a:r>
              <a:rPr lang="en-US" sz="1600" i="1" dirty="0" err="1">
                <a:latin typeface="Times New Roman" panose="02020603050405020304" pitchFamily="18" charset="0"/>
                <a:cs typeface="Times New Roman" panose="02020603050405020304" pitchFamily="18" charset="0"/>
                <a:sym typeface="+mn-ea"/>
              </a:rPr>
              <a:t>Agric</a:t>
            </a:r>
            <a:r>
              <a:rPr lang="en-US" sz="1600" i="1" dirty="0">
                <a:latin typeface="Times New Roman" panose="02020603050405020304" pitchFamily="18" charset="0"/>
                <a:cs typeface="Times New Roman" panose="02020603050405020304" pitchFamily="18" charset="0"/>
                <a:sym typeface="+mn-ea"/>
              </a:rPr>
              <a:t>, 1008, 87-94. </a:t>
            </a:r>
            <a:r>
              <a:rPr lang="en-US" sz="1600" dirty="0">
                <a:latin typeface="Times New Roman" panose="02020603050405020304" pitchFamily="18" charset="0"/>
                <a:cs typeface="Times New Roman" panose="02020603050405020304" pitchFamily="18" charset="0"/>
                <a:sym typeface="+mn-ea"/>
                <a:hlinkClick r:id="rId5"/>
              </a:rPr>
              <a:t>https://doi.org/10.1016/j.compag.2014.07.002</a:t>
            </a:r>
            <a:endParaRPr lang="de-DE" sz="1600" dirty="0">
              <a:latin typeface="Times New Roman" panose="02020603050405020304" pitchFamily="18" charset="0"/>
              <a:cs typeface="Times New Roman" panose="02020603050405020304" pitchFamily="18" charset="0"/>
              <a:sym typeface="+mn-ea"/>
            </a:endParaRPr>
          </a:p>
          <a:p>
            <a:pPr algn="just">
              <a:lnSpc>
                <a:spcPct val="150000"/>
              </a:lnSpc>
              <a:buClr>
                <a:srgbClr val="000000"/>
              </a:buClr>
              <a:buSzPct val="99000"/>
              <a:buFont typeface="+mj-lt"/>
              <a:buAutoNum type="arabicPeriod" startAt="5"/>
            </a:pPr>
            <a:r>
              <a:rPr lang="de-DE" sz="1600" dirty="0">
                <a:latin typeface="Times New Roman" panose="02020603050405020304" pitchFamily="18" charset="0"/>
                <a:cs typeface="Times New Roman" panose="02020603050405020304" pitchFamily="18" charset="0"/>
                <a:sym typeface="+mn-ea"/>
              </a:rPr>
              <a:t>EL. Hines., Fu Zhang., DD. Iliescu., MS. Leeson. (2011). </a:t>
            </a:r>
            <a:r>
              <a:rPr lang="en-US" sz="1600" dirty="0">
                <a:latin typeface="Times New Roman" panose="02020603050405020304" pitchFamily="18" charset="0"/>
                <a:cs typeface="Times New Roman" panose="02020603050405020304" pitchFamily="18" charset="0"/>
                <a:sym typeface="+mn-ea"/>
              </a:rPr>
              <a:t>Tomato Plant Health Monitoring: An Electronic Nose Approach. </a:t>
            </a:r>
            <a:r>
              <a:rPr lang="en-US" sz="1600" i="1" dirty="0">
                <a:latin typeface="Times New Roman" panose="02020603050405020304" pitchFamily="18" charset="0"/>
                <a:cs typeface="Times New Roman" panose="02020603050405020304" pitchFamily="18" charset="0"/>
                <a:sym typeface="+mn-ea"/>
              </a:rPr>
              <a:t>IGI Global, 249-276, </a:t>
            </a:r>
            <a:r>
              <a:rPr lang="en-IN" sz="1600" dirty="0">
                <a:latin typeface="Times New Roman" panose="02020603050405020304" pitchFamily="18" charset="0"/>
                <a:cs typeface="Times New Roman" panose="02020603050405020304" pitchFamily="18" charset="0"/>
                <a:sym typeface="+mn-ea"/>
              </a:rPr>
              <a:t>DOI: 10.4018/978-1-61520-915-6.ch010</a:t>
            </a:r>
          </a:p>
          <a:p>
            <a:pPr algn="just">
              <a:lnSpc>
                <a:spcPct val="150000"/>
              </a:lnSpc>
              <a:buFont typeface="+mj-lt"/>
              <a:buAutoNum type="arabicPeriod" startAt="5"/>
            </a:pPr>
            <a:endParaRPr lang="en-IN" sz="1600" dirty="0">
              <a:latin typeface="Times New Roman" panose="02020603050405020304" pitchFamily="18" charset="0"/>
              <a:cs typeface="Times New Roman" panose="02020603050405020304" pitchFamily="18" charset="0"/>
              <a:sym typeface="+mn-ea"/>
            </a:endParaRPr>
          </a:p>
          <a:p>
            <a:pPr algn="just">
              <a:lnSpc>
                <a:spcPct val="150000"/>
              </a:lnSpc>
              <a:buAutoNum type="arabicPeriod"/>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0383BAF-8ECD-4EAE-83A8-E4F1283CED3D}"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dirty="0">
                <a:latin typeface="Times New Roman" panose="02020603050405020304" pitchFamily="18" charset="0"/>
                <a:cs typeface="Times New Roman" panose="02020603050405020304" pitchFamily="18" charset="0"/>
                <a:sym typeface="+mn-ea"/>
              </a:rPr>
              <a:t>REFERENCES</a:t>
            </a:r>
            <a:endParaRPr lang="en-IN" altLang="en-US" sz="32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457200" y="1371600"/>
            <a:ext cx="8229600" cy="4525963"/>
          </a:xfrm>
        </p:spPr>
        <p:txBody>
          <a:bodyPr>
            <a:noAutofit/>
          </a:bodyPr>
          <a:lstStyle/>
          <a:p>
            <a:pPr algn="just">
              <a:lnSpc>
                <a:spcPct val="150000"/>
              </a:lnSpc>
              <a:buFont typeface="+mj-lt"/>
              <a:buAutoNum type="arabicPeriod" startAt="9"/>
            </a:pPr>
            <a:r>
              <a:rPr lang="en-IN" sz="1600" dirty="0">
                <a:latin typeface="Times New Roman" panose="02020603050405020304" pitchFamily="18" charset="0"/>
                <a:cs typeface="Times New Roman" panose="02020603050405020304" pitchFamily="18" charset="0"/>
                <a:sym typeface="+mn-ea"/>
              </a:rPr>
              <a:t>F. </a:t>
            </a:r>
            <a:r>
              <a:rPr lang="en-IN" sz="1600" dirty="0" err="1">
                <a:latin typeface="Times New Roman" panose="02020603050405020304" pitchFamily="18" charset="0"/>
                <a:cs typeface="Times New Roman" panose="02020603050405020304" pitchFamily="18" charset="0"/>
                <a:sym typeface="+mn-ea"/>
              </a:rPr>
              <a:t>Leccese</a:t>
            </a:r>
            <a:r>
              <a:rPr lang="en-IN" sz="1600" dirty="0">
                <a:latin typeface="Times New Roman" panose="02020603050405020304" pitchFamily="18" charset="0"/>
                <a:cs typeface="Times New Roman" panose="02020603050405020304" pitchFamily="18" charset="0"/>
                <a:sym typeface="+mn-ea"/>
              </a:rPr>
              <a:t>., M. </a:t>
            </a:r>
            <a:r>
              <a:rPr lang="en-IN" sz="1600" dirty="0" err="1">
                <a:latin typeface="Times New Roman" panose="02020603050405020304" pitchFamily="18" charset="0"/>
                <a:cs typeface="Times New Roman" panose="02020603050405020304" pitchFamily="18" charset="0"/>
                <a:sym typeface="+mn-ea"/>
              </a:rPr>
              <a:t>Cagnetti</a:t>
            </a:r>
            <a:r>
              <a:rPr lang="en-IN" sz="1600" dirty="0">
                <a:latin typeface="Times New Roman" panose="02020603050405020304" pitchFamily="18" charset="0"/>
                <a:cs typeface="Times New Roman" panose="02020603050405020304" pitchFamily="18" charset="0"/>
                <a:sym typeface="+mn-ea"/>
              </a:rPr>
              <a:t>., S. </a:t>
            </a:r>
            <a:r>
              <a:rPr lang="en-IN" sz="1600" dirty="0" err="1">
                <a:latin typeface="Times New Roman" panose="02020603050405020304" pitchFamily="18" charset="0"/>
                <a:cs typeface="Times New Roman" panose="02020603050405020304" pitchFamily="18" charset="0"/>
                <a:sym typeface="+mn-ea"/>
              </a:rPr>
              <a:t>Giarnetti</a:t>
            </a:r>
            <a:r>
              <a:rPr lang="en-IN" sz="1600" dirty="0">
                <a:latin typeface="Times New Roman" panose="02020603050405020304" pitchFamily="18" charset="0"/>
                <a:cs typeface="Times New Roman" panose="02020603050405020304" pitchFamily="18" charset="0"/>
                <a:sym typeface="+mn-ea"/>
              </a:rPr>
              <a:t>., E. </a:t>
            </a:r>
            <a:r>
              <a:rPr lang="en-IN" sz="1600" dirty="0" err="1">
                <a:latin typeface="Times New Roman" panose="02020603050405020304" pitchFamily="18" charset="0"/>
                <a:cs typeface="Times New Roman" panose="02020603050405020304" pitchFamily="18" charset="0"/>
                <a:sym typeface="+mn-ea"/>
              </a:rPr>
              <a:t>Petritoli</a:t>
            </a:r>
            <a:r>
              <a:rPr lang="en-IN" sz="1600" dirty="0">
                <a:latin typeface="Times New Roman" panose="02020603050405020304" pitchFamily="18" charset="0"/>
                <a:cs typeface="Times New Roman" panose="02020603050405020304" pitchFamily="18" charset="0"/>
                <a:sym typeface="+mn-ea"/>
              </a:rPr>
              <a:t>., B. </a:t>
            </a:r>
            <a:r>
              <a:rPr lang="en-IN" sz="1600" dirty="0" err="1">
                <a:latin typeface="Times New Roman" panose="02020603050405020304" pitchFamily="18" charset="0"/>
                <a:cs typeface="Times New Roman" panose="02020603050405020304" pitchFamily="18" charset="0"/>
                <a:sym typeface="+mn-ea"/>
              </a:rPr>
              <a:t>Orioni</a:t>
            </a:r>
            <a:r>
              <a:rPr lang="en-IN" sz="1600" dirty="0">
                <a:latin typeface="Times New Roman" panose="02020603050405020304" pitchFamily="18" charset="0"/>
                <a:cs typeface="Times New Roman" panose="02020603050405020304" pitchFamily="18" charset="0"/>
                <a:sym typeface="+mn-ea"/>
              </a:rPr>
              <a:t>., I. </a:t>
            </a:r>
            <a:r>
              <a:rPr lang="en-IN" sz="1600" dirty="0" err="1">
                <a:latin typeface="Times New Roman" panose="02020603050405020304" pitchFamily="18" charset="0"/>
                <a:cs typeface="Times New Roman" panose="02020603050405020304" pitchFamily="18" charset="0"/>
                <a:sym typeface="+mn-ea"/>
              </a:rPr>
              <a:t>Luisetto</a:t>
            </a:r>
            <a:r>
              <a:rPr lang="en-IN" sz="1600" dirty="0">
                <a:latin typeface="Times New Roman" panose="02020603050405020304" pitchFamily="18" charset="0"/>
                <a:cs typeface="Times New Roman" panose="02020603050405020304" pitchFamily="18" charset="0"/>
                <a:sym typeface="+mn-ea"/>
              </a:rPr>
              <a:t>., S. </a:t>
            </a:r>
            <a:r>
              <a:rPr lang="en-IN" sz="1600" dirty="0" err="1">
                <a:latin typeface="Times New Roman" panose="02020603050405020304" pitchFamily="18" charset="0"/>
                <a:cs typeface="Times New Roman" panose="02020603050405020304" pitchFamily="18" charset="0"/>
                <a:sym typeface="+mn-ea"/>
              </a:rPr>
              <a:t>Tuti</a:t>
            </a:r>
            <a:r>
              <a:rPr lang="en-IN" sz="1600" dirty="0">
                <a:latin typeface="Times New Roman" panose="02020603050405020304" pitchFamily="18" charset="0"/>
                <a:cs typeface="Times New Roman" panose="02020603050405020304" pitchFamily="18" charset="0"/>
                <a:sym typeface="+mn-ea"/>
              </a:rPr>
              <a:t>., </a:t>
            </a:r>
            <a:r>
              <a:rPr lang="en-IN" sz="1600" dirty="0" err="1">
                <a:latin typeface="Times New Roman" panose="02020603050405020304" pitchFamily="18" charset="0"/>
                <a:cs typeface="Times New Roman" panose="02020603050405020304" pitchFamily="18" charset="0"/>
                <a:sym typeface="+mn-ea"/>
              </a:rPr>
              <a:t>Mariagrazia</a:t>
            </a:r>
            <a:r>
              <a:rPr lang="en-IN" sz="1600" dirty="0">
                <a:latin typeface="Times New Roman" panose="02020603050405020304" pitchFamily="18" charset="0"/>
                <a:cs typeface="Times New Roman" panose="02020603050405020304" pitchFamily="18" charset="0"/>
                <a:sym typeface="+mn-ea"/>
              </a:rPr>
              <a:t> </a:t>
            </a:r>
            <a:r>
              <a:rPr lang="en-IN" sz="1600" dirty="0" err="1">
                <a:latin typeface="Times New Roman" panose="02020603050405020304" pitchFamily="18" charset="0"/>
                <a:cs typeface="Times New Roman" panose="02020603050405020304" pitchFamily="18" charset="0"/>
                <a:sym typeface="+mn-ea"/>
              </a:rPr>
              <a:t>Leccisi</a:t>
            </a:r>
            <a:r>
              <a:rPr lang="en-IN" sz="1600" dirty="0">
                <a:latin typeface="Times New Roman" panose="02020603050405020304" pitchFamily="18" charset="0"/>
                <a:cs typeface="Times New Roman" panose="02020603050405020304" pitchFamily="18" charset="0"/>
                <a:sym typeface="+mn-ea"/>
              </a:rPr>
              <a:t>., A. </a:t>
            </a:r>
            <a:r>
              <a:rPr lang="en-IN" sz="1600" dirty="0" err="1">
                <a:latin typeface="Times New Roman" panose="02020603050405020304" pitchFamily="18" charset="0"/>
                <a:cs typeface="Times New Roman" panose="02020603050405020304" pitchFamily="18" charset="0"/>
                <a:sym typeface="+mn-ea"/>
              </a:rPr>
              <a:t>Pecora</a:t>
            </a:r>
            <a:r>
              <a:rPr lang="en-IN" sz="1600" dirty="0">
                <a:latin typeface="Times New Roman" panose="02020603050405020304" pitchFamily="18" charset="0"/>
                <a:cs typeface="Times New Roman" panose="02020603050405020304" pitchFamily="18" charset="0"/>
                <a:sym typeface="+mn-ea"/>
              </a:rPr>
              <a:t>., L. </a:t>
            </a:r>
            <a:r>
              <a:rPr lang="en-IN" sz="1600" dirty="0" err="1">
                <a:latin typeface="Times New Roman" panose="02020603050405020304" pitchFamily="18" charset="0"/>
                <a:cs typeface="Times New Roman" panose="02020603050405020304" pitchFamily="18" charset="0"/>
                <a:sym typeface="+mn-ea"/>
              </a:rPr>
              <a:t>Maiolo</a:t>
            </a:r>
            <a:r>
              <a:rPr lang="en-IN" sz="1600" dirty="0">
                <a:latin typeface="Times New Roman" panose="02020603050405020304" pitchFamily="18" charset="0"/>
                <a:cs typeface="Times New Roman" panose="02020603050405020304" pitchFamily="18" charset="0"/>
                <a:sym typeface="+mn-ea"/>
              </a:rPr>
              <a:t>., G. </a:t>
            </a:r>
            <a:r>
              <a:rPr lang="en-IN" sz="1600" dirty="0" err="1">
                <a:latin typeface="Times New Roman" panose="02020603050405020304" pitchFamily="18" charset="0"/>
                <a:cs typeface="Times New Roman" panose="02020603050405020304" pitchFamily="18" charset="0"/>
                <a:sym typeface="+mn-ea"/>
              </a:rPr>
              <a:t>Spagnolo</a:t>
            </a:r>
            <a:r>
              <a:rPr lang="en-IN" sz="1600" dirty="0">
                <a:latin typeface="Times New Roman" panose="02020603050405020304" pitchFamily="18" charset="0"/>
                <a:cs typeface="Times New Roman" panose="02020603050405020304" pitchFamily="18" charset="0"/>
                <a:sym typeface="+mn-ea"/>
              </a:rPr>
              <a:t>., R. </a:t>
            </a:r>
            <a:r>
              <a:rPr lang="en-IN" sz="1600" dirty="0" err="1">
                <a:latin typeface="Times New Roman" panose="02020603050405020304" pitchFamily="18" charset="0"/>
                <a:cs typeface="Times New Roman" panose="02020603050405020304" pitchFamily="18" charset="0"/>
                <a:sym typeface="+mn-ea"/>
              </a:rPr>
              <a:t>Ðurović-Pejčev</a:t>
            </a:r>
            <a:r>
              <a:rPr lang="en-IN" sz="1600" dirty="0">
                <a:latin typeface="Times New Roman" panose="02020603050405020304" pitchFamily="18" charset="0"/>
                <a:cs typeface="Times New Roman" panose="02020603050405020304" pitchFamily="18" charset="0"/>
                <a:sym typeface="+mn-ea"/>
              </a:rPr>
              <a:t>., T. </a:t>
            </a:r>
            <a:r>
              <a:rPr lang="en-IN" sz="1600" dirty="0" err="1">
                <a:latin typeface="Times New Roman" panose="02020603050405020304" pitchFamily="18" charset="0"/>
                <a:cs typeface="Times New Roman" panose="02020603050405020304" pitchFamily="18" charset="0"/>
                <a:sym typeface="+mn-ea"/>
              </a:rPr>
              <a:t>Ðorđević</a:t>
            </a:r>
            <a:r>
              <a:rPr lang="en-IN" sz="1600" dirty="0">
                <a:latin typeface="Times New Roman" panose="02020603050405020304" pitchFamily="18" charset="0"/>
                <a:cs typeface="Times New Roman" panose="02020603050405020304" pitchFamily="18" charset="0"/>
                <a:sym typeface="+mn-ea"/>
              </a:rPr>
              <a:t>., A. </a:t>
            </a:r>
            <a:r>
              <a:rPr lang="en-IN" sz="1600" dirty="0" err="1">
                <a:latin typeface="Times New Roman" panose="02020603050405020304" pitchFamily="18" charset="0"/>
                <a:cs typeface="Times New Roman" panose="02020603050405020304" pitchFamily="18" charset="0"/>
                <a:sym typeface="+mn-ea"/>
              </a:rPr>
              <a:t>Tomašević</a:t>
            </a:r>
            <a:r>
              <a:rPr lang="en-IN" sz="1600" dirty="0">
                <a:latin typeface="Times New Roman" panose="02020603050405020304" pitchFamily="18" charset="0"/>
                <a:cs typeface="Times New Roman" panose="02020603050405020304" pitchFamily="18" charset="0"/>
                <a:sym typeface="+mn-ea"/>
              </a:rPr>
              <a:t>., Eduardo De Francesco., R. </a:t>
            </a:r>
            <a:r>
              <a:rPr lang="en-IN" sz="1600" dirty="0" err="1">
                <a:latin typeface="Times New Roman" panose="02020603050405020304" pitchFamily="18" charset="0"/>
                <a:cs typeface="Times New Roman" panose="02020603050405020304" pitchFamily="18" charset="0"/>
                <a:sym typeface="+mn-ea"/>
              </a:rPr>
              <a:t>Quadarella</a:t>
            </a:r>
            <a:r>
              <a:rPr lang="en-IN" sz="1600" dirty="0">
                <a:latin typeface="Times New Roman" panose="02020603050405020304" pitchFamily="18" charset="0"/>
                <a:cs typeface="Times New Roman" panose="02020603050405020304" pitchFamily="18" charset="0"/>
                <a:sym typeface="+mn-ea"/>
              </a:rPr>
              <a:t>.,  L. </a:t>
            </a:r>
            <a:r>
              <a:rPr lang="en-IN" sz="1600" dirty="0" err="1">
                <a:latin typeface="Times New Roman" panose="02020603050405020304" pitchFamily="18" charset="0"/>
                <a:cs typeface="Times New Roman" panose="02020603050405020304" pitchFamily="18" charset="0"/>
                <a:sym typeface="+mn-ea"/>
              </a:rPr>
              <a:t>Bozzi</a:t>
            </a:r>
            <a:r>
              <a:rPr lang="en-IN" sz="1600" dirty="0">
                <a:latin typeface="Times New Roman" panose="02020603050405020304" pitchFamily="18" charset="0"/>
                <a:cs typeface="Times New Roman" panose="02020603050405020304" pitchFamily="18" charset="0"/>
                <a:sym typeface="+mn-ea"/>
              </a:rPr>
              <a:t>.,  V. </a:t>
            </a:r>
            <a:r>
              <a:rPr lang="en-IN" sz="1600" dirty="0" err="1">
                <a:latin typeface="Times New Roman" panose="02020603050405020304" pitchFamily="18" charset="0"/>
                <a:cs typeface="Times New Roman" panose="02020603050405020304" pitchFamily="18" charset="0"/>
                <a:sym typeface="+mn-ea"/>
              </a:rPr>
              <a:t>Arenella</a:t>
            </a:r>
            <a:r>
              <a:rPr lang="en-IN" sz="1600" dirty="0">
                <a:latin typeface="Times New Roman" panose="02020603050405020304" pitchFamily="18" charset="0"/>
                <a:cs typeface="Times New Roman" panose="02020603050405020304" pitchFamily="18" charset="0"/>
                <a:sym typeface="+mn-ea"/>
              </a:rPr>
              <a:t>.,  P. Gabriele.,  </a:t>
            </a:r>
            <a:r>
              <a:rPr lang="en-IN" sz="1600" dirty="0" err="1">
                <a:latin typeface="Times New Roman" panose="02020603050405020304" pitchFamily="18" charset="0"/>
                <a:cs typeface="Times New Roman" panose="02020603050405020304" pitchFamily="18" charset="0"/>
                <a:sym typeface="+mn-ea"/>
              </a:rPr>
              <a:t>Ciro</a:t>
            </a:r>
            <a:r>
              <a:rPr lang="en-IN" sz="1600" dirty="0">
                <a:latin typeface="Times New Roman" panose="02020603050405020304" pitchFamily="18" charset="0"/>
                <a:cs typeface="Times New Roman" panose="02020603050405020304" pitchFamily="18" charset="0"/>
                <a:sym typeface="+mn-ea"/>
              </a:rPr>
              <a:t> </a:t>
            </a:r>
            <a:r>
              <a:rPr lang="en-IN" sz="1600" dirty="0" err="1">
                <a:latin typeface="Times New Roman" panose="02020603050405020304" pitchFamily="18" charset="0"/>
                <a:cs typeface="Times New Roman" panose="02020603050405020304" pitchFamily="18" charset="0"/>
                <a:sym typeface="+mn-ea"/>
              </a:rPr>
              <a:t>Formisano</a:t>
            </a:r>
            <a:r>
              <a:rPr lang="en-IN" sz="1600" dirty="0">
                <a:latin typeface="Times New Roman" panose="02020603050405020304" pitchFamily="18" charset="0"/>
                <a:cs typeface="Times New Roman" panose="02020603050405020304" pitchFamily="18" charset="0"/>
                <a:sym typeface="+mn-ea"/>
              </a:rPr>
              <a:t>., q (2019). </a:t>
            </a:r>
            <a:r>
              <a:rPr lang="en-US" sz="1600" dirty="0">
                <a:latin typeface="Times New Roman" panose="02020603050405020304" pitchFamily="18" charset="0"/>
                <a:cs typeface="Times New Roman" panose="02020603050405020304" pitchFamily="18" charset="0"/>
                <a:sym typeface="+mn-ea"/>
              </a:rPr>
              <a:t>Electronic Nose for Pesticides: The First Study Towards a Smart Analysis. </a:t>
            </a:r>
            <a:r>
              <a:rPr lang="en-US" sz="1600" i="1" dirty="0">
                <a:latin typeface="Times New Roman" panose="02020603050405020304" pitchFamily="18" charset="0"/>
                <a:cs typeface="Times New Roman" panose="02020603050405020304" pitchFamily="18" charset="0"/>
                <a:sym typeface="+mn-ea"/>
              </a:rPr>
              <a:t>Contemporary Agriculture, 68(1), 17-22. </a:t>
            </a:r>
            <a:r>
              <a:rPr lang="en-IN" sz="1600" dirty="0">
                <a:latin typeface="Times New Roman" panose="02020603050405020304" pitchFamily="18" charset="0"/>
                <a:cs typeface="Times New Roman" panose="02020603050405020304" pitchFamily="18" charset="0"/>
                <a:sym typeface="+mn-ea"/>
              </a:rPr>
              <a:t>DOI: 10.2478/contagri-2019-0004 </a:t>
            </a:r>
          </a:p>
          <a:p>
            <a:pPr algn="just">
              <a:lnSpc>
                <a:spcPct val="150000"/>
              </a:lnSpc>
              <a:buFont typeface="+mj-lt"/>
              <a:buAutoNum type="arabicPeriod" startAt="9"/>
            </a:pPr>
            <a:r>
              <a:rPr lang="en-IN" sz="1600" dirty="0">
                <a:latin typeface="Times New Roman" panose="02020603050405020304" pitchFamily="18" charset="0"/>
                <a:cs typeface="Times New Roman" panose="02020603050405020304" pitchFamily="18" charset="0"/>
                <a:sym typeface="+mn-ea"/>
              </a:rPr>
              <a:t>G Green., A Chan.,  R </a:t>
            </a:r>
            <a:r>
              <a:rPr lang="en-IN" sz="1600" dirty="0" err="1">
                <a:latin typeface="Times New Roman" panose="02020603050405020304" pitchFamily="18" charset="0"/>
                <a:cs typeface="Times New Roman" panose="02020603050405020304" pitchFamily="18" charset="0"/>
                <a:sym typeface="+mn-ea"/>
              </a:rPr>
              <a:t>Goubran</a:t>
            </a:r>
            <a:r>
              <a:rPr lang="en-IN" sz="1600" dirty="0">
                <a:latin typeface="Times New Roman" panose="02020603050405020304" pitchFamily="18" charset="0"/>
                <a:cs typeface="Times New Roman" panose="02020603050405020304" pitchFamily="18" charset="0"/>
                <a:sym typeface="+mn-ea"/>
              </a:rPr>
              <a:t>. (2009). </a:t>
            </a:r>
            <a:r>
              <a:rPr lang="en-US" sz="1600" dirty="0">
                <a:latin typeface="Times New Roman" panose="02020603050405020304" pitchFamily="18" charset="0"/>
                <a:cs typeface="Times New Roman" panose="02020603050405020304" pitchFamily="18" charset="0"/>
                <a:sym typeface="+mn-ea"/>
              </a:rPr>
              <a:t>Monitoring of food spoilage with electronic nose: potential applications for smart homes. </a:t>
            </a:r>
            <a:r>
              <a:rPr lang="en-US" sz="1600" i="1" dirty="0">
                <a:latin typeface="Times New Roman" panose="02020603050405020304" pitchFamily="18" charset="0"/>
                <a:cs typeface="Times New Roman" panose="02020603050405020304" pitchFamily="18" charset="0"/>
                <a:sym typeface="+mn-ea"/>
              </a:rPr>
              <a:t>IEEE 3rd Int. Conf. Pervasive Computing Technologies for Healthcare, </a:t>
            </a:r>
            <a:r>
              <a:rPr lang="en-US" sz="1600" dirty="0">
                <a:latin typeface="Times New Roman" panose="02020603050405020304" pitchFamily="18" charset="0"/>
                <a:cs typeface="Times New Roman" panose="02020603050405020304" pitchFamily="18" charset="0"/>
                <a:sym typeface="+mn-ea"/>
                <a:hlinkClick r:id="rId2"/>
              </a:rPr>
              <a:t>https://doi.org/10.1109/PCTHEALTH.2009.5291419</a:t>
            </a:r>
          </a:p>
          <a:p>
            <a:pPr algn="just">
              <a:lnSpc>
                <a:spcPct val="150000"/>
              </a:lnSpc>
              <a:buFont typeface="+mj-lt"/>
              <a:buAutoNum type="arabicPeriod" startAt="9"/>
            </a:pPr>
            <a:r>
              <a:rPr lang="en-US" sz="1600" dirty="0">
                <a:latin typeface="Times New Roman" panose="02020603050405020304" pitchFamily="18" charset="0"/>
                <a:cs typeface="Times New Roman" panose="02020603050405020304" pitchFamily="18" charset="0"/>
                <a:sym typeface="+mn-ea"/>
              </a:rPr>
              <a:t>G Lee., Q Wei., Y Zhu. (2021). Emerging Wearable Sensors for Plant Health Monitoring. </a:t>
            </a:r>
            <a:r>
              <a:rPr lang="en-US" sz="1600" i="1" dirty="0">
                <a:latin typeface="Times New Roman" panose="02020603050405020304" pitchFamily="18" charset="0"/>
                <a:cs typeface="Times New Roman" panose="02020603050405020304" pitchFamily="18" charset="0"/>
                <a:sym typeface="+mn-ea"/>
              </a:rPr>
              <a:t>Wiley Advanced Functional Monitoring, 31(52). </a:t>
            </a:r>
            <a:r>
              <a:rPr lang="en-US" sz="1600" dirty="0">
                <a:latin typeface="Times New Roman" panose="02020603050405020304" pitchFamily="18" charset="0"/>
                <a:cs typeface="Times New Roman" panose="02020603050405020304" pitchFamily="18" charset="0"/>
                <a:sym typeface="+mn-ea"/>
                <a:hlinkClick r:id="rId3"/>
              </a:rPr>
              <a:t>https://doi.org/10.1002/adfm.202106475</a:t>
            </a:r>
            <a:endParaRPr lang="en-US" sz="1600" dirty="0">
              <a:latin typeface="Times New Roman" panose="02020603050405020304" pitchFamily="18" charset="0"/>
              <a:cs typeface="Times New Roman" panose="02020603050405020304" pitchFamily="18" charset="0"/>
              <a:sym typeface="+mn-ea"/>
              <a:hlinkClick r:id="rId2"/>
            </a:endParaRPr>
          </a:p>
          <a:p>
            <a:pPr algn="just">
              <a:lnSpc>
                <a:spcPct val="150000"/>
              </a:lnSpc>
              <a:buFont typeface="+mj-lt"/>
              <a:buAutoNum type="arabicPeriod" startAt="9"/>
            </a:pP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Hidayat</a:t>
            </a:r>
            <a:r>
              <a:rPr lang="en-US" sz="1600" dirty="0">
                <a:latin typeface="Times New Roman" panose="02020603050405020304" pitchFamily="18" charset="0"/>
                <a:cs typeface="Times New Roman" panose="02020603050405020304" pitchFamily="18" charset="0"/>
                <a:sym typeface="+mn-ea"/>
              </a:rPr>
              <a:t>.,</a:t>
            </a:r>
            <a:r>
              <a:rPr lang="en-US" sz="1600" dirty="0" err="1">
                <a:latin typeface="Times New Roman" panose="02020603050405020304" pitchFamily="18" charset="0"/>
                <a:cs typeface="Times New Roman" panose="02020603050405020304" pitchFamily="18" charset="0"/>
                <a:sym typeface="+mn-ea"/>
              </a:rPr>
              <a:t>Markom</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Shakaff</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Adom</a:t>
            </a:r>
            <a:r>
              <a:rPr lang="en-US" sz="1600" dirty="0">
                <a:latin typeface="Times New Roman" panose="02020603050405020304" pitchFamily="18" charset="0"/>
                <a:cs typeface="Times New Roman" panose="02020603050405020304" pitchFamily="18" charset="0"/>
                <a:sym typeface="+mn-ea"/>
              </a:rPr>
              <a:t>., Ahmad., Abdullah., Ahmad </a:t>
            </a:r>
            <a:r>
              <a:rPr lang="en-US" sz="1600" dirty="0" err="1">
                <a:latin typeface="Times New Roman" panose="02020603050405020304" pitchFamily="18" charset="0"/>
                <a:cs typeface="Times New Roman" panose="02020603050405020304" pitchFamily="18" charset="0"/>
                <a:sym typeface="+mn-ea"/>
              </a:rPr>
              <a:t>Fikiri</a:t>
            </a:r>
            <a:r>
              <a:rPr lang="en-US" sz="1600" dirty="0">
                <a:latin typeface="Times New Roman" panose="02020603050405020304" pitchFamily="18" charset="0"/>
                <a:cs typeface="Times New Roman" panose="02020603050405020304" pitchFamily="18" charset="0"/>
                <a:sym typeface="+mn-ea"/>
              </a:rPr>
              <a:t>. (2009). Intelligent electronic nose system for basal stem rot disease detection. </a:t>
            </a:r>
            <a:r>
              <a:rPr lang="en-US" sz="1600" i="1" dirty="0">
                <a:latin typeface="Times New Roman" panose="02020603050405020304" pitchFamily="18" charset="0"/>
                <a:cs typeface="Times New Roman" panose="02020603050405020304" pitchFamily="18" charset="0"/>
                <a:sym typeface="+mn-ea"/>
              </a:rPr>
              <a:t>SD Compt. Elect. </a:t>
            </a:r>
            <a:r>
              <a:rPr lang="en-US" sz="1600" i="1" dirty="0" err="1">
                <a:latin typeface="Times New Roman" panose="02020603050405020304" pitchFamily="18" charset="0"/>
                <a:cs typeface="Times New Roman" panose="02020603050405020304" pitchFamily="18" charset="0"/>
                <a:sym typeface="+mn-ea"/>
              </a:rPr>
              <a:t>Agric</a:t>
            </a:r>
            <a:r>
              <a:rPr lang="en-US" sz="1600" i="1" dirty="0">
                <a:latin typeface="Times New Roman" panose="02020603050405020304" pitchFamily="18" charset="0"/>
                <a:cs typeface="Times New Roman" panose="02020603050405020304" pitchFamily="18" charset="0"/>
                <a:sym typeface="+mn-ea"/>
              </a:rPr>
              <a:t>, 66(2), 140-146. </a:t>
            </a:r>
            <a:r>
              <a:rPr lang="en-US" sz="1600" dirty="0">
                <a:latin typeface="Times New Roman" panose="02020603050405020304" pitchFamily="18" charset="0"/>
                <a:cs typeface="Times New Roman" panose="02020603050405020304" pitchFamily="18" charset="0"/>
                <a:sym typeface="+mn-ea"/>
                <a:hlinkClick r:id="rId4"/>
              </a:rPr>
              <a:t>https://doi.org/10.1016/j.compag.2009.01.006</a:t>
            </a:r>
            <a:endParaRPr lang="it-IT" sz="1600" dirty="0">
              <a:latin typeface="Times New Roman" panose="02020603050405020304" pitchFamily="18" charset="0"/>
              <a:cs typeface="Times New Roman" panose="02020603050405020304" pitchFamily="18" charset="0"/>
              <a:sym typeface="+mn-ea"/>
            </a:endParaRPr>
          </a:p>
          <a:p>
            <a:pPr algn="just">
              <a:lnSpc>
                <a:spcPct val="150000"/>
              </a:lnSpc>
              <a:spcAft>
                <a:spcPts val="800"/>
              </a:spcAft>
              <a:buClr>
                <a:srgbClr val="000000"/>
              </a:buClr>
              <a:buSzPct val="99000"/>
              <a:buFont typeface="+mj-lt"/>
              <a:buAutoNum type="arabicPeriod" startAt="9"/>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dirty="0">
                <a:latin typeface="Times New Roman" panose="02020603050405020304" pitchFamily="18" charset="0"/>
                <a:cs typeface="Times New Roman" panose="02020603050405020304" pitchFamily="18" charset="0"/>
                <a:sym typeface="+mn-ea"/>
              </a:rPr>
              <a:t>REFERENCES</a:t>
            </a:r>
          </a:p>
        </p:txBody>
      </p:sp>
      <p:sp>
        <p:nvSpPr>
          <p:cNvPr id="3" name="Content Placeholder 2"/>
          <p:cNvSpPr>
            <a:spLocks noGrp="1"/>
          </p:cNvSpPr>
          <p:nvPr>
            <p:ph idx="1"/>
          </p:nvPr>
        </p:nvSpPr>
        <p:spPr>
          <a:xfrm>
            <a:off x="609600" y="1371600"/>
            <a:ext cx="8229600" cy="4525963"/>
          </a:xfrm>
        </p:spPr>
        <p:txBody>
          <a:bodyPr>
            <a:noAutofit/>
          </a:bodyPr>
          <a:lstStyle/>
          <a:p>
            <a:pPr algn="just">
              <a:lnSpc>
                <a:spcPct val="150000"/>
              </a:lnSpc>
              <a:buClr>
                <a:srgbClr val="000000"/>
              </a:buClr>
              <a:buSzPct val="99000"/>
              <a:buFont typeface="+mj-lt"/>
              <a:buAutoNum type="arabicPeriod" startAt="13"/>
            </a:pPr>
            <a:r>
              <a:rPr lang="it-IT" sz="1600" dirty="0">
                <a:latin typeface="Times New Roman" panose="02020603050405020304" pitchFamily="18" charset="0"/>
                <a:cs typeface="Times New Roman" panose="02020603050405020304" pitchFamily="18" charset="0"/>
                <a:sym typeface="+mn-ea"/>
              </a:rPr>
              <a:t> I Braschi.,</a:t>
            </a:r>
            <a:r>
              <a:rPr lang="en-US" sz="1600" dirty="0">
                <a:latin typeface="Times New Roman" panose="02020603050405020304" pitchFamily="18" charset="0"/>
                <a:cs typeface="Times New Roman" panose="02020603050405020304" pitchFamily="18" charset="0"/>
                <a:sym typeface="+mn-ea"/>
              </a:rPr>
              <a:t> A </a:t>
            </a:r>
            <a:r>
              <a:rPr lang="en-IN" sz="1600" dirty="0">
                <a:latin typeface="Times New Roman" panose="02020603050405020304" pitchFamily="18" charset="0"/>
                <a:cs typeface="Times New Roman" panose="02020603050405020304" pitchFamily="18" charset="0"/>
                <a:sym typeface="+mn-ea"/>
              </a:rPr>
              <a:t>Cellini., S </a:t>
            </a:r>
            <a:r>
              <a:rPr lang="en-IN" sz="1600" dirty="0" err="1">
                <a:latin typeface="Times New Roman" panose="02020603050405020304" pitchFamily="18" charset="0"/>
                <a:cs typeface="Times New Roman" panose="02020603050405020304" pitchFamily="18" charset="0"/>
                <a:sym typeface="+mn-ea"/>
              </a:rPr>
              <a:t>Blasioli</a:t>
            </a:r>
            <a:r>
              <a:rPr lang="en-IN" sz="1600" dirty="0">
                <a:latin typeface="Times New Roman" panose="02020603050405020304" pitchFamily="18" charset="0"/>
                <a:cs typeface="Times New Roman" panose="02020603050405020304" pitchFamily="18" charset="0"/>
                <a:sym typeface="+mn-ea"/>
              </a:rPr>
              <a:t>., E </a:t>
            </a:r>
            <a:r>
              <a:rPr lang="en-IN" sz="1600" dirty="0" err="1">
                <a:latin typeface="Times New Roman" panose="02020603050405020304" pitchFamily="18" charset="0"/>
                <a:cs typeface="Times New Roman" panose="02020603050405020304" pitchFamily="18" charset="0"/>
                <a:sym typeface="+mn-ea"/>
              </a:rPr>
              <a:t>Biondi</a:t>
            </a:r>
            <a:r>
              <a:rPr lang="en-IN" sz="1600" dirty="0">
                <a:latin typeface="Times New Roman" panose="02020603050405020304" pitchFamily="18" charset="0"/>
                <a:cs typeface="Times New Roman" panose="02020603050405020304" pitchFamily="18" charset="0"/>
                <a:sym typeface="+mn-ea"/>
              </a:rPr>
              <a:t>.,</a:t>
            </a:r>
            <a:r>
              <a:rPr lang="en-US" sz="1600" dirty="0">
                <a:latin typeface="Times New Roman" panose="02020603050405020304" pitchFamily="18" charset="0"/>
                <a:cs typeface="Times New Roman" panose="02020603050405020304" pitchFamily="18" charset="0"/>
                <a:sym typeface="+mn-ea"/>
              </a:rPr>
              <a:t> </a:t>
            </a:r>
            <a:r>
              <a:rPr lang="it-IT" sz="1600" dirty="0">
                <a:latin typeface="Times New Roman" panose="02020603050405020304" pitchFamily="18" charset="0"/>
                <a:cs typeface="Times New Roman" panose="02020603050405020304" pitchFamily="18" charset="0"/>
                <a:sym typeface="+mn-ea"/>
              </a:rPr>
              <a:t>A Bertaccini., F Spinelli. (2017). </a:t>
            </a:r>
            <a:r>
              <a:rPr lang="en-US" sz="1600" dirty="0">
                <a:latin typeface="Times New Roman" panose="02020603050405020304" pitchFamily="18" charset="0"/>
                <a:cs typeface="Times New Roman" panose="02020603050405020304" pitchFamily="18" charset="0"/>
                <a:sym typeface="+mn-ea"/>
              </a:rPr>
              <a:t>Potential Applications and Limitations of Electronic Nose Devices for Plant Disease Diagnosis. </a:t>
            </a:r>
            <a:r>
              <a:rPr lang="en-US" sz="1600" i="1" dirty="0">
                <a:latin typeface="Times New Roman" panose="02020603050405020304" pitchFamily="18" charset="0"/>
                <a:cs typeface="Times New Roman" panose="02020603050405020304" pitchFamily="18" charset="0"/>
                <a:sym typeface="+mn-ea"/>
              </a:rPr>
              <a:t>MDPI Chemical Sensors, 17(11), 2596. </a:t>
            </a:r>
            <a:r>
              <a:rPr lang="en-US" sz="1600" dirty="0">
                <a:latin typeface="Times New Roman" panose="02020603050405020304" pitchFamily="18" charset="0"/>
                <a:cs typeface="Times New Roman" panose="02020603050405020304" pitchFamily="18" charset="0"/>
                <a:sym typeface="+mn-ea"/>
                <a:hlinkClick r:id="rId2"/>
              </a:rPr>
              <a:t>https://doi.org/10.3390/s17112596</a:t>
            </a:r>
            <a:endParaRPr lang="en-US" sz="1600" dirty="0">
              <a:latin typeface="Times New Roman" panose="02020603050405020304" pitchFamily="18" charset="0"/>
              <a:cs typeface="Times New Roman" panose="02020603050405020304" pitchFamily="18" charset="0"/>
              <a:sym typeface="+mn-ea"/>
            </a:endParaRPr>
          </a:p>
          <a:p>
            <a:pPr algn="just">
              <a:lnSpc>
                <a:spcPct val="150000"/>
              </a:lnSpc>
              <a:buClr>
                <a:srgbClr val="000000"/>
              </a:buClr>
              <a:buSzPct val="99000"/>
              <a:buFont typeface="+mj-lt"/>
              <a:buAutoNum type="arabicPeriod" startAt="13"/>
            </a:pPr>
            <a:r>
              <a:rPr lang="en-IN" sz="1600" dirty="0" err="1">
                <a:latin typeface="Times New Roman" panose="02020603050405020304" pitchFamily="18" charset="0"/>
                <a:cs typeface="Times New Roman" panose="02020603050405020304" pitchFamily="18" charset="0"/>
                <a:sym typeface="+mn-ea"/>
              </a:rPr>
              <a:t>Jullada</a:t>
            </a:r>
            <a:r>
              <a:rPr lang="en-IN" sz="1600" dirty="0">
                <a:latin typeface="Times New Roman" panose="02020603050405020304" pitchFamily="18" charset="0"/>
                <a:cs typeface="Times New Roman" panose="02020603050405020304" pitchFamily="18" charset="0"/>
                <a:sym typeface="+mn-ea"/>
              </a:rPr>
              <a:t> </a:t>
            </a:r>
            <a:r>
              <a:rPr lang="en-IN" sz="1600" dirty="0" err="1">
                <a:latin typeface="Times New Roman" panose="02020603050405020304" pitchFamily="18" charset="0"/>
                <a:cs typeface="Times New Roman" panose="02020603050405020304" pitchFamily="18" charset="0"/>
                <a:sym typeface="+mn-ea"/>
              </a:rPr>
              <a:t>Laothawornkitkul</a:t>
            </a:r>
            <a:r>
              <a:rPr lang="en-IN" sz="1600" dirty="0">
                <a:latin typeface="Times New Roman" panose="02020603050405020304" pitchFamily="18" charset="0"/>
                <a:cs typeface="Times New Roman" panose="02020603050405020304" pitchFamily="18" charset="0"/>
                <a:sym typeface="+mn-ea"/>
              </a:rPr>
              <a:t>., Jason P. Moore., Jane E. Taylor., Malcolm </a:t>
            </a:r>
            <a:r>
              <a:rPr lang="en-IN" sz="1600" dirty="0" err="1">
                <a:latin typeface="Times New Roman" panose="02020603050405020304" pitchFamily="18" charset="0"/>
                <a:cs typeface="Times New Roman" panose="02020603050405020304" pitchFamily="18" charset="0"/>
                <a:sym typeface="+mn-ea"/>
              </a:rPr>
              <a:t>Possell</a:t>
            </a:r>
            <a:r>
              <a:rPr lang="en-IN" sz="1600" dirty="0">
                <a:latin typeface="Times New Roman" panose="02020603050405020304" pitchFamily="18" charset="0"/>
                <a:cs typeface="Times New Roman" panose="02020603050405020304" pitchFamily="18" charset="0"/>
                <a:sym typeface="+mn-ea"/>
              </a:rPr>
              <a:t>., Tim D. Gibson., C. Nicholas Hewitt., Nigel D. Paul. (2008). </a:t>
            </a:r>
            <a:r>
              <a:rPr lang="en-US" sz="1600" dirty="0">
                <a:latin typeface="Times New Roman" panose="02020603050405020304" pitchFamily="18" charset="0"/>
                <a:cs typeface="Times New Roman" panose="02020603050405020304" pitchFamily="18" charset="0"/>
                <a:sym typeface="+mn-ea"/>
              </a:rPr>
              <a:t>Discrimination of Plant Volatile Signatures by an Electronic Nose: A Potential Technology for Plant Pest and Disease Monitoring. </a:t>
            </a:r>
            <a:r>
              <a:rPr lang="en-US" sz="1600" i="1" dirty="0">
                <a:latin typeface="Times New Roman" panose="02020603050405020304" pitchFamily="18" charset="0"/>
                <a:cs typeface="Times New Roman" panose="02020603050405020304" pitchFamily="18" charset="0"/>
                <a:sym typeface="+mn-ea"/>
              </a:rPr>
              <a:t>Environmental and </a:t>
            </a:r>
            <a:r>
              <a:rPr lang="en-US" sz="1600" i="1" dirty="0" err="1">
                <a:latin typeface="Times New Roman" panose="02020603050405020304" pitchFamily="18" charset="0"/>
                <a:cs typeface="Times New Roman" panose="02020603050405020304" pitchFamily="18" charset="0"/>
                <a:sym typeface="+mn-ea"/>
              </a:rPr>
              <a:t>sciencwe</a:t>
            </a:r>
            <a:r>
              <a:rPr lang="en-US" sz="1600" i="1" dirty="0">
                <a:latin typeface="Times New Roman" panose="02020603050405020304" pitchFamily="18" charset="0"/>
                <a:cs typeface="Times New Roman" panose="02020603050405020304" pitchFamily="18" charset="0"/>
                <a:sym typeface="+mn-ea"/>
              </a:rPr>
              <a:t> Tech, 42(22), </a:t>
            </a:r>
            <a:r>
              <a:rPr lang="en-US" sz="1600" dirty="0">
                <a:latin typeface="Times New Roman" panose="02020603050405020304" pitchFamily="18" charset="0"/>
                <a:cs typeface="Times New Roman" panose="02020603050405020304" pitchFamily="18" charset="0"/>
                <a:sym typeface="+mn-ea"/>
                <a:hlinkClick r:id="rId3"/>
              </a:rPr>
              <a:t>http://dx.doi.org/10.1021/es801738s</a:t>
            </a:r>
          </a:p>
          <a:p>
            <a:pPr algn="just">
              <a:lnSpc>
                <a:spcPct val="150000"/>
              </a:lnSpc>
              <a:buClr>
                <a:srgbClr val="000000"/>
              </a:buClr>
              <a:buSzPct val="99000"/>
              <a:buFont typeface="+mj-lt"/>
              <a:buAutoNum type="arabicPeriod" startAt="13"/>
            </a:pPr>
            <a:r>
              <a:rPr lang="en-US" sz="1600" dirty="0">
                <a:latin typeface="Times New Roman" panose="02020603050405020304" pitchFamily="18" charset="0"/>
                <a:cs typeface="Times New Roman" panose="02020603050405020304" pitchFamily="18" charset="0"/>
                <a:sym typeface="+mn-ea"/>
              </a:rPr>
              <a:t>L </a:t>
            </a:r>
            <a:r>
              <a:rPr lang="en-US" sz="1600" dirty="0" err="1">
                <a:latin typeface="Times New Roman" panose="02020603050405020304" pitchFamily="18" charset="0"/>
                <a:cs typeface="Times New Roman" panose="02020603050405020304" pitchFamily="18" charset="0"/>
                <a:sym typeface="+mn-ea"/>
              </a:rPr>
              <a:t>Capelli</a:t>
            </a:r>
            <a:r>
              <a:rPr lang="en-US" sz="1600" dirty="0">
                <a:latin typeface="Times New Roman" panose="02020603050405020304" pitchFamily="18" charset="0"/>
                <a:cs typeface="Times New Roman" panose="02020603050405020304" pitchFamily="18" charset="0"/>
                <a:sym typeface="+mn-ea"/>
              </a:rPr>
              <a:t>., S </a:t>
            </a:r>
            <a:r>
              <a:rPr lang="en-US" sz="1600" dirty="0" err="1">
                <a:latin typeface="Times New Roman" panose="02020603050405020304" pitchFamily="18" charset="0"/>
                <a:cs typeface="Times New Roman" panose="02020603050405020304" pitchFamily="18" charset="0"/>
                <a:sym typeface="+mn-ea"/>
              </a:rPr>
              <a:t>Sironi</a:t>
            </a:r>
            <a:r>
              <a:rPr lang="en-US" sz="1600" dirty="0">
                <a:latin typeface="Times New Roman" panose="02020603050405020304" pitchFamily="18" charset="0"/>
                <a:cs typeface="Times New Roman" panose="02020603050405020304" pitchFamily="18" charset="0"/>
                <a:sym typeface="+mn-ea"/>
              </a:rPr>
              <a:t>., RD Rosso. (2014). Electronic Noses for Environmental Monitoring Applications. </a:t>
            </a:r>
            <a:r>
              <a:rPr lang="en-US" sz="1600" i="1" dirty="0">
                <a:latin typeface="Times New Roman" panose="02020603050405020304" pitchFamily="18" charset="0"/>
                <a:cs typeface="Times New Roman" panose="02020603050405020304" pitchFamily="18" charset="0"/>
                <a:sym typeface="+mn-ea"/>
              </a:rPr>
              <a:t>MDPI State-of-the-Art Sensors Technology in Italy, 14(11).  </a:t>
            </a:r>
            <a:r>
              <a:rPr lang="en-US" sz="1600" dirty="0">
                <a:latin typeface="Times New Roman" panose="02020603050405020304" pitchFamily="18" charset="0"/>
                <a:cs typeface="Times New Roman" panose="02020603050405020304" pitchFamily="18" charset="0"/>
                <a:sym typeface="+mn-ea"/>
                <a:hlinkClick r:id="rId4"/>
              </a:rPr>
              <a:t>https://doi.org/10.3390/s141119979</a:t>
            </a:r>
            <a:endParaRPr lang="en-US" sz="1600" dirty="0">
              <a:latin typeface="Times New Roman" panose="02020603050405020304" pitchFamily="18" charset="0"/>
              <a:cs typeface="Times New Roman" panose="02020603050405020304" pitchFamily="18" charset="0"/>
            </a:endParaRPr>
          </a:p>
          <a:p>
            <a:pPr algn="just">
              <a:lnSpc>
                <a:spcPct val="150000"/>
              </a:lnSpc>
              <a:buClr>
                <a:srgbClr val="000000"/>
              </a:buClr>
              <a:buSzPct val="99000"/>
              <a:buFont typeface="+mj-lt"/>
              <a:buAutoNum type="arabicPeriod" startAt="13"/>
            </a:pPr>
            <a:r>
              <a:rPr lang="en-IN" sz="1600" dirty="0">
                <a:latin typeface="Times New Roman" panose="02020603050405020304" pitchFamily="18" charset="0"/>
                <a:cs typeface="Times New Roman" panose="02020603050405020304" pitchFamily="18" charset="0"/>
                <a:sym typeface="+mn-ea"/>
              </a:rPr>
              <a:t>RR Mohamed., R </a:t>
            </a:r>
            <a:r>
              <a:rPr lang="en-IN" sz="1600" dirty="0" err="1">
                <a:latin typeface="Times New Roman" panose="02020603050405020304" pitchFamily="18" charset="0"/>
                <a:cs typeface="Times New Roman" panose="02020603050405020304" pitchFamily="18" charset="0"/>
                <a:sym typeface="+mn-ea"/>
              </a:rPr>
              <a:t>Yaacob</a:t>
            </a:r>
            <a:r>
              <a:rPr lang="en-IN" sz="1600" dirty="0">
                <a:latin typeface="Times New Roman" panose="02020603050405020304" pitchFamily="18" charset="0"/>
                <a:cs typeface="Times New Roman" panose="02020603050405020304" pitchFamily="18" charset="0"/>
                <a:sym typeface="+mn-ea"/>
              </a:rPr>
              <a:t>., MA Mohamed., TAT Dir., F A Rahim. (2018). </a:t>
            </a:r>
            <a:r>
              <a:rPr lang="en-US" sz="1600" dirty="0">
                <a:latin typeface="Times New Roman" panose="02020603050405020304" pitchFamily="18" charset="0"/>
                <a:cs typeface="Times New Roman" panose="02020603050405020304" pitchFamily="18" charset="0"/>
                <a:sym typeface="+mn-ea"/>
              </a:rPr>
              <a:t>Food Freshness Using Electronic Nose and Its Classification Method: A Review. </a:t>
            </a:r>
            <a:r>
              <a:rPr lang="en-US" sz="1600" i="1" dirty="0">
                <a:latin typeface="Times New Roman" panose="02020603050405020304" pitchFamily="18" charset="0"/>
                <a:cs typeface="Times New Roman" panose="02020603050405020304" pitchFamily="18" charset="0"/>
                <a:sym typeface="+mn-ea"/>
              </a:rPr>
              <a:t>International Journal of Engineering &amp; Technology, 7(3.28), 49-53, </a:t>
            </a:r>
            <a:r>
              <a:rPr lang="en-US" sz="1600" dirty="0">
                <a:latin typeface="Times New Roman" panose="02020603050405020304" pitchFamily="18" charset="0"/>
                <a:cs typeface="Times New Roman" panose="02020603050405020304" pitchFamily="18" charset="0"/>
                <a:sym typeface="+mn-ea"/>
                <a:hlinkClick r:id="rId5"/>
              </a:rPr>
              <a:t>http://dx.doi.org/10.14419/ijet.v7i3.28.20964</a:t>
            </a:r>
            <a:endParaRPr lang="en-US" sz="1600" dirty="0" err="1">
              <a:latin typeface="Times New Roman" panose="02020603050405020304" pitchFamily="18" charset="0"/>
              <a:cs typeface="Times New Roman" panose="02020603050405020304" pitchFamily="18" charset="0"/>
              <a:sym typeface="+mn-ea"/>
            </a:endParaRPr>
          </a:p>
          <a:p>
            <a:pPr>
              <a:buFont typeface="+mj-lt"/>
              <a:buAutoNum type="arabicPeriod" startAt="13"/>
            </a:pPr>
            <a:endParaRPr lang="en-IN"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startAt="13"/>
            </a:pPr>
            <a:endParaRPr lang="en-IN"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IN"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br>
              <a:rPr lang="en-US" sz="1600" dirty="0">
                <a:latin typeface="Times New Roman" panose="02020603050405020304" pitchFamily="18" charset="0"/>
                <a:cs typeface="Times New Roman" panose="02020603050405020304" pitchFamily="18" charset="0"/>
                <a:sym typeface="+mn-ea"/>
              </a:rPr>
            </a:br>
            <a:br>
              <a:rPr lang="it-IT" sz="1600" dirty="0">
                <a:latin typeface="Times New Roman" panose="02020603050405020304" pitchFamily="18" charset="0"/>
                <a:cs typeface="Times New Roman" panose="02020603050405020304" pitchFamily="18" charset="0"/>
                <a:sym typeface="+mn-ea"/>
              </a:rPr>
            </a:b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br>
              <a:rPr lang="en-US" sz="1600" dirty="0">
                <a:latin typeface="Times New Roman" panose="02020603050405020304" pitchFamily="18" charset="0"/>
                <a:cs typeface="Times New Roman" panose="02020603050405020304" pitchFamily="18" charset="0"/>
                <a:sym typeface="+mn-ea"/>
              </a:rPr>
            </a:br>
            <a:endParaRPr lang="it-IT" sz="1600" dirty="0">
              <a:latin typeface="Times New Roman" panose="02020603050405020304" pitchFamily="18" charset="0"/>
              <a:cs typeface="Times New Roman" panose="02020603050405020304" pitchFamily="18" charset="0"/>
            </a:endParaRPr>
          </a:p>
          <a:p>
            <a:pPr algn="just">
              <a:buFont typeface="+mj-lt"/>
              <a:buAutoNum type="arabicPeriod" startAt="13"/>
            </a:pPr>
            <a:br>
              <a:rPr lang="it-IT" sz="1600" dirty="0">
                <a:latin typeface="Times New Roman" panose="02020603050405020304" pitchFamily="18" charset="0"/>
                <a:cs typeface="Times New Roman" panose="02020603050405020304" pitchFamily="18" charset="0"/>
                <a:sym typeface="+mn-ea"/>
              </a:rPr>
            </a:br>
            <a:r>
              <a:rPr lang="en-US" sz="1600" dirty="0">
                <a:latin typeface="Times New Roman" panose="02020603050405020304" pitchFamily="18" charset="0"/>
                <a:cs typeface="Times New Roman" panose="02020603050405020304" pitchFamily="18" charset="0"/>
                <a:sym typeface="+mn-ea"/>
              </a:rPr>
              <a:t> </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3"/>
            </a:pPr>
            <a:br>
              <a:rPr lang="en-US" sz="1600" dirty="0">
                <a:latin typeface="Times New Roman" panose="02020603050405020304" pitchFamily="18" charset="0"/>
                <a:cs typeface="Times New Roman" panose="02020603050405020304" pitchFamily="18" charset="0"/>
                <a:sym typeface="+mn-ea"/>
              </a:rPr>
            </a:br>
            <a:endParaRPr lang="en-US" sz="1600" u="none" strike="noStrike" dirty="0">
              <a:solidFill>
                <a:srgbClr val="0563C1"/>
              </a:solidFill>
              <a:effectLst/>
              <a:latin typeface="Times New Roman" panose="02020603050405020304" pitchFamily="18" charset="0"/>
              <a:ea typeface="Calibri" panose="020F0502020204030204" charset="0"/>
              <a:cs typeface="Times New Roman" panose="02020603050405020304" pitchFamily="18" charset="0"/>
            </a:endParaRPr>
          </a:p>
          <a:p>
            <a:pPr algn="just">
              <a:lnSpc>
                <a:spcPct val="200000"/>
              </a:lnSpc>
              <a:spcAft>
                <a:spcPts val="800"/>
              </a:spcAft>
              <a:buFont typeface="+mj-lt"/>
              <a:buAutoNum type="arabicPeriod" startAt="13"/>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IN" sz="3000" b="1"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457200" y="1447800"/>
            <a:ext cx="8229600" cy="4820920"/>
          </a:xfrm>
        </p:spPr>
        <p:txBody>
          <a:bodyPr>
            <a:noAutofit/>
          </a:bodyPr>
          <a:lstStyle/>
          <a:p>
            <a:pPr marL="0" indent="0" algn="just">
              <a:buNone/>
            </a:pPr>
            <a:r>
              <a:rPr lang="en-US" sz="1900">
                <a:latin typeface="Times New Roman" panose="02020603050405020304" pitchFamily="18" charset="0"/>
                <a:cs typeface="Times New Roman" panose="02020603050405020304" pitchFamily="18" charset="0"/>
              </a:rPr>
              <a:t>Integrating IoT with intelligent Electronic Noses (E-noses) enhances Smart Agriculture by detecting odors and volatile compounds. E-noses are crucial for climate change monitoring, harmful gas detection, and fruit ripeness assessment, improving crop health, yields, and food security. By incorporating sensor networks, E-noses boost agricultural efficiency, sustainability, and informed decision-making. This technology reduces environmental impact while helping farmers adapt to dynamic environmental conditions.</a:t>
            </a:r>
          </a:p>
          <a:p>
            <a:pPr marL="0" indent="0" algn="just">
              <a:buNone/>
            </a:pPr>
            <a:endParaRPr lang="en-US" sz="1900">
              <a:latin typeface="Times New Roman" panose="02020603050405020304" pitchFamily="18" charset="0"/>
              <a:cs typeface="Times New Roman" panose="02020603050405020304" pitchFamily="18" charset="0"/>
            </a:endParaRPr>
          </a:p>
          <a:p>
            <a:pPr marL="0" indent="0" algn="just">
              <a:buNone/>
            </a:pPr>
            <a:endParaRPr lang="en-US" sz="1900">
              <a:latin typeface="Times New Roman" panose="02020603050405020304" pitchFamily="18" charset="0"/>
              <a:cs typeface="Times New Roman" panose="02020603050405020304" pitchFamily="18" charset="0"/>
            </a:endParaRPr>
          </a:p>
          <a:p>
            <a:pPr marL="0" indent="0" algn="just">
              <a:buNone/>
            </a:pPr>
            <a:endParaRPr lang="en-US" sz="1900">
              <a:latin typeface="Times New Roman" panose="02020603050405020304" pitchFamily="18" charset="0"/>
              <a:cs typeface="Times New Roman" panose="02020603050405020304" pitchFamily="18" charset="0"/>
            </a:endParaRPr>
          </a:p>
          <a:p>
            <a:pPr marL="0" indent="0" algn="just">
              <a:buNone/>
            </a:pPr>
            <a:endParaRPr lang="en-US" sz="1900">
              <a:latin typeface="Times New Roman" panose="02020603050405020304" pitchFamily="18" charset="0"/>
              <a:cs typeface="Times New Roman" panose="02020603050405020304" pitchFamily="18" charset="0"/>
            </a:endParaRPr>
          </a:p>
          <a:p>
            <a:pPr marL="0" indent="0" algn="just">
              <a:buNone/>
            </a:pPr>
            <a:endParaRPr lang="en-US" sz="1900">
              <a:latin typeface="Times New Roman" panose="02020603050405020304" pitchFamily="18" charset="0"/>
              <a:cs typeface="Times New Roman" panose="02020603050405020304" pitchFamily="18" charset="0"/>
            </a:endParaRPr>
          </a:p>
          <a:p>
            <a:pPr marL="0" indent="0" algn="just">
              <a:buNone/>
            </a:pPr>
            <a:r>
              <a:rPr lang="en-US" sz="1900" b="1">
                <a:latin typeface="Times New Roman" panose="02020603050405020304" pitchFamily="18" charset="0"/>
                <a:cs typeface="Times New Roman" panose="02020603050405020304" pitchFamily="18" charset="0"/>
              </a:rPr>
              <a:t>Keywords:</a:t>
            </a:r>
            <a:r>
              <a:rPr lang="en-US" sz="1900">
                <a:latin typeface="Times New Roman" panose="02020603050405020304" pitchFamily="18" charset="0"/>
                <a:cs typeface="Times New Roman" panose="02020603050405020304" pitchFamily="18" charset="0"/>
              </a:rPr>
              <a:t> Internet of Things, Electronic Nose, Smart Agriculture, Fruit Ripeness Detection, Climate Change Monitoring, Harmful Gas Detection.</a:t>
            </a:r>
          </a:p>
        </p:txBody>
      </p:sp>
      <p:sp>
        <p:nvSpPr>
          <p:cNvPr id="4" name="Date Placeholder 3"/>
          <p:cNvSpPr>
            <a:spLocks noGrp="1"/>
          </p:cNvSpPr>
          <p:nvPr>
            <p:ph type="dt" sz="half" idx="10"/>
          </p:nvPr>
        </p:nvSpPr>
        <p:spPr/>
        <p:txBody>
          <a:bodyPr/>
          <a:lstStyle/>
          <a:p>
            <a:fld id="{0DB9D3A4-C98F-4E4E-9E00-0BE322500F73}"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dirty="0">
                <a:latin typeface="Times New Roman" panose="02020603050405020304" pitchFamily="18" charset="0"/>
                <a:cs typeface="Times New Roman" panose="02020603050405020304" pitchFamily="18" charset="0"/>
                <a:sym typeface="+mn-ea"/>
              </a:rPr>
              <a:t>REFERENCES</a:t>
            </a:r>
          </a:p>
        </p:txBody>
      </p:sp>
      <p:sp>
        <p:nvSpPr>
          <p:cNvPr id="3" name="Content Placeholder 2"/>
          <p:cNvSpPr>
            <a:spLocks noGrp="1"/>
          </p:cNvSpPr>
          <p:nvPr>
            <p:ph idx="1"/>
          </p:nvPr>
        </p:nvSpPr>
        <p:spPr>
          <a:xfrm>
            <a:off x="609600" y="1600200"/>
            <a:ext cx="8229600" cy="4525963"/>
          </a:xfrm>
        </p:spPr>
        <p:txBody>
          <a:bodyPr>
            <a:noAutofit/>
          </a:bodyPr>
          <a:lstStyle/>
          <a:p>
            <a:pPr algn="just">
              <a:lnSpc>
                <a:spcPct val="150000"/>
              </a:lnSpc>
              <a:buClr>
                <a:srgbClr val="000000"/>
              </a:buClr>
              <a:buSzPct val="99000"/>
              <a:buFont typeface="+mj-lt"/>
              <a:buAutoNum type="arabicPeriod" startAt="17"/>
            </a:pPr>
            <a:r>
              <a:rPr lang="en-US" sz="1600" dirty="0" err="1">
                <a:latin typeface="Times New Roman" panose="02020603050405020304" pitchFamily="18" charset="0"/>
                <a:cs typeface="Times New Roman" panose="02020603050405020304" pitchFamily="18" charset="0"/>
                <a:sym typeface="+mn-ea"/>
              </a:rPr>
              <a:t>Ramaswami</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Mooventhan</a:t>
            </a:r>
            <a:r>
              <a:rPr lang="en-US" sz="1600" dirty="0">
                <a:latin typeface="Times New Roman" panose="02020603050405020304" pitchFamily="18" charset="0"/>
                <a:cs typeface="Times New Roman" panose="02020603050405020304" pitchFamily="18" charset="0"/>
                <a:sym typeface="+mn-ea"/>
              </a:rPr>
              <a:t>., Das., A Dixit., Sharma., </a:t>
            </a:r>
            <a:r>
              <a:rPr lang="en-US" sz="1600" dirty="0" err="1">
                <a:latin typeface="Times New Roman" panose="02020603050405020304" pitchFamily="18" charset="0"/>
                <a:cs typeface="Times New Roman" panose="02020603050405020304" pitchFamily="18" charset="0"/>
                <a:sym typeface="+mn-ea"/>
              </a:rPr>
              <a:t>Sengottayan</a:t>
            </a:r>
            <a:r>
              <a:rPr lang="en-US" sz="1600" dirty="0">
                <a:latin typeface="Times New Roman" panose="02020603050405020304" pitchFamily="18" charset="0"/>
                <a:cs typeface="Times New Roman" panose="02020603050405020304" pitchFamily="18" charset="0"/>
                <a:sym typeface="+mn-ea"/>
              </a:rPr>
              <a:t>., Pankaj., Ghosh. (2022). The future of plant volatile organic compounds (</a:t>
            </a:r>
            <a:r>
              <a:rPr lang="en-US" sz="1600" dirty="0" err="1">
                <a:latin typeface="Times New Roman" panose="02020603050405020304" pitchFamily="18" charset="0"/>
                <a:cs typeface="Times New Roman" panose="02020603050405020304" pitchFamily="18" charset="0"/>
                <a:sym typeface="+mn-ea"/>
              </a:rPr>
              <a:t>pVOCs</a:t>
            </a:r>
            <a:r>
              <a:rPr lang="en-US" sz="1600" dirty="0">
                <a:latin typeface="Times New Roman" panose="02020603050405020304" pitchFamily="18" charset="0"/>
                <a:cs typeface="Times New Roman" panose="02020603050405020304" pitchFamily="18" charset="0"/>
                <a:sym typeface="+mn-ea"/>
              </a:rPr>
              <a:t>) research: Advances and applications for sustainable agriculture. </a:t>
            </a:r>
            <a:r>
              <a:rPr lang="en-US" sz="1600" i="1" dirty="0">
                <a:latin typeface="Times New Roman" panose="02020603050405020304" pitchFamily="18" charset="0"/>
                <a:cs typeface="Times New Roman" panose="02020603050405020304" pitchFamily="18" charset="0"/>
                <a:sym typeface="+mn-ea"/>
              </a:rPr>
              <a:t>SD </a:t>
            </a:r>
            <a:r>
              <a:rPr lang="en-US" sz="1600" i="1" dirty="0" err="1">
                <a:latin typeface="Times New Roman" panose="02020603050405020304" pitchFamily="18" charset="0"/>
                <a:cs typeface="Times New Roman" panose="02020603050405020304" pitchFamily="18" charset="0"/>
                <a:sym typeface="+mn-ea"/>
              </a:rPr>
              <a:t>Env</a:t>
            </a:r>
            <a:r>
              <a:rPr lang="en-US" sz="1600" i="1" dirty="0">
                <a:latin typeface="Times New Roman" panose="02020603050405020304" pitchFamily="18" charset="0"/>
                <a:cs typeface="Times New Roman" panose="02020603050405020304" pitchFamily="18" charset="0"/>
                <a:sym typeface="+mn-ea"/>
              </a:rPr>
              <a:t>. Exp. Botany, 200. </a:t>
            </a:r>
            <a:r>
              <a:rPr lang="en-US" sz="1600" dirty="0">
                <a:latin typeface="Times New Roman" panose="02020603050405020304" pitchFamily="18" charset="0"/>
                <a:cs typeface="Times New Roman" panose="02020603050405020304" pitchFamily="18" charset="0"/>
                <a:sym typeface="+mn-ea"/>
                <a:hlinkClick r:id="rId2"/>
              </a:rPr>
              <a:t>https://doi.org/10.1016/j.envexpbot.2022.104912</a:t>
            </a:r>
            <a:endParaRPr lang="en-US" sz="1600" dirty="0" err="1">
              <a:latin typeface="Times New Roman" panose="02020603050405020304" pitchFamily="18" charset="0"/>
              <a:cs typeface="Times New Roman" panose="02020603050405020304" pitchFamily="18" charset="0"/>
              <a:sym typeface="+mn-ea"/>
            </a:endParaRPr>
          </a:p>
          <a:p>
            <a:pPr algn="just">
              <a:lnSpc>
                <a:spcPct val="150000"/>
              </a:lnSpc>
              <a:buClr>
                <a:srgbClr val="000000"/>
              </a:buClr>
              <a:buSzPct val="99000"/>
              <a:buFont typeface="+mj-lt"/>
              <a:buAutoNum type="arabicPeriod" startAt="17"/>
            </a:pPr>
            <a:r>
              <a:rPr lang="en-US" sz="1600" dirty="0" err="1">
                <a:latin typeface="Times New Roman" panose="02020603050405020304" pitchFamily="18" charset="0"/>
                <a:cs typeface="Times New Roman" panose="02020603050405020304" pitchFamily="18" charset="0"/>
                <a:sym typeface="+mn-ea"/>
              </a:rPr>
              <a:t>Thara</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Goel</a:t>
            </a:r>
            <a:r>
              <a:rPr lang="en-US" sz="1600" dirty="0">
                <a:latin typeface="Times New Roman" panose="02020603050405020304" pitchFamily="18" charset="0"/>
                <a:cs typeface="Times New Roman" panose="02020603050405020304" pitchFamily="18" charset="0"/>
                <a:sym typeface="+mn-ea"/>
              </a:rPr>
              <a:t>., Mahesh., </a:t>
            </a:r>
            <a:r>
              <a:rPr lang="en-US" sz="1600" dirty="0" err="1">
                <a:latin typeface="Times New Roman" panose="02020603050405020304" pitchFamily="18" charset="0"/>
                <a:cs typeface="Times New Roman" panose="02020603050405020304" pitchFamily="18" charset="0"/>
                <a:sym typeface="+mn-ea"/>
              </a:rPr>
              <a:t>Chatchawal</a:t>
            </a:r>
            <a:r>
              <a:rPr lang="en-US" sz="1600" dirty="0">
                <a:latin typeface="Times New Roman" panose="02020603050405020304" pitchFamily="18" charset="0"/>
                <a:cs typeface="Times New Roman" panose="02020603050405020304" pitchFamily="18" charset="0"/>
                <a:sym typeface="+mn-ea"/>
              </a:rPr>
              <a:t>. (2022). Advances in gas sensors and electronic nose technologies for agricultural cycle applications. </a:t>
            </a:r>
            <a:r>
              <a:rPr lang="en-US" sz="1600" i="1" dirty="0">
                <a:latin typeface="Times New Roman" panose="02020603050405020304" pitchFamily="18" charset="0"/>
                <a:cs typeface="Times New Roman" panose="02020603050405020304" pitchFamily="18" charset="0"/>
                <a:sym typeface="+mn-ea"/>
              </a:rPr>
              <a:t>SD Compt. Elect. </a:t>
            </a:r>
            <a:r>
              <a:rPr lang="en-US" sz="1600" i="1" dirty="0" err="1">
                <a:latin typeface="Times New Roman" panose="02020603050405020304" pitchFamily="18" charset="0"/>
                <a:cs typeface="Times New Roman" panose="02020603050405020304" pitchFamily="18" charset="0"/>
                <a:sym typeface="+mn-ea"/>
              </a:rPr>
              <a:t>Agric</a:t>
            </a:r>
            <a:r>
              <a:rPr lang="en-US" sz="1600" i="1" dirty="0">
                <a:latin typeface="Times New Roman" panose="02020603050405020304" pitchFamily="18" charset="0"/>
                <a:cs typeface="Times New Roman" panose="02020603050405020304" pitchFamily="18" charset="0"/>
                <a:sym typeface="+mn-ea"/>
              </a:rPr>
              <a:t>, 193(1), </a:t>
            </a:r>
            <a:r>
              <a:rPr lang="en-US" sz="1600" dirty="0">
                <a:latin typeface="Times New Roman" panose="02020603050405020304" pitchFamily="18" charset="0"/>
                <a:cs typeface="Times New Roman" panose="02020603050405020304" pitchFamily="18" charset="0"/>
                <a:sym typeface="+mn-ea"/>
                <a:hlinkClick r:id="rId3"/>
              </a:rPr>
              <a:t>https://doi.org/10.1016/j.compag.2021.106673</a:t>
            </a:r>
            <a:endParaRPr lang="en-US" sz="1600" dirty="0">
              <a:latin typeface="Times New Roman" panose="02020603050405020304" pitchFamily="18" charset="0"/>
              <a:cs typeface="Times New Roman" panose="02020603050405020304" pitchFamily="18" charset="0"/>
            </a:endParaRPr>
          </a:p>
          <a:p>
            <a:pPr algn="just">
              <a:lnSpc>
                <a:spcPct val="150000"/>
              </a:lnSpc>
              <a:buClr>
                <a:srgbClr val="000000"/>
              </a:buClr>
              <a:buSzPct val="99000"/>
              <a:buFont typeface="+mj-lt"/>
              <a:buAutoNum type="arabicPeriod" startAt="17"/>
            </a:pPr>
            <a:r>
              <a:rPr lang="en-US" sz="1600" dirty="0">
                <a:latin typeface="Times New Roman" panose="02020603050405020304" pitchFamily="18" charset="0"/>
                <a:cs typeface="Times New Roman" panose="02020603050405020304" pitchFamily="18" charset="0"/>
                <a:sym typeface="+mn-ea"/>
              </a:rPr>
              <a:t>Z Zheng., C Zhang. (2022). Electronic noses based on metal oxide semiconductor sensors for detecting crop diseases and insect pests.</a:t>
            </a:r>
            <a:r>
              <a:rPr lang="en-US" sz="1600" i="1" dirty="0">
                <a:latin typeface="Times New Roman" panose="02020603050405020304" pitchFamily="18" charset="0"/>
                <a:cs typeface="Times New Roman" panose="02020603050405020304" pitchFamily="18" charset="0"/>
                <a:sym typeface="+mn-ea"/>
              </a:rPr>
              <a:t> SD Compt. Elect. </a:t>
            </a:r>
            <a:r>
              <a:rPr lang="en-US" sz="1600" i="1" dirty="0" err="1">
                <a:latin typeface="Times New Roman" panose="02020603050405020304" pitchFamily="18" charset="0"/>
                <a:cs typeface="Times New Roman" panose="02020603050405020304" pitchFamily="18" charset="0"/>
                <a:sym typeface="+mn-ea"/>
              </a:rPr>
              <a:t>Agric</a:t>
            </a:r>
            <a:r>
              <a:rPr lang="en-US" sz="1600" i="1" dirty="0">
                <a:latin typeface="Times New Roman" panose="02020603050405020304" pitchFamily="18" charset="0"/>
                <a:cs typeface="Times New Roman" panose="02020603050405020304" pitchFamily="18" charset="0"/>
                <a:sym typeface="+mn-ea"/>
              </a:rPr>
              <a:t>, 197(3)</a:t>
            </a:r>
            <a:r>
              <a:rPr lang="en-IN" sz="1600"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hlinkClick r:id="rId4"/>
              </a:rPr>
              <a:t>http://dx.doi.org/10.1016/j.compag.2022.106988</a:t>
            </a: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buFont typeface="+mj-lt"/>
              <a:buAutoNum type="arabicPeriod" startAt="17"/>
            </a:pPr>
            <a:endParaRPr lang="en-US" sz="1600" i="1" dirty="0">
              <a:latin typeface="Times New Roman" panose="02020603050405020304" pitchFamily="18" charset="0"/>
              <a:cs typeface="Times New Roman" panose="02020603050405020304" pitchFamily="18" charset="0"/>
            </a:endParaRPr>
          </a:p>
          <a:p>
            <a:pPr>
              <a:buFont typeface="+mj-lt"/>
              <a:buAutoNum type="arabicPeriod" startAt="17"/>
            </a:pPr>
            <a:endParaRPr lang="en-IN"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startAt="17"/>
            </a:pPr>
            <a:endParaRPr lang="en-IN"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IN"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br>
              <a:rPr lang="en-US" sz="1600" dirty="0">
                <a:latin typeface="Times New Roman" panose="02020603050405020304" pitchFamily="18" charset="0"/>
                <a:cs typeface="Times New Roman" panose="02020603050405020304" pitchFamily="18" charset="0"/>
                <a:sym typeface="+mn-ea"/>
              </a:rPr>
            </a:br>
            <a:br>
              <a:rPr lang="it-IT" sz="1600" dirty="0">
                <a:latin typeface="Times New Roman" panose="02020603050405020304" pitchFamily="18" charset="0"/>
                <a:cs typeface="Times New Roman" panose="02020603050405020304" pitchFamily="18" charset="0"/>
                <a:sym typeface="+mn-ea"/>
              </a:rPr>
            </a:b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br>
              <a:rPr lang="en-US" sz="1600" dirty="0">
                <a:latin typeface="Times New Roman" panose="02020603050405020304" pitchFamily="18" charset="0"/>
                <a:cs typeface="Times New Roman" panose="02020603050405020304" pitchFamily="18" charset="0"/>
                <a:sym typeface="+mn-ea"/>
              </a:rPr>
            </a:br>
            <a:endParaRPr lang="it-IT" sz="1600" dirty="0">
              <a:latin typeface="Times New Roman" panose="02020603050405020304" pitchFamily="18" charset="0"/>
              <a:cs typeface="Times New Roman" panose="02020603050405020304" pitchFamily="18" charset="0"/>
            </a:endParaRPr>
          </a:p>
          <a:p>
            <a:pPr algn="just">
              <a:buFont typeface="+mj-lt"/>
              <a:buAutoNum type="arabicPeriod" startAt="17"/>
            </a:pPr>
            <a:br>
              <a:rPr lang="it-IT" sz="1600" dirty="0">
                <a:latin typeface="Times New Roman" panose="02020603050405020304" pitchFamily="18" charset="0"/>
                <a:cs typeface="Times New Roman" panose="02020603050405020304" pitchFamily="18" charset="0"/>
                <a:sym typeface="+mn-ea"/>
              </a:rPr>
            </a:br>
            <a:r>
              <a:rPr lang="en-US" sz="1600" dirty="0">
                <a:latin typeface="Times New Roman" panose="02020603050405020304" pitchFamily="18" charset="0"/>
                <a:cs typeface="Times New Roman" panose="02020603050405020304" pitchFamily="18" charset="0"/>
                <a:sym typeface="+mn-ea"/>
              </a:rPr>
              <a:t> </a:t>
            </a: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startAt="17"/>
            </a:pPr>
            <a:br>
              <a:rPr lang="en-US" sz="1600" dirty="0">
                <a:latin typeface="Times New Roman" panose="02020603050405020304" pitchFamily="18" charset="0"/>
                <a:cs typeface="Times New Roman" panose="02020603050405020304" pitchFamily="18" charset="0"/>
                <a:sym typeface="+mn-ea"/>
              </a:rPr>
            </a:br>
            <a:endParaRPr lang="en-US" sz="1600" u="none" strike="noStrike" dirty="0">
              <a:solidFill>
                <a:srgbClr val="0563C1"/>
              </a:solidFill>
              <a:effectLst/>
              <a:latin typeface="Times New Roman" panose="02020603050405020304" pitchFamily="18" charset="0"/>
              <a:ea typeface="Calibri" panose="020F0502020204030204" charset="0"/>
              <a:cs typeface="Times New Roman" panose="02020603050405020304" pitchFamily="18" charset="0"/>
            </a:endParaRPr>
          </a:p>
          <a:p>
            <a:pPr algn="just">
              <a:lnSpc>
                <a:spcPct val="200000"/>
              </a:lnSpc>
              <a:spcAft>
                <a:spcPts val="800"/>
              </a:spcAft>
              <a:buFont typeface="+mj-lt"/>
              <a:buAutoNum type="arabicPeriod" startAt="17"/>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304800" y="1676400"/>
            <a:ext cx="8229600" cy="334391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E-nose technology is set to revolutionize agriculture by accurately detecting fruit ripeness, monitoring climate changes, and identifying harmful gases. This empowers farmers to optimize harvests, adapt to environmental shifts, and protect crops, leading to increased efficiency, sustainability, and resilience. As research advances, the applications of e-noses are expected to expand, ensuring agriculture thrives in a dynamic environment.</a:t>
            </a:r>
          </a:p>
        </p:txBody>
      </p:sp>
      <p:sp>
        <p:nvSpPr>
          <p:cNvPr id="4" name="Date Placeholder 3"/>
          <p:cNvSpPr>
            <a:spLocks noGrp="1"/>
          </p:cNvSpPr>
          <p:nvPr>
            <p:ph type="dt" sz="half" idx="10"/>
          </p:nvPr>
        </p:nvSpPr>
        <p:spPr/>
        <p:txBody>
          <a:bodyPr/>
          <a:lstStyle/>
          <a:p>
            <a:fld id="{2EB2B599-43C6-4AF5-82C4-4BD4025FE96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655" y="152400"/>
            <a:ext cx="8229600" cy="1143000"/>
          </a:xfrm>
        </p:spPr>
        <p:txBody>
          <a:bodyPr/>
          <a:lstStyle/>
          <a:p>
            <a:pPr algn="l"/>
            <a:r>
              <a:rPr lang="en-IN" altLang="en-US" sz="3200" b="1">
                <a:latin typeface="Times New Roman" panose="02020603050405020304" pitchFamily="18" charset="0"/>
                <a:cs typeface="Times New Roman" panose="02020603050405020304" pitchFamily="18" charset="0"/>
                <a:sym typeface="+mn-ea"/>
              </a:rPr>
              <a:t>QUESTION &amp; ANSWERS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3657600" lvl="8" indent="0">
              <a:lnSpc>
                <a:spcPct val="240000"/>
              </a:lnSpc>
              <a:buNone/>
            </a:pPr>
            <a:r>
              <a:rPr lang="en-IN" altLang="en-US" sz="9900"/>
              <a:t>?</a:t>
            </a:r>
          </a:p>
        </p:txBody>
      </p:sp>
      <p:sp>
        <p:nvSpPr>
          <p:cNvPr id="4" name="Date Placeholder 3"/>
          <p:cNvSpPr>
            <a:spLocks noGrp="1"/>
          </p:cNvSpPr>
          <p:nvPr>
            <p:ph type="dt" sz="half" idx="10"/>
          </p:nvPr>
        </p:nvSpPr>
        <p:spPr/>
        <p:txBody>
          <a:bodyPr/>
          <a:lstStyle/>
          <a:p>
            <a:fld id="{E6548BF1-274A-4D06-90A0-3F64D4315D8B}"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 with IoT</a:t>
            </a:r>
          </a:p>
        </p:txBody>
      </p:sp>
      <p:sp>
        <p:nvSpPr>
          <p:cNvPr id="6" name="Slide Number Placeholder 5"/>
          <p:cNvSpPr>
            <a:spLocks noGrp="1"/>
          </p:cNvSpPr>
          <p:nvPr>
            <p:ph type="sldNum" sz="quarter" idx="12"/>
          </p:nvPr>
        </p:nvSpPr>
        <p:spPr/>
        <p:txBody>
          <a:bodyPr/>
          <a:lstStyle/>
          <a:p>
            <a:fld id="{7B28076C-CE04-4A00-BFAA-A90EA8355859}"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latin typeface="Times New Roman" panose="02020603050405020304" pitchFamily="18" charset="0"/>
                <a:cs typeface="Times New Roman" panose="02020603050405020304" pitchFamily="18" charset="0"/>
              </a:rPr>
              <a:t>THANK YOU</a:t>
            </a:r>
          </a:p>
        </p:txBody>
      </p:sp>
      <p:sp>
        <p:nvSpPr>
          <p:cNvPr id="3" name="Date Placeholder 2"/>
          <p:cNvSpPr>
            <a:spLocks noGrp="1"/>
          </p:cNvSpPr>
          <p:nvPr>
            <p:ph type="dt" sz="half" idx="10"/>
          </p:nvPr>
        </p:nvSpPr>
        <p:spPr/>
        <p:txBody>
          <a:bodyPr/>
          <a:lstStyle/>
          <a:p>
            <a:fld id="{114B8C96-9E21-4B57-93F3-D2D045E6FC60}" type="datetime3">
              <a:rPr lang="en-US" smtClean="0"/>
              <a:t>15 November 2024</a:t>
            </a:fld>
            <a:endParaRPr lang="en-US"/>
          </a:p>
        </p:txBody>
      </p:sp>
      <p:sp>
        <p:nvSpPr>
          <p:cNvPr id="4" name="Footer Placeholder 3"/>
          <p:cNvSpPr>
            <a:spLocks noGrp="1"/>
          </p:cNvSpPr>
          <p:nvPr>
            <p:ph type="ftr" sz="quarter" idx="11"/>
          </p:nvPr>
        </p:nvSpPr>
        <p:spPr/>
        <p:txBody>
          <a:bodyPr/>
          <a:lstStyle/>
          <a:p>
            <a:r>
              <a:rPr lang="en-US" dirty="0"/>
              <a:t>School of Computing - CSE with IoT</a:t>
            </a:r>
          </a:p>
        </p:txBody>
      </p:sp>
      <p:sp>
        <p:nvSpPr>
          <p:cNvPr id="5" name="Slide Number Placeholder 4"/>
          <p:cNvSpPr>
            <a:spLocks noGrp="1"/>
          </p:cNvSpPr>
          <p:nvPr>
            <p:ph type="sldNum" sz="quarter" idx="12"/>
          </p:nvPr>
        </p:nvSpPr>
        <p:spPr/>
        <p:txBody>
          <a:bodyPr/>
          <a:lstStyle/>
          <a:p>
            <a:fld id="{7B28076C-CE04-4A00-BFAA-A90EA8355859}" type="slidenum">
              <a:rPr lang="en-US" smtClean="0"/>
              <a:t>33</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latin typeface="Times New Roman" panose="02020603050405020304" pitchFamily="18" charset="0"/>
                <a:cs typeface="Times New Roman" panose="02020603050405020304" pitchFamily="18" charset="0"/>
              </a:rPr>
              <a:t>We thank God, Our Department, Guide, Panel Members, Supportive Professors and all Technical and non Technical staff who helped us in our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algn="just">
              <a:lnSpc>
                <a:spcPct val="100000"/>
              </a:lnSpc>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To e</a:t>
            </a:r>
            <a:r>
              <a:rPr lang="en-US" sz="2400" dirty="0" err="1">
                <a:latin typeface="Times New Roman" panose="02020603050405020304" pitchFamily="18" charset="0"/>
                <a:cs typeface="Times New Roman" panose="02020603050405020304" pitchFamily="18" charset="0"/>
              </a:rPr>
              <a:t>nhance</a:t>
            </a:r>
            <a:r>
              <a:rPr lang="en-US" sz="2400" dirty="0">
                <a:latin typeface="Times New Roman" panose="02020603050405020304" pitchFamily="18" charset="0"/>
                <a:cs typeface="Times New Roman" panose="02020603050405020304" pitchFamily="18" charset="0"/>
              </a:rPr>
              <a:t> fruit quality assessment by accurately pinpointing ripeness, leading to reduced waste and optimized harvest times. </a:t>
            </a:r>
          </a:p>
          <a:p>
            <a:pPr algn="just">
              <a:lnSpc>
                <a:spcPct val="100000"/>
              </a:lnSpc>
              <a:buFont typeface="Arial" panose="020B0604020202020204" pitchFamily="34" charset="0"/>
              <a:buChar char="•"/>
            </a:pPr>
            <a:r>
              <a:rPr lang="en-IN" altLang="en-US" sz="2400" dirty="0" err="1">
                <a:latin typeface="Times New Roman" panose="02020603050405020304" pitchFamily="18" charset="0"/>
                <a:cs typeface="Times New Roman" panose="02020603050405020304" pitchFamily="18" charset="0"/>
              </a:rPr>
              <a:t>To m</a:t>
            </a:r>
            <a:r>
              <a:rPr lang="en-US" sz="2400" dirty="0" err="1">
                <a:latin typeface="Times New Roman" panose="02020603050405020304" pitchFamily="18" charset="0"/>
                <a:cs typeface="Times New Roman" panose="02020603050405020304" pitchFamily="18" charset="0"/>
              </a:rPr>
              <a:t>onitor</a:t>
            </a:r>
            <a:r>
              <a:rPr lang="en-US" sz="2400" dirty="0">
                <a:latin typeface="Times New Roman" panose="02020603050405020304" pitchFamily="18" charset="0"/>
                <a:cs typeface="Times New Roman" panose="02020603050405020304" pitchFamily="18" charset="0"/>
              </a:rPr>
              <a:t> the impact of climate change by tracking specific gas signatures in agricultural environments, enabling data-driven adaptation strategies.</a:t>
            </a:r>
          </a:p>
          <a:p>
            <a:pPr algn="just">
              <a:lnSpc>
                <a:spcPct val="100000"/>
              </a:lnSpc>
              <a:buFont typeface="Arial" panose="020B0604020202020204" pitchFamily="34" charset="0"/>
              <a:buChar char="•"/>
            </a:pPr>
            <a:r>
              <a:rPr lang="en-IN" altLang="en-US" sz="2400" dirty="0" err="1">
                <a:latin typeface="Times New Roman" panose="02020603050405020304" pitchFamily="18" charset="0"/>
                <a:cs typeface="Times New Roman" panose="02020603050405020304" pitchFamily="18" charset="0"/>
              </a:rPr>
              <a:t>To i</a:t>
            </a:r>
            <a:r>
              <a:rPr lang="en-US" sz="2400" dirty="0" err="1">
                <a:latin typeface="Times New Roman" panose="02020603050405020304" pitchFamily="18" charset="0"/>
                <a:cs typeface="Times New Roman" panose="02020603050405020304" pitchFamily="18" charset="0"/>
              </a:rPr>
              <a:t>dentify</a:t>
            </a:r>
            <a:r>
              <a:rPr lang="en-US" sz="2400" dirty="0">
                <a:latin typeface="Times New Roman" panose="02020603050405020304" pitchFamily="18" charset="0"/>
                <a:cs typeface="Times New Roman" panose="02020603050405020304" pitchFamily="18" charset="0"/>
              </a:rPr>
              <a:t> and mitigate the effects of harmful gases to protect crops from damage and ensure optimal farm productivity</a:t>
            </a:r>
            <a:r>
              <a:rPr lang="en-I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700" dirty="0">
              <a:latin typeface="Times New Roman" panose="02020603050405020304" pitchFamily="18" charset="0"/>
              <a:cs typeface="Times New Roman" panose="02020603050405020304" pitchFamily="18" charset="0"/>
            </a:endParaRPr>
          </a:p>
          <a:p>
            <a:pPr marL="0" indent="0" algn="just">
              <a:buNone/>
            </a:pPr>
            <a:endParaRPr lang="en-US" sz="27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559C693-B3CD-4EFC-A869-740248E4904D}" type="datetime3">
              <a:rPr lang="en-US" smtClean="0"/>
              <a:t>15 November 2024</a:t>
            </a:fld>
            <a:endParaRPr lang="en-US" dirty="0"/>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p:cNvSpPr>
            <a:spLocks noGrp="1"/>
          </p:cNvSpPr>
          <p:nvPr>
            <p:ph type="dt" sz="half" idx="10"/>
          </p:nvPr>
        </p:nvSpPr>
        <p:spPr/>
        <p:txBody>
          <a:bodyPr/>
          <a:lstStyle/>
          <a:p>
            <a:fld id="{0B95C9DD-446B-44F4-8B85-EC0BB3F20AE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5</a:t>
            </a:fld>
            <a:endParaRPr lang="en-US" dirty="0"/>
          </a:p>
        </p:txBody>
      </p:sp>
      <p:graphicFrame>
        <p:nvGraphicFramePr>
          <p:cNvPr id="8" name="Table 4"/>
          <p:cNvGraphicFramePr>
            <a:graphicFrameLocks noGrp="1"/>
          </p:cNvGraphicFramePr>
          <p:nvPr/>
        </p:nvGraphicFramePr>
        <p:xfrm>
          <a:off x="457200" y="1371600"/>
          <a:ext cx="8229601" cy="5059680"/>
        </p:xfrm>
        <a:graphic>
          <a:graphicData uri="http://schemas.openxmlformats.org/drawingml/2006/table">
            <a:tbl>
              <a:tblPr firstRow="1" bandRow="1">
                <a:tableStyleId>{5940675A-B579-460E-94D1-54222C63F5DA}</a:tableStyleId>
              </a:tblPr>
              <a:tblGrid>
                <a:gridCol w="1784374">
                  <a:extLst>
                    <a:ext uri="{9D8B030D-6E8A-4147-A177-3AD203B41FA5}">
                      <a16:colId xmlns:a16="http://schemas.microsoft.com/office/drawing/2014/main" val="20000"/>
                    </a:ext>
                  </a:extLst>
                </a:gridCol>
                <a:gridCol w="1939537">
                  <a:extLst>
                    <a:ext uri="{9D8B030D-6E8A-4147-A177-3AD203B41FA5}">
                      <a16:colId xmlns:a16="http://schemas.microsoft.com/office/drawing/2014/main" val="20001"/>
                    </a:ext>
                  </a:extLst>
                </a:gridCol>
                <a:gridCol w="2075896">
                  <a:extLst>
                    <a:ext uri="{9D8B030D-6E8A-4147-A177-3AD203B41FA5}">
                      <a16:colId xmlns:a16="http://schemas.microsoft.com/office/drawing/2014/main" val="20002"/>
                    </a:ext>
                  </a:extLst>
                </a:gridCol>
                <a:gridCol w="2429794">
                  <a:extLst>
                    <a:ext uri="{9D8B030D-6E8A-4147-A177-3AD203B41FA5}">
                      <a16:colId xmlns:a16="http://schemas.microsoft.com/office/drawing/2014/main" val="20003"/>
                    </a:ext>
                  </a:extLst>
                </a:gridCol>
              </a:tblGrid>
              <a:tr h="304800">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Author &amp; Journal name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Title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Existing techniques</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Drawbacks</a:t>
                      </a:r>
                    </a:p>
                  </a:txBody>
                  <a:tcPr anchor="ctr"/>
                </a:tc>
                <a:extLst>
                  <a:ext uri="{0D108BD9-81ED-4DB2-BD59-A6C34878D82A}">
                    <a16:rowId xmlns:a16="http://schemas.microsoft.com/office/drawing/2014/main" val="10000"/>
                  </a:ext>
                </a:extLst>
              </a:tr>
              <a:tr h="800100">
                <a:tc>
                  <a:txBody>
                    <a:bodyPr/>
                    <a:lstStyle/>
                    <a:p>
                      <a:pPr algn="just"/>
                      <a:r>
                        <a:rPr lang="it-IT" sz="1400" dirty="0">
                          <a:solidFill>
                            <a:schemeClr val="tx1"/>
                          </a:solidFill>
                          <a:latin typeface="Times New Roman" panose="02020603050405020304" pitchFamily="18" charset="0"/>
                          <a:cs typeface="Times New Roman" panose="02020603050405020304" pitchFamily="18" charset="0"/>
                        </a:rPr>
                        <a:t>M Baietto., AD Wilson.</a:t>
                      </a:r>
                      <a:r>
                        <a:rPr lang="en-US" sz="1400" dirty="0">
                          <a:solidFill>
                            <a:schemeClr val="tx1"/>
                          </a:solidFill>
                          <a:latin typeface="Times New Roman" panose="02020603050405020304" pitchFamily="18" charset="0"/>
                          <a:cs typeface="Times New Roman" panose="02020603050405020304" pitchFamily="18" charset="0"/>
                        </a:rPr>
                        <a:t> MDPI Sensors for Food Safety and Quality</a:t>
                      </a:r>
                      <a:r>
                        <a:rPr lang="it-IT" sz="1400" dirty="0">
                          <a:solidFill>
                            <a:schemeClr val="tx1"/>
                          </a:solidFill>
                          <a:latin typeface="Times New Roman" panose="02020603050405020304" pitchFamily="18" charset="0"/>
                          <a:cs typeface="Times New Roman" panose="02020603050405020304" pitchFamily="18" charset="0"/>
                        </a:rPr>
                        <a:t> </a:t>
                      </a:r>
                    </a:p>
                    <a:p>
                      <a:pPr algn="just"/>
                      <a:r>
                        <a:rPr lang="it-IT" sz="1400" dirty="0">
                          <a:solidFill>
                            <a:schemeClr val="tx1"/>
                          </a:solidFill>
                          <a:latin typeface="Times New Roman" panose="02020603050405020304" pitchFamily="18" charset="0"/>
                          <a:cs typeface="Times New Roman" panose="02020603050405020304" pitchFamily="18" charset="0"/>
                        </a:rPr>
                        <a:t>(2015).</a:t>
                      </a:r>
                      <a:endParaRPr lang="en-IN" sz="14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a:t>
                      </a:r>
                      <a:r>
                        <a:rPr lang="en-US" sz="1400" b="0" u="none" strike="noStrike" kern="1200" baseline="0" dirty="0" err="1">
                          <a:solidFill>
                            <a:schemeClr val="tx1"/>
                          </a:solidFill>
                          <a:latin typeface="Times New Roman" panose="02020603050405020304" pitchFamily="18" charset="0"/>
                          <a:ea typeface="+mn-ea"/>
                          <a:cs typeface="Times New Roman" panose="02020603050405020304" pitchFamily="18" charset="0"/>
                        </a:rPr>
                        <a:t>ic</a:t>
                      </a:r>
                      <a:r>
                        <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-Nose Applications for Fruit Identification, Ripeness, and Quality Grading</a:t>
                      </a:r>
                      <a:endPar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Electronic-nose (e-nose) technology with specialized sensor arrays to analyze volatile organic compounds (VOCs) emitted by fruits.</a:t>
                      </a:r>
                    </a:p>
                  </a:txBody>
                  <a:tcPr anchor="ctr"/>
                </a:tc>
                <a:tc>
                  <a:txBody>
                    <a:bodyPr/>
                    <a:lstStyle/>
                    <a:p>
                      <a:pPr marL="0" indent="0" algn="just">
                        <a:buFont typeface="Arial" panose="020B0604020202020204" pitchFamily="34" charset="0"/>
                        <a:buNone/>
                      </a:pPr>
                      <a:r>
                        <a:rPr lang="en-IN" sz="1400" b="0" u="none" strike="noStrike" kern="1200" baseline="0">
                          <a:solidFill>
                            <a:schemeClr val="tx1"/>
                          </a:solidFill>
                          <a:ea typeface="+mn-ea"/>
                          <a:cs typeface="Times New Roman" panose="02020603050405020304" pitchFamily="18" charset="0"/>
                        </a:rPr>
                        <a:t>Potential for sensor drift and the need for regular calibration to maintain accuracy.</a:t>
                      </a:r>
                    </a:p>
                  </a:txBody>
                  <a:tcPr anchor="ctr"/>
                </a:tc>
                <a:extLst>
                  <a:ext uri="{0D108BD9-81ED-4DB2-BD59-A6C34878D82A}">
                    <a16:rowId xmlns:a16="http://schemas.microsoft.com/office/drawing/2014/main" val="10001"/>
                  </a:ext>
                </a:extLst>
              </a:tr>
              <a:tr h="1066800">
                <a:tc>
                  <a:txBody>
                    <a:bodyPr/>
                    <a:lstStyle/>
                    <a:p>
                      <a:pPr algn="just"/>
                      <a:r>
                        <a:rPr lang="en-IN" sz="1400" dirty="0">
                          <a:solidFill>
                            <a:schemeClr val="tx1"/>
                          </a:solidFill>
                          <a:latin typeface="Times New Roman" panose="02020603050405020304" pitchFamily="18" charset="0"/>
                          <a:cs typeface="Times New Roman" panose="02020603050405020304" pitchFamily="18" charset="0"/>
                        </a:rPr>
                        <a:t>J. </a:t>
                      </a:r>
                      <a:r>
                        <a:rPr lang="en-IN" sz="1400" dirty="0" err="1">
                          <a:solidFill>
                            <a:schemeClr val="tx1"/>
                          </a:solidFill>
                          <a:latin typeface="Times New Roman" panose="02020603050405020304" pitchFamily="18" charset="0"/>
                          <a:cs typeface="Times New Roman" panose="02020603050405020304" pitchFamily="18" charset="0"/>
                        </a:rPr>
                        <a:t>Brezmes</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Ma.L.L</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Fructuoso</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E.Llobet</a:t>
                      </a:r>
                      <a:r>
                        <a:rPr lang="en-IN" sz="1400" dirty="0">
                          <a:solidFill>
                            <a:schemeClr val="tx1"/>
                          </a:solidFill>
                          <a:latin typeface="Times New Roman" panose="02020603050405020304" pitchFamily="18" charset="0"/>
                          <a:cs typeface="Times New Roman" panose="02020603050405020304" pitchFamily="18" charset="0"/>
                        </a:rPr>
                        <a:t>., X. </a:t>
                      </a:r>
                      <a:r>
                        <a:rPr lang="en-IN" sz="1400" dirty="0" err="1">
                          <a:solidFill>
                            <a:schemeClr val="tx1"/>
                          </a:solidFill>
                          <a:latin typeface="Times New Roman" panose="02020603050405020304" pitchFamily="18" charset="0"/>
                          <a:cs typeface="Times New Roman" panose="02020603050405020304" pitchFamily="18" charset="0"/>
                        </a:rPr>
                        <a:t>Vilanova</a:t>
                      </a:r>
                      <a:r>
                        <a:rPr lang="en-IN" sz="1400" dirty="0">
                          <a:solidFill>
                            <a:schemeClr val="tx1"/>
                          </a:solidFill>
                          <a:latin typeface="Times New Roman" panose="02020603050405020304" pitchFamily="18" charset="0"/>
                          <a:cs typeface="Times New Roman" panose="02020603050405020304" pitchFamily="18" charset="0"/>
                        </a:rPr>
                        <a:t>., I. </a:t>
                      </a:r>
                      <a:r>
                        <a:rPr lang="en-IN" sz="1400" dirty="0" err="1">
                          <a:solidFill>
                            <a:schemeClr val="tx1"/>
                          </a:solidFill>
                          <a:latin typeface="Times New Roman" panose="02020603050405020304" pitchFamily="18" charset="0"/>
                          <a:cs typeface="Times New Roman" panose="02020603050405020304" pitchFamily="18" charset="0"/>
                        </a:rPr>
                        <a:t>Recasens</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J.Orts</a:t>
                      </a:r>
                      <a:r>
                        <a:rPr lang="en-IN" sz="1400" dirty="0">
                          <a:solidFill>
                            <a:schemeClr val="tx1"/>
                          </a:solidFill>
                          <a:latin typeface="Times New Roman" panose="02020603050405020304" pitchFamily="18" charset="0"/>
                          <a:cs typeface="Times New Roman" panose="02020603050405020304" pitchFamily="18" charset="0"/>
                        </a:rPr>
                        <a:t>., G. </a:t>
                      </a:r>
                      <a:r>
                        <a:rPr lang="en-IN" sz="1400" dirty="0" err="1">
                          <a:solidFill>
                            <a:schemeClr val="tx1"/>
                          </a:solidFill>
                          <a:latin typeface="Times New Roman" panose="02020603050405020304" pitchFamily="18" charset="0"/>
                          <a:cs typeface="Times New Roman" panose="02020603050405020304" pitchFamily="18" charset="0"/>
                        </a:rPr>
                        <a:t>Saiz</a:t>
                      </a:r>
                      <a:r>
                        <a:rPr lang="en-IN" sz="1400" dirty="0">
                          <a:solidFill>
                            <a:schemeClr val="tx1"/>
                          </a:solidFill>
                          <a:latin typeface="Times New Roman" panose="02020603050405020304" pitchFamily="18" charset="0"/>
                          <a:cs typeface="Times New Roman" panose="02020603050405020304" pitchFamily="18" charset="0"/>
                        </a:rPr>
                        <a:t>., X. </a:t>
                      </a:r>
                      <a:r>
                        <a:rPr lang="en-IN" sz="1400" dirty="0" err="1">
                          <a:solidFill>
                            <a:schemeClr val="tx1"/>
                          </a:solidFill>
                          <a:latin typeface="Times New Roman" panose="02020603050405020304" pitchFamily="18" charset="0"/>
                          <a:cs typeface="Times New Roman" panose="02020603050405020304" pitchFamily="18" charset="0"/>
                        </a:rPr>
                        <a:t>Cocrreig</a:t>
                      </a:r>
                      <a:r>
                        <a:rPr lang="en-IN" sz="1400" dirty="0">
                          <a:solidFill>
                            <a:schemeClr val="tx1"/>
                          </a:solidFill>
                          <a:latin typeface="Times New Roman" panose="02020603050405020304" pitchFamily="18" charset="0"/>
                          <a:cs typeface="Times New Roman" panose="02020603050405020304" pitchFamily="18" charset="0"/>
                        </a:rPr>
                        <a:t>. IEEE Sensors Journal</a:t>
                      </a:r>
                    </a:p>
                    <a:p>
                      <a:pPr algn="just"/>
                      <a:r>
                        <a:rPr lang="en-IN" sz="1400" dirty="0">
                          <a:solidFill>
                            <a:schemeClr val="tx1"/>
                          </a:solidFill>
                          <a:latin typeface="Times New Roman" panose="02020603050405020304" pitchFamily="18" charset="0"/>
                          <a:cs typeface="Times New Roman" panose="02020603050405020304" pitchFamily="18" charset="0"/>
                        </a:rPr>
                        <a:t>(2005). </a:t>
                      </a:r>
                    </a:p>
                  </a:txBody>
                  <a:tcPr anchor="ctr"/>
                </a:tc>
                <a:tc>
                  <a:txBody>
                    <a:bodyPr/>
                    <a:lstStyle/>
                    <a:p>
                      <a:pPr algn="just"/>
                      <a:r>
                        <a:rPr lang="en-IN" sz="1400" dirty="0">
                          <a:solidFill>
                            <a:schemeClr val="tx1"/>
                          </a:solidFill>
                          <a:latin typeface="Times New Roman" panose="02020603050405020304" pitchFamily="18" charset="0"/>
                          <a:cs typeface="Times New Roman" panose="02020603050405020304" pitchFamily="18" charset="0"/>
                        </a:rPr>
                        <a:t>Evaluation of an electronic nose to assess fruit ripeness</a:t>
                      </a:r>
                      <a:endPar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 noses to assess ripeness of peaches, nectarines, apples, and pears by comparing sensor measurements with traditional fruit quality techniques.</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 Requires frequent calibration and can be influenced by environmental conditions.</a:t>
                      </a:r>
                    </a:p>
                  </a:txBody>
                  <a:tcPr anchor="ctr"/>
                </a:tc>
                <a:extLst>
                  <a:ext uri="{0D108BD9-81ED-4DB2-BD59-A6C34878D82A}">
                    <a16:rowId xmlns:a16="http://schemas.microsoft.com/office/drawing/2014/main" val="10002"/>
                  </a:ext>
                </a:extLst>
              </a:tr>
              <a:tr h="990600">
                <a:tc>
                  <a:txBody>
                    <a:bodyPr/>
                    <a:lstStyle/>
                    <a:p>
                      <a:pPr algn="just"/>
                      <a:r>
                        <a:rPr lang="en-IN" sz="1400" dirty="0">
                          <a:latin typeface="Times New Roman" panose="02020603050405020304" pitchFamily="18" charset="0"/>
                          <a:cs typeface="Times New Roman" panose="02020603050405020304" pitchFamily="18" charset="0"/>
                        </a:rPr>
                        <a:t>RR Mohamed., R Yaacob., MA Mohamed., TAT Dir., F A Rahim.</a:t>
                      </a:r>
                    </a:p>
                    <a:p>
                      <a:pPr algn="just"/>
                      <a:r>
                        <a:rPr lang="en-US" sz="1400" i="0" dirty="0">
                          <a:latin typeface="Times New Roman" panose="02020603050405020304" pitchFamily="18" charset="0"/>
                          <a:cs typeface="Times New Roman" panose="02020603050405020304" pitchFamily="18" charset="0"/>
                        </a:rPr>
                        <a:t>International Journal of Engineering &amp; Technology</a:t>
                      </a:r>
                      <a:r>
                        <a:rPr lang="en-IN" sz="1400" dirty="0">
                          <a:latin typeface="Times New Roman" panose="02020603050405020304" pitchFamily="18" charset="0"/>
                          <a:cs typeface="Times New Roman" panose="02020603050405020304" pitchFamily="18" charset="0"/>
                        </a:rPr>
                        <a:t> (2018). </a:t>
                      </a:r>
                      <a:endParaRPr lang="en-IN" sz="14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Food Freshness Using Electronic Nose and Its Classification Method: A Review</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 noses with sensor arrays to detect and classify VOCs for food freshness assessment.</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Sensor sensitivity to humidity and temperature changes can affect accuracy.</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p:cNvSpPr>
            <a:spLocks noGrp="1"/>
          </p:cNvSpPr>
          <p:nvPr>
            <p:ph type="dt" sz="half" idx="10"/>
          </p:nvPr>
        </p:nvSpPr>
        <p:spPr/>
        <p:txBody>
          <a:bodyPr/>
          <a:lstStyle/>
          <a:p>
            <a:fld id="{0B95C9DD-446B-44F4-8B85-EC0BB3F20AE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6</a:t>
            </a:fld>
            <a:endParaRPr lang="en-US" dirty="0"/>
          </a:p>
        </p:txBody>
      </p:sp>
      <p:graphicFrame>
        <p:nvGraphicFramePr>
          <p:cNvPr id="8" name="Table 4"/>
          <p:cNvGraphicFramePr>
            <a:graphicFrameLocks noGrp="1"/>
          </p:cNvGraphicFramePr>
          <p:nvPr/>
        </p:nvGraphicFramePr>
        <p:xfrm>
          <a:off x="457200" y="1440815"/>
          <a:ext cx="8229577" cy="4846320"/>
        </p:xfrm>
        <a:graphic>
          <a:graphicData uri="http://schemas.openxmlformats.org/drawingml/2006/table">
            <a:tbl>
              <a:tblPr firstRow="1" bandRow="1">
                <a:tableStyleId>{5940675A-B579-460E-94D1-54222C63F5DA}</a:tableStyleId>
              </a:tblPr>
              <a:tblGrid>
                <a:gridCol w="1784350">
                  <a:extLst>
                    <a:ext uri="{9D8B030D-6E8A-4147-A177-3AD203B41FA5}">
                      <a16:colId xmlns:a16="http://schemas.microsoft.com/office/drawing/2014/main" val="20000"/>
                    </a:ext>
                  </a:extLst>
                </a:gridCol>
                <a:gridCol w="1939537">
                  <a:extLst>
                    <a:ext uri="{9D8B030D-6E8A-4147-A177-3AD203B41FA5}">
                      <a16:colId xmlns:a16="http://schemas.microsoft.com/office/drawing/2014/main" val="20001"/>
                    </a:ext>
                  </a:extLst>
                </a:gridCol>
                <a:gridCol w="2075896">
                  <a:extLst>
                    <a:ext uri="{9D8B030D-6E8A-4147-A177-3AD203B41FA5}">
                      <a16:colId xmlns:a16="http://schemas.microsoft.com/office/drawing/2014/main" val="20002"/>
                    </a:ext>
                  </a:extLst>
                </a:gridCol>
                <a:gridCol w="2429794">
                  <a:extLst>
                    <a:ext uri="{9D8B030D-6E8A-4147-A177-3AD203B41FA5}">
                      <a16:colId xmlns:a16="http://schemas.microsoft.com/office/drawing/2014/main" val="20003"/>
                    </a:ext>
                  </a:extLst>
                </a:gridCol>
              </a:tblGrid>
              <a:tr h="304800">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Author &amp; Journal name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Title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Existing techniques</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Drawbacks</a:t>
                      </a:r>
                    </a:p>
                  </a:txBody>
                  <a:tcPr anchor="ctr"/>
                </a:tc>
                <a:extLst>
                  <a:ext uri="{0D108BD9-81ED-4DB2-BD59-A6C34878D82A}">
                    <a16:rowId xmlns:a16="http://schemas.microsoft.com/office/drawing/2014/main" val="10000"/>
                  </a:ext>
                </a:extLst>
              </a:tr>
              <a:tr h="304800">
                <a:tc>
                  <a:txBody>
                    <a:bodyPr/>
                    <a:lstStyle/>
                    <a:p>
                      <a:pPr algn="just"/>
                      <a:r>
                        <a:rPr lang="en-US" sz="1400" dirty="0">
                          <a:latin typeface="Times New Roman" panose="02020603050405020304" pitchFamily="18" charset="0"/>
                          <a:cs typeface="Times New Roman" panose="02020603050405020304" pitchFamily="18" charset="0"/>
                        </a:rPr>
                        <a:t>IA. </a:t>
                      </a:r>
                      <a:r>
                        <a:rPr lang="en-US" sz="1400" dirty="0" err="1">
                          <a:latin typeface="Times New Roman" panose="02020603050405020304" pitchFamily="18" charset="0"/>
                          <a:cs typeface="Times New Roman" panose="02020603050405020304" pitchFamily="18" charset="0"/>
                        </a:rPr>
                        <a:t>Casalinuovo</a:t>
                      </a:r>
                      <a:r>
                        <a:rPr lang="en-US" sz="1400" dirty="0">
                          <a:latin typeface="Times New Roman" panose="02020603050405020304" pitchFamily="18" charset="0"/>
                          <a:cs typeface="Times New Roman" panose="02020603050405020304" pitchFamily="18" charset="0"/>
                        </a:rPr>
                        <a:t>.,</a:t>
                      </a:r>
                      <a:r>
                        <a:rPr lang="it-IT" sz="1400" baseline="30000" dirty="0">
                          <a:latin typeface="Times New Roman" panose="02020603050405020304" pitchFamily="18" charset="0"/>
                          <a:cs typeface="Times New Roman" panose="02020603050405020304" pitchFamily="18" charset="0"/>
                        </a:rPr>
                        <a:t> </a:t>
                      </a:r>
                      <a:r>
                        <a:rPr lang="it-IT" sz="1400" dirty="0">
                          <a:latin typeface="Times New Roman" panose="02020603050405020304" pitchFamily="18" charset="0"/>
                          <a:cs typeface="Times New Roman" panose="02020603050405020304" pitchFamily="18" charset="0"/>
                        </a:rPr>
                        <a:t>DD Pierro., MColetta., PD Francesco.</a:t>
                      </a:r>
                    </a:p>
                    <a:p>
                      <a:pPr algn="just"/>
                      <a:r>
                        <a:rPr lang="en-US" sz="1400" i="0" dirty="0">
                          <a:latin typeface="Times New Roman" panose="02020603050405020304" pitchFamily="18" charset="0"/>
                          <a:cs typeface="Times New Roman" panose="02020603050405020304" pitchFamily="18" charset="0"/>
                        </a:rPr>
                        <a:t>MDPI Gas Sensors</a:t>
                      </a:r>
                    </a:p>
                    <a:p>
                      <a:pPr algn="just"/>
                      <a:r>
                        <a:rPr lang="it-IT" sz="1400" dirty="0">
                          <a:latin typeface="Times New Roman" panose="02020603050405020304" pitchFamily="18" charset="0"/>
                          <a:cs typeface="Times New Roman" panose="02020603050405020304" pitchFamily="18" charset="0"/>
                        </a:rPr>
                        <a:t> (2006). </a:t>
                      </a:r>
                      <a:endParaRPr lang="en-IN" sz="1400" i="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Application of Electronic Noses for Disease Diagnosis and Food Spoilage Detection. </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 Electronic noses for detecting microbial volatiles related to disease diagnosis and food spoilage.</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Lower sensitivity and specificity compared to traditional microbiological and molecular methods.</a:t>
                      </a:r>
                    </a:p>
                  </a:txBody>
                  <a:tcPr anchor="ctr"/>
                </a:tc>
                <a:extLst>
                  <a:ext uri="{0D108BD9-81ED-4DB2-BD59-A6C34878D82A}">
                    <a16:rowId xmlns:a16="http://schemas.microsoft.com/office/drawing/2014/main" val="10001"/>
                  </a:ext>
                </a:extLst>
              </a:tr>
              <a:tr h="304800">
                <a:tc>
                  <a:txBody>
                    <a:bodyPr/>
                    <a:lstStyle/>
                    <a:p>
                      <a:pPr algn="just"/>
                      <a:r>
                        <a:rPr lang="en-IN" sz="1400" dirty="0">
                          <a:latin typeface="Times New Roman" panose="02020603050405020304" pitchFamily="18" charset="0"/>
                          <a:cs typeface="Times New Roman" panose="02020603050405020304" pitchFamily="18" charset="0"/>
                        </a:rPr>
                        <a:t>G Green., A Chan.,  R </a:t>
                      </a:r>
                      <a:r>
                        <a:rPr lang="en-IN" sz="1400" dirty="0" err="1">
                          <a:latin typeface="Times New Roman" panose="02020603050405020304" pitchFamily="18" charset="0"/>
                          <a:cs typeface="Times New Roman" panose="02020603050405020304" pitchFamily="18" charset="0"/>
                        </a:rPr>
                        <a:t>Goubran</a:t>
                      </a:r>
                      <a:r>
                        <a:rPr lang="en-IN" sz="1400" dirty="0">
                          <a:latin typeface="Times New Roman" panose="02020603050405020304" pitchFamily="18" charset="0"/>
                          <a:cs typeface="Times New Roman" panose="02020603050405020304" pitchFamily="18" charset="0"/>
                        </a:rPr>
                        <a:t>. </a:t>
                      </a:r>
                      <a:r>
                        <a:rPr lang="en-US" sz="1400" i="0" dirty="0">
                          <a:latin typeface="Times New Roman" panose="02020603050405020304" pitchFamily="18" charset="0"/>
                          <a:cs typeface="Times New Roman" panose="02020603050405020304" pitchFamily="18" charset="0"/>
                        </a:rPr>
                        <a:t>IEEE 3rd Int. Conf. Pervasive Computing Technologies for Healthcare.</a:t>
                      </a:r>
                    </a:p>
                    <a:p>
                      <a:pPr algn="just"/>
                      <a:r>
                        <a:rPr lang="en-US" sz="1400" i="0" dirty="0">
                          <a:solidFill>
                            <a:schemeClr val="tx1"/>
                          </a:solidFill>
                          <a:latin typeface="Times New Roman" panose="02020603050405020304" pitchFamily="18" charset="0"/>
                          <a:cs typeface="Times New Roman" panose="02020603050405020304" pitchFamily="18" charset="0"/>
                        </a:rPr>
                        <a:t>(2009)</a:t>
                      </a:r>
                      <a:endParaRPr lang="en-IN" sz="1400" i="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Monitoring of food spoilage with electronic nose: potential applications for smart homes</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 noses equipped with metal-oxide sensor arrays to monitor odor changes in foods.</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Challenges in sensor stability, user interaction requirements, and cost considerations.</a:t>
                      </a:r>
                    </a:p>
                  </a:txBody>
                  <a:tcPr anchor="ctr"/>
                </a:tc>
                <a:extLst>
                  <a:ext uri="{0D108BD9-81ED-4DB2-BD59-A6C34878D82A}">
                    <a16:rowId xmlns:a16="http://schemas.microsoft.com/office/drawing/2014/main" val="10002"/>
                  </a:ext>
                </a:extLst>
              </a:tr>
              <a:tr h="914400">
                <a:tc>
                  <a:txBody>
                    <a:bodyPr/>
                    <a:lstStyle/>
                    <a:p>
                      <a:pPr algn="just"/>
                      <a:r>
                        <a:rPr lang="en-US" sz="1400" dirty="0">
                          <a:latin typeface="Times New Roman" panose="02020603050405020304" pitchFamily="18" charset="0"/>
                          <a:cs typeface="Times New Roman" panose="02020603050405020304" pitchFamily="18" charset="0"/>
                        </a:rPr>
                        <a:t>A </a:t>
                      </a:r>
                      <a:r>
                        <a:rPr lang="en-IN" sz="1400" dirty="0">
                          <a:latin typeface="Times New Roman" panose="02020603050405020304" pitchFamily="18" charset="0"/>
                          <a:cs typeface="Times New Roman" panose="02020603050405020304" pitchFamily="18" charset="0"/>
                        </a:rPr>
                        <a:t>Cellini., S </a:t>
                      </a:r>
                      <a:r>
                        <a:rPr lang="en-IN" sz="1400" dirty="0" err="1">
                          <a:latin typeface="Times New Roman" panose="02020603050405020304" pitchFamily="18" charset="0"/>
                          <a:cs typeface="Times New Roman" panose="02020603050405020304" pitchFamily="18" charset="0"/>
                        </a:rPr>
                        <a:t>Blasioli</a:t>
                      </a:r>
                      <a:r>
                        <a:rPr lang="en-IN" sz="1400" dirty="0">
                          <a:latin typeface="Times New Roman" panose="02020603050405020304" pitchFamily="18" charset="0"/>
                          <a:cs typeface="Times New Roman" panose="02020603050405020304" pitchFamily="18" charset="0"/>
                        </a:rPr>
                        <a:t>., E Biondi.,</a:t>
                      </a:r>
                      <a:r>
                        <a:rPr lang="en-US" sz="1400" dirty="0">
                          <a:latin typeface="Times New Roman" panose="02020603050405020304" pitchFamily="18" charset="0"/>
                          <a:cs typeface="Times New Roman" panose="02020603050405020304" pitchFamily="18" charset="0"/>
                        </a:rPr>
                        <a:t> </a:t>
                      </a:r>
                      <a:r>
                        <a:rPr lang="it-IT" sz="1400" dirty="0">
                          <a:latin typeface="Times New Roman" panose="02020603050405020304" pitchFamily="18" charset="0"/>
                          <a:cs typeface="Times New Roman" panose="02020603050405020304" pitchFamily="18" charset="0"/>
                        </a:rPr>
                        <a:t>A Bertaccini., I Braschi., F Spinelli. </a:t>
                      </a:r>
                    </a:p>
                    <a:p>
                      <a:pPr algn="just"/>
                      <a:r>
                        <a:rPr lang="en-US" sz="1400" i="0" dirty="0">
                          <a:latin typeface="Times New Roman" panose="02020603050405020304" pitchFamily="18" charset="0"/>
                          <a:cs typeface="Times New Roman" panose="02020603050405020304" pitchFamily="18" charset="0"/>
                        </a:rPr>
                        <a:t>MDPI Chemical Sensors</a:t>
                      </a:r>
                    </a:p>
                    <a:p>
                      <a:pPr algn="just"/>
                      <a:r>
                        <a:rPr lang="en-US" sz="1400" i="0" dirty="0">
                          <a:solidFill>
                            <a:schemeClr val="tx1"/>
                          </a:solidFill>
                          <a:latin typeface="Times New Roman" panose="02020603050405020304" pitchFamily="18" charset="0"/>
                          <a:cs typeface="Times New Roman" panose="02020603050405020304" pitchFamily="18" charset="0"/>
                        </a:rPr>
                        <a:t>(2017)</a:t>
                      </a:r>
                      <a:endParaRPr lang="en-IN" sz="1400" i="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Potential Applications and Limitations of Electronic Nose Devices for Plant Disease Diagnosis. </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 nose technology for detecting plant diseases and pests by analyzing VOCs.</a:t>
                      </a:r>
                    </a:p>
                  </a:txBody>
                  <a:tcPr anchor="ctr"/>
                </a:tc>
                <a:tc>
                  <a:txBody>
                    <a:bodyPr/>
                    <a:lstStyle/>
                    <a:p>
                      <a:pPr marL="0" indent="0" algn="just">
                        <a:buFont typeface="Arial" panose="020B0604020202020204" pitchFamily="34" charset="0"/>
                        <a:buNone/>
                      </a:pPr>
                      <a:r>
                        <a:rPr lang="en-IN" sz="1400" b="0" u="none" strike="noStrike" kern="1200" baseline="0">
                          <a:solidFill>
                            <a:schemeClr val="tx1"/>
                          </a:solidFill>
                          <a:ea typeface="+mn-ea"/>
                          <a:cs typeface="Times New Roman" panose="02020603050405020304" pitchFamily="18" charset="0"/>
                        </a:rPr>
                        <a:t>Lower sensitivity and specificity compared to more advanced microbiological and molecular methods.</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p:cNvSpPr>
            <a:spLocks noGrp="1"/>
          </p:cNvSpPr>
          <p:nvPr>
            <p:ph type="dt" sz="half" idx="10"/>
          </p:nvPr>
        </p:nvSpPr>
        <p:spPr/>
        <p:txBody>
          <a:bodyPr/>
          <a:lstStyle/>
          <a:p>
            <a:fld id="{0B95C9DD-446B-44F4-8B85-EC0BB3F20AE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7</a:t>
            </a:fld>
            <a:endParaRPr lang="en-US" dirty="0"/>
          </a:p>
        </p:txBody>
      </p:sp>
      <p:graphicFrame>
        <p:nvGraphicFramePr>
          <p:cNvPr id="8" name="Table 4"/>
          <p:cNvGraphicFramePr>
            <a:graphicFrameLocks noGrp="1"/>
          </p:cNvGraphicFramePr>
          <p:nvPr/>
        </p:nvGraphicFramePr>
        <p:xfrm>
          <a:off x="457200" y="1447800"/>
          <a:ext cx="8229601" cy="4632960"/>
        </p:xfrm>
        <a:graphic>
          <a:graphicData uri="http://schemas.openxmlformats.org/drawingml/2006/table">
            <a:tbl>
              <a:tblPr firstRow="1" bandRow="1">
                <a:tableStyleId>{5940675A-B579-460E-94D1-54222C63F5DA}</a:tableStyleId>
              </a:tblPr>
              <a:tblGrid>
                <a:gridCol w="1784374">
                  <a:extLst>
                    <a:ext uri="{9D8B030D-6E8A-4147-A177-3AD203B41FA5}">
                      <a16:colId xmlns:a16="http://schemas.microsoft.com/office/drawing/2014/main" val="20000"/>
                    </a:ext>
                  </a:extLst>
                </a:gridCol>
                <a:gridCol w="1939537">
                  <a:extLst>
                    <a:ext uri="{9D8B030D-6E8A-4147-A177-3AD203B41FA5}">
                      <a16:colId xmlns:a16="http://schemas.microsoft.com/office/drawing/2014/main" val="20001"/>
                    </a:ext>
                  </a:extLst>
                </a:gridCol>
                <a:gridCol w="2075896">
                  <a:extLst>
                    <a:ext uri="{9D8B030D-6E8A-4147-A177-3AD203B41FA5}">
                      <a16:colId xmlns:a16="http://schemas.microsoft.com/office/drawing/2014/main" val="20002"/>
                    </a:ext>
                  </a:extLst>
                </a:gridCol>
                <a:gridCol w="2429794">
                  <a:extLst>
                    <a:ext uri="{9D8B030D-6E8A-4147-A177-3AD203B41FA5}">
                      <a16:colId xmlns:a16="http://schemas.microsoft.com/office/drawing/2014/main" val="20003"/>
                    </a:ext>
                  </a:extLst>
                </a:gridCol>
              </a:tblGrid>
              <a:tr h="304800">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Author &amp; Journal name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Title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Existing techniques</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Drawbacks</a:t>
                      </a:r>
                    </a:p>
                  </a:txBody>
                  <a:tcPr anchor="ctr"/>
                </a:tc>
                <a:extLst>
                  <a:ext uri="{0D108BD9-81ED-4DB2-BD59-A6C34878D82A}">
                    <a16:rowId xmlns:a16="http://schemas.microsoft.com/office/drawing/2014/main" val="10000"/>
                  </a:ext>
                </a:extLst>
              </a:tr>
              <a:tr h="304800">
                <a:tc>
                  <a:txBody>
                    <a:bodyPr/>
                    <a:lstStyle/>
                    <a:p>
                      <a:pPr algn="just"/>
                      <a:r>
                        <a:rPr lang="en-US" sz="1400" dirty="0" err="1">
                          <a:latin typeface="Times New Roman" panose="02020603050405020304" pitchFamily="18" charset="0"/>
                          <a:cs typeface="Times New Roman" panose="02020603050405020304" pitchFamily="18" charset="0"/>
                        </a:rPr>
                        <a:t>Markom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Shakaff</a:t>
                      </a:r>
                      <a:r>
                        <a:rPr lang="en-US" sz="1400" dirty="0">
                          <a:latin typeface="Times New Roman" panose="02020603050405020304" pitchFamily="18" charset="0"/>
                          <a:cs typeface="Times New Roman" panose="02020603050405020304" pitchFamily="18" charset="0"/>
                        </a:rPr>
                        <a:t>., Adom., Ahmad., </a:t>
                      </a:r>
                      <a:r>
                        <a:rPr lang="en-US" sz="1400" dirty="0" err="1">
                          <a:latin typeface="Times New Roman" panose="02020603050405020304" pitchFamily="18" charset="0"/>
                          <a:cs typeface="Times New Roman" panose="02020603050405020304" pitchFamily="18" charset="0"/>
                        </a:rPr>
                        <a:t>Hidayat</a:t>
                      </a:r>
                      <a:r>
                        <a:rPr lang="en-US" sz="1400" dirty="0">
                          <a:latin typeface="Times New Roman" panose="02020603050405020304" pitchFamily="18" charset="0"/>
                          <a:cs typeface="Times New Roman" panose="02020603050405020304" pitchFamily="18" charset="0"/>
                        </a:rPr>
                        <a:t>., Abdullah., Ahmad </a:t>
                      </a:r>
                      <a:r>
                        <a:rPr lang="en-US" sz="1400" dirty="0" err="1">
                          <a:latin typeface="Times New Roman" panose="02020603050405020304" pitchFamily="18" charset="0"/>
                          <a:cs typeface="Times New Roman" panose="02020603050405020304" pitchFamily="18" charset="0"/>
                        </a:rPr>
                        <a:t>Fikiri</a:t>
                      </a:r>
                      <a:r>
                        <a:rPr lang="en-US" sz="1400" dirty="0">
                          <a:latin typeface="Times New Roman" panose="02020603050405020304" pitchFamily="18" charset="0"/>
                          <a:cs typeface="Times New Roman" panose="02020603050405020304" pitchFamily="18" charset="0"/>
                        </a:rPr>
                        <a:t>. </a:t>
                      </a:r>
                    </a:p>
                    <a:p>
                      <a:pPr algn="just"/>
                      <a:r>
                        <a:rPr lang="en-US" sz="1400" i="0" dirty="0">
                          <a:latin typeface="Times New Roman" panose="02020603050405020304" pitchFamily="18" charset="0"/>
                          <a:cs typeface="Times New Roman" panose="02020603050405020304" pitchFamily="18" charset="0"/>
                        </a:rPr>
                        <a:t>SD Computing and Electronics in Agriculture</a:t>
                      </a:r>
                      <a:endParaRPr lang="en-IN" sz="1400" i="0" dirty="0">
                        <a:solidFill>
                          <a:schemeClr val="tx1"/>
                        </a:solidFill>
                        <a:latin typeface="Times New Roman" panose="02020603050405020304" pitchFamily="18" charset="0"/>
                        <a:cs typeface="Times New Roman" panose="02020603050405020304" pitchFamily="18" charset="0"/>
                      </a:endParaRPr>
                    </a:p>
                    <a:p>
                      <a:pPr algn="just"/>
                      <a:r>
                        <a:rPr lang="en-IN" sz="1400" i="0" dirty="0">
                          <a:solidFill>
                            <a:schemeClr val="tx1"/>
                          </a:solidFill>
                          <a:latin typeface="Times New Roman" panose="02020603050405020304" pitchFamily="18" charset="0"/>
                          <a:cs typeface="Times New Roman" panose="02020603050405020304" pitchFamily="18" charset="0"/>
                        </a:rPr>
                        <a:t>(2009).</a:t>
                      </a:r>
                      <a:r>
                        <a:rPr lang="en-IN" sz="1400" dirty="0">
                          <a:solidFill>
                            <a:schemeClr val="tx1"/>
                          </a:solidFill>
                          <a:latin typeface="Times New Roman" panose="02020603050405020304" pitchFamily="18" charset="0"/>
                          <a:cs typeface="Times New Roman" panose="02020603050405020304" pitchFamily="18" charset="0"/>
                        </a:rPr>
                        <a:t> </a:t>
                      </a:r>
                    </a:p>
                  </a:txBody>
                  <a:tcPr anchor="ctr"/>
                </a:tc>
                <a:tc>
                  <a:txBody>
                    <a:bodyPr/>
                    <a:lstStyle/>
                    <a:p>
                      <a:pPr algn="just"/>
                      <a:r>
                        <a:rPr lang="en-US" sz="1400" dirty="0">
                          <a:latin typeface="Times New Roman" panose="02020603050405020304" pitchFamily="18" charset="0"/>
                          <a:cs typeface="Times New Roman" panose="02020603050405020304" pitchFamily="18" charset="0"/>
                        </a:rPr>
                        <a:t>Intelligent electronic nose system for basal stem rot disease detection.</a:t>
                      </a:r>
                      <a:r>
                        <a:rPr lang="en-US" sz="1400" i="0" dirty="0">
                          <a:latin typeface="Times New Roman" panose="02020603050405020304" pitchFamily="18" charset="0"/>
                          <a:cs typeface="Times New Roman" panose="02020603050405020304" pitchFamily="18" charset="0"/>
                        </a:rPr>
                        <a:t> </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Visual inspection and human olfactory assessment.</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Inconsistent, prone to human error, and not scalable.</a:t>
                      </a:r>
                    </a:p>
                  </a:txBody>
                  <a:tcPr anchor="ctr"/>
                </a:tc>
                <a:extLst>
                  <a:ext uri="{0D108BD9-81ED-4DB2-BD59-A6C34878D82A}">
                    <a16:rowId xmlns:a16="http://schemas.microsoft.com/office/drawing/2014/main" val="10001"/>
                  </a:ext>
                </a:extLst>
              </a:tr>
              <a:tr h="304800">
                <a:tc>
                  <a:txBody>
                    <a:bodyPr/>
                    <a:lstStyle/>
                    <a:p>
                      <a:pPr algn="just"/>
                      <a:r>
                        <a:rPr lang="en-US" sz="1400" dirty="0">
                          <a:latin typeface="Times New Roman" panose="02020603050405020304" pitchFamily="18" charset="0"/>
                          <a:cs typeface="Times New Roman" panose="02020603050405020304" pitchFamily="18" charset="0"/>
                        </a:rPr>
                        <a:t>Z Zheng., C Zhang. </a:t>
                      </a:r>
                    </a:p>
                    <a:p>
                      <a:pPr marL="0" marR="0" lvl="0" indent="0" algn="just" defTabSz="914400" rtl="0" eaLnBrk="1" fontAlgn="auto" latinLnBrk="0" hangingPunct="1">
                        <a:lnSpc>
                          <a:spcPct val="100000"/>
                        </a:lnSpc>
                        <a:spcBef>
                          <a:spcPts val="0"/>
                        </a:spcBef>
                        <a:spcAft>
                          <a:spcPts val="0"/>
                        </a:spcAft>
                        <a:buClrTx/>
                        <a:buSzTx/>
                        <a:buFontTx/>
                        <a:buNone/>
                        <a:defRPr/>
                      </a:pPr>
                      <a:r>
                        <a:rPr lang="en-US" sz="1400" i="0" dirty="0">
                          <a:latin typeface="Times New Roman" panose="02020603050405020304" pitchFamily="18" charset="0"/>
                          <a:cs typeface="Times New Roman" panose="02020603050405020304" pitchFamily="18" charset="0"/>
                        </a:rPr>
                        <a:t>SD Computing and Electronics in Agriculture</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(2022). </a:t>
                      </a:r>
                      <a:endParaRPr lang="en-US" sz="14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Electronic noses based on metal oxide semiconductor sensors for detecting crop diseases and insect pests</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Visual inspection and manual sampling.</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Time-consuming, labor-intensive, and potentially inaccurate.</a:t>
                      </a:r>
                    </a:p>
                  </a:txBody>
                  <a:tcPr anchor="ctr"/>
                </a:tc>
                <a:extLst>
                  <a:ext uri="{0D108BD9-81ED-4DB2-BD59-A6C34878D82A}">
                    <a16:rowId xmlns:a16="http://schemas.microsoft.com/office/drawing/2014/main" val="10002"/>
                  </a:ext>
                </a:extLst>
              </a:tr>
              <a:tr h="304800">
                <a:tc>
                  <a:txBody>
                    <a:bodyPr/>
                    <a:lstStyle/>
                    <a:p>
                      <a:pPr algn="just"/>
                      <a:r>
                        <a:rPr lang="en-US" sz="1400" dirty="0">
                          <a:latin typeface="Times New Roman" panose="02020603050405020304" pitchFamily="18" charset="0"/>
                          <a:cs typeface="Times New Roman" panose="02020603050405020304" pitchFamily="18" charset="0"/>
                        </a:rPr>
                        <a:t>B Zhou., J Wang.  International Journal of Agriculture and Bology</a:t>
                      </a:r>
                      <a:r>
                        <a:rPr lang="it-IT" sz="1400" dirty="0">
                          <a:latin typeface="Times New Roman" panose="02020603050405020304" pitchFamily="18" charset="0"/>
                          <a:cs typeface="Times New Roman" panose="02020603050405020304" pitchFamily="18" charset="0"/>
                        </a:rPr>
                        <a:t> </a:t>
                      </a:r>
                    </a:p>
                    <a:p>
                      <a:pPr algn="just"/>
                      <a:r>
                        <a:rPr lang="en-US" altLang="en-IN" sz="1400" i="0" dirty="0">
                          <a:solidFill>
                            <a:schemeClr val="tx1"/>
                          </a:solidFill>
                          <a:latin typeface="Times New Roman" panose="02020603050405020304" pitchFamily="18" charset="0"/>
                          <a:cs typeface="Times New Roman" panose="02020603050405020304" pitchFamily="18" charset="0"/>
                        </a:rPr>
                        <a:t>(2011).</a:t>
                      </a:r>
                    </a:p>
                  </a:txBody>
                  <a:tcPr anchor="ctr"/>
                </a:tc>
                <a:tc>
                  <a:txBody>
                    <a:bodyPr/>
                    <a:lstStyle/>
                    <a:p>
                      <a:pPr algn="just"/>
                      <a:r>
                        <a:rPr lang="en-US" sz="1400" dirty="0">
                          <a:latin typeface="Times New Roman" panose="02020603050405020304" pitchFamily="18" charset="0"/>
                          <a:cs typeface="Times New Roman" panose="02020603050405020304" pitchFamily="18" charset="0"/>
                          <a:sym typeface="+mn-ea"/>
                        </a:rPr>
                        <a:t>Detection of Insect Infestations in Paddy Field using an Electronic Nose.</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sym typeface="+mn-ea"/>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Visual inspection and manual sampling.</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Time-consuming, labor-intensive, and potentially inaccurate.</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p:cNvSpPr>
            <a:spLocks noGrp="1"/>
          </p:cNvSpPr>
          <p:nvPr>
            <p:ph type="dt" sz="half" idx="10"/>
          </p:nvPr>
        </p:nvSpPr>
        <p:spPr/>
        <p:txBody>
          <a:bodyPr/>
          <a:lstStyle/>
          <a:p>
            <a:fld id="{0B95C9DD-446B-44F4-8B85-EC0BB3F20AE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8</a:t>
            </a:fld>
            <a:endParaRPr lang="en-US" dirty="0"/>
          </a:p>
        </p:txBody>
      </p:sp>
      <p:graphicFrame>
        <p:nvGraphicFramePr>
          <p:cNvPr id="8" name="Table 4"/>
          <p:cNvGraphicFramePr>
            <a:graphicFrameLocks noGrp="1"/>
          </p:cNvGraphicFramePr>
          <p:nvPr/>
        </p:nvGraphicFramePr>
        <p:xfrm>
          <a:off x="457200" y="1295400"/>
          <a:ext cx="8229601" cy="5273040"/>
        </p:xfrm>
        <a:graphic>
          <a:graphicData uri="http://schemas.openxmlformats.org/drawingml/2006/table">
            <a:tbl>
              <a:tblPr firstRow="1" bandRow="1">
                <a:tableStyleId>{5940675A-B579-460E-94D1-54222C63F5DA}</a:tableStyleId>
              </a:tblPr>
              <a:tblGrid>
                <a:gridCol w="1784374">
                  <a:extLst>
                    <a:ext uri="{9D8B030D-6E8A-4147-A177-3AD203B41FA5}">
                      <a16:colId xmlns:a16="http://schemas.microsoft.com/office/drawing/2014/main" val="20000"/>
                    </a:ext>
                  </a:extLst>
                </a:gridCol>
                <a:gridCol w="1939537">
                  <a:extLst>
                    <a:ext uri="{9D8B030D-6E8A-4147-A177-3AD203B41FA5}">
                      <a16:colId xmlns:a16="http://schemas.microsoft.com/office/drawing/2014/main" val="20001"/>
                    </a:ext>
                  </a:extLst>
                </a:gridCol>
                <a:gridCol w="2075896">
                  <a:extLst>
                    <a:ext uri="{9D8B030D-6E8A-4147-A177-3AD203B41FA5}">
                      <a16:colId xmlns:a16="http://schemas.microsoft.com/office/drawing/2014/main" val="20002"/>
                    </a:ext>
                  </a:extLst>
                </a:gridCol>
                <a:gridCol w="2429794">
                  <a:extLst>
                    <a:ext uri="{9D8B030D-6E8A-4147-A177-3AD203B41FA5}">
                      <a16:colId xmlns:a16="http://schemas.microsoft.com/office/drawing/2014/main" val="20003"/>
                    </a:ext>
                  </a:extLst>
                </a:gridCol>
              </a:tblGrid>
              <a:tr h="304800">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Author &amp; Journal name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Title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Existing techniques</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Drawbacks</a:t>
                      </a:r>
                    </a:p>
                  </a:txBody>
                  <a:tcPr anchor="ctr"/>
                </a:tc>
                <a:extLst>
                  <a:ext uri="{0D108BD9-81ED-4DB2-BD59-A6C34878D82A}">
                    <a16:rowId xmlns:a16="http://schemas.microsoft.com/office/drawing/2014/main" val="10000"/>
                  </a:ext>
                </a:extLst>
              </a:tr>
              <a:tr h="304800">
                <a:tc>
                  <a:txBody>
                    <a:bodyPr/>
                    <a:lstStyle/>
                    <a:p>
                      <a:pPr algn="just"/>
                      <a:r>
                        <a:rPr lang="en-IN" sz="1400" dirty="0" err="1">
                          <a:latin typeface="Times New Roman" panose="02020603050405020304" pitchFamily="18" charset="0"/>
                          <a:cs typeface="Times New Roman" panose="02020603050405020304" pitchFamily="18" charset="0"/>
                        </a:rPr>
                        <a:t>Jullada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t>
                      </a:r>
                      <a:r>
                        <a:rPr lang="en-IN" sz="1400" dirty="0">
                          <a:latin typeface="Times New Roman" panose="02020603050405020304" pitchFamily="18" charset="0"/>
                          <a:cs typeface="Times New Roman" panose="02020603050405020304" pitchFamily="18" charset="0"/>
                        </a:rPr>
                        <a:t>., Jason P. Moore., Jane E. Taylor., Malcolm </a:t>
                      </a:r>
                      <a:r>
                        <a:rPr lang="en-IN" sz="1400" dirty="0" err="1">
                          <a:latin typeface="Times New Roman" panose="02020603050405020304" pitchFamily="18" charset="0"/>
                          <a:cs typeface="Times New Roman" panose="02020603050405020304" pitchFamily="18" charset="0"/>
                        </a:rPr>
                        <a:t>Possell</a:t>
                      </a:r>
                      <a:r>
                        <a:rPr lang="en-IN" sz="1400" dirty="0">
                          <a:latin typeface="Times New Roman" panose="02020603050405020304" pitchFamily="18" charset="0"/>
                          <a:cs typeface="Times New Roman" panose="02020603050405020304" pitchFamily="18" charset="0"/>
                        </a:rPr>
                        <a:t>., Tim D. Gibson., C. Nicholas Hewitt., Nigel D. Paul. </a:t>
                      </a:r>
                    </a:p>
                    <a:p>
                      <a:pPr algn="just"/>
                      <a:r>
                        <a:rPr lang="en-US" sz="1400" i="0" dirty="0">
                          <a:latin typeface="Times New Roman" panose="02020603050405020304" pitchFamily="18" charset="0"/>
                          <a:cs typeface="Times New Roman" panose="02020603050405020304" pitchFamily="18" charset="0"/>
                        </a:rPr>
                        <a:t>Environmental and science Tech.</a:t>
                      </a:r>
                    </a:p>
                    <a:p>
                      <a:pPr algn="just"/>
                      <a:r>
                        <a:rPr lang="en-US" sz="1400" i="0" dirty="0">
                          <a:solidFill>
                            <a:schemeClr val="tx1"/>
                          </a:solidFill>
                          <a:latin typeface="Times New Roman" panose="02020603050405020304" pitchFamily="18" charset="0"/>
                          <a:cs typeface="Times New Roman" panose="02020603050405020304" pitchFamily="18" charset="0"/>
                        </a:rPr>
                        <a:t>(2008).</a:t>
                      </a:r>
                      <a:endParaRPr lang="en-IN" sz="1400" i="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Discrimination of Plant Volatile Signatures by an Electronic Nose: A Potential Technology for Plant Pest and Disease Monitoring. </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 nose to differentiate VOC profiles emitted by plants under various conditions.</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Difficulty in distinguishing similar VOC profiles and sensitivity to environmental changes</a:t>
                      </a:r>
                    </a:p>
                  </a:txBody>
                  <a:tcPr anchor="ctr"/>
                </a:tc>
                <a:extLst>
                  <a:ext uri="{0D108BD9-81ED-4DB2-BD59-A6C34878D82A}">
                    <a16:rowId xmlns:a16="http://schemas.microsoft.com/office/drawing/2014/main" val="10001"/>
                  </a:ext>
                </a:extLst>
              </a:tr>
              <a:tr h="304800">
                <a:tc>
                  <a:txBody>
                    <a:bodyPr/>
                    <a:lstStyle/>
                    <a:p>
                      <a:pPr algn="just"/>
                      <a:r>
                        <a:rPr lang="en-US" sz="1400" dirty="0">
                          <a:latin typeface="Times New Roman" panose="02020603050405020304" pitchFamily="18" charset="0"/>
                          <a:cs typeface="Times New Roman" panose="02020603050405020304" pitchFamily="18" charset="0"/>
                          <a:sym typeface="+mn-ea"/>
                        </a:rPr>
                        <a:t>Bhagat., Sinha., Nandini M., K Mukherjee. WP Elect. Optical Materials</a:t>
                      </a:r>
                    </a:p>
                    <a:p>
                      <a:pPr algn="just"/>
                      <a:r>
                        <a:rPr lang="en-US" sz="1400" dirty="0">
                          <a:latin typeface="Times New Roman" panose="02020603050405020304" pitchFamily="18" charset="0"/>
                          <a:cs typeface="Times New Roman" panose="02020603050405020304" pitchFamily="18" charset="0"/>
                          <a:sym typeface="+mn-ea"/>
                        </a:rPr>
                        <a:t>(2023).</a:t>
                      </a:r>
                      <a:endParaRPr lang="en-US" sz="1400" dirty="0">
                        <a:solidFill>
                          <a:schemeClr val="tx1"/>
                        </a:solidFill>
                        <a:latin typeface="Times New Roman" panose="02020603050405020304" pitchFamily="18" charset="0"/>
                        <a:cs typeface="Times New Roman" panose="02020603050405020304" pitchFamily="18" charset="0"/>
                        <a:sym typeface="+mn-ea"/>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sym typeface="+mn-ea"/>
                        </a:rPr>
                        <a:t>11 - Sensors and electronic noses for the production of agricultural crops</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sym typeface="+mn-ea"/>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 noses and various solid-state sensors to monitor field conditions, crop growth, and product quality.</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High cost of implementation and need for comprehensive calibration.</a:t>
                      </a:r>
                    </a:p>
                  </a:txBody>
                  <a:tcPr anchor="ctr"/>
                </a:tc>
                <a:extLst>
                  <a:ext uri="{0D108BD9-81ED-4DB2-BD59-A6C34878D82A}">
                    <a16:rowId xmlns:a16="http://schemas.microsoft.com/office/drawing/2014/main" val="10002"/>
                  </a:ext>
                </a:extLst>
              </a:tr>
              <a:tr h="762000">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sym typeface="+mn-ea"/>
                        </a:rPr>
                        <a:t>L </a:t>
                      </a:r>
                      <a:r>
                        <a:rPr lang="en-US" sz="1400" dirty="0" err="1">
                          <a:latin typeface="Times New Roman" panose="02020603050405020304" pitchFamily="18" charset="0"/>
                          <a:cs typeface="Times New Roman" panose="02020603050405020304" pitchFamily="18" charset="0"/>
                          <a:sym typeface="+mn-ea"/>
                        </a:rPr>
                        <a:t>Capelli</a:t>
                      </a:r>
                      <a:r>
                        <a:rPr lang="en-US" sz="1400" dirty="0">
                          <a:latin typeface="Times New Roman" panose="02020603050405020304" pitchFamily="18" charset="0"/>
                          <a:cs typeface="Times New Roman" panose="02020603050405020304" pitchFamily="18" charset="0"/>
                          <a:sym typeface="+mn-ea"/>
                        </a:rPr>
                        <a:t>., S Sironi., RD Rosso. MDPI State-of-the-</a:t>
                      </a:r>
                      <a:r>
                        <a:rPr lang="en-US" sz="1400" dirty="0" err="1">
                          <a:latin typeface="Times New Roman" panose="02020603050405020304" pitchFamily="18" charset="0"/>
                          <a:cs typeface="Times New Roman" panose="02020603050405020304" pitchFamily="18" charset="0"/>
                          <a:sym typeface="+mn-ea"/>
                        </a:rPr>
                        <a:t>ArtSensors</a:t>
                      </a:r>
                      <a:r>
                        <a:rPr lang="en-US" sz="1400" dirty="0">
                          <a:latin typeface="Times New Roman" panose="02020603050405020304" pitchFamily="18" charset="0"/>
                          <a:cs typeface="Times New Roman" panose="02020603050405020304" pitchFamily="18" charset="0"/>
                          <a:sym typeface="+mn-ea"/>
                        </a:rPr>
                        <a:t> Technology in Italy </a:t>
                      </a:r>
                    </a:p>
                    <a:p>
                      <a:pPr marL="0" marR="0" lvl="0" indent="0" algn="just" defTabSz="9144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sym typeface="+mn-ea"/>
                        </a:rPr>
                        <a:t>(2014). </a:t>
                      </a:r>
                      <a:endParaRPr lang="en-US" sz="1400" dirty="0">
                        <a:solidFill>
                          <a:schemeClr val="tx1"/>
                        </a:solidFill>
                        <a:latin typeface="Times New Roman" panose="02020603050405020304" pitchFamily="18" charset="0"/>
                        <a:cs typeface="Times New Roman" panose="02020603050405020304" pitchFamily="18" charset="0"/>
                        <a:sym typeface="+mn-ea"/>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sym typeface="+mn-ea"/>
                        </a:rPr>
                        <a:t>Electronic Noses for Environmental Monitoring Applications</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sym typeface="+mn-ea"/>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Electronic noses for detecting and distinguishing gases and odors in environmental monitoring.</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 Complexity in sensor data interpretation and lack of standardization.</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p:cNvSpPr>
            <a:spLocks noGrp="1"/>
          </p:cNvSpPr>
          <p:nvPr>
            <p:ph type="dt" sz="half" idx="10"/>
          </p:nvPr>
        </p:nvSpPr>
        <p:spPr/>
        <p:txBody>
          <a:bodyPr/>
          <a:lstStyle/>
          <a:p>
            <a:fld id="{0B95C9DD-446B-44F4-8B85-EC0BB3F20AE9}" type="datetime3">
              <a:rPr lang="en-US" smtClean="0"/>
              <a:t>15 November 2024</a:t>
            </a:fld>
            <a:endParaRPr lang="en-US"/>
          </a:p>
        </p:txBody>
      </p:sp>
      <p:sp>
        <p:nvSpPr>
          <p:cNvPr id="5" name="Footer Placeholder 4"/>
          <p:cNvSpPr>
            <a:spLocks noGrp="1"/>
          </p:cNvSpPr>
          <p:nvPr>
            <p:ph type="ftr" sz="quarter" idx="11"/>
          </p:nvPr>
        </p:nvSpPr>
        <p:spPr/>
        <p:txBody>
          <a:bodyPr/>
          <a:lstStyle/>
          <a:p>
            <a:r>
              <a:rPr lang="en-US" dirty="0"/>
              <a:t>School of Computing - CSE-</a:t>
            </a:r>
            <a:r>
              <a:rPr lang="en-US" dirty="0" err="1"/>
              <a:t>IoT</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dirty="0"/>
          </a:p>
        </p:txBody>
      </p:sp>
      <p:graphicFrame>
        <p:nvGraphicFramePr>
          <p:cNvPr id="8" name="Table 4"/>
          <p:cNvGraphicFramePr>
            <a:graphicFrameLocks noGrp="1"/>
          </p:cNvGraphicFramePr>
          <p:nvPr/>
        </p:nvGraphicFramePr>
        <p:xfrm>
          <a:off x="457200" y="1371600"/>
          <a:ext cx="8229601" cy="4464940"/>
        </p:xfrm>
        <a:graphic>
          <a:graphicData uri="http://schemas.openxmlformats.org/drawingml/2006/table">
            <a:tbl>
              <a:tblPr firstRow="1" bandRow="1">
                <a:tableStyleId>{5940675A-B579-460E-94D1-54222C63F5DA}</a:tableStyleId>
              </a:tblPr>
              <a:tblGrid>
                <a:gridCol w="1784374">
                  <a:extLst>
                    <a:ext uri="{9D8B030D-6E8A-4147-A177-3AD203B41FA5}">
                      <a16:colId xmlns:a16="http://schemas.microsoft.com/office/drawing/2014/main" val="20000"/>
                    </a:ext>
                  </a:extLst>
                </a:gridCol>
                <a:gridCol w="1939537">
                  <a:extLst>
                    <a:ext uri="{9D8B030D-6E8A-4147-A177-3AD203B41FA5}">
                      <a16:colId xmlns:a16="http://schemas.microsoft.com/office/drawing/2014/main" val="20001"/>
                    </a:ext>
                  </a:extLst>
                </a:gridCol>
                <a:gridCol w="2075896">
                  <a:extLst>
                    <a:ext uri="{9D8B030D-6E8A-4147-A177-3AD203B41FA5}">
                      <a16:colId xmlns:a16="http://schemas.microsoft.com/office/drawing/2014/main" val="20002"/>
                    </a:ext>
                  </a:extLst>
                </a:gridCol>
                <a:gridCol w="2429794">
                  <a:extLst>
                    <a:ext uri="{9D8B030D-6E8A-4147-A177-3AD203B41FA5}">
                      <a16:colId xmlns:a16="http://schemas.microsoft.com/office/drawing/2014/main" val="20003"/>
                    </a:ext>
                  </a:extLst>
                </a:gridCol>
              </a:tblGrid>
              <a:tr h="304800">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Author &amp; Journal name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Title</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Existing techniques</a:t>
                      </a:r>
                    </a:p>
                  </a:txBody>
                  <a:tcPr anchor="ctr"/>
                </a:tc>
                <a:tc>
                  <a:txBody>
                    <a:bodyPr/>
                    <a:lstStyle/>
                    <a:p>
                      <a:pPr algn="just"/>
                      <a:r>
                        <a:rPr lang="en-IN" sz="1400" b="1" dirty="0">
                          <a:solidFill>
                            <a:schemeClr val="tx1"/>
                          </a:solidFill>
                          <a:latin typeface="Times New Roman" panose="02020603050405020304" pitchFamily="18" charset="0"/>
                          <a:cs typeface="Times New Roman" panose="02020603050405020304" pitchFamily="18" charset="0"/>
                        </a:rPr>
                        <a:t>Drawbacks</a:t>
                      </a:r>
                    </a:p>
                  </a:txBody>
                  <a:tcPr anchor="ctr"/>
                </a:tc>
                <a:extLst>
                  <a:ext uri="{0D108BD9-81ED-4DB2-BD59-A6C34878D82A}">
                    <a16:rowId xmlns:a16="http://schemas.microsoft.com/office/drawing/2014/main" val="10000"/>
                  </a:ext>
                </a:extLst>
              </a:tr>
              <a:tr h="762000">
                <a:tc>
                  <a:txBody>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sym typeface="+mn-ea"/>
                        </a:rPr>
                        <a:t>G Lee., Q Wei., Y Zhu. Wiley  Advanced Functional Monitoring </a:t>
                      </a:r>
                    </a:p>
                    <a:p>
                      <a:pPr marL="0" indent="0" algn="just">
                        <a:lnSpc>
                          <a:spcPct val="150000"/>
                        </a:lnSpc>
                        <a:buNone/>
                      </a:pPr>
                      <a:r>
                        <a:rPr lang="en-US" sz="1400" dirty="0">
                          <a:latin typeface="Times New Roman" panose="02020603050405020304" pitchFamily="18" charset="0"/>
                          <a:cs typeface="Times New Roman" panose="02020603050405020304" pitchFamily="18" charset="0"/>
                          <a:sym typeface="+mn-ea"/>
                        </a:rPr>
                        <a:t>(2021).</a:t>
                      </a:r>
                    </a:p>
                  </a:txBody>
                  <a:tcPr anchor="ctr"/>
                </a:tc>
                <a:tc>
                  <a:txBody>
                    <a:bodyPr/>
                    <a:lstStyle/>
                    <a:p>
                      <a:pPr algn="just"/>
                      <a:r>
                        <a:rPr lang="en-US" sz="1400" dirty="0">
                          <a:latin typeface="Times New Roman" panose="02020603050405020304" pitchFamily="18" charset="0"/>
                          <a:cs typeface="Times New Roman" panose="02020603050405020304" pitchFamily="18" charset="0"/>
                          <a:sym typeface="+mn-ea"/>
                        </a:rPr>
                        <a:t>Emerging Wearable Sensors for Plant Health Monitoring</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sym typeface="+mn-ea"/>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Wearable sensors placed directly on plant surfaces to detect biomarkers and environmental conditions.</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Limited battery life and potential for sensor damage in harsh environments</a:t>
                      </a:r>
                    </a:p>
                  </a:txBody>
                  <a:tcPr anchor="ctr"/>
                </a:tc>
                <a:extLst>
                  <a:ext uri="{0D108BD9-81ED-4DB2-BD59-A6C34878D82A}">
                    <a16:rowId xmlns:a16="http://schemas.microsoft.com/office/drawing/2014/main" val="10001"/>
                  </a:ext>
                </a:extLst>
              </a:tr>
              <a:tr h="914400">
                <a:tc>
                  <a:txBody>
                    <a:bodyPr/>
                    <a:lstStyle/>
                    <a:p>
                      <a:pPr marL="0" indent="0" algn="just">
                        <a:lnSpc>
                          <a:spcPct val="150000"/>
                        </a:lnSpc>
                        <a:buNone/>
                      </a:pPr>
                      <a:r>
                        <a:rPr lang="en-US" sz="1400" dirty="0" err="1">
                          <a:latin typeface="Times New Roman" panose="02020603050405020304" pitchFamily="18" charset="0"/>
                          <a:cs typeface="Times New Roman" panose="02020603050405020304" pitchFamily="18" charset="0"/>
                          <a:sym typeface="+mn-ea"/>
                        </a:rPr>
                        <a:t>Ramaswami</a:t>
                      </a:r>
                      <a:r>
                        <a:rPr lang="en-US" sz="1400" dirty="0">
                          <a:latin typeface="Times New Roman" panose="02020603050405020304" pitchFamily="18" charset="0"/>
                          <a:cs typeface="Times New Roman" panose="02020603050405020304" pitchFamily="18" charset="0"/>
                          <a:sym typeface="+mn-ea"/>
                        </a:rPr>
                        <a:t>., </a:t>
                      </a:r>
                      <a:r>
                        <a:rPr lang="en-US" sz="1400" dirty="0" err="1">
                          <a:latin typeface="Times New Roman" panose="02020603050405020304" pitchFamily="18" charset="0"/>
                          <a:cs typeface="Times New Roman" panose="02020603050405020304" pitchFamily="18" charset="0"/>
                          <a:sym typeface="+mn-ea"/>
                        </a:rPr>
                        <a:t>Mooventhan</a:t>
                      </a:r>
                      <a:r>
                        <a:rPr lang="en-US" sz="1400" dirty="0">
                          <a:latin typeface="Times New Roman" panose="02020603050405020304" pitchFamily="18" charset="0"/>
                          <a:cs typeface="Times New Roman" panose="02020603050405020304" pitchFamily="18" charset="0"/>
                          <a:sym typeface="+mn-ea"/>
                        </a:rPr>
                        <a:t>., Das., A Dixit., Sharma., </a:t>
                      </a:r>
                      <a:r>
                        <a:rPr lang="en-US" sz="1400" dirty="0" err="1">
                          <a:latin typeface="Times New Roman" panose="02020603050405020304" pitchFamily="18" charset="0"/>
                          <a:cs typeface="Times New Roman" panose="02020603050405020304" pitchFamily="18" charset="0"/>
                          <a:sym typeface="+mn-ea"/>
                        </a:rPr>
                        <a:t>Sengottayan</a:t>
                      </a:r>
                      <a:r>
                        <a:rPr lang="en-US" sz="1400" dirty="0">
                          <a:latin typeface="Times New Roman" panose="02020603050405020304" pitchFamily="18" charset="0"/>
                          <a:cs typeface="Times New Roman" panose="02020603050405020304" pitchFamily="18" charset="0"/>
                          <a:sym typeface="+mn-ea"/>
                        </a:rPr>
                        <a:t>., Pankaj., Ghosh.  SD Env. Exp. Botany</a:t>
                      </a:r>
                    </a:p>
                    <a:p>
                      <a:pPr marL="0" indent="0" algn="just">
                        <a:lnSpc>
                          <a:spcPct val="150000"/>
                        </a:lnSpc>
                        <a:buNone/>
                      </a:pPr>
                      <a:r>
                        <a:rPr lang="en-US" sz="1400" dirty="0">
                          <a:latin typeface="Times New Roman" panose="02020603050405020304" pitchFamily="18" charset="0"/>
                          <a:cs typeface="Times New Roman" panose="02020603050405020304" pitchFamily="18" charset="0"/>
                          <a:sym typeface="+mn-ea"/>
                        </a:rPr>
                        <a:t>(2022). </a:t>
                      </a:r>
                      <a:endParaRPr lang="en-US" sz="1400" i="0" dirty="0">
                        <a:solidFill>
                          <a:schemeClr val="tx1"/>
                        </a:solidFill>
                        <a:latin typeface="Times New Roman" panose="02020603050405020304" pitchFamily="18" charset="0"/>
                        <a:cs typeface="Times New Roman" panose="02020603050405020304" pitchFamily="18" charset="0"/>
                        <a:sym typeface="+mn-ea"/>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sym typeface="+mn-ea"/>
                        </a:rPr>
                        <a:t>The future of plant volatile organic compounds (</a:t>
                      </a:r>
                      <a:r>
                        <a:rPr lang="en-US" sz="1400" dirty="0" err="1">
                          <a:latin typeface="Times New Roman" panose="02020603050405020304" pitchFamily="18" charset="0"/>
                          <a:cs typeface="Times New Roman" panose="02020603050405020304" pitchFamily="18" charset="0"/>
                          <a:sym typeface="+mn-ea"/>
                        </a:rPr>
                        <a:t>pVOCs</a:t>
                      </a:r>
                      <a:r>
                        <a:rPr lang="en-US" sz="1400" dirty="0">
                          <a:latin typeface="Times New Roman" panose="02020603050405020304" pitchFamily="18" charset="0"/>
                          <a:cs typeface="Times New Roman" panose="02020603050405020304" pitchFamily="18" charset="0"/>
                          <a:sym typeface="+mn-ea"/>
                        </a:rPr>
                        <a:t>) research: Advances and applications for sustainable agriculture</a:t>
                      </a:r>
                      <a:endParaRPr lang="en-US" sz="1400" b="0" u="none" strike="noStrike" kern="1200" baseline="0" dirty="0">
                        <a:solidFill>
                          <a:schemeClr val="tx1"/>
                        </a:solidFill>
                        <a:latin typeface="Times New Roman" panose="02020603050405020304" pitchFamily="18" charset="0"/>
                        <a:ea typeface="+mn-ea"/>
                        <a:cs typeface="Times New Roman" panose="02020603050405020304" pitchFamily="18" charset="0"/>
                        <a:sym typeface="+mn-ea"/>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AI-supported sensors for detecting plant VOCs to diagnose early stress and enhance crop resilience.</a:t>
                      </a:r>
                    </a:p>
                  </a:txBody>
                  <a:tcPr anchor="ctr"/>
                </a:tc>
                <a:tc>
                  <a:txBody>
                    <a:bodyPr/>
                    <a:lstStyle/>
                    <a:p>
                      <a:pPr marL="0" indent="0" algn="just">
                        <a:buFont typeface="Arial" panose="020B0604020202020204" pitchFamily="34" charset="0"/>
                        <a:buNone/>
                      </a:pPr>
                      <a:r>
                        <a:rPr lang="en-IN" sz="1400" b="0" u="none" strike="noStrike" kern="1200" baseline="0" dirty="0">
                          <a:solidFill>
                            <a:schemeClr val="tx1"/>
                          </a:solidFill>
                          <a:latin typeface="Times New Roman" panose="02020603050405020304" pitchFamily="18" charset="0"/>
                          <a:ea typeface="+mn-ea"/>
                          <a:cs typeface="Times New Roman" panose="02020603050405020304" pitchFamily="18" charset="0"/>
                        </a:rPr>
                        <a:t>High cost and technical complexity in deploying AI-supported systems.</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3340</Words>
  <Application>Microsoft Office PowerPoint</Application>
  <PresentationFormat>On-screen Show (4:3)</PresentationFormat>
  <Paragraphs>400</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Custom Design</vt:lpstr>
      <vt:lpstr>  </vt:lpstr>
      <vt:lpstr>AGENDA</vt:lpstr>
      <vt:lpstr>OVERVIEW</vt:lpstr>
      <vt:lpstr>OBJECTIVE</vt:lpstr>
      <vt:lpstr>INFERENCES FROM LITERATURE SURVEY</vt:lpstr>
      <vt:lpstr>INFERENCES FROM LITERATURE SURVEY</vt:lpstr>
      <vt:lpstr>INFERENCES FROM LITERATURE SURVEY</vt:lpstr>
      <vt:lpstr>INFERENCES FROM LITERATURE SURVEY</vt:lpstr>
      <vt:lpstr>INFERENCES FROM LITERATURE SURVEY</vt:lpstr>
      <vt:lpstr>PROBLEM DESCRIPTION </vt:lpstr>
      <vt:lpstr>PROPOSED SYSTEM</vt:lpstr>
      <vt:lpstr>PROPOSED SYSTEM </vt:lpstr>
      <vt:lpstr>PROPOSED SYSTEM</vt:lpstr>
      <vt:lpstr>COMPONENTS </vt:lpstr>
      <vt:lpstr>Cont..</vt:lpstr>
      <vt:lpstr>Cont..</vt:lpstr>
      <vt:lpstr>Cont..</vt:lpstr>
      <vt:lpstr>Cont..</vt:lpstr>
      <vt:lpstr>PROPOSED SYSTEM </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REFERENCES</vt:lpstr>
      <vt:lpstr>REFERENCES</vt:lpstr>
      <vt:lpstr>SUMMARY</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Matcha Bhavana</cp:lastModifiedBy>
  <cp:revision>155</cp:revision>
  <dcterms:created xsi:type="dcterms:W3CDTF">2019-11-06T07:48:00Z</dcterms:created>
  <dcterms:modified xsi:type="dcterms:W3CDTF">2024-11-15T04:21:15Z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B2E7DE0493C64426A312AE4587D4070F_13</vt:lpwstr>
  </property>
  <property fmtid="{D5CDD505-2E9C-101B-9397-08002B2CF9AE}" pid="3" name="KSOProductBuildVer">
    <vt:lpwstr>1033-12.2.0.13472</vt:lpwstr>
  </property>
</Properties>
</file>