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AC60-6CC7-4A2F-9943-6ED4ED262DF6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3909F-23A6-4893-A6B4-FDCB41ABD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6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9A77-763F-BD7C-9628-9195C71A2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F64D2-BA6B-DFC1-145D-8C2E7FEA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E1D6-7202-3A55-8A43-32D1BB207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5FE2-CDEB-4692-A4DB-6A531226AB0F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3638-C4B6-1ED1-5D68-2912E9E2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934C6-CBCD-A44C-B28A-B4455E1D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2FF7-51CB-0CB6-584A-069CB913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01CC6-C364-A2E1-3F9B-E67F289AD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25F68-C46E-5660-132A-21D1BB4F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75A4-8A19-4858-A028-B7841BC54987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1FDF-488D-DA61-6C2F-6A5E3451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5F21-1936-BF3F-4454-8D5F15AC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06401-70EA-7C04-F850-3FF3DA071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8283A-AAA2-5316-DCFD-508446065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5248-A331-DB0F-5BCC-A9AB7A7E8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013C-F00C-4611-8092-2F0431580229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52A1-7646-16D7-42D9-D5A234DB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DB794-9B1F-9701-8A4B-5E2E1D1D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6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97FA-B019-8AC9-7251-42E4E542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C3FA-922A-609E-DB54-683882890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A3F0-122B-1617-8CFC-6956DBE9D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0651B-712C-4A1B-994D-47C8D20F8B9A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BB0B-D147-EDE6-FFEF-07E3BEB3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ED95-4E92-D69C-EB3D-5B0C44F1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1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81A8-34E9-DBBC-0B0A-88B5B14C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F954-A4FC-CA5D-7B49-EAAFC1590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DA126-3AEB-E9B7-AAAB-D03019A6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2FD4-DEF6-49AA-9E55-74C43381336A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2083-26C1-8F92-64B8-C3BAEDDF8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3FAF-46E3-82C7-4A67-5F1ABD73F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2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A36E-E9C9-4FC5-C5F4-83E75DC1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5F13-E9E2-C068-7ADA-3B8E607F6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98E23-E078-E26B-4549-C527FCBAF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841A6-BA62-8272-AADE-76E5F219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DA14-8362-4D8C-85D8-D666A2E093B4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94835-3457-D163-B98E-24B39A9D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09D5F-CA8A-5EE7-1FE0-B76669FC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3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2B00-7772-3048-17DA-8520B81D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CEB42-8773-1FFB-5282-A55A4382E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CA32E-9C7F-DE8E-6D7F-5CB8FE1A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746DD-9F39-B19F-FC41-FD3B9B254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9ADDF-F8AC-3C59-55A0-B6851EDA41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04EDB-67FA-7D91-48D0-4F92B9E7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430D-DE44-4900-944D-804977E1D7AE}" type="datetime1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50BF2-614B-5D99-46DC-C8CFD92C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A8D44-D997-9F3A-748D-6478ECEC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03AF-FA8F-CABD-8CB7-F5840C52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21AA7-1FC1-EE42-BF76-D9EEBFCF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E938E-EC6D-4AAC-8C62-0DCEF4F7BA2F}" type="datetime1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E5B57-63DC-DDD8-20F6-667E7962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6EED6-DB8C-E400-1C7B-966F9A2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2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376FF-F2F1-E522-820B-D8C226A0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3BBF-E66F-4506-9642-231BA82CD331}" type="datetime1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FEC29-C47C-D0ED-47A7-09EF822D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952F-DBC8-6089-6AB7-3F80EB89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667E4-A664-8822-0BA1-1BB8F289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C6210-5694-80BA-C62E-AD452B7A5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4ABD5-5B80-3A23-A235-80CA94BA4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A27C-3824-D24B-EAF5-FA523F90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720E-A3BE-4C5C-9C46-4F0FCBA0B574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18C98-183A-CA5D-B783-2F81E7C16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A6944-5ABF-F7A4-BF38-33B6C763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9DD6-9365-C2E2-BAD4-3133B644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08F96-5D84-BA97-BDC0-2D09CBA7C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908F9-F5F1-8564-EDA1-B592336DE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3D16-06A3-0037-0256-8CF6C00E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0FF3-5027-4E3D-812F-370CE736B60F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70E07-92D6-8790-F2CC-D8316D5D6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4DFC6-4804-53B4-92E9-8174A146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F793B-101F-BA4E-CB19-B06ADDD7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F4380-0723-2FEC-F98F-CF8195CBA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B9C12-DDE8-9335-353D-1C1A9EB31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60BC5-C1F6-482A-BC2C-58F9DB797F5E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57CD-3EBA-21AD-2383-30BD8B2E9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9E364-983B-B5D8-9F47-981EA8B6E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D888C-E757-46BB-AF77-50B5D4AE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1D4286-4D94-5D9F-D2D2-40BACA8B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365" y="3531105"/>
            <a:ext cx="6255038" cy="24751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B5B99-8D82-CFF0-CC1E-C50CA9DE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721" y="1003863"/>
            <a:ext cx="7931583" cy="1426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24878-5417-2A5C-92B9-3C7D744423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358809" cy="3349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68CC2E-6CC1-5B52-5BCA-117956454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0"/>
          <a:stretch>
            <a:fillRect/>
          </a:stretch>
        </p:blipFill>
        <p:spPr>
          <a:xfrm>
            <a:off x="-1" y="3349257"/>
            <a:ext cx="5358809" cy="3508744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F93219-9A9E-5236-6AC4-5A12F49C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7483" y="342306"/>
            <a:ext cx="3594298" cy="409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208"/>
              </a:lnSpc>
            </a:pPr>
            <a:r>
              <a:rPr lang="en-US" sz="2542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Evaluation Metrics</a:t>
            </a:r>
            <a:endParaRPr lang="en-US" sz="2542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83" y="937915"/>
            <a:ext cx="621804" cy="9258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43608" y="1062236"/>
            <a:ext cx="1636415" cy="204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83"/>
              </a:lnSpc>
            </a:pPr>
            <a:r>
              <a:rPr lang="en-US" sz="12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Confusion Matrix</a:t>
            </a:r>
            <a:endParaRPr lang="en-US" sz="1250" dirty="0"/>
          </a:p>
        </p:txBody>
      </p:sp>
      <p:sp>
        <p:nvSpPr>
          <p:cNvPr id="6" name="Text 2"/>
          <p:cNvSpPr/>
          <p:nvPr/>
        </p:nvSpPr>
        <p:spPr>
          <a:xfrm>
            <a:off x="1243608" y="1341339"/>
            <a:ext cx="5878909" cy="398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42"/>
              </a:lnSpc>
            </a:pPr>
            <a:r>
              <a:rPr lang="en-US" sz="9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Organizes predictions against actual outcomes: True Positives (TP), True Negatives (TN), False Positives (FP), and False Negatives (FN).</a:t>
            </a:r>
            <a:endParaRPr lang="en-US" sz="95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483" y="1863726"/>
            <a:ext cx="621804" cy="124469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43608" y="1988046"/>
            <a:ext cx="1636415" cy="204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83"/>
              </a:lnSpc>
            </a:pPr>
            <a:r>
              <a:rPr lang="en-US" sz="12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Accuracy &amp; Error Rate</a:t>
            </a:r>
            <a:endParaRPr lang="en-US" sz="1250" dirty="0"/>
          </a:p>
        </p:txBody>
      </p:sp>
      <p:sp>
        <p:nvSpPr>
          <p:cNvPr id="9" name="Text 4"/>
          <p:cNvSpPr/>
          <p:nvPr/>
        </p:nvSpPr>
        <p:spPr>
          <a:xfrm>
            <a:off x="1243608" y="2267149"/>
            <a:ext cx="5878909" cy="1990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42"/>
              </a:lnSpc>
            </a:pPr>
            <a:r>
              <a:rPr lang="en-US" sz="9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Accuracy is the proportion of correct predictions. Error Rate is its complement.</a:t>
            </a:r>
            <a:endParaRPr lang="en-US" sz="958" dirty="0"/>
          </a:p>
        </p:txBody>
      </p:sp>
      <p:sp>
        <p:nvSpPr>
          <p:cNvPr id="10" name="Text 5"/>
          <p:cNvSpPr/>
          <p:nvPr/>
        </p:nvSpPr>
        <p:spPr>
          <a:xfrm>
            <a:off x="1243608" y="2623543"/>
            <a:ext cx="5878909" cy="360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50"/>
              </a:lnSpc>
            </a:pPr>
            <a:endParaRPr lang="en-US" sz="1083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608" y="2623543"/>
            <a:ext cx="5878909" cy="360561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483" y="3108425"/>
            <a:ext cx="621804" cy="196165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243608" y="3232745"/>
            <a:ext cx="1636415" cy="204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83"/>
              </a:lnSpc>
            </a:pPr>
            <a:r>
              <a:rPr lang="en-US" sz="12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Recall &amp; Precision</a:t>
            </a:r>
            <a:endParaRPr lang="en-US" sz="1250" dirty="0"/>
          </a:p>
        </p:txBody>
      </p:sp>
      <p:sp>
        <p:nvSpPr>
          <p:cNvPr id="14" name="Text 7"/>
          <p:cNvSpPr/>
          <p:nvPr/>
        </p:nvSpPr>
        <p:spPr>
          <a:xfrm>
            <a:off x="1243608" y="3511848"/>
            <a:ext cx="5878909" cy="398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42"/>
              </a:lnSpc>
            </a:pPr>
            <a:r>
              <a:rPr lang="en-US" sz="9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Recall captures correctly detected fraud cases. Precision reflects truly fraudulent predicted cases. High Recall is crucial for fraud detection.</a:t>
            </a:r>
            <a:endParaRPr lang="en-US" sz="958" dirty="0"/>
          </a:p>
        </p:txBody>
      </p:sp>
      <p:sp>
        <p:nvSpPr>
          <p:cNvPr id="15" name="Text 8"/>
          <p:cNvSpPr/>
          <p:nvPr/>
        </p:nvSpPr>
        <p:spPr>
          <a:xfrm>
            <a:off x="1243608" y="4067275"/>
            <a:ext cx="5878909" cy="360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50"/>
              </a:lnSpc>
            </a:pPr>
            <a:endParaRPr lang="en-US" sz="1083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608" y="4067275"/>
            <a:ext cx="5878909" cy="360561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243608" y="4585196"/>
            <a:ext cx="5878909" cy="360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50"/>
              </a:lnSpc>
            </a:pPr>
            <a:endParaRPr lang="en-US" sz="1083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3608" y="4585196"/>
            <a:ext cx="5878909" cy="360561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483" y="5070079"/>
            <a:ext cx="621804" cy="1445618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1243608" y="5194399"/>
            <a:ext cx="1798340" cy="204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83"/>
              </a:lnSpc>
            </a:pPr>
            <a:r>
              <a:rPr lang="en-US" sz="12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F1-Measure &amp; Specificity</a:t>
            </a:r>
            <a:endParaRPr lang="en-US" sz="1250" dirty="0"/>
          </a:p>
        </p:txBody>
      </p:sp>
      <p:sp>
        <p:nvSpPr>
          <p:cNvPr id="21" name="Text 11"/>
          <p:cNvSpPr/>
          <p:nvPr/>
        </p:nvSpPr>
        <p:spPr>
          <a:xfrm>
            <a:off x="1243608" y="5473502"/>
            <a:ext cx="5878909" cy="398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42"/>
              </a:lnSpc>
            </a:pPr>
            <a:r>
              <a:rPr lang="en-US" sz="95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F1-Measure balances Precision and Recall. Specificity measures correct classification of legitimate transactions.</a:t>
            </a:r>
            <a:endParaRPr lang="en-US" sz="958" dirty="0"/>
          </a:p>
        </p:txBody>
      </p:sp>
      <p:sp>
        <p:nvSpPr>
          <p:cNvPr id="22" name="Text 12"/>
          <p:cNvSpPr/>
          <p:nvPr/>
        </p:nvSpPr>
        <p:spPr>
          <a:xfrm>
            <a:off x="1243608" y="6028929"/>
            <a:ext cx="5878909" cy="362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50"/>
              </a:lnSpc>
            </a:pPr>
            <a:endParaRPr lang="en-US" sz="1083" dirty="0"/>
          </a:p>
        </p:txBody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3608" y="6028929"/>
            <a:ext cx="5878909" cy="3624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925" y="1374874"/>
            <a:ext cx="4262041" cy="519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083"/>
              </a:lnSpc>
            </a:pPr>
            <a:r>
              <a:rPr lang="en-US" sz="32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Results and Conclusion</a:t>
            </a:r>
            <a:endParaRPr lang="en-US" sz="3250" dirty="0"/>
          </a:p>
        </p:txBody>
      </p:sp>
      <p:sp>
        <p:nvSpPr>
          <p:cNvPr id="4" name="Text 1"/>
          <p:cNvSpPr/>
          <p:nvPr/>
        </p:nvSpPr>
        <p:spPr>
          <a:xfrm>
            <a:off x="631925" y="2210395"/>
            <a:ext cx="2495054" cy="521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083"/>
              </a:lnSpc>
            </a:pPr>
            <a:r>
              <a:rPr lang="en-US" sz="4083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0.17%</a:t>
            </a:r>
            <a:endParaRPr lang="en-US" sz="4083" dirty="0"/>
          </a:p>
        </p:txBody>
      </p:sp>
      <p:sp>
        <p:nvSpPr>
          <p:cNvPr id="5" name="Text 2"/>
          <p:cNvSpPr/>
          <p:nvPr/>
        </p:nvSpPr>
        <p:spPr>
          <a:xfrm>
            <a:off x="840085" y="2929136"/>
            <a:ext cx="2078633" cy="259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42"/>
              </a:lnSpc>
            </a:pPr>
            <a:r>
              <a:rPr lang="en-US" sz="1625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Fraud Rate</a:t>
            </a:r>
            <a:endParaRPr lang="en-US" sz="1625" dirty="0"/>
          </a:p>
        </p:txBody>
      </p:sp>
      <p:sp>
        <p:nvSpPr>
          <p:cNvPr id="6" name="Text 3"/>
          <p:cNvSpPr/>
          <p:nvPr/>
        </p:nvSpPr>
        <p:spPr>
          <a:xfrm>
            <a:off x="631925" y="3283645"/>
            <a:ext cx="2495054" cy="1010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20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Only 0.17% of transactions were fraudulent, highlighting the extreme class imbalance challenge.</a:t>
            </a:r>
            <a:endParaRPr lang="en-US" sz="1208" dirty="0"/>
          </a:p>
        </p:txBody>
      </p:sp>
      <p:sp>
        <p:nvSpPr>
          <p:cNvPr id="7" name="Text 4"/>
          <p:cNvSpPr/>
          <p:nvPr/>
        </p:nvSpPr>
        <p:spPr>
          <a:xfrm>
            <a:off x="3324424" y="2210395"/>
            <a:ext cx="2495054" cy="521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083"/>
              </a:lnSpc>
            </a:pPr>
            <a:r>
              <a:rPr lang="en-US" sz="4083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</a:t>
            </a:r>
            <a:endParaRPr lang="en-US" sz="4083" dirty="0"/>
          </a:p>
        </p:txBody>
      </p:sp>
      <p:sp>
        <p:nvSpPr>
          <p:cNvPr id="8" name="Text 5"/>
          <p:cNvSpPr/>
          <p:nvPr/>
        </p:nvSpPr>
        <p:spPr>
          <a:xfrm>
            <a:off x="3532584" y="2929136"/>
            <a:ext cx="2078633" cy="259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42"/>
              </a:lnSpc>
            </a:pPr>
            <a:r>
              <a:rPr lang="en-US" sz="1625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Recall Achieved</a:t>
            </a:r>
            <a:endParaRPr lang="en-US" sz="1625" dirty="0"/>
          </a:p>
        </p:txBody>
      </p:sp>
      <p:sp>
        <p:nvSpPr>
          <p:cNvPr id="9" name="Text 6"/>
          <p:cNvSpPr/>
          <p:nvPr/>
        </p:nvSpPr>
        <p:spPr>
          <a:xfrm>
            <a:off x="3324424" y="3283645"/>
            <a:ext cx="2495054" cy="1010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20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model successfully detected most fraudulent transactions, demonstrating high recall.</a:t>
            </a:r>
            <a:endParaRPr lang="en-US" sz="1208" dirty="0"/>
          </a:p>
        </p:txBody>
      </p:sp>
      <p:sp>
        <p:nvSpPr>
          <p:cNvPr id="10" name="Text 7"/>
          <p:cNvSpPr/>
          <p:nvPr/>
        </p:nvSpPr>
        <p:spPr>
          <a:xfrm>
            <a:off x="6016923" y="2210395"/>
            <a:ext cx="2495153" cy="521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083"/>
              </a:lnSpc>
            </a:pPr>
            <a:r>
              <a:rPr lang="en-US" sz="4083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Lower</a:t>
            </a:r>
            <a:endParaRPr lang="en-US" sz="4083" dirty="0"/>
          </a:p>
        </p:txBody>
      </p:sp>
      <p:sp>
        <p:nvSpPr>
          <p:cNvPr id="11" name="Text 8"/>
          <p:cNvSpPr/>
          <p:nvPr/>
        </p:nvSpPr>
        <p:spPr>
          <a:xfrm>
            <a:off x="6225183" y="2929136"/>
            <a:ext cx="2078633" cy="259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42"/>
              </a:lnSpc>
            </a:pPr>
            <a:r>
              <a:rPr lang="en-US" sz="1625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Precision</a:t>
            </a:r>
            <a:endParaRPr lang="en-US" sz="1625" dirty="0"/>
          </a:p>
        </p:txBody>
      </p:sp>
      <p:sp>
        <p:nvSpPr>
          <p:cNvPr id="12" name="Text 9"/>
          <p:cNvSpPr/>
          <p:nvPr/>
        </p:nvSpPr>
        <p:spPr>
          <a:xfrm>
            <a:off x="6016923" y="3283645"/>
            <a:ext cx="2495153" cy="758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20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Precision was lower, a common outcome in highly imbalanced fraud detection problems.</a:t>
            </a:r>
            <a:endParaRPr lang="en-US" sz="1208" dirty="0"/>
          </a:p>
        </p:txBody>
      </p:sp>
      <p:sp>
        <p:nvSpPr>
          <p:cNvPr id="13" name="Text 10"/>
          <p:cNvSpPr/>
          <p:nvPr/>
        </p:nvSpPr>
        <p:spPr>
          <a:xfrm>
            <a:off x="631924" y="4472186"/>
            <a:ext cx="7880152" cy="1010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58"/>
              </a:lnSpc>
            </a:pPr>
            <a:r>
              <a:rPr lang="en-US" sz="1208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Isolation Forest effectively identifies anomalous transactions without labeled data, proving suitable for large-scale, unsupervised fraud detection. While achieving high recall, precision remains a challenge due to class imbalance. Future work should consider complementary techniques to improve overall performance and manage false positive rates.</a:t>
            </a:r>
            <a:endParaRPr lang="en-US" sz="1208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6320B-D7DB-E0ED-C130-51858586E749}"/>
              </a:ext>
            </a:extLst>
          </p:cNvPr>
          <p:cNvSpPr txBox="1"/>
          <p:nvPr/>
        </p:nvSpPr>
        <p:spPr>
          <a:xfrm>
            <a:off x="4246789" y="1355270"/>
            <a:ext cx="369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 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674230-FC9B-9F72-1235-DD6802608F11}"/>
              </a:ext>
            </a:extLst>
          </p:cNvPr>
          <p:cNvSpPr txBox="1"/>
          <p:nvPr/>
        </p:nvSpPr>
        <p:spPr>
          <a:xfrm>
            <a:off x="1600199" y="2721114"/>
            <a:ext cx="101237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 for your attention.</a:t>
            </a:r>
          </a:p>
          <a:p>
            <a:br>
              <a:rPr lang="en-US" sz="4000" dirty="0"/>
            </a:br>
            <a:r>
              <a:rPr lang="en-US" sz="4000" dirty="0"/>
              <a:t>I’m happy to answer any questions or feedback you may have.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1F7BC-3F97-1CAD-DD62-F319632E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008D-6A4C-4250-A3EA-562EA65930F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2BE150-042B-4E5A-E8EC-3A1C821AA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381"/>
            <a:ext cx="12192000" cy="57692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C43B9-B88D-18F3-176F-C0EEC216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6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2C01A-019A-45FD-2B28-59EE3843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" y="310625"/>
            <a:ext cx="8260796" cy="6236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0BD9C-A2A8-C7D2-C2F6-73533FA13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40"/>
          <a:stretch>
            <a:fillRect/>
          </a:stretch>
        </p:blipFill>
        <p:spPr>
          <a:xfrm>
            <a:off x="8915859" y="1186087"/>
            <a:ext cx="2620470" cy="2482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EEA44-B947-1F5D-D1AF-9D360A4D5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2"/>
          <a:stretch>
            <a:fillRect/>
          </a:stretch>
        </p:blipFill>
        <p:spPr>
          <a:xfrm>
            <a:off x="9292855" y="4216372"/>
            <a:ext cx="2243473" cy="214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12461-6989-754C-41FF-20BD8C698CC6}"/>
              </a:ext>
            </a:extLst>
          </p:cNvPr>
          <p:cNvSpPr txBox="1"/>
          <p:nvPr/>
        </p:nvSpPr>
        <p:spPr>
          <a:xfrm>
            <a:off x="9112102" y="3125972"/>
            <a:ext cx="20520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Classifier with balanced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E9DCE6-0434-77F2-1055-EF572B92DA06}"/>
              </a:ext>
            </a:extLst>
          </p:cNvPr>
          <p:cNvSpPr txBox="1"/>
          <p:nvPr/>
        </p:nvSpPr>
        <p:spPr>
          <a:xfrm>
            <a:off x="9370829" y="6021578"/>
            <a:ext cx="20520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Classifier with imbalanced data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9B57CB-2985-B944-513F-1C37517C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7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6EDBE-DC0D-A910-41CD-E856155B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66" y="0"/>
            <a:ext cx="7384667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A6B9AF-AC7E-05C8-F581-A9399EB7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9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618DB1-2E1B-AD69-375A-34499C227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23" y="21266"/>
            <a:ext cx="10750112" cy="67793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150B6-1C8F-2715-3B1D-E9A4C4C5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>
            <a:extLst>
              <a:ext uri="{FF2B5EF4-FFF2-40B4-BE49-F238E27FC236}">
                <a16:creationId xmlns:a16="http://schemas.microsoft.com/office/drawing/2014/main" id="{4194C2EA-D9FE-5C79-44B2-3F476E43FDF2}"/>
              </a:ext>
            </a:extLst>
          </p:cNvPr>
          <p:cNvSpPr/>
          <p:nvPr/>
        </p:nvSpPr>
        <p:spPr>
          <a:xfrm>
            <a:off x="418072" y="85062"/>
            <a:ext cx="4164923" cy="623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Implementation Steps</a:t>
            </a:r>
            <a:endParaRPr lang="en-US" sz="390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5A7817D2-3878-E06C-2A95-CC8F0C0C5024}"/>
              </a:ext>
            </a:extLst>
          </p:cNvPr>
          <p:cNvSpPr/>
          <p:nvPr/>
        </p:nvSpPr>
        <p:spPr>
          <a:xfrm>
            <a:off x="428699" y="925438"/>
            <a:ext cx="5414669" cy="189548"/>
          </a:xfrm>
          <a:prstGeom prst="roundRect">
            <a:avLst>
              <a:gd name="adj" fmla="val 90015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21FC5347-97AE-D256-74F9-D5AEF899C382}"/>
              </a:ext>
            </a:extLst>
          </p:cNvPr>
          <p:cNvSpPr/>
          <p:nvPr/>
        </p:nvSpPr>
        <p:spPr>
          <a:xfrm>
            <a:off x="437496" y="1198205"/>
            <a:ext cx="2508138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Loading &amp; Exploration</a:t>
            </a:r>
            <a:endParaRPr lang="en-US" sz="195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179FF4FF-8935-943A-4AAB-0C980EF8BA4D}"/>
              </a:ext>
            </a:extLst>
          </p:cNvPr>
          <p:cNvSpPr/>
          <p:nvPr/>
        </p:nvSpPr>
        <p:spPr>
          <a:xfrm>
            <a:off x="6449611" y="4451992"/>
            <a:ext cx="5098182" cy="1213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Credit Card Fraud Detection dataset (284,807 European transactions, 492 fraudulent) was loaded and explored. </a:t>
            </a:r>
          </a:p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includes 28 anonymized principal components (V1-V28), transaction amount, and time.</a:t>
            </a:r>
            <a:endParaRPr lang="en-US" sz="145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4E53FB-C73F-AB6D-24AD-304A4797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56" y="1710728"/>
            <a:ext cx="7049872" cy="208172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1B5907-8C8A-2F75-2DAE-6DA1F7E62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9" y="4220110"/>
            <a:ext cx="4565885" cy="233057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6015BE1B-074A-67A9-6564-8615417D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8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">
            <a:extLst>
              <a:ext uri="{FF2B5EF4-FFF2-40B4-BE49-F238E27FC236}">
                <a16:creationId xmlns:a16="http://schemas.microsoft.com/office/drawing/2014/main" id="{418C67DF-20E8-CB06-404C-8EE8C8DE86A5}"/>
              </a:ext>
            </a:extLst>
          </p:cNvPr>
          <p:cNvSpPr/>
          <p:nvPr/>
        </p:nvSpPr>
        <p:spPr>
          <a:xfrm>
            <a:off x="645213" y="534787"/>
            <a:ext cx="5414669" cy="189548"/>
          </a:xfrm>
          <a:prstGeom prst="roundRect">
            <a:avLst>
              <a:gd name="adj" fmla="val 90015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3" name="Text 5">
            <a:extLst>
              <a:ext uri="{FF2B5EF4-FFF2-40B4-BE49-F238E27FC236}">
                <a16:creationId xmlns:a16="http://schemas.microsoft.com/office/drawing/2014/main" id="{A697AD65-8B45-0764-009A-2CEC61825D14}"/>
              </a:ext>
            </a:extLst>
          </p:cNvPr>
          <p:cNvSpPr/>
          <p:nvPr/>
        </p:nvSpPr>
        <p:spPr>
          <a:xfrm>
            <a:off x="654006" y="1052103"/>
            <a:ext cx="3269536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Preprocessing with StandardScaler</a:t>
            </a:r>
            <a:endParaRPr lang="en-US" sz="1950" dirty="0"/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8EDAA535-4A48-954B-7F8A-7CC50E2AA81F}"/>
              </a:ext>
            </a:extLst>
          </p:cNvPr>
          <p:cNvSpPr/>
          <p:nvPr/>
        </p:nvSpPr>
        <p:spPr>
          <a:xfrm>
            <a:off x="7310012" y="1817763"/>
            <a:ext cx="5098182" cy="1213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'Time' and 'Class' columns were removed.</a:t>
            </a:r>
          </a:p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endParaRPr lang="en-US" sz="1450" b="1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Remaining features were standardized using StandardScaler, ensuring they are centered around zero with unit variance, </a:t>
            </a:r>
          </a:p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endParaRPr lang="en-US" sz="1450" b="1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which is vital for Isolation Forest.</a:t>
            </a:r>
            <a:endParaRPr lang="en-US" sz="145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76395-9EF1-E0F4-62F2-0ACB08A7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3" y="1591737"/>
            <a:ext cx="6134100" cy="46005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439C0-B288-A2FB-1F05-A5B16C0F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3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">
            <a:extLst>
              <a:ext uri="{FF2B5EF4-FFF2-40B4-BE49-F238E27FC236}">
                <a16:creationId xmlns:a16="http://schemas.microsoft.com/office/drawing/2014/main" id="{DD4EE7AA-CD79-A48F-FF0E-CD965BF21A70}"/>
              </a:ext>
            </a:extLst>
          </p:cNvPr>
          <p:cNvSpPr/>
          <p:nvPr/>
        </p:nvSpPr>
        <p:spPr>
          <a:xfrm>
            <a:off x="205413" y="241609"/>
            <a:ext cx="5414669" cy="189548"/>
          </a:xfrm>
          <a:prstGeom prst="roundRect">
            <a:avLst>
              <a:gd name="adj" fmla="val 90015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3" name="Text 8">
            <a:extLst>
              <a:ext uri="{FF2B5EF4-FFF2-40B4-BE49-F238E27FC236}">
                <a16:creationId xmlns:a16="http://schemas.microsoft.com/office/drawing/2014/main" id="{09F74B2E-83BF-5E9C-0520-1E0CAA1495A6}"/>
              </a:ext>
            </a:extLst>
          </p:cNvPr>
          <p:cNvSpPr/>
          <p:nvPr/>
        </p:nvSpPr>
        <p:spPr>
          <a:xfrm>
            <a:off x="182318" y="620707"/>
            <a:ext cx="2219682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Training Isolation Forest</a:t>
            </a:r>
            <a:endParaRPr lang="en-US" sz="1950" dirty="0"/>
          </a:p>
        </p:txBody>
      </p:sp>
      <p:sp>
        <p:nvSpPr>
          <p:cNvPr id="4" name="Text 9">
            <a:extLst>
              <a:ext uri="{FF2B5EF4-FFF2-40B4-BE49-F238E27FC236}">
                <a16:creationId xmlns:a16="http://schemas.microsoft.com/office/drawing/2014/main" id="{3B0C9D1C-A0F9-338B-5CC1-08F07D3B940E}"/>
              </a:ext>
            </a:extLst>
          </p:cNvPr>
          <p:cNvSpPr/>
          <p:nvPr/>
        </p:nvSpPr>
        <p:spPr>
          <a:xfrm>
            <a:off x="1054183" y="1492690"/>
            <a:ext cx="5098182" cy="1213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4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BC5D3-DBD3-929C-BE76-DD82656F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070894"/>
            <a:ext cx="11849100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94189A-F9D4-BE25-B3C9-0C74A9FB1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35" y="3487063"/>
            <a:ext cx="2170681" cy="313708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CDE70-AF66-5E35-78DC-C2FFF43D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7438EA-1B06-3643-916B-132C72169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02" y="3635815"/>
            <a:ext cx="5067122" cy="2620926"/>
          </a:xfrm>
          <a:prstGeom prst="rect">
            <a:avLst/>
          </a:prstGeom>
        </p:spPr>
      </p:pic>
      <p:sp>
        <p:nvSpPr>
          <p:cNvPr id="12" name="Arrow: Bent 11">
            <a:extLst>
              <a:ext uri="{FF2B5EF4-FFF2-40B4-BE49-F238E27FC236}">
                <a16:creationId xmlns:a16="http://schemas.microsoft.com/office/drawing/2014/main" id="{8376DDDD-F297-63AB-4256-5571C4BE1E2A}"/>
              </a:ext>
            </a:extLst>
          </p:cNvPr>
          <p:cNvSpPr/>
          <p:nvPr/>
        </p:nvSpPr>
        <p:spPr>
          <a:xfrm flipV="1">
            <a:off x="1211889" y="3352500"/>
            <a:ext cx="315412" cy="77319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2400439-5EF9-AC72-1AA3-209B298A7F1E}"/>
              </a:ext>
            </a:extLst>
          </p:cNvPr>
          <p:cNvSpPr/>
          <p:nvPr/>
        </p:nvSpPr>
        <p:spPr>
          <a:xfrm>
            <a:off x="4720860" y="4699591"/>
            <a:ext cx="754912" cy="3721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7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">
            <a:extLst>
              <a:ext uri="{FF2B5EF4-FFF2-40B4-BE49-F238E27FC236}">
                <a16:creationId xmlns:a16="http://schemas.microsoft.com/office/drawing/2014/main" id="{12982FC5-392A-B177-FB66-130FD4BD878A}"/>
              </a:ext>
            </a:extLst>
          </p:cNvPr>
          <p:cNvSpPr/>
          <p:nvPr/>
        </p:nvSpPr>
        <p:spPr>
          <a:xfrm>
            <a:off x="528257" y="297536"/>
            <a:ext cx="5414669" cy="189548"/>
          </a:xfrm>
          <a:prstGeom prst="roundRect">
            <a:avLst>
              <a:gd name="adj" fmla="val 90015"/>
            </a:avLst>
          </a:prstGeom>
          <a:solidFill>
            <a:srgbClr val="EEEFF5"/>
          </a:solidFill>
          <a:ln/>
          <a:effectLst>
            <a:outerShdw blurRad="4699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3" name="Text 11">
            <a:extLst>
              <a:ext uri="{FF2B5EF4-FFF2-40B4-BE49-F238E27FC236}">
                <a16:creationId xmlns:a16="http://schemas.microsoft.com/office/drawing/2014/main" id="{918586F9-0838-59A3-AEE7-1DA7BEA0086F}"/>
              </a:ext>
            </a:extLst>
          </p:cNvPr>
          <p:cNvSpPr/>
          <p:nvPr/>
        </p:nvSpPr>
        <p:spPr>
          <a:xfrm>
            <a:off x="717806" y="665998"/>
            <a:ext cx="2752064" cy="311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Anomaly Scoring &amp; Prediction</a:t>
            </a:r>
            <a:endParaRPr lang="en-US" sz="19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346CC1-5CC3-B9F8-A6FD-B9CC83DF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88" y="1029027"/>
            <a:ext cx="7192819" cy="1554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41EFC0-7C4F-9982-53AC-2607E877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624" y="2782438"/>
            <a:ext cx="9338752" cy="755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CEE0E-6F01-FB5B-48A9-A399D0AD7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8" y="3659556"/>
            <a:ext cx="4667028" cy="3061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8D4C31-A938-195B-5CF8-1EE64668700B}"/>
              </a:ext>
            </a:extLst>
          </p:cNvPr>
          <p:cNvSpPr txBox="1"/>
          <p:nvPr/>
        </p:nvSpPr>
        <p:spPr>
          <a:xfrm>
            <a:off x="5561714" y="4075562"/>
            <a:ext cx="6097772" cy="2229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Anomaly scores were computed using the </a:t>
            </a:r>
            <a:r>
              <a:rPr lang="en-US" sz="1800" b="1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decision_function</a:t>
            </a:r>
            <a:r>
              <a:rPr lang="en-US" sz="18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() method, with lower scores indicating anomalies. </a:t>
            </a:r>
          </a:p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endParaRPr lang="en-US" b="1" dirty="0">
              <a:solidFill>
                <a:srgbClr val="272525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 marL="285750" indent="-285750" algn="l">
              <a:lnSpc>
                <a:spcPts val="235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Predictions were then generated using predict(), mapping -1 to fraud (1) and 1 to normal (0).</a:t>
            </a:r>
            <a:endParaRPr lang="en-US" sz="1800" b="1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DA51F40-17F6-051C-F833-72581EF2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D888C-E757-46BB-AF77-50B5D4AEA0A6}" type="slidenum">
              <a:rPr lang="en-US" smtClean="0"/>
              <a:t>9</a:t>
            </a:fld>
            <a:endParaRPr lang="en-US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5D83C60D-E554-B996-6881-754B65EB7E31}"/>
              </a:ext>
            </a:extLst>
          </p:cNvPr>
          <p:cNvSpPr/>
          <p:nvPr/>
        </p:nvSpPr>
        <p:spPr>
          <a:xfrm rot="16200000" flipH="1" flipV="1">
            <a:off x="8077076" y="1545170"/>
            <a:ext cx="646464" cy="116840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DF808AC-296D-58DD-2EB2-63BD8916360A}"/>
              </a:ext>
            </a:extLst>
          </p:cNvPr>
          <p:cNvSpPr/>
          <p:nvPr/>
        </p:nvSpPr>
        <p:spPr>
          <a:xfrm rot="5400000" flipV="1">
            <a:off x="802654" y="3091783"/>
            <a:ext cx="531628" cy="482390"/>
          </a:xfrm>
          <a:prstGeom prst="bentArrow">
            <a:avLst>
              <a:gd name="adj1" fmla="val 4074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2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360</Words>
  <Application>Microsoft Office PowerPoint</Application>
  <PresentationFormat>Widescreen</PresentationFormat>
  <Paragraphs>52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Barlow Bold</vt:lpstr>
      <vt:lpstr>Calibri</vt:lpstr>
      <vt:lpstr>Calibri Light</vt:lpstr>
      <vt:lpstr>Montserrat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bigboss ja</dc:creator>
  <cp:lastModifiedBy>bigboss ja</cp:lastModifiedBy>
  <cp:revision>2</cp:revision>
  <dcterms:created xsi:type="dcterms:W3CDTF">2025-06-13T08:11:51Z</dcterms:created>
  <dcterms:modified xsi:type="dcterms:W3CDTF">2025-06-13T11:35:09Z</dcterms:modified>
</cp:coreProperties>
</file>