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17"/>
  </p:notes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5" d="100"/>
          <a:sy n="55" d="100"/>
        </p:scale>
        <p:origin x="109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F3F75-341C-4276-8146-F6FA7525D7E1}" type="datetimeFigureOut">
              <a:rPr lang="en-IN" smtClean="0"/>
              <a:t>15-11-2024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31BABF-1409-40B4-B32A-096094D17D2F}" type="slidenum">
              <a:rPr lang="en-IN" smtClean="0"/>
              <a:t>‹#›</a:t>
            </a:fld>
            <a:endParaRPr lang="en-IN"/>
          </a:p>
        </p:txBody>
      </p:sp>
    </p:spTree>
    <p:extLst>
      <p:ext uri="{BB962C8B-B14F-4D97-AF65-F5344CB8AC3E}">
        <p14:creationId xmlns:p14="http://schemas.microsoft.com/office/powerpoint/2010/main" val="2462516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31BABF-1409-40B4-B32A-096094D17D2F}" type="slidenum">
              <a:rPr lang="en-IN" smtClean="0"/>
              <a:t>1</a:t>
            </a:fld>
            <a:endParaRPr lang="en-IN"/>
          </a:p>
        </p:txBody>
      </p:sp>
    </p:spTree>
    <p:extLst>
      <p:ext uri="{BB962C8B-B14F-4D97-AF65-F5344CB8AC3E}">
        <p14:creationId xmlns:p14="http://schemas.microsoft.com/office/powerpoint/2010/main" val="822572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531BABF-1409-40B4-B32A-096094D17D2F}" type="slidenum">
              <a:rPr lang="en-IN" smtClean="0"/>
              <a:t>4</a:t>
            </a:fld>
            <a:endParaRPr lang="en-IN"/>
          </a:p>
        </p:txBody>
      </p:sp>
    </p:spTree>
    <p:extLst>
      <p:ext uri="{BB962C8B-B14F-4D97-AF65-F5344CB8AC3E}">
        <p14:creationId xmlns:p14="http://schemas.microsoft.com/office/powerpoint/2010/main" val="4914752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4437CF6-4F55-48AE-BE5F-D9701718370F}" type="datetimeFigureOut">
              <a:rPr lang="en-IN" smtClean="0"/>
              <a:t>15-11-2024</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A2115DA1-95FB-4179-BDDD-D4907398C29E}" type="slidenum">
              <a:rPr lang="en-IN" smtClean="0"/>
              <a:t>‹#›</a:t>
            </a:fld>
            <a:endParaRPr lang="en-IN"/>
          </a:p>
        </p:txBody>
      </p:sp>
    </p:spTree>
    <p:extLst>
      <p:ext uri="{BB962C8B-B14F-4D97-AF65-F5344CB8AC3E}">
        <p14:creationId xmlns:p14="http://schemas.microsoft.com/office/powerpoint/2010/main" val="1159551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437CF6-4F55-48AE-BE5F-D9701718370F}"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15DA1-95FB-4179-BDDD-D4907398C29E}" type="slidenum">
              <a:rPr lang="en-IN" smtClean="0"/>
              <a:t>‹#›</a:t>
            </a:fld>
            <a:endParaRPr lang="en-IN"/>
          </a:p>
        </p:txBody>
      </p:sp>
    </p:spTree>
    <p:extLst>
      <p:ext uri="{BB962C8B-B14F-4D97-AF65-F5344CB8AC3E}">
        <p14:creationId xmlns:p14="http://schemas.microsoft.com/office/powerpoint/2010/main" val="940536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4437CF6-4F55-48AE-BE5F-D9701718370F}" type="datetimeFigureOut">
              <a:rPr lang="en-IN" smtClean="0"/>
              <a:t>15-11-2024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2115DA1-95FB-4179-BDDD-D4907398C29E}" type="slidenum">
              <a:rPr lang="en-IN" smtClean="0"/>
              <a:t>‹#›</a:t>
            </a:fld>
            <a:endParaRPr lang="en-IN"/>
          </a:p>
        </p:txBody>
      </p:sp>
    </p:spTree>
    <p:extLst>
      <p:ext uri="{BB962C8B-B14F-4D97-AF65-F5344CB8AC3E}">
        <p14:creationId xmlns:p14="http://schemas.microsoft.com/office/powerpoint/2010/main" val="1635182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4437CF6-4F55-48AE-BE5F-D9701718370F}" type="datetimeFigureOut">
              <a:rPr lang="en-IN" smtClean="0"/>
              <a:t>15-11-2024</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2115DA1-95FB-4179-BDDD-D4907398C29E}"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634432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4437CF6-4F55-48AE-BE5F-D9701718370F}" type="datetimeFigureOut">
              <a:rPr lang="en-IN" smtClean="0"/>
              <a:t>15-11-2024</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A2115DA1-95FB-4179-BDDD-D4907398C29E}" type="slidenum">
              <a:rPr lang="en-IN" smtClean="0"/>
              <a:t>‹#›</a:t>
            </a:fld>
            <a:endParaRPr lang="en-IN"/>
          </a:p>
        </p:txBody>
      </p:sp>
    </p:spTree>
    <p:extLst>
      <p:ext uri="{BB962C8B-B14F-4D97-AF65-F5344CB8AC3E}">
        <p14:creationId xmlns:p14="http://schemas.microsoft.com/office/powerpoint/2010/main" val="7345036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437CF6-4F55-48AE-BE5F-D9701718370F}"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115DA1-95FB-4179-BDDD-D4907398C29E}" type="slidenum">
              <a:rPr lang="en-IN" smtClean="0"/>
              <a:t>‹#›</a:t>
            </a:fld>
            <a:endParaRPr lang="en-IN"/>
          </a:p>
        </p:txBody>
      </p:sp>
    </p:spTree>
    <p:extLst>
      <p:ext uri="{BB962C8B-B14F-4D97-AF65-F5344CB8AC3E}">
        <p14:creationId xmlns:p14="http://schemas.microsoft.com/office/powerpoint/2010/main" val="738359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437CF6-4F55-48AE-BE5F-D9701718370F}"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115DA1-95FB-4179-BDDD-D4907398C29E}" type="slidenum">
              <a:rPr lang="en-IN" smtClean="0"/>
              <a:t>‹#›</a:t>
            </a:fld>
            <a:endParaRPr lang="en-IN"/>
          </a:p>
        </p:txBody>
      </p:sp>
    </p:spTree>
    <p:extLst>
      <p:ext uri="{BB962C8B-B14F-4D97-AF65-F5344CB8AC3E}">
        <p14:creationId xmlns:p14="http://schemas.microsoft.com/office/powerpoint/2010/main" val="37283419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437CF6-4F55-48AE-BE5F-D9701718370F}"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15DA1-95FB-4179-BDDD-D4907398C29E}" type="slidenum">
              <a:rPr lang="en-IN" smtClean="0"/>
              <a:t>‹#›</a:t>
            </a:fld>
            <a:endParaRPr lang="en-IN"/>
          </a:p>
        </p:txBody>
      </p:sp>
    </p:spTree>
    <p:extLst>
      <p:ext uri="{BB962C8B-B14F-4D97-AF65-F5344CB8AC3E}">
        <p14:creationId xmlns:p14="http://schemas.microsoft.com/office/powerpoint/2010/main" val="2324315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4437CF6-4F55-48AE-BE5F-D9701718370F}" type="datetimeFigureOut">
              <a:rPr lang="en-IN" smtClean="0"/>
              <a:t>15-11-2024</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2115DA1-95FB-4179-BDDD-D4907398C29E}" type="slidenum">
              <a:rPr lang="en-IN" smtClean="0"/>
              <a:t>‹#›</a:t>
            </a:fld>
            <a:endParaRPr lang="en-IN"/>
          </a:p>
        </p:txBody>
      </p:sp>
    </p:spTree>
    <p:extLst>
      <p:ext uri="{BB962C8B-B14F-4D97-AF65-F5344CB8AC3E}">
        <p14:creationId xmlns:p14="http://schemas.microsoft.com/office/powerpoint/2010/main" val="3493650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4437CF6-4F55-48AE-BE5F-D9701718370F}" type="datetimeFigureOut">
              <a:rPr lang="en-IN" smtClean="0"/>
              <a:t>15-11-2024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2115DA1-95FB-4179-BDDD-D4907398C29E}" type="slidenum">
              <a:rPr lang="en-IN" smtClean="0"/>
              <a:t>‹#›</a:t>
            </a:fld>
            <a:endParaRPr lang="en-IN"/>
          </a:p>
        </p:txBody>
      </p:sp>
    </p:spTree>
    <p:extLst>
      <p:ext uri="{BB962C8B-B14F-4D97-AF65-F5344CB8AC3E}">
        <p14:creationId xmlns:p14="http://schemas.microsoft.com/office/powerpoint/2010/main" val="2129517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4437CF6-4F55-48AE-BE5F-D9701718370F}" type="datetimeFigureOut">
              <a:rPr lang="en-IN" smtClean="0"/>
              <a:t>15-11-2024</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A2115DA1-95FB-4179-BDDD-D4907398C29E}" type="slidenum">
              <a:rPr lang="en-IN" smtClean="0"/>
              <a:t>‹#›</a:t>
            </a:fld>
            <a:endParaRPr lang="en-IN"/>
          </a:p>
        </p:txBody>
      </p:sp>
    </p:spTree>
    <p:extLst>
      <p:ext uri="{BB962C8B-B14F-4D97-AF65-F5344CB8AC3E}">
        <p14:creationId xmlns:p14="http://schemas.microsoft.com/office/powerpoint/2010/main" val="4077980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4437CF6-4F55-48AE-BE5F-D9701718370F}"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15DA1-95FB-4179-BDDD-D4907398C29E}" type="slidenum">
              <a:rPr lang="en-IN" smtClean="0"/>
              <a:t>‹#›</a:t>
            </a:fld>
            <a:endParaRPr lang="en-IN"/>
          </a:p>
        </p:txBody>
      </p:sp>
    </p:spTree>
    <p:extLst>
      <p:ext uri="{BB962C8B-B14F-4D97-AF65-F5344CB8AC3E}">
        <p14:creationId xmlns:p14="http://schemas.microsoft.com/office/powerpoint/2010/main" val="563323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437CF6-4F55-48AE-BE5F-D9701718370F}" type="datetimeFigureOut">
              <a:rPr lang="en-IN" smtClean="0"/>
              <a:t>15-11-2024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2115DA1-95FB-4179-BDDD-D4907398C29E}" type="slidenum">
              <a:rPr lang="en-IN" smtClean="0"/>
              <a:t>‹#›</a:t>
            </a:fld>
            <a:endParaRPr lang="en-IN"/>
          </a:p>
        </p:txBody>
      </p:sp>
    </p:spTree>
    <p:extLst>
      <p:ext uri="{BB962C8B-B14F-4D97-AF65-F5344CB8AC3E}">
        <p14:creationId xmlns:p14="http://schemas.microsoft.com/office/powerpoint/2010/main" val="2629416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4437CF6-4F55-48AE-BE5F-D9701718370F}" type="datetimeFigureOut">
              <a:rPr lang="en-IN" smtClean="0"/>
              <a:t>15-11-2024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2115DA1-95FB-4179-BDDD-D4907398C29E}" type="slidenum">
              <a:rPr lang="en-IN" smtClean="0"/>
              <a:t>‹#›</a:t>
            </a:fld>
            <a:endParaRPr lang="en-IN"/>
          </a:p>
        </p:txBody>
      </p:sp>
    </p:spTree>
    <p:extLst>
      <p:ext uri="{BB962C8B-B14F-4D97-AF65-F5344CB8AC3E}">
        <p14:creationId xmlns:p14="http://schemas.microsoft.com/office/powerpoint/2010/main" val="1871923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437CF6-4F55-48AE-BE5F-D9701718370F}" type="datetimeFigureOut">
              <a:rPr lang="en-IN" smtClean="0"/>
              <a:t>15-11-2024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2115DA1-95FB-4179-BDDD-D4907398C29E}" type="slidenum">
              <a:rPr lang="en-IN" smtClean="0"/>
              <a:t>‹#›</a:t>
            </a:fld>
            <a:endParaRPr lang="en-IN"/>
          </a:p>
        </p:txBody>
      </p:sp>
    </p:spTree>
    <p:extLst>
      <p:ext uri="{BB962C8B-B14F-4D97-AF65-F5344CB8AC3E}">
        <p14:creationId xmlns:p14="http://schemas.microsoft.com/office/powerpoint/2010/main" val="1136128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437CF6-4F55-48AE-BE5F-D9701718370F}"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15DA1-95FB-4179-BDDD-D4907398C29E}" type="slidenum">
              <a:rPr lang="en-IN" smtClean="0"/>
              <a:t>‹#›</a:t>
            </a:fld>
            <a:endParaRPr lang="en-IN"/>
          </a:p>
        </p:txBody>
      </p:sp>
    </p:spTree>
    <p:extLst>
      <p:ext uri="{BB962C8B-B14F-4D97-AF65-F5344CB8AC3E}">
        <p14:creationId xmlns:p14="http://schemas.microsoft.com/office/powerpoint/2010/main" val="8255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437CF6-4F55-48AE-BE5F-D9701718370F}" type="datetimeFigureOut">
              <a:rPr lang="en-IN" smtClean="0"/>
              <a:t>15-11-2024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2115DA1-95FB-4179-BDDD-D4907398C29E}" type="slidenum">
              <a:rPr lang="en-IN" smtClean="0"/>
              <a:t>‹#›</a:t>
            </a:fld>
            <a:endParaRPr lang="en-IN"/>
          </a:p>
        </p:txBody>
      </p:sp>
    </p:spTree>
    <p:extLst>
      <p:ext uri="{BB962C8B-B14F-4D97-AF65-F5344CB8AC3E}">
        <p14:creationId xmlns:p14="http://schemas.microsoft.com/office/powerpoint/2010/main" val="2988838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4437CF6-4F55-48AE-BE5F-D9701718370F}" type="datetimeFigureOut">
              <a:rPr lang="en-IN" smtClean="0"/>
              <a:t>15-11-2024</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2115DA1-95FB-4179-BDDD-D4907398C29E}" type="slidenum">
              <a:rPr lang="en-IN" smtClean="0"/>
              <a:t>‹#›</a:t>
            </a:fld>
            <a:endParaRPr lang="en-IN"/>
          </a:p>
        </p:txBody>
      </p:sp>
    </p:spTree>
    <p:extLst>
      <p:ext uri="{BB962C8B-B14F-4D97-AF65-F5344CB8AC3E}">
        <p14:creationId xmlns:p14="http://schemas.microsoft.com/office/powerpoint/2010/main" val="178879491"/>
      </p:ext>
    </p:extLst>
  </p:cSld>
  <p:clrMap bg1="dk1" tx1="lt1" bg2="dk2" tx2="lt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hyperlink" Target="https://www.apachefriends.org/index.html" TargetMode="External"/><Relationship Id="rId2" Type="http://schemas.openxmlformats.org/officeDocument/2006/relationships/hyperlink" Target="https://dev.mysql.com/doc/" TargetMode="External"/><Relationship Id="rId1" Type="http://schemas.openxmlformats.org/officeDocument/2006/relationships/slideLayout" Target="../slideLayouts/slideLayout11.xml"/><Relationship Id="rId4" Type="http://schemas.openxmlformats.org/officeDocument/2006/relationships/hyperlink" Target="https://www.researchgate.net/publication/380983054_A_CASE_STUDY_ON_ONLINE_TICKET_BOOKING_SYSTEM_PROJEC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E5CE0-9AE9-400E-7F1D-08AB9883514E}"/>
              </a:ext>
            </a:extLst>
          </p:cNvPr>
          <p:cNvSpPr>
            <a:spLocks noGrp="1"/>
          </p:cNvSpPr>
          <p:nvPr>
            <p:ph type="ctrTitle"/>
          </p:nvPr>
        </p:nvSpPr>
        <p:spPr>
          <a:xfrm>
            <a:off x="1371600" y="1375142"/>
            <a:ext cx="9448800" cy="1825096"/>
          </a:xfrm>
        </p:spPr>
        <p:txBody>
          <a:bodyPr/>
          <a:lstStyle/>
          <a:p>
            <a:r>
              <a:rPr lang="en-US" dirty="0"/>
              <a:t>Movie seat reservation system</a:t>
            </a:r>
            <a:endParaRPr lang="en-IN" dirty="0"/>
          </a:p>
        </p:txBody>
      </p:sp>
      <p:sp>
        <p:nvSpPr>
          <p:cNvPr id="3" name="Subtitle 2">
            <a:extLst>
              <a:ext uri="{FF2B5EF4-FFF2-40B4-BE49-F238E27FC236}">
                <a16:creationId xmlns:a16="http://schemas.microsoft.com/office/drawing/2014/main" id="{BD2160F2-14A0-AC8F-BC03-4903D0AC9306}"/>
              </a:ext>
            </a:extLst>
          </p:cNvPr>
          <p:cNvSpPr>
            <a:spLocks noGrp="1"/>
          </p:cNvSpPr>
          <p:nvPr>
            <p:ph type="subTitle" idx="1"/>
          </p:nvPr>
        </p:nvSpPr>
        <p:spPr>
          <a:xfrm>
            <a:off x="1371600" y="4037315"/>
            <a:ext cx="9448800" cy="685800"/>
          </a:xfrm>
        </p:spPr>
        <p:txBody>
          <a:bodyPr>
            <a:noAutofit/>
          </a:bodyPr>
          <a:lstStyle/>
          <a:p>
            <a:r>
              <a:rPr lang="en-US" b="1" dirty="0"/>
              <a:t>-</a:t>
            </a:r>
            <a:r>
              <a:rPr lang="en-US" b="1" dirty="0" err="1"/>
              <a:t>Uppala</a:t>
            </a:r>
            <a:r>
              <a:rPr lang="en-US" b="1" dirty="0"/>
              <a:t> </a:t>
            </a:r>
            <a:r>
              <a:rPr lang="en-US" b="1" dirty="0" err="1"/>
              <a:t>Jathin</a:t>
            </a:r>
            <a:r>
              <a:rPr lang="en-US" b="1" dirty="0"/>
              <a:t>    				-</a:t>
            </a:r>
            <a:r>
              <a:rPr lang="en-US" b="1" dirty="0" err="1"/>
              <a:t>Dr.Gayathri</a:t>
            </a:r>
            <a:r>
              <a:rPr lang="en-US" b="1" dirty="0"/>
              <a:t> </a:t>
            </a:r>
            <a:r>
              <a:rPr lang="en-US" b="1" dirty="0" err="1"/>
              <a:t>Devi.S</a:t>
            </a:r>
            <a:endParaRPr lang="en-US" b="1" dirty="0"/>
          </a:p>
          <a:p>
            <a:r>
              <a:rPr lang="en-US" b="1" dirty="0"/>
              <a:t>-22BCE5188      </a:t>
            </a:r>
            <a:endParaRPr lang="en-IN" b="1" dirty="0"/>
          </a:p>
        </p:txBody>
      </p:sp>
    </p:spTree>
    <p:extLst>
      <p:ext uri="{BB962C8B-B14F-4D97-AF65-F5344CB8AC3E}">
        <p14:creationId xmlns:p14="http://schemas.microsoft.com/office/powerpoint/2010/main" val="3003940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E215EF-A8AC-B977-BAC7-44875EEAD8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4468"/>
            <a:ext cx="12192000" cy="6169063"/>
          </a:xfrm>
          <a:prstGeom prst="rect">
            <a:avLst/>
          </a:prstGeom>
        </p:spPr>
      </p:pic>
    </p:spTree>
    <p:extLst>
      <p:ext uri="{BB962C8B-B14F-4D97-AF65-F5344CB8AC3E}">
        <p14:creationId xmlns:p14="http://schemas.microsoft.com/office/powerpoint/2010/main" val="12371145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94C6E5-3DEB-8316-C28C-C2B5D77D80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4468"/>
            <a:ext cx="12192000" cy="6169063"/>
          </a:xfrm>
          <a:prstGeom prst="rect">
            <a:avLst/>
          </a:prstGeom>
        </p:spPr>
      </p:pic>
    </p:spTree>
    <p:extLst>
      <p:ext uri="{BB962C8B-B14F-4D97-AF65-F5344CB8AC3E}">
        <p14:creationId xmlns:p14="http://schemas.microsoft.com/office/powerpoint/2010/main" val="2133929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7EFB68-C297-3BC5-2C21-E2DA95E17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00" y="239639"/>
            <a:ext cx="11125200" cy="6161161"/>
          </a:xfrm>
          <a:prstGeom prst="rect">
            <a:avLst/>
          </a:prstGeom>
        </p:spPr>
      </p:pic>
    </p:spTree>
    <p:extLst>
      <p:ext uri="{BB962C8B-B14F-4D97-AF65-F5344CB8AC3E}">
        <p14:creationId xmlns:p14="http://schemas.microsoft.com/office/powerpoint/2010/main" val="2128274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CEC4149-0B19-6D8C-96A1-6D761C3DC8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08001"/>
            <a:ext cx="12192000" cy="6041997"/>
          </a:xfrm>
          <a:prstGeom prst="rect">
            <a:avLst/>
          </a:prstGeom>
        </p:spPr>
      </p:pic>
    </p:spTree>
    <p:extLst>
      <p:ext uri="{BB962C8B-B14F-4D97-AF65-F5344CB8AC3E}">
        <p14:creationId xmlns:p14="http://schemas.microsoft.com/office/powerpoint/2010/main" val="11626301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6476-31A7-441A-5CF2-1F0581B58AD5}"/>
              </a:ext>
            </a:extLst>
          </p:cNvPr>
          <p:cNvSpPr>
            <a:spLocks noGrp="1"/>
          </p:cNvSpPr>
          <p:nvPr>
            <p:ph type="title"/>
          </p:nvPr>
        </p:nvSpPr>
        <p:spPr>
          <a:xfrm>
            <a:off x="334583" y="1"/>
            <a:ext cx="10820400" cy="1549400"/>
          </a:xfrm>
        </p:spPr>
        <p:txBody>
          <a:bodyPr/>
          <a:lstStyle/>
          <a:p>
            <a:r>
              <a:rPr lang="en-IN" dirty="0">
                <a:latin typeface="Algerian" panose="04020705040A02060702" pitchFamily="82" charset="0"/>
              </a:rPr>
              <a:t>CONCLUSION AND FUTURE WORK</a:t>
            </a:r>
          </a:p>
        </p:txBody>
      </p:sp>
      <p:sp>
        <p:nvSpPr>
          <p:cNvPr id="3" name="Text Placeholder 2">
            <a:extLst>
              <a:ext uri="{FF2B5EF4-FFF2-40B4-BE49-F238E27FC236}">
                <a16:creationId xmlns:a16="http://schemas.microsoft.com/office/drawing/2014/main" id="{8195AD99-013B-DA30-B816-0F5303D06810}"/>
              </a:ext>
            </a:extLst>
          </p:cNvPr>
          <p:cNvSpPr>
            <a:spLocks noGrp="1"/>
          </p:cNvSpPr>
          <p:nvPr>
            <p:ph type="body" sz="half" idx="2"/>
          </p:nvPr>
        </p:nvSpPr>
        <p:spPr>
          <a:xfrm>
            <a:off x="478367" y="1993900"/>
            <a:ext cx="10130516" cy="3695700"/>
          </a:xfrm>
        </p:spPr>
        <p:txBody>
          <a:bodyPr>
            <a:normAutofit/>
          </a:bodyPr>
          <a:lstStyle/>
          <a:p>
            <a:r>
              <a:rPr lang="en-US" dirty="0">
                <a:latin typeface="Aptos" panose="020B0004020202020204" pitchFamily="34" charset="0"/>
              </a:rPr>
              <a:t>The project successfully addresses the common challenges of traditional booking methods, such as long queues, seat unavailability, and manual errors, by automating the booking process. Moreover, the </a:t>
            </a:r>
            <a:r>
              <a:rPr lang="en-US" b="1" dirty="0">
                <a:latin typeface="Aptos" panose="020B0004020202020204" pitchFamily="34" charset="0"/>
              </a:rPr>
              <a:t>admin panel</a:t>
            </a:r>
            <a:r>
              <a:rPr lang="en-US" dirty="0">
                <a:latin typeface="Aptos" panose="020B0004020202020204" pitchFamily="34" charset="0"/>
              </a:rPr>
              <a:t> enhances the management of movie listings, bookings, and user data, thereby improving the overall user experience and theater operations.</a:t>
            </a:r>
            <a:endParaRPr lang="en-US" b="1" dirty="0">
              <a:latin typeface="Aptos" panose="020B0004020202020204" pitchFamily="34" charset="0"/>
            </a:endParaRPr>
          </a:p>
          <a:p>
            <a:r>
              <a:rPr lang="en-US" dirty="0">
                <a:latin typeface="Aptos" panose="020B0004020202020204" pitchFamily="34" charset="0"/>
              </a:rPr>
              <a:t>While the </a:t>
            </a:r>
            <a:r>
              <a:rPr lang="en-US" b="1" dirty="0">
                <a:latin typeface="Aptos" panose="020B0004020202020204" pitchFamily="34" charset="0"/>
              </a:rPr>
              <a:t>Online Movie Seat Reservation System</a:t>
            </a:r>
            <a:r>
              <a:rPr lang="en-US" dirty="0">
                <a:latin typeface="Aptos" panose="020B0004020202020204" pitchFamily="34" charset="0"/>
              </a:rPr>
              <a:t> meets its primary objectives, there are several areas where the system can be enhanced for greater functionality and user experience:</a:t>
            </a:r>
          </a:p>
          <a:p>
            <a:pPr>
              <a:buFont typeface="+mj-lt"/>
              <a:buAutoNum type="arabicPeriod"/>
            </a:pPr>
            <a:r>
              <a:rPr lang="en-US" b="1" dirty="0">
                <a:latin typeface="Aptos" panose="020B0004020202020204" pitchFamily="34" charset="0"/>
              </a:rPr>
              <a:t>Mobile Application Development</a:t>
            </a:r>
            <a:r>
              <a:rPr lang="en-US" dirty="0">
                <a:latin typeface="Aptos" panose="020B0004020202020204" pitchFamily="34" charset="0"/>
              </a:rPr>
              <a:t>:</a:t>
            </a:r>
          </a:p>
          <a:p>
            <a:pPr>
              <a:buFont typeface="+mj-lt"/>
              <a:buAutoNum type="arabicPeriod"/>
            </a:pPr>
            <a:r>
              <a:rPr lang="en-IN" b="1" dirty="0">
                <a:latin typeface="Aptos" panose="020B0004020202020204" pitchFamily="34" charset="0"/>
              </a:rPr>
              <a:t>Advanced Payment Integration</a:t>
            </a:r>
            <a:r>
              <a:rPr lang="en-IN" dirty="0">
                <a:latin typeface="Aptos" panose="020B0004020202020204" pitchFamily="34" charset="0"/>
              </a:rPr>
              <a:t>:</a:t>
            </a:r>
            <a:endParaRPr lang="en-US" dirty="0">
              <a:latin typeface="Aptos" panose="020B0004020202020204" pitchFamily="34" charset="0"/>
            </a:endParaRPr>
          </a:p>
          <a:p>
            <a:pPr>
              <a:buFont typeface="+mj-lt"/>
              <a:buAutoNum type="arabicPeriod"/>
            </a:pPr>
            <a:r>
              <a:rPr lang="en-IN" b="1" dirty="0">
                <a:latin typeface="Aptos" panose="020B0004020202020204" pitchFamily="34" charset="0"/>
              </a:rPr>
              <a:t>Recommendation System</a:t>
            </a:r>
            <a:r>
              <a:rPr lang="en-IN" dirty="0">
                <a:latin typeface="Aptos" panose="020B0004020202020204" pitchFamily="34" charset="0"/>
              </a:rPr>
              <a:t>:</a:t>
            </a:r>
          </a:p>
          <a:p>
            <a:pPr>
              <a:buFont typeface="+mj-lt"/>
              <a:buAutoNum type="arabicPeriod"/>
            </a:pPr>
            <a:r>
              <a:rPr lang="en-IN" b="1" dirty="0">
                <a:latin typeface="Aptos" panose="020B0004020202020204" pitchFamily="34" charset="0"/>
              </a:rPr>
              <a:t>Real-Time Notifications</a:t>
            </a:r>
            <a:r>
              <a:rPr lang="en-IN" dirty="0">
                <a:latin typeface="Aptos" panose="020B0004020202020204" pitchFamily="34" charset="0"/>
              </a:rPr>
              <a:t>:</a:t>
            </a:r>
          </a:p>
          <a:p>
            <a:pPr>
              <a:buFont typeface="+mj-lt"/>
              <a:buAutoNum type="arabicPeriod"/>
            </a:pPr>
            <a:r>
              <a:rPr lang="en-IN" b="1" dirty="0">
                <a:latin typeface="Aptos" panose="020B0004020202020204" pitchFamily="34" charset="0"/>
              </a:rPr>
              <a:t>Multiple </a:t>
            </a:r>
            <a:r>
              <a:rPr lang="en-IN" b="1" dirty="0" err="1">
                <a:latin typeface="Aptos" panose="020B0004020202020204" pitchFamily="34" charset="0"/>
              </a:rPr>
              <a:t>Theater</a:t>
            </a:r>
            <a:r>
              <a:rPr lang="en-IN" b="1" dirty="0">
                <a:latin typeface="Aptos" panose="020B0004020202020204" pitchFamily="34" charset="0"/>
              </a:rPr>
              <a:t> Support</a:t>
            </a:r>
            <a:r>
              <a:rPr lang="en-IN" dirty="0">
                <a:latin typeface="Aptos" panose="020B0004020202020204" pitchFamily="34" charset="0"/>
              </a:rPr>
              <a:t>:</a:t>
            </a:r>
          </a:p>
          <a:p>
            <a:pPr>
              <a:buFont typeface="+mj-lt"/>
              <a:buAutoNum type="arabicPeriod"/>
            </a:pPr>
            <a:r>
              <a:rPr lang="en-IN" b="1" dirty="0">
                <a:latin typeface="Aptos" panose="020B0004020202020204" pitchFamily="34" charset="0"/>
              </a:rPr>
              <a:t>Enhanced Security Features</a:t>
            </a:r>
            <a:r>
              <a:rPr lang="en-IN" dirty="0">
                <a:latin typeface="Aptos" panose="020B0004020202020204" pitchFamily="34" charset="0"/>
              </a:rPr>
              <a:t>:</a:t>
            </a:r>
            <a:endParaRPr lang="en-US" dirty="0">
              <a:latin typeface="Aptos" panose="020B0004020202020204" pitchFamily="34" charset="0"/>
            </a:endParaRPr>
          </a:p>
          <a:p>
            <a:endParaRPr lang="en-US" dirty="0">
              <a:latin typeface="Aptos" panose="020B0004020202020204" pitchFamily="34" charset="0"/>
            </a:endParaRPr>
          </a:p>
          <a:p>
            <a:endParaRPr lang="en-US" dirty="0">
              <a:latin typeface="Aptos" panose="020B0004020202020204" pitchFamily="34" charset="0"/>
            </a:endParaRPr>
          </a:p>
          <a:p>
            <a:endParaRPr lang="en-IN" dirty="0">
              <a:latin typeface="Aptos" panose="020B0004020202020204" pitchFamily="34" charset="0"/>
            </a:endParaRPr>
          </a:p>
        </p:txBody>
      </p:sp>
    </p:spTree>
    <p:extLst>
      <p:ext uri="{BB962C8B-B14F-4D97-AF65-F5344CB8AC3E}">
        <p14:creationId xmlns:p14="http://schemas.microsoft.com/office/powerpoint/2010/main" val="395691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5A737-621D-4761-9D63-C16A52246E54}"/>
              </a:ext>
            </a:extLst>
          </p:cNvPr>
          <p:cNvSpPr>
            <a:spLocks noGrp="1"/>
          </p:cNvSpPr>
          <p:nvPr>
            <p:ph type="title"/>
          </p:nvPr>
        </p:nvSpPr>
        <p:spPr>
          <a:xfrm>
            <a:off x="584200" y="131233"/>
            <a:ext cx="10820400" cy="1240368"/>
          </a:xfrm>
        </p:spPr>
        <p:txBody>
          <a:bodyPr/>
          <a:lstStyle/>
          <a:p>
            <a:r>
              <a:rPr lang="en-IN" dirty="0">
                <a:latin typeface="Algerian" panose="04020705040A02060702" pitchFamily="82" charset="0"/>
              </a:rPr>
              <a:t>REFERENCES </a:t>
            </a:r>
          </a:p>
        </p:txBody>
      </p:sp>
      <p:sp>
        <p:nvSpPr>
          <p:cNvPr id="3" name="Text Placeholder 2">
            <a:extLst>
              <a:ext uri="{FF2B5EF4-FFF2-40B4-BE49-F238E27FC236}">
                <a16:creationId xmlns:a16="http://schemas.microsoft.com/office/drawing/2014/main" id="{B4C04757-2D27-0D13-794C-D33E70885357}"/>
              </a:ext>
            </a:extLst>
          </p:cNvPr>
          <p:cNvSpPr>
            <a:spLocks noGrp="1"/>
          </p:cNvSpPr>
          <p:nvPr>
            <p:ph type="body" sz="half" idx="2"/>
          </p:nvPr>
        </p:nvSpPr>
        <p:spPr>
          <a:xfrm>
            <a:off x="584200" y="1371601"/>
            <a:ext cx="10130516" cy="3682999"/>
          </a:xfrm>
        </p:spPr>
        <p:txBody>
          <a:bodyPr>
            <a:normAutofit/>
          </a:bodyPr>
          <a:lstStyle/>
          <a:p>
            <a:endParaRPr lang="en-IN" dirty="0"/>
          </a:p>
          <a:p>
            <a:r>
              <a:rPr lang="en-IN" b="1" dirty="0"/>
              <a:t>MySQL Documentation</a:t>
            </a:r>
            <a:endParaRPr lang="en-IN" dirty="0"/>
          </a:p>
          <a:p>
            <a:pPr>
              <a:buFont typeface="Arial" panose="020B0604020202020204" pitchFamily="34" charset="0"/>
              <a:buChar char="•"/>
            </a:pPr>
            <a:r>
              <a:rPr lang="en-IN" b="1" dirty="0"/>
              <a:t>URL</a:t>
            </a:r>
            <a:r>
              <a:rPr lang="en-IN" dirty="0"/>
              <a:t>: </a:t>
            </a:r>
            <a:r>
              <a:rPr lang="en-IN" dirty="0">
                <a:hlinkClick r:id="rId2"/>
              </a:rPr>
              <a:t>https://dev.mysql.com/doc/</a:t>
            </a:r>
            <a:endParaRPr lang="en-IN" dirty="0"/>
          </a:p>
          <a:p>
            <a:pPr>
              <a:buFont typeface="Arial" panose="020B0604020202020204" pitchFamily="34" charset="0"/>
              <a:buChar char="•"/>
            </a:pPr>
            <a:endParaRPr lang="en-IN" dirty="0"/>
          </a:p>
          <a:p>
            <a:r>
              <a:rPr lang="en-IN" b="1" dirty="0"/>
              <a:t>XAMPP Documentation</a:t>
            </a:r>
            <a:endParaRPr lang="en-IN" dirty="0"/>
          </a:p>
          <a:p>
            <a:pPr>
              <a:buFont typeface="Arial" panose="020B0604020202020204" pitchFamily="34" charset="0"/>
              <a:buChar char="•"/>
            </a:pPr>
            <a:r>
              <a:rPr lang="en-IN" b="1" dirty="0"/>
              <a:t>URL</a:t>
            </a:r>
            <a:r>
              <a:rPr lang="en-IN" dirty="0"/>
              <a:t>: </a:t>
            </a:r>
            <a:r>
              <a:rPr lang="en-IN" dirty="0">
                <a:hlinkClick r:id="rId3"/>
              </a:rPr>
              <a:t>https://www.apachefriends.org/index.html</a:t>
            </a:r>
            <a:endParaRPr lang="en-IN" dirty="0"/>
          </a:p>
          <a:p>
            <a:pPr>
              <a:buFont typeface="Arial" panose="020B0604020202020204" pitchFamily="34" charset="0"/>
              <a:buChar char="•"/>
            </a:pPr>
            <a:endParaRPr lang="en-IN" dirty="0"/>
          </a:p>
          <a:p>
            <a:r>
              <a:rPr lang="en-IN" dirty="0">
                <a:hlinkClick r:id="rId4"/>
              </a:rPr>
              <a:t>https://www.researchgate.net/publication/380983054_A_CASE_STUDY_ON_ONLINE_TICKET_BOOKING_SYSTEM_PROJECT</a:t>
            </a:r>
            <a:endParaRPr lang="en-IN" dirty="0"/>
          </a:p>
          <a:p>
            <a:endParaRPr lang="en-IN" dirty="0"/>
          </a:p>
          <a:p>
            <a:pPr>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2122391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EE93-0FC7-5594-5472-FEC7B1E97703}"/>
              </a:ext>
            </a:extLst>
          </p:cNvPr>
          <p:cNvSpPr>
            <a:spLocks noGrp="1"/>
          </p:cNvSpPr>
          <p:nvPr>
            <p:ph type="title"/>
          </p:nvPr>
        </p:nvSpPr>
        <p:spPr>
          <a:xfrm>
            <a:off x="581628" y="454144"/>
            <a:ext cx="10820400" cy="1399359"/>
          </a:xfrm>
        </p:spPr>
        <p:txBody>
          <a:bodyPr/>
          <a:lstStyle/>
          <a:p>
            <a:r>
              <a:rPr lang="en-US" dirty="0">
                <a:latin typeface="Algerian" panose="04020705040A02060702" pitchFamily="82" charset="0"/>
              </a:rPr>
              <a:t>INTRODUCTION</a:t>
            </a: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F948463C-6898-1AD6-A69A-66243F3C7DCE}"/>
              </a:ext>
            </a:extLst>
          </p:cNvPr>
          <p:cNvSpPr>
            <a:spLocks noGrp="1"/>
          </p:cNvSpPr>
          <p:nvPr>
            <p:ph type="body" sz="half" idx="2"/>
          </p:nvPr>
        </p:nvSpPr>
        <p:spPr>
          <a:xfrm>
            <a:off x="581628" y="1750885"/>
            <a:ext cx="10130516" cy="2485449"/>
          </a:xfrm>
        </p:spPr>
        <p:txBody>
          <a:bodyPr>
            <a:normAutofit/>
          </a:bodyPr>
          <a:lstStyle/>
          <a:p>
            <a:pPr algn="ctr"/>
            <a:r>
              <a:rPr lang="en-US" dirty="0">
                <a:latin typeface="Aptos" panose="020B0004020202020204" pitchFamily="34" charset="0"/>
              </a:rPr>
              <a:t>The  Online Movie Seat Reservation System is a web-based application designed to simplify the process of</a:t>
            </a:r>
          </a:p>
          <a:p>
            <a:pPr algn="ctr"/>
            <a:r>
              <a:rPr lang="en-US" dirty="0">
                <a:latin typeface="Aptos" panose="020B0004020202020204" pitchFamily="34" charset="0"/>
              </a:rPr>
              <a:t> booking movie tickets. Developed using  PHP  and  MySQL  with  XAMPP   as the server environment, the</a:t>
            </a:r>
          </a:p>
          <a:p>
            <a:pPr algn="ctr"/>
            <a:r>
              <a:rPr lang="en-US" dirty="0">
                <a:latin typeface="Aptos" panose="020B0004020202020204" pitchFamily="34" charset="0"/>
              </a:rPr>
              <a:t> system enables users to view available movies, select showtimes, and reserve seats in real time. It eliminates the</a:t>
            </a:r>
          </a:p>
          <a:p>
            <a:pPr algn="ctr"/>
            <a:r>
              <a:rPr lang="en-US" dirty="0">
                <a:latin typeface="Aptos" panose="020B0004020202020204" pitchFamily="34" charset="0"/>
              </a:rPr>
              <a:t> need for in-person bookings or phone calls, offering a seamless and efficient user experience. The admin</a:t>
            </a:r>
          </a:p>
          <a:p>
            <a:pPr algn="ctr"/>
            <a:r>
              <a:rPr lang="en-US" dirty="0">
                <a:latin typeface="Aptos" panose="020B0004020202020204" pitchFamily="34" charset="0"/>
              </a:rPr>
              <a:t> interface allows theater management to handle movie listings, showtimes, and seat availability. This project aims</a:t>
            </a:r>
          </a:p>
          <a:p>
            <a:pPr algn="ctr"/>
            <a:r>
              <a:rPr lang="en-US" dirty="0">
                <a:latin typeface="Aptos" panose="020B0004020202020204" pitchFamily="34" charset="0"/>
              </a:rPr>
              <a:t> to enhance convenience for moviegoers and improve operational efficiency for theater operators.</a:t>
            </a:r>
            <a:endParaRPr lang="en-IN" dirty="0">
              <a:latin typeface="Aptos" panose="020B0004020202020204" pitchFamily="34" charset="0"/>
            </a:endParaRPr>
          </a:p>
        </p:txBody>
      </p:sp>
    </p:spTree>
    <p:extLst>
      <p:ext uri="{BB962C8B-B14F-4D97-AF65-F5344CB8AC3E}">
        <p14:creationId xmlns:p14="http://schemas.microsoft.com/office/powerpoint/2010/main" val="19548012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CC861-B98D-74DD-C3E0-3C2D323E8171}"/>
              </a:ext>
            </a:extLst>
          </p:cNvPr>
          <p:cNvSpPr>
            <a:spLocks noGrp="1"/>
          </p:cNvSpPr>
          <p:nvPr>
            <p:ph type="title"/>
          </p:nvPr>
        </p:nvSpPr>
        <p:spPr>
          <a:xfrm>
            <a:off x="685800" y="439838"/>
            <a:ext cx="10820400" cy="1134319"/>
          </a:xfrm>
        </p:spPr>
        <p:txBody>
          <a:bodyPr/>
          <a:lstStyle/>
          <a:p>
            <a:r>
              <a:rPr lang="en-US" dirty="0">
                <a:latin typeface="Algerian" panose="04020705040A02060702" pitchFamily="82" charset="0"/>
              </a:rPr>
              <a:t>PROBLEM STATEMENT</a:t>
            </a: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C0B6BCC5-8BE4-2AB7-2685-E66FA4B1492C}"/>
              </a:ext>
            </a:extLst>
          </p:cNvPr>
          <p:cNvSpPr>
            <a:spLocks noGrp="1"/>
          </p:cNvSpPr>
          <p:nvPr>
            <p:ph type="body" sz="half" idx="2"/>
          </p:nvPr>
        </p:nvSpPr>
        <p:spPr>
          <a:xfrm>
            <a:off x="685800" y="1747777"/>
            <a:ext cx="10130516" cy="3080688"/>
          </a:xfrm>
        </p:spPr>
        <p:txBody>
          <a:bodyPr>
            <a:normAutofit/>
          </a:bodyPr>
          <a:lstStyle/>
          <a:p>
            <a:pPr algn="ctr"/>
            <a:r>
              <a:rPr lang="en-US" dirty="0">
                <a:latin typeface="Aptos" panose="020B0004020202020204" pitchFamily="34" charset="0"/>
              </a:rPr>
              <a:t>With the growing demand for online services and digital transformation, traditional methods of booking movie tickets, such as visiting a theater in person or making phone calls, are becoming increasingly inefficient. Moviegoers often face long queues, confusion regarding seat availability, and the inconvenience of manually reserving seats. Moreover, theater management struggles to maintain an up-to-date record of seat availability and manage bookings effectively.</a:t>
            </a:r>
          </a:p>
          <a:p>
            <a:pPr algn="ctr"/>
            <a:r>
              <a:rPr lang="en-US" dirty="0">
                <a:latin typeface="Aptos" panose="020B0004020202020204" pitchFamily="34" charset="0"/>
              </a:rPr>
              <a:t>To address these issues, we propose the development of an Online Movie Seat Reservation System that allows customers to book movie tickets and select their preferred seats conveniently from anywhere at any time via the internet. This system will utilize a PHP-based web application, hosted on XAMPP (using Apache and MySQL) to manage data storage and retrieval. The system will provide an intuitive user interface, enabling users to view available movies, select showtimes, and choose seats in real-time, all while ensuring efficient seat allocation for the theater's management.</a:t>
            </a:r>
          </a:p>
          <a:p>
            <a:pPr algn="ctr"/>
            <a:endParaRPr lang="en-IN" dirty="0">
              <a:latin typeface="Aptos" panose="020B0004020202020204" pitchFamily="34" charset="0"/>
            </a:endParaRPr>
          </a:p>
        </p:txBody>
      </p:sp>
    </p:spTree>
    <p:extLst>
      <p:ext uri="{BB962C8B-B14F-4D97-AF65-F5344CB8AC3E}">
        <p14:creationId xmlns:p14="http://schemas.microsoft.com/office/powerpoint/2010/main" val="642616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61DF-1662-C281-4958-28270535485A}"/>
              </a:ext>
            </a:extLst>
          </p:cNvPr>
          <p:cNvSpPr>
            <a:spLocks noGrp="1"/>
          </p:cNvSpPr>
          <p:nvPr>
            <p:ph type="title"/>
          </p:nvPr>
        </p:nvSpPr>
        <p:spPr>
          <a:xfrm>
            <a:off x="431158" y="128501"/>
            <a:ext cx="10820400" cy="496533"/>
          </a:xfrm>
        </p:spPr>
        <p:txBody>
          <a:bodyPr>
            <a:normAutofit fontScale="90000"/>
          </a:bodyPr>
          <a:lstStyle/>
          <a:p>
            <a:r>
              <a:rPr lang="en-US" dirty="0">
                <a:latin typeface="Algerian" panose="04020705040A02060702" pitchFamily="82" charset="0"/>
              </a:rPr>
              <a:t>RESEARCH OBJECTIVE</a:t>
            </a:r>
            <a:endParaRPr lang="en-IN" dirty="0">
              <a:latin typeface="Algerian" panose="04020705040A02060702" pitchFamily="82" charset="0"/>
            </a:endParaRPr>
          </a:p>
        </p:txBody>
      </p:sp>
      <p:sp>
        <p:nvSpPr>
          <p:cNvPr id="3" name="Text Placeholder 2">
            <a:extLst>
              <a:ext uri="{FF2B5EF4-FFF2-40B4-BE49-F238E27FC236}">
                <a16:creationId xmlns:a16="http://schemas.microsoft.com/office/drawing/2014/main" id="{46484696-59CB-C72E-EF52-5B7332DE2462}"/>
              </a:ext>
            </a:extLst>
          </p:cNvPr>
          <p:cNvSpPr>
            <a:spLocks noGrp="1"/>
          </p:cNvSpPr>
          <p:nvPr>
            <p:ph type="body" sz="half" idx="2"/>
          </p:nvPr>
        </p:nvSpPr>
        <p:spPr>
          <a:xfrm>
            <a:off x="431158" y="798654"/>
            <a:ext cx="10130516" cy="4132162"/>
          </a:xfrm>
        </p:spPr>
        <p:txBody>
          <a:bodyPr>
            <a:normAutofit lnSpcReduction="10000"/>
          </a:bodyPr>
          <a:lstStyle/>
          <a:p>
            <a:r>
              <a:rPr lang="en-US" dirty="0"/>
              <a:t>The main objective of this research is to design, develop, and evaluate an </a:t>
            </a:r>
            <a:r>
              <a:rPr lang="en-US" b="1" dirty="0"/>
              <a:t>Online Movie</a:t>
            </a:r>
          </a:p>
          <a:p>
            <a:r>
              <a:rPr lang="en-US" b="1" dirty="0"/>
              <a:t> </a:t>
            </a:r>
            <a:r>
              <a:rPr lang="en-US" b="1" dirty="0" err="1"/>
              <a:t>SeatReservation</a:t>
            </a:r>
            <a:r>
              <a:rPr lang="en-US" b="1" dirty="0"/>
              <a:t> System</a:t>
            </a:r>
            <a:r>
              <a:rPr lang="en-US" dirty="0"/>
              <a:t> using </a:t>
            </a:r>
            <a:r>
              <a:rPr lang="en-US" b="1" dirty="0"/>
              <a:t>PHP</a:t>
            </a:r>
            <a:r>
              <a:rPr lang="en-US" dirty="0"/>
              <a:t>, </a:t>
            </a:r>
            <a:r>
              <a:rPr lang="en-US" b="1" dirty="0"/>
              <a:t>MySQL</a:t>
            </a:r>
            <a:r>
              <a:rPr lang="en-US" dirty="0"/>
              <a:t>, and </a:t>
            </a:r>
            <a:r>
              <a:rPr lang="en-US" b="1" dirty="0"/>
              <a:t>XAMPP</a:t>
            </a:r>
            <a:r>
              <a:rPr lang="en-US" dirty="0"/>
              <a:t>. The specific objectives of this research are: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To design a user-friendly interface</a:t>
            </a:r>
            <a:r>
              <a:rPr lang="en-US" dirty="0"/>
              <a:t> that allows customers to easily browse movies, view showtimes, and reserve seats in real time.</a:t>
            </a:r>
          </a:p>
          <a:p>
            <a:pPr marL="285750" indent="-285750">
              <a:buFont typeface="Wingdings" panose="05000000000000000000" pitchFamily="2" charset="2"/>
              <a:buChar char="Ø"/>
            </a:pPr>
            <a:r>
              <a:rPr lang="en-US" b="1" dirty="0"/>
              <a:t>To develop a real-time seat management system</a:t>
            </a:r>
            <a:r>
              <a:rPr lang="en-US" dirty="0"/>
              <a:t> that ensures accurate seat availability, preventing double bookings and minimizing errors.</a:t>
            </a:r>
          </a:p>
          <a:p>
            <a:pPr marL="285750" indent="-285750">
              <a:buFont typeface="Wingdings" panose="05000000000000000000" pitchFamily="2" charset="2"/>
              <a:buChar char="Ø"/>
            </a:pPr>
            <a:r>
              <a:rPr lang="en-US" b="1" dirty="0"/>
              <a:t>To implement a secure user authentication system</a:t>
            </a:r>
            <a:r>
              <a:rPr lang="en-US" dirty="0"/>
              <a:t> for user registration and login, enabling personalized booking experiences.</a:t>
            </a:r>
          </a:p>
          <a:p>
            <a:pPr marL="285750" indent="-285750">
              <a:buFont typeface="Wingdings" panose="05000000000000000000" pitchFamily="2" charset="2"/>
              <a:buChar char="Ø"/>
            </a:pPr>
            <a:r>
              <a:rPr lang="en-US" b="1" dirty="0"/>
              <a:t>To create an admin panel</a:t>
            </a:r>
            <a:r>
              <a:rPr lang="en-US" dirty="0"/>
              <a:t> for theater operators to manage movie listings, showtimes, and booking records efficiently.</a:t>
            </a:r>
          </a:p>
          <a:p>
            <a:pPr marL="285750" indent="-285750">
              <a:buFont typeface="Wingdings" panose="05000000000000000000" pitchFamily="2" charset="2"/>
              <a:buChar char="Ø"/>
            </a:pPr>
            <a:r>
              <a:rPr lang="en-US" b="1" dirty="0"/>
              <a:t>To analyze the effectiveness</a:t>
            </a:r>
            <a:r>
              <a:rPr lang="en-US" dirty="0"/>
              <a:t> of the system in improving the efficiency of movie seat reservations and enhancing customer satisfaction.</a:t>
            </a:r>
          </a:p>
          <a:p>
            <a:pPr marL="285750" indent="-285750">
              <a:buFont typeface="Wingdings" panose="05000000000000000000" pitchFamily="2" charset="2"/>
              <a:buChar char="Ø"/>
            </a:pPr>
            <a:r>
              <a:rPr lang="en-US" b="1" dirty="0"/>
              <a:t>To evaluate the system’s performance</a:t>
            </a:r>
            <a:r>
              <a:rPr lang="en-US" dirty="0"/>
              <a:t>, scalability, and security in handling concurrent bookings and large datasets.</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320518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0DE45-0FDA-40C7-1E1A-872DD14B5F34}"/>
              </a:ext>
            </a:extLst>
          </p:cNvPr>
          <p:cNvSpPr>
            <a:spLocks noGrp="1"/>
          </p:cNvSpPr>
          <p:nvPr>
            <p:ph type="title"/>
          </p:nvPr>
        </p:nvSpPr>
        <p:spPr>
          <a:xfrm>
            <a:off x="465881" y="82201"/>
            <a:ext cx="10820400" cy="878498"/>
          </a:xfrm>
        </p:spPr>
        <p:txBody>
          <a:bodyPr/>
          <a:lstStyle/>
          <a:p>
            <a:r>
              <a:rPr lang="en-IN" dirty="0">
                <a:latin typeface="Algerian" panose="04020705040A02060702" pitchFamily="82" charset="0"/>
              </a:rPr>
              <a:t>PROPOSED SYSTEM</a:t>
            </a:r>
          </a:p>
        </p:txBody>
      </p:sp>
      <p:sp>
        <p:nvSpPr>
          <p:cNvPr id="3" name="Text Placeholder 2">
            <a:extLst>
              <a:ext uri="{FF2B5EF4-FFF2-40B4-BE49-F238E27FC236}">
                <a16:creationId xmlns:a16="http://schemas.microsoft.com/office/drawing/2014/main" id="{D51C19F6-0A1D-1CE1-7366-414CDC4351DB}"/>
              </a:ext>
            </a:extLst>
          </p:cNvPr>
          <p:cNvSpPr>
            <a:spLocks noGrp="1"/>
          </p:cNvSpPr>
          <p:nvPr>
            <p:ph type="body" sz="half" idx="2"/>
          </p:nvPr>
        </p:nvSpPr>
        <p:spPr>
          <a:xfrm>
            <a:off x="465881" y="871209"/>
            <a:ext cx="10130516" cy="3585044"/>
          </a:xfrm>
        </p:spPr>
        <p:txBody>
          <a:bodyPr>
            <a:normAutofit/>
          </a:bodyPr>
          <a:lstStyle/>
          <a:p>
            <a:r>
              <a:rPr lang="en-US" dirty="0"/>
              <a:t>The proposed Online Movie Seat Reservation System is a web-based platform that allows users to conveniently book movie tickets and select their seats in real time. Developed using PHP MySQL and XAMPP, the system consists of two main components: the  user interface  and the admin panel</a:t>
            </a:r>
          </a:p>
          <a:p>
            <a:endParaRPr lang="en-US" dirty="0"/>
          </a:p>
          <a:p>
            <a:r>
              <a:rPr lang="en-US" dirty="0"/>
              <a:t>For users, the system provides an intuitive interface to browse movies, view showtimes, and select available seats. Users can complete the booking process by registering, logging in, and confirming reservations. The admin panel allows theater operators to manage movie listings, showtimes, seat availability, and user bookings. </a:t>
            </a:r>
          </a:p>
          <a:p>
            <a:endParaRPr lang="en-US" dirty="0"/>
          </a:p>
          <a:p>
            <a:r>
              <a:rPr lang="en-US" dirty="0"/>
              <a:t>The system includes real-time seat management to ensure accurate seat availability, preventing double bookings. Additionally, the secure login system and  database management protect user data. The proposed system enhances the moviegoing experience by offering convenience for users and efficiency for theater operators, reducing manual errors and operational overhead.</a:t>
            </a:r>
            <a:endParaRPr lang="en-IN" dirty="0"/>
          </a:p>
        </p:txBody>
      </p:sp>
    </p:spTree>
    <p:extLst>
      <p:ext uri="{BB962C8B-B14F-4D97-AF65-F5344CB8AC3E}">
        <p14:creationId xmlns:p14="http://schemas.microsoft.com/office/powerpoint/2010/main" val="1067370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BE006-5656-0A43-9864-BC766AD7228C}"/>
              </a:ext>
            </a:extLst>
          </p:cNvPr>
          <p:cNvSpPr>
            <a:spLocks noGrp="1"/>
          </p:cNvSpPr>
          <p:nvPr>
            <p:ph type="title"/>
          </p:nvPr>
        </p:nvSpPr>
        <p:spPr>
          <a:xfrm>
            <a:off x="3046071" y="150915"/>
            <a:ext cx="8610600" cy="1293028"/>
          </a:xfrm>
        </p:spPr>
        <p:txBody>
          <a:bodyPr/>
          <a:lstStyle/>
          <a:p>
            <a:r>
              <a:rPr lang="en-IN" dirty="0">
                <a:latin typeface="Algerian" panose="04020705040A02060702" pitchFamily="82" charset="0"/>
              </a:rPr>
              <a:t>ER DIAGRAM </a:t>
            </a:r>
          </a:p>
        </p:txBody>
      </p:sp>
      <p:pic>
        <p:nvPicPr>
          <p:cNvPr id="4" name="Picture 3">
            <a:extLst>
              <a:ext uri="{FF2B5EF4-FFF2-40B4-BE49-F238E27FC236}">
                <a16:creationId xmlns:a16="http://schemas.microsoft.com/office/drawing/2014/main" id="{BD832B9C-D695-B09F-F00C-EAEF2F76DD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735" y="1443943"/>
            <a:ext cx="9228529" cy="5032069"/>
          </a:xfrm>
          <a:prstGeom prst="rect">
            <a:avLst/>
          </a:prstGeom>
        </p:spPr>
      </p:pic>
    </p:spTree>
    <p:extLst>
      <p:ext uri="{BB962C8B-B14F-4D97-AF65-F5344CB8AC3E}">
        <p14:creationId xmlns:p14="http://schemas.microsoft.com/office/powerpoint/2010/main" val="127725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9511E-A2EB-F7AC-F6A0-458FB947D1D7}"/>
              </a:ext>
            </a:extLst>
          </p:cNvPr>
          <p:cNvSpPr>
            <a:spLocks noGrp="1"/>
          </p:cNvSpPr>
          <p:nvPr>
            <p:ph type="title"/>
          </p:nvPr>
        </p:nvSpPr>
        <p:spPr>
          <a:xfrm>
            <a:off x="334583" y="1"/>
            <a:ext cx="10820400" cy="1145406"/>
          </a:xfrm>
        </p:spPr>
        <p:txBody>
          <a:bodyPr/>
          <a:lstStyle/>
          <a:p>
            <a:r>
              <a:rPr lang="en-IN" dirty="0">
                <a:latin typeface="Algerian" panose="04020705040A02060702" pitchFamily="82" charset="0"/>
              </a:rPr>
              <a:t>Modules USED</a:t>
            </a:r>
          </a:p>
        </p:txBody>
      </p:sp>
      <p:sp>
        <p:nvSpPr>
          <p:cNvPr id="4" name="Rectangle 1">
            <a:extLst>
              <a:ext uri="{FF2B5EF4-FFF2-40B4-BE49-F238E27FC236}">
                <a16:creationId xmlns:a16="http://schemas.microsoft.com/office/drawing/2014/main" id="{22D00534-CC96-1176-AFF4-6F3400419DD2}"/>
              </a:ext>
            </a:extLst>
          </p:cNvPr>
          <p:cNvSpPr>
            <a:spLocks noGrp="1" noChangeArrowheads="1"/>
          </p:cNvSpPr>
          <p:nvPr>
            <p:ph type="body" sz="half" idx="2"/>
          </p:nvPr>
        </p:nvSpPr>
        <p:spPr bwMode="auto">
          <a:xfrm>
            <a:off x="334583" y="1145407"/>
            <a:ext cx="843371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Authentication</a:t>
            </a:r>
            <a:r>
              <a:rPr kumimoji="0" lang="en-US" altLang="en-US" sz="1800" b="0" i="0" u="none" strike="noStrike" cap="none" normalizeH="0" baseline="0" dirty="0">
                <a:ln>
                  <a:noFill/>
                </a:ln>
                <a:solidFill>
                  <a:schemeClr val="tx1"/>
                </a:solidFill>
                <a:effectLst/>
                <a:latin typeface="Arial" panose="020B0604020202020204" pitchFamily="34" charset="0"/>
              </a:rPr>
              <a:t> (Login, Registration, Session Management)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Movie and Showtime Management</a:t>
            </a:r>
            <a:r>
              <a:rPr kumimoji="0" lang="en-US" altLang="en-US" sz="1800" b="0" i="0" u="none" strike="noStrike" cap="none" normalizeH="0" baseline="0" dirty="0">
                <a:ln>
                  <a:noFill/>
                </a:ln>
                <a:solidFill>
                  <a:schemeClr val="tx1"/>
                </a:solidFill>
                <a:effectLst/>
                <a:latin typeface="Arial" panose="020B0604020202020204" pitchFamily="34" charset="0"/>
              </a:rPr>
              <a:t> (Add/Update/Remove Movies, Showtimes)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Booking Management</a:t>
            </a:r>
            <a:r>
              <a:rPr kumimoji="0" lang="en-US" altLang="en-US" sz="1800" b="0" i="0" u="none" strike="noStrike" cap="none" normalizeH="0" baseline="0" dirty="0">
                <a:ln>
                  <a:noFill/>
                </a:ln>
                <a:solidFill>
                  <a:schemeClr val="tx1"/>
                </a:solidFill>
                <a:effectLst/>
                <a:latin typeface="Arial" panose="020B0604020202020204" pitchFamily="34" charset="0"/>
              </a:rPr>
              <a:t> (Ticket Booking)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Admin Management</a:t>
            </a:r>
            <a:r>
              <a:rPr kumimoji="0" lang="en-US" altLang="en-US" sz="1800" b="0" i="0" u="none" strike="noStrike" cap="none" normalizeH="0" baseline="0" dirty="0">
                <a:ln>
                  <a:noFill/>
                </a:ln>
                <a:solidFill>
                  <a:schemeClr val="tx1"/>
                </a:solidFill>
                <a:effectLst/>
                <a:latin typeface="Arial" panose="020B0604020202020204" pitchFamily="34" charset="0"/>
              </a:rPr>
              <a:t> (Movie/Showtime/Booking)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Profile Management</a:t>
            </a:r>
            <a:r>
              <a:rPr kumimoji="0" lang="en-US" altLang="en-US" sz="1800" b="0" i="0" u="none" strike="noStrike" cap="none" normalizeH="0" baseline="0" dirty="0">
                <a:ln>
                  <a:noFill/>
                </a:ln>
                <a:solidFill>
                  <a:schemeClr val="tx1"/>
                </a:solidFill>
                <a:effectLst/>
                <a:latin typeface="Arial" panose="020B0604020202020204" pitchFamily="34" charset="0"/>
              </a:rPr>
              <a:t> (Profile, History)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Theater Management</a:t>
            </a:r>
            <a:r>
              <a:rPr kumimoji="0" lang="en-US" altLang="en-US" sz="1800" b="0" i="0" u="none" strike="noStrike" cap="none" normalizeH="0" baseline="0" dirty="0">
                <a:ln>
                  <a:noFill/>
                </a:ln>
                <a:solidFill>
                  <a:schemeClr val="tx1"/>
                </a:solidFill>
                <a:effectLst/>
                <a:latin typeface="Arial" panose="020B0604020202020204" pitchFamily="34" charset="0"/>
              </a:rPr>
              <a:t> (Manage Theaters and Seat Configurations) </a:t>
            </a:r>
          </a:p>
        </p:txBody>
      </p:sp>
    </p:spTree>
    <p:extLst>
      <p:ext uri="{BB962C8B-B14F-4D97-AF65-F5344CB8AC3E}">
        <p14:creationId xmlns:p14="http://schemas.microsoft.com/office/powerpoint/2010/main" val="2263004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63F267-B956-F155-FF96-BD22E63490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8896" y="818147"/>
            <a:ext cx="9702265" cy="5350633"/>
          </a:xfrm>
          <a:prstGeom prst="rect">
            <a:avLst/>
          </a:prstGeom>
        </p:spPr>
      </p:pic>
    </p:spTree>
    <p:extLst>
      <p:ext uri="{BB962C8B-B14F-4D97-AF65-F5344CB8AC3E}">
        <p14:creationId xmlns:p14="http://schemas.microsoft.com/office/powerpoint/2010/main" val="1220075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D90043-D47A-94D9-1EF8-0FF5AFF0D8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84112"/>
            <a:ext cx="11338560" cy="5645050"/>
          </a:xfrm>
          <a:prstGeom prst="rect">
            <a:avLst/>
          </a:prstGeom>
        </p:spPr>
      </p:pic>
    </p:spTree>
    <p:extLst>
      <p:ext uri="{BB962C8B-B14F-4D97-AF65-F5344CB8AC3E}">
        <p14:creationId xmlns:p14="http://schemas.microsoft.com/office/powerpoint/2010/main" val="239101588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TotalTime>
  <Words>855</Words>
  <Application>Microsoft Office PowerPoint</Application>
  <PresentationFormat>Widescreen</PresentationFormat>
  <Paragraphs>64</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Algerian</vt:lpstr>
      <vt:lpstr>Aptos</vt:lpstr>
      <vt:lpstr>Arial</vt:lpstr>
      <vt:lpstr>Calibri</vt:lpstr>
      <vt:lpstr>Century Gothic</vt:lpstr>
      <vt:lpstr>Wingdings</vt:lpstr>
      <vt:lpstr>Vapor Trail</vt:lpstr>
      <vt:lpstr>Movie seat reservation system</vt:lpstr>
      <vt:lpstr>INTRODUCTION</vt:lpstr>
      <vt:lpstr>PROBLEM STATEMENT</vt:lpstr>
      <vt:lpstr>RESEARCH OBJECTIVE</vt:lpstr>
      <vt:lpstr>PROPOSED SYSTEM</vt:lpstr>
      <vt:lpstr>ER DIAGRAM </vt:lpstr>
      <vt:lpstr>Modules USED</vt:lpstr>
      <vt:lpstr>PowerPoint Presentation</vt:lpstr>
      <vt:lpstr>PowerPoint Presentation</vt:lpstr>
      <vt:lpstr>PowerPoint Presentation</vt:lpstr>
      <vt:lpstr>PowerPoint Presentation</vt:lpstr>
      <vt:lpstr>PowerPoint Presentation</vt:lpstr>
      <vt:lpstr>PowerPoint Presentation</vt:lpstr>
      <vt:lpstr>CONCLUSION AND FUTURE WORK</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Charan Reddy Nalleda</dc:creator>
  <cp:lastModifiedBy>Sai Charan Reddy Nalleda</cp:lastModifiedBy>
  <cp:revision>1</cp:revision>
  <dcterms:created xsi:type="dcterms:W3CDTF">2024-11-15T07:06:03Z</dcterms:created>
  <dcterms:modified xsi:type="dcterms:W3CDTF">2024-11-15T09:39:23Z</dcterms:modified>
</cp:coreProperties>
</file>