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20104100" cy="14077950"/>
  <p:notesSz cx="20104100" cy="140779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36" d="100"/>
          <a:sy n="36" d="100"/>
        </p:scale>
        <p:origin x="1152"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07807" y="4364164"/>
            <a:ext cx="17088486" cy="295636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3015615" y="7883652"/>
            <a:ext cx="14072870" cy="351948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11/25/2022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11/25/2022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1" i="0">
                <a:solidFill>
                  <a:schemeClr val="bg1"/>
                </a:solidFill>
                <a:latin typeface="Arial"/>
                <a:cs typeface="Arial"/>
              </a:defRPr>
            </a:lvl1pPr>
          </a:lstStyle>
          <a:p>
            <a:endParaRPr/>
          </a:p>
        </p:txBody>
      </p:sp>
      <p:sp>
        <p:nvSpPr>
          <p:cNvPr id="3" name="Holder 3"/>
          <p:cNvSpPr>
            <a:spLocks noGrp="1"/>
          </p:cNvSpPr>
          <p:nvPr>
            <p:ph sz="half" idx="2"/>
          </p:nvPr>
        </p:nvSpPr>
        <p:spPr>
          <a:xfrm>
            <a:off x="1005205" y="3237928"/>
            <a:ext cx="8745284" cy="9291447"/>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0353611" y="3237928"/>
            <a:ext cx="8745284" cy="9291447"/>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11/25/2022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11/25/2022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11/25/2022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20104100" cy="1934845"/>
          </a:xfrm>
          <a:custGeom>
            <a:avLst/>
            <a:gdLst/>
            <a:ahLst/>
            <a:cxnLst/>
            <a:rect l="l" t="t" r="r" b="b"/>
            <a:pathLst>
              <a:path w="20104100" h="1934845">
                <a:moveTo>
                  <a:pt x="20103701" y="0"/>
                </a:moveTo>
                <a:lnTo>
                  <a:pt x="0" y="0"/>
                </a:lnTo>
                <a:lnTo>
                  <a:pt x="0" y="1934621"/>
                </a:lnTo>
                <a:lnTo>
                  <a:pt x="10051854" y="1934621"/>
                </a:lnTo>
                <a:lnTo>
                  <a:pt x="20103701" y="1934621"/>
                </a:lnTo>
                <a:lnTo>
                  <a:pt x="20103701" y="0"/>
                </a:lnTo>
                <a:close/>
              </a:path>
            </a:pathLst>
          </a:custGeom>
          <a:solidFill>
            <a:srgbClr val="830000"/>
          </a:solidFill>
        </p:spPr>
        <p:txBody>
          <a:bodyPr wrap="square" lIns="0" tIns="0" rIns="0" bIns="0" rtlCol="0"/>
          <a:lstStyle/>
          <a:p>
            <a:endParaRPr/>
          </a:p>
        </p:txBody>
      </p:sp>
      <p:sp>
        <p:nvSpPr>
          <p:cNvPr id="2" name="Holder 2"/>
          <p:cNvSpPr>
            <a:spLocks noGrp="1"/>
          </p:cNvSpPr>
          <p:nvPr>
            <p:ph type="title"/>
          </p:nvPr>
        </p:nvSpPr>
        <p:spPr>
          <a:xfrm>
            <a:off x="5547388" y="273427"/>
            <a:ext cx="9009322" cy="528320"/>
          </a:xfrm>
          <a:prstGeom prst="rect">
            <a:avLst/>
          </a:prstGeom>
        </p:spPr>
        <p:txBody>
          <a:bodyPr wrap="square" lIns="0" tIns="0" rIns="0" bIns="0">
            <a:spAutoFit/>
          </a:bodyPr>
          <a:lstStyle>
            <a:lvl1pPr>
              <a:defRPr sz="3300" b="1" i="0">
                <a:solidFill>
                  <a:schemeClr val="bg1"/>
                </a:solidFill>
                <a:latin typeface="Arial"/>
                <a:cs typeface="Arial"/>
              </a:defRPr>
            </a:lvl1pPr>
          </a:lstStyle>
          <a:p>
            <a:endParaRPr/>
          </a:p>
        </p:txBody>
      </p:sp>
      <p:sp>
        <p:nvSpPr>
          <p:cNvPr id="3" name="Holder 3"/>
          <p:cNvSpPr>
            <a:spLocks noGrp="1"/>
          </p:cNvSpPr>
          <p:nvPr>
            <p:ph type="body" idx="1"/>
          </p:nvPr>
        </p:nvSpPr>
        <p:spPr>
          <a:xfrm>
            <a:off x="1005205" y="3237928"/>
            <a:ext cx="18093690" cy="929144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5394" y="13092494"/>
            <a:ext cx="6433312" cy="70389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3092494"/>
            <a:ext cx="4623943" cy="70389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11/25/2022</a:t>
            </a:fld>
            <a:endParaRPr lang="en-US"/>
          </a:p>
        </p:txBody>
      </p:sp>
      <p:sp>
        <p:nvSpPr>
          <p:cNvPr id="6" name="Holder 6"/>
          <p:cNvSpPr>
            <a:spLocks noGrp="1"/>
          </p:cNvSpPr>
          <p:nvPr>
            <p:ph type="sldNum" sz="quarter" idx="7"/>
          </p:nvPr>
        </p:nvSpPr>
        <p:spPr>
          <a:xfrm>
            <a:off x="14474953" y="13092494"/>
            <a:ext cx="4623943" cy="70389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61325" y="121075"/>
            <a:ext cx="14788497" cy="520014"/>
          </a:xfrm>
          <a:prstGeom prst="rect">
            <a:avLst/>
          </a:prstGeom>
        </p:spPr>
        <p:txBody>
          <a:bodyPr vert="horz" wrap="square" lIns="0" tIns="12065" rIns="0" bIns="0" rtlCol="0">
            <a:spAutoFit/>
          </a:bodyPr>
          <a:lstStyle/>
          <a:p>
            <a:pPr marL="12700">
              <a:lnSpc>
                <a:spcPct val="100000"/>
              </a:lnSpc>
              <a:spcBef>
                <a:spcPts val="95"/>
              </a:spcBef>
            </a:pPr>
            <a:r>
              <a:rPr lang="en-US" sz="3300" dirty="0"/>
              <a:t>A VLSI Implementation </a:t>
            </a:r>
            <a:r>
              <a:rPr lang="en-US" dirty="0">
                <a:solidFill>
                  <a:schemeClr val="bg1"/>
                </a:solidFill>
              </a:rPr>
              <a:t>Vending Machine </a:t>
            </a:r>
            <a:r>
              <a:rPr lang="en-US" sz="3300" dirty="0"/>
              <a:t>Based on Verilog </a:t>
            </a:r>
            <a:endParaRPr spc="-5" dirty="0"/>
          </a:p>
        </p:txBody>
      </p:sp>
      <p:sp>
        <p:nvSpPr>
          <p:cNvPr id="3" name="object 3"/>
          <p:cNvSpPr txBox="1"/>
          <p:nvPr/>
        </p:nvSpPr>
        <p:spPr>
          <a:xfrm>
            <a:off x="7187480" y="765251"/>
            <a:ext cx="6038850" cy="1079783"/>
          </a:xfrm>
          <a:prstGeom prst="rect">
            <a:avLst/>
          </a:prstGeom>
        </p:spPr>
        <p:txBody>
          <a:bodyPr vert="horz" wrap="square" lIns="0" tIns="12700" rIns="0" bIns="0" rtlCol="0">
            <a:spAutoFit/>
          </a:bodyPr>
          <a:lstStyle/>
          <a:p>
            <a:pPr marL="12700" marR="5080" algn="ctr">
              <a:lnSpc>
                <a:spcPct val="100499"/>
              </a:lnSpc>
              <a:spcBef>
                <a:spcPts val="100"/>
              </a:spcBef>
            </a:pPr>
            <a:r>
              <a:rPr lang="en-US" spc="5" dirty="0">
                <a:solidFill>
                  <a:srgbClr val="FFFFFF"/>
                </a:solidFill>
                <a:latin typeface="Arial MT"/>
                <a:cs typeface="Arial MT"/>
              </a:rPr>
              <a:t>MD.IBRAHIM (2000040232)  AABDHUL KAMOUR (2000040260)</a:t>
            </a:r>
          </a:p>
          <a:p>
            <a:pPr marL="12700" marR="5080" algn="ctr">
              <a:lnSpc>
                <a:spcPct val="100499"/>
              </a:lnSpc>
              <a:spcBef>
                <a:spcPts val="100"/>
              </a:spcBef>
            </a:pPr>
            <a:r>
              <a:rPr sz="1800" spc="5" dirty="0">
                <a:solidFill>
                  <a:srgbClr val="FFFFFF"/>
                </a:solidFill>
                <a:latin typeface="Arial MT"/>
                <a:cs typeface="Arial MT"/>
              </a:rPr>
              <a:t> </a:t>
            </a:r>
            <a:r>
              <a:rPr sz="1800" spc="-490" dirty="0">
                <a:solidFill>
                  <a:srgbClr val="FFFFFF"/>
                </a:solidFill>
                <a:latin typeface="Arial MT"/>
                <a:cs typeface="Arial MT"/>
              </a:rPr>
              <a:t> </a:t>
            </a:r>
            <a:r>
              <a:rPr sz="1800" spc="-5" dirty="0">
                <a:solidFill>
                  <a:srgbClr val="FFFFFF"/>
                </a:solidFill>
                <a:latin typeface="Arial MT"/>
                <a:cs typeface="Arial MT"/>
              </a:rPr>
              <a:t> </a:t>
            </a:r>
            <a:r>
              <a:rPr sz="1800" spc="5" dirty="0">
                <a:solidFill>
                  <a:srgbClr val="FFFFFF"/>
                </a:solidFill>
                <a:latin typeface="Arial MT"/>
                <a:cs typeface="Arial MT"/>
              </a:rPr>
              <a:t>Dr </a:t>
            </a:r>
            <a:r>
              <a:rPr lang="en-US" sz="1800" dirty="0">
                <a:solidFill>
                  <a:schemeClr val="bg1"/>
                </a:solidFill>
                <a:cs typeface="Arial" panose="020B0604020202020204" pitchFamily="34" charset="0"/>
              </a:rPr>
              <a:t>ARAVINDHAN ALAGARSAMY</a:t>
            </a:r>
            <a:r>
              <a:rPr lang="en-US" sz="1800" dirty="0">
                <a:solidFill>
                  <a:schemeClr val="tx1">
                    <a:lumMod val="95000"/>
                    <a:lumOff val="5000"/>
                  </a:schemeClr>
                </a:solidFill>
                <a:cs typeface="Arial" panose="020B0604020202020204" pitchFamily="34" charset="0"/>
              </a:rPr>
              <a:t>,</a:t>
            </a:r>
            <a:r>
              <a:rPr sz="1800" dirty="0">
                <a:solidFill>
                  <a:srgbClr val="FFFFFF"/>
                </a:solidFill>
                <a:latin typeface="Arial MT"/>
                <a:cs typeface="Arial MT"/>
              </a:rPr>
              <a:t> </a:t>
            </a:r>
            <a:r>
              <a:rPr sz="1800" spc="-10" dirty="0">
                <a:solidFill>
                  <a:srgbClr val="FFFFFF"/>
                </a:solidFill>
                <a:latin typeface="Arial MT"/>
                <a:cs typeface="Arial MT"/>
              </a:rPr>
              <a:t>Professor,</a:t>
            </a:r>
            <a:endParaRPr sz="1800" dirty="0">
              <a:latin typeface="Arial MT"/>
              <a:cs typeface="Arial MT"/>
            </a:endParaRPr>
          </a:p>
          <a:p>
            <a:pPr marL="1905" algn="ctr">
              <a:lnSpc>
                <a:spcPct val="100000"/>
              </a:lnSpc>
              <a:spcBef>
                <a:spcPts val="20"/>
              </a:spcBef>
            </a:pPr>
            <a:r>
              <a:rPr sz="1450" spc="5" dirty="0">
                <a:solidFill>
                  <a:srgbClr val="FFFFFF"/>
                </a:solidFill>
                <a:latin typeface="Arial MT"/>
                <a:cs typeface="Arial MT"/>
              </a:rPr>
              <a:t>Department</a:t>
            </a:r>
            <a:r>
              <a:rPr sz="1450" spc="-15" dirty="0">
                <a:solidFill>
                  <a:srgbClr val="FFFFFF"/>
                </a:solidFill>
                <a:latin typeface="Arial MT"/>
                <a:cs typeface="Arial MT"/>
              </a:rPr>
              <a:t> </a:t>
            </a:r>
            <a:r>
              <a:rPr sz="1450" spc="5" dirty="0">
                <a:solidFill>
                  <a:srgbClr val="FFFFFF"/>
                </a:solidFill>
                <a:latin typeface="Arial MT"/>
                <a:cs typeface="Arial MT"/>
              </a:rPr>
              <a:t>of</a:t>
            </a:r>
            <a:r>
              <a:rPr sz="1450" spc="-10" dirty="0">
                <a:solidFill>
                  <a:srgbClr val="FFFFFF"/>
                </a:solidFill>
                <a:latin typeface="Arial MT"/>
                <a:cs typeface="Arial MT"/>
              </a:rPr>
              <a:t> </a:t>
            </a:r>
            <a:r>
              <a:rPr lang="en-US" sz="1450" spc="10" dirty="0">
                <a:solidFill>
                  <a:srgbClr val="FFFFFF"/>
                </a:solidFill>
                <a:latin typeface="Arial MT"/>
                <a:cs typeface="Arial MT"/>
              </a:rPr>
              <a:t>ECE</a:t>
            </a:r>
            <a:endParaRPr sz="1450" dirty="0">
              <a:latin typeface="Arial MT"/>
              <a:cs typeface="Arial MT"/>
            </a:endParaRPr>
          </a:p>
        </p:txBody>
      </p:sp>
      <p:sp>
        <p:nvSpPr>
          <p:cNvPr id="4" name="object 4"/>
          <p:cNvSpPr/>
          <p:nvPr/>
        </p:nvSpPr>
        <p:spPr>
          <a:xfrm>
            <a:off x="808014" y="2511232"/>
            <a:ext cx="4282440" cy="483870"/>
          </a:xfrm>
          <a:custGeom>
            <a:avLst/>
            <a:gdLst/>
            <a:ahLst/>
            <a:cxnLst/>
            <a:rect l="l" t="t" r="r" b="b"/>
            <a:pathLst>
              <a:path w="4282440" h="483869">
                <a:moveTo>
                  <a:pt x="4281817" y="0"/>
                </a:moveTo>
                <a:lnTo>
                  <a:pt x="0" y="0"/>
                </a:lnTo>
                <a:lnTo>
                  <a:pt x="0" y="483405"/>
                </a:lnTo>
                <a:lnTo>
                  <a:pt x="2141009" y="483405"/>
                </a:lnTo>
                <a:lnTo>
                  <a:pt x="4281817" y="483405"/>
                </a:lnTo>
                <a:lnTo>
                  <a:pt x="4281817" y="0"/>
                </a:lnTo>
                <a:close/>
              </a:path>
            </a:pathLst>
          </a:custGeom>
          <a:solidFill>
            <a:srgbClr val="830000"/>
          </a:solidFill>
        </p:spPr>
        <p:txBody>
          <a:bodyPr wrap="square" lIns="0" tIns="0" rIns="0" bIns="0" rtlCol="0"/>
          <a:lstStyle/>
          <a:p>
            <a:endParaRPr/>
          </a:p>
        </p:txBody>
      </p:sp>
      <p:sp>
        <p:nvSpPr>
          <p:cNvPr id="5" name="object 5"/>
          <p:cNvSpPr txBox="1"/>
          <p:nvPr/>
        </p:nvSpPr>
        <p:spPr>
          <a:xfrm>
            <a:off x="2123253" y="2523459"/>
            <a:ext cx="1650364" cy="360680"/>
          </a:xfrm>
          <a:prstGeom prst="rect">
            <a:avLst/>
          </a:prstGeom>
        </p:spPr>
        <p:txBody>
          <a:bodyPr vert="horz" wrap="square" lIns="0" tIns="12065" rIns="0" bIns="0" rtlCol="0">
            <a:spAutoFit/>
          </a:bodyPr>
          <a:lstStyle/>
          <a:p>
            <a:pPr marL="12700">
              <a:lnSpc>
                <a:spcPct val="100000"/>
              </a:lnSpc>
              <a:spcBef>
                <a:spcPts val="95"/>
              </a:spcBef>
            </a:pPr>
            <a:r>
              <a:rPr sz="2200" b="1" spc="-10" dirty="0">
                <a:solidFill>
                  <a:srgbClr val="FFFFFF"/>
                </a:solidFill>
                <a:latin typeface="Arial"/>
                <a:cs typeface="Arial"/>
              </a:rPr>
              <a:t>Introduction</a:t>
            </a:r>
            <a:endParaRPr sz="2200">
              <a:latin typeface="Arial"/>
              <a:cs typeface="Arial"/>
            </a:endParaRPr>
          </a:p>
        </p:txBody>
      </p:sp>
      <p:sp>
        <p:nvSpPr>
          <p:cNvPr id="6" name="object 6"/>
          <p:cNvSpPr/>
          <p:nvPr/>
        </p:nvSpPr>
        <p:spPr>
          <a:xfrm>
            <a:off x="6886589" y="2354245"/>
            <a:ext cx="2661565" cy="585969"/>
          </a:xfrm>
          <a:custGeom>
            <a:avLst/>
            <a:gdLst/>
            <a:ahLst/>
            <a:cxnLst/>
            <a:rect l="l" t="t" r="r" b="b"/>
            <a:pathLst>
              <a:path w="8543925" h="483869">
                <a:moveTo>
                  <a:pt x="8543851" y="0"/>
                </a:moveTo>
                <a:lnTo>
                  <a:pt x="0" y="0"/>
                </a:lnTo>
                <a:lnTo>
                  <a:pt x="0" y="483405"/>
                </a:lnTo>
                <a:lnTo>
                  <a:pt x="4271925" y="483405"/>
                </a:lnTo>
                <a:lnTo>
                  <a:pt x="8543851" y="483405"/>
                </a:lnTo>
                <a:lnTo>
                  <a:pt x="8543851" y="0"/>
                </a:lnTo>
                <a:close/>
              </a:path>
            </a:pathLst>
          </a:custGeom>
          <a:solidFill>
            <a:srgbClr val="830000"/>
          </a:solidFill>
        </p:spPr>
        <p:txBody>
          <a:bodyPr wrap="square" lIns="0" tIns="0" rIns="0" bIns="0" rtlCol="0"/>
          <a:lstStyle/>
          <a:p>
            <a:r>
              <a:rPr lang="en-US" dirty="0">
                <a:solidFill>
                  <a:schemeClr val="bg1"/>
                </a:solidFill>
                <a:latin typeface="Arial" panose="020B0604020202020204" pitchFamily="34" charset="0"/>
                <a:cs typeface="Arial" panose="020B0604020202020204" pitchFamily="34" charset="0"/>
              </a:rPr>
              <a:t>BLOCK DIAGRAM</a:t>
            </a:r>
            <a:endParaRPr dirty="0">
              <a:solidFill>
                <a:schemeClr val="bg1"/>
              </a:solidFill>
              <a:latin typeface="Arial" panose="020B0604020202020204" pitchFamily="34" charset="0"/>
              <a:cs typeface="Arial" panose="020B0604020202020204" pitchFamily="34" charset="0"/>
            </a:endParaRPr>
          </a:p>
        </p:txBody>
      </p:sp>
      <p:sp>
        <p:nvSpPr>
          <p:cNvPr id="8" name="object 8"/>
          <p:cNvSpPr/>
          <p:nvPr/>
        </p:nvSpPr>
        <p:spPr>
          <a:xfrm>
            <a:off x="13285538" y="2456922"/>
            <a:ext cx="4264660" cy="516155"/>
          </a:xfrm>
          <a:custGeom>
            <a:avLst/>
            <a:gdLst/>
            <a:ahLst/>
            <a:cxnLst/>
            <a:rect l="l" t="t" r="r" b="b"/>
            <a:pathLst>
              <a:path w="4264659" h="483869">
                <a:moveTo>
                  <a:pt x="4264205" y="0"/>
                </a:moveTo>
                <a:lnTo>
                  <a:pt x="0" y="0"/>
                </a:lnTo>
                <a:lnTo>
                  <a:pt x="0" y="483412"/>
                </a:lnTo>
                <a:lnTo>
                  <a:pt x="2132102" y="483412"/>
                </a:lnTo>
                <a:lnTo>
                  <a:pt x="4264205" y="483412"/>
                </a:lnTo>
                <a:lnTo>
                  <a:pt x="4264205" y="0"/>
                </a:lnTo>
                <a:close/>
              </a:path>
            </a:pathLst>
          </a:custGeom>
          <a:solidFill>
            <a:srgbClr val="830000"/>
          </a:solidFill>
        </p:spPr>
        <p:txBody>
          <a:bodyPr wrap="square" lIns="0" tIns="0" rIns="0" bIns="0" rtlCol="0"/>
          <a:lstStyle/>
          <a:p>
            <a:pPr marL="12700">
              <a:lnSpc>
                <a:spcPct val="100000"/>
              </a:lnSpc>
              <a:spcBef>
                <a:spcPts val="1290"/>
              </a:spcBef>
            </a:pPr>
            <a:r>
              <a:rPr lang="en-US" sz="2500" b="1" spc="10" dirty="0">
                <a:solidFill>
                  <a:schemeClr val="bg1"/>
                </a:solidFill>
                <a:latin typeface="Arial"/>
                <a:cs typeface="Arial"/>
              </a:rPr>
              <a:t>I</a:t>
            </a:r>
            <a:r>
              <a:rPr lang="en-IN" sz="2500" b="1" spc="10" dirty="0" err="1">
                <a:solidFill>
                  <a:schemeClr val="bg1"/>
                </a:solidFill>
                <a:latin typeface="Arial"/>
                <a:cs typeface="Arial"/>
              </a:rPr>
              <a:t>mprovements</a:t>
            </a:r>
            <a:endParaRPr lang="en-IN" sz="2500" b="1" spc="10" dirty="0">
              <a:solidFill>
                <a:schemeClr val="bg1"/>
              </a:solidFill>
              <a:latin typeface="Arial"/>
              <a:cs typeface="Arial"/>
            </a:endParaRPr>
          </a:p>
        </p:txBody>
      </p:sp>
      <p:sp>
        <p:nvSpPr>
          <p:cNvPr id="10" name="object 10"/>
          <p:cNvSpPr/>
          <p:nvPr/>
        </p:nvSpPr>
        <p:spPr>
          <a:xfrm>
            <a:off x="808014" y="7920345"/>
            <a:ext cx="4282440" cy="483870"/>
          </a:xfrm>
          <a:custGeom>
            <a:avLst/>
            <a:gdLst/>
            <a:ahLst/>
            <a:cxnLst/>
            <a:rect l="l" t="t" r="r" b="b"/>
            <a:pathLst>
              <a:path w="4282440" h="483870">
                <a:moveTo>
                  <a:pt x="4281817" y="0"/>
                </a:moveTo>
                <a:lnTo>
                  <a:pt x="0" y="0"/>
                </a:lnTo>
                <a:lnTo>
                  <a:pt x="0" y="483405"/>
                </a:lnTo>
                <a:lnTo>
                  <a:pt x="2141009" y="483405"/>
                </a:lnTo>
                <a:lnTo>
                  <a:pt x="4281817" y="483405"/>
                </a:lnTo>
                <a:lnTo>
                  <a:pt x="4281817" y="0"/>
                </a:lnTo>
                <a:close/>
              </a:path>
            </a:pathLst>
          </a:custGeom>
          <a:solidFill>
            <a:srgbClr val="830000"/>
          </a:solidFill>
        </p:spPr>
        <p:txBody>
          <a:bodyPr wrap="square" lIns="0" tIns="0" rIns="0" bIns="0" rtlCol="0"/>
          <a:lstStyle/>
          <a:p>
            <a:endParaRPr/>
          </a:p>
        </p:txBody>
      </p:sp>
      <p:sp>
        <p:nvSpPr>
          <p:cNvPr id="11" name="object 11"/>
          <p:cNvSpPr txBox="1"/>
          <p:nvPr/>
        </p:nvSpPr>
        <p:spPr>
          <a:xfrm>
            <a:off x="2364069" y="7932572"/>
            <a:ext cx="1170305" cy="360680"/>
          </a:xfrm>
          <a:prstGeom prst="rect">
            <a:avLst/>
          </a:prstGeom>
        </p:spPr>
        <p:txBody>
          <a:bodyPr vert="horz" wrap="square" lIns="0" tIns="12065" rIns="0" bIns="0" rtlCol="0">
            <a:spAutoFit/>
          </a:bodyPr>
          <a:lstStyle/>
          <a:p>
            <a:pPr marL="12700">
              <a:lnSpc>
                <a:spcPct val="100000"/>
              </a:lnSpc>
              <a:spcBef>
                <a:spcPts val="95"/>
              </a:spcBef>
            </a:pPr>
            <a:r>
              <a:rPr sz="2200" b="1" spc="-10" dirty="0">
                <a:solidFill>
                  <a:srgbClr val="FFFFFF"/>
                </a:solidFill>
                <a:latin typeface="Arial"/>
                <a:cs typeface="Arial"/>
              </a:rPr>
              <a:t>Methods</a:t>
            </a:r>
            <a:endParaRPr sz="2200">
              <a:latin typeface="Arial"/>
              <a:cs typeface="Arial"/>
            </a:endParaRPr>
          </a:p>
        </p:txBody>
      </p:sp>
      <p:grpSp>
        <p:nvGrpSpPr>
          <p:cNvPr id="12" name="object 12"/>
          <p:cNvGrpSpPr/>
          <p:nvPr/>
        </p:nvGrpSpPr>
        <p:grpSpPr>
          <a:xfrm>
            <a:off x="0" y="184682"/>
            <a:ext cx="20198592" cy="1866854"/>
            <a:chOff x="-94492" y="158103"/>
            <a:chExt cx="20198592" cy="1866854"/>
          </a:xfrm>
        </p:grpSpPr>
        <p:sp>
          <p:nvSpPr>
            <p:cNvPr id="13" name="object 13"/>
            <p:cNvSpPr/>
            <p:nvPr/>
          </p:nvSpPr>
          <p:spPr>
            <a:xfrm>
              <a:off x="0" y="1947487"/>
              <a:ext cx="20104100" cy="77470"/>
            </a:xfrm>
            <a:custGeom>
              <a:avLst/>
              <a:gdLst/>
              <a:ahLst/>
              <a:cxnLst/>
              <a:rect l="l" t="t" r="r" b="b"/>
              <a:pathLst>
                <a:path w="20104100" h="77469">
                  <a:moveTo>
                    <a:pt x="20103701" y="0"/>
                  </a:moveTo>
                  <a:lnTo>
                    <a:pt x="0" y="0"/>
                  </a:lnTo>
                  <a:lnTo>
                    <a:pt x="0" y="76974"/>
                  </a:lnTo>
                  <a:lnTo>
                    <a:pt x="10051854" y="76974"/>
                  </a:lnTo>
                  <a:lnTo>
                    <a:pt x="20103701" y="76974"/>
                  </a:lnTo>
                  <a:lnTo>
                    <a:pt x="20103701" y="0"/>
                  </a:lnTo>
                  <a:close/>
                </a:path>
              </a:pathLst>
            </a:custGeom>
            <a:solidFill>
              <a:srgbClr val="000000">
                <a:alpha val="34999"/>
              </a:srgbClr>
            </a:solidFill>
          </p:spPr>
          <p:txBody>
            <a:bodyPr wrap="square" lIns="0" tIns="0" rIns="0" bIns="0" rtlCol="0"/>
            <a:lstStyle/>
            <a:p>
              <a:endParaRPr/>
            </a:p>
          </p:txBody>
        </p:sp>
        <p:sp>
          <p:nvSpPr>
            <p:cNvPr id="14" name="object 14"/>
            <p:cNvSpPr/>
            <p:nvPr/>
          </p:nvSpPr>
          <p:spPr>
            <a:xfrm>
              <a:off x="-94492" y="1908077"/>
              <a:ext cx="20104100" cy="77470"/>
            </a:xfrm>
            <a:custGeom>
              <a:avLst/>
              <a:gdLst/>
              <a:ahLst/>
              <a:cxnLst/>
              <a:rect l="l" t="t" r="r" b="b"/>
              <a:pathLst>
                <a:path w="20104100" h="77469">
                  <a:moveTo>
                    <a:pt x="20103701" y="0"/>
                  </a:moveTo>
                  <a:lnTo>
                    <a:pt x="0" y="0"/>
                  </a:lnTo>
                  <a:lnTo>
                    <a:pt x="0" y="76967"/>
                  </a:lnTo>
                  <a:lnTo>
                    <a:pt x="10051854" y="76967"/>
                  </a:lnTo>
                  <a:lnTo>
                    <a:pt x="20103701" y="76967"/>
                  </a:lnTo>
                  <a:lnTo>
                    <a:pt x="20103701" y="0"/>
                  </a:lnTo>
                  <a:close/>
                </a:path>
              </a:pathLst>
            </a:custGeom>
            <a:solidFill>
              <a:srgbClr val="C3BC96"/>
            </a:solidFill>
          </p:spPr>
          <p:txBody>
            <a:bodyPr wrap="square" lIns="0" tIns="0" rIns="0" bIns="0" rtlCol="0"/>
            <a:lstStyle/>
            <a:p>
              <a:endParaRPr/>
            </a:p>
          </p:txBody>
        </p:sp>
        <p:sp>
          <p:nvSpPr>
            <p:cNvPr id="15" name="object 15"/>
            <p:cNvSpPr/>
            <p:nvPr/>
          </p:nvSpPr>
          <p:spPr>
            <a:xfrm>
              <a:off x="466785" y="158103"/>
              <a:ext cx="3332479" cy="1677670"/>
            </a:xfrm>
            <a:custGeom>
              <a:avLst/>
              <a:gdLst/>
              <a:ahLst/>
              <a:cxnLst/>
              <a:rect l="l" t="t" r="r" b="b"/>
              <a:pathLst>
                <a:path w="3332479" h="1677670">
                  <a:moveTo>
                    <a:pt x="3332219" y="0"/>
                  </a:moveTo>
                  <a:lnTo>
                    <a:pt x="0" y="0"/>
                  </a:lnTo>
                  <a:lnTo>
                    <a:pt x="0" y="1677386"/>
                  </a:lnTo>
                  <a:lnTo>
                    <a:pt x="1666106" y="1677386"/>
                  </a:lnTo>
                  <a:lnTo>
                    <a:pt x="3332219" y="1677386"/>
                  </a:lnTo>
                  <a:lnTo>
                    <a:pt x="3332219" y="0"/>
                  </a:lnTo>
                  <a:close/>
                </a:path>
              </a:pathLst>
            </a:custGeom>
            <a:solidFill>
              <a:srgbClr val="FFFFFF"/>
            </a:solidFill>
          </p:spPr>
          <p:txBody>
            <a:bodyPr wrap="square" lIns="0" tIns="0" rIns="0" bIns="0" rtlCol="0"/>
            <a:lstStyle/>
            <a:p>
              <a:endParaRPr/>
            </a:p>
          </p:txBody>
        </p:sp>
        <p:pic>
          <p:nvPicPr>
            <p:cNvPr id="16" name="object 16"/>
            <p:cNvPicPr/>
            <p:nvPr/>
          </p:nvPicPr>
          <p:blipFill>
            <a:blip r:embed="rId2" cstate="print"/>
            <a:stretch>
              <a:fillRect/>
            </a:stretch>
          </p:blipFill>
          <p:spPr>
            <a:xfrm>
              <a:off x="409600" y="242589"/>
              <a:ext cx="3408992" cy="1577264"/>
            </a:xfrm>
            <a:prstGeom prst="rect">
              <a:avLst/>
            </a:prstGeom>
          </p:spPr>
        </p:pic>
      </p:grpSp>
      <p:sp>
        <p:nvSpPr>
          <p:cNvPr id="17" name="object 17"/>
          <p:cNvSpPr txBox="1"/>
          <p:nvPr/>
        </p:nvSpPr>
        <p:spPr>
          <a:xfrm>
            <a:off x="12751882" y="3241605"/>
            <a:ext cx="4349834" cy="616836"/>
          </a:xfrm>
          <a:prstGeom prst="rect">
            <a:avLst/>
          </a:prstGeom>
        </p:spPr>
        <p:txBody>
          <a:bodyPr vert="horz" wrap="square" lIns="0" tIns="163830" rIns="0" bIns="0" rtlCol="0">
            <a:spAutoFit/>
          </a:bodyPr>
          <a:lstStyle/>
          <a:p>
            <a:pPr marL="12700" marR="5080">
              <a:spcBef>
                <a:spcPts val="675"/>
              </a:spcBef>
            </a:pPr>
            <a:endParaRPr lang="en-US" sz="1200" dirty="0"/>
          </a:p>
          <a:p>
            <a:pPr marL="12700" marR="5080">
              <a:lnSpc>
                <a:spcPct val="100000"/>
              </a:lnSpc>
              <a:spcBef>
                <a:spcPts val="675"/>
              </a:spcBef>
            </a:pPr>
            <a:r>
              <a:rPr sz="1150" dirty="0">
                <a:latin typeface="Arial MT"/>
                <a:cs typeface="Arial MT"/>
              </a:rPr>
              <a:t>.</a:t>
            </a:r>
          </a:p>
        </p:txBody>
      </p:sp>
      <p:sp>
        <p:nvSpPr>
          <p:cNvPr id="29" name="object 29"/>
          <p:cNvSpPr/>
          <p:nvPr/>
        </p:nvSpPr>
        <p:spPr>
          <a:xfrm>
            <a:off x="13162791" y="8016823"/>
            <a:ext cx="4264660" cy="483870"/>
          </a:xfrm>
          <a:custGeom>
            <a:avLst/>
            <a:gdLst/>
            <a:ahLst/>
            <a:cxnLst/>
            <a:rect l="l" t="t" r="r" b="b"/>
            <a:pathLst>
              <a:path w="4264659" h="483870">
                <a:moveTo>
                  <a:pt x="4264205" y="0"/>
                </a:moveTo>
                <a:lnTo>
                  <a:pt x="0" y="0"/>
                </a:lnTo>
                <a:lnTo>
                  <a:pt x="0" y="483405"/>
                </a:lnTo>
                <a:lnTo>
                  <a:pt x="2132102" y="483405"/>
                </a:lnTo>
                <a:lnTo>
                  <a:pt x="4264205" y="483405"/>
                </a:lnTo>
                <a:lnTo>
                  <a:pt x="4264205" y="0"/>
                </a:lnTo>
                <a:close/>
              </a:path>
            </a:pathLst>
          </a:custGeom>
          <a:solidFill>
            <a:srgbClr val="830000"/>
          </a:solidFill>
        </p:spPr>
        <p:txBody>
          <a:bodyPr wrap="square" lIns="0" tIns="0" rIns="0" bIns="0" rtlCol="0"/>
          <a:lstStyle/>
          <a:p>
            <a:r>
              <a:rPr lang="en-US" sz="2000" dirty="0" err="1">
                <a:solidFill>
                  <a:schemeClr val="bg1"/>
                </a:solidFill>
              </a:rPr>
              <a:t>Refernces</a:t>
            </a:r>
            <a:r>
              <a:rPr lang="en-US" dirty="0"/>
              <a:t> </a:t>
            </a:r>
            <a:endParaRPr dirty="0"/>
          </a:p>
        </p:txBody>
      </p:sp>
      <p:sp>
        <p:nvSpPr>
          <p:cNvPr id="30" name="object 30"/>
          <p:cNvSpPr txBox="1"/>
          <p:nvPr/>
        </p:nvSpPr>
        <p:spPr>
          <a:xfrm>
            <a:off x="15163800" y="8714775"/>
            <a:ext cx="3337560" cy="335280"/>
          </a:xfrm>
          <a:prstGeom prst="rect">
            <a:avLst/>
          </a:prstGeom>
        </p:spPr>
        <p:txBody>
          <a:bodyPr vert="horz" wrap="square" lIns="0" tIns="16510" rIns="0" bIns="0" rtlCol="0">
            <a:spAutoFit/>
          </a:bodyPr>
          <a:lstStyle/>
          <a:p>
            <a:pPr marL="12700">
              <a:lnSpc>
                <a:spcPct val="100000"/>
              </a:lnSpc>
              <a:spcBef>
                <a:spcPts val="130"/>
              </a:spcBef>
            </a:pPr>
            <a:r>
              <a:rPr sz="2000" b="1" spc="10" dirty="0">
                <a:solidFill>
                  <a:srgbClr val="FFFFFF"/>
                </a:solidFill>
                <a:latin typeface="Arial"/>
                <a:cs typeface="Arial"/>
              </a:rPr>
              <a:t>References</a:t>
            </a:r>
            <a:r>
              <a:rPr sz="2000" b="1" spc="5" dirty="0">
                <a:solidFill>
                  <a:srgbClr val="FFFFFF"/>
                </a:solidFill>
                <a:latin typeface="Arial"/>
                <a:cs typeface="Arial"/>
              </a:rPr>
              <a:t> </a:t>
            </a:r>
            <a:r>
              <a:rPr sz="2000" b="1" spc="10" dirty="0">
                <a:solidFill>
                  <a:srgbClr val="FFFFFF"/>
                </a:solidFill>
                <a:latin typeface="Arial"/>
                <a:cs typeface="Arial"/>
              </a:rPr>
              <a:t>and</a:t>
            </a:r>
            <a:r>
              <a:rPr sz="2000" b="1" spc="-70" dirty="0">
                <a:solidFill>
                  <a:srgbClr val="FFFFFF"/>
                </a:solidFill>
                <a:latin typeface="Arial"/>
                <a:cs typeface="Arial"/>
              </a:rPr>
              <a:t> </a:t>
            </a:r>
            <a:r>
              <a:rPr sz="2000" b="1" spc="5" dirty="0">
                <a:solidFill>
                  <a:srgbClr val="FFFFFF"/>
                </a:solidFill>
                <a:latin typeface="Arial"/>
                <a:cs typeface="Arial"/>
              </a:rPr>
              <a:t>Affiliations</a:t>
            </a:r>
            <a:endParaRPr sz="2000" dirty="0">
              <a:latin typeface="Arial"/>
              <a:cs typeface="Arial"/>
            </a:endParaRPr>
          </a:p>
        </p:txBody>
      </p:sp>
      <p:sp>
        <p:nvSpPr>
          <p:cNvPr id="31" name="object 31"/>
          <p:cNvSpPr txBox="1"/>
          <p:nvPr/>
        </p:nvSpPr>
        <p:spPr>
          <a:xfrm>
            <a:off x="6373014" y="7920344"/>
            <a:ext cx="3191094" cy="173124"/>
          </a:xfrm>
          <a:prstGeom prst="rect">
            <a:avLst/>
          </a:prstGeom>
        </p:spPr>
        <p:txBody>
          <a:bodyPr vert="horz" wrap="square" lIns="0" tIns="11430" rIns="0" bIns="0" rtlCol="0">
            <a:spAutoFit/>
          </a:bodyPr>
          <a:lstStyle/>
          <a:p>
            <a:pPr marL="12700">
              <a:lnSpc>
                <a:spcPct val="100000"/>
              </a:lnSpc>
              <a:spcBef>
                <a:spcPts val="90"/>
              </a:spcBef>
            </a:pPr>
            <a:r>
              <a:rPr lang="en-US" sz="1050" dirty="0">
                <a:latin typeface="Arial MT"/>
                <a:cs typeface="Arial MT"/>
              </a:rPr>
              <a:t>J</a:t>
            </a:r>
          </a:p>
        </p:txBody>
      </p:sp>
      <p:sp>
        <p:nvSpPr>
          <p:cNvPr id="32" name="object 32"/>
          <p:cNvSpPr txBox="1"/>
          <p:nvPr/>
        </p:nvSpPr>
        <p:spPr>
          <a:xfrm>
            <a:off x="1073923" y="3113141"/>
            <a:ext cx="3485515" cy="4664097"/>
          </a:xfrm>
          <a:prstGeom prst="rect">
            <a:avLst/>
          </a:prstGeom>
        </p:spPr>
        <p:txBody>
          <a:bodyPr vert="horz" wrap="square" lIns="0" tIns="163830" rIns="0" bIns="0" rtlCol="0">
            <a:spAutoFit/>
          </a:bodyPr>
          <a:lstStyle/>
          <a:p>
            <a:pPr marL="12700">
              <a:spcBef>
                <a:spcPts val="1290"/>
              </a:spcBef>
            </a:pPr>
            <a:r>
              <a:rPr lang="en-US" dirty="0">
                <a:ea typeface="+mn-lt"/>
                <a:cs typeface="+mn-lt"/>
              </a:rPr>
              <a:t>An automated machine which is intended to provide the users with a diverse range of products: snacks, beverages, pizzas, cupcakes, newspapers, tickets, etc. A vending machine dispenses a product to the users based on the amount of money inserted and selection of the product. Vending machine is a 24x7 standalone unit which requires a standard power supply connection to function. It consist of simple electro-mechanical systems which helps to automate the entire vending process.</a:t>
            </a:r>
            <a:endParaRPr lang="en-US" dirty="0"/>
          </a:p>
          <a:p>
            <a:pPr marL="12700">
              <a:lnSpc>
                <a:spcPct val="100000"/>
              </a:lnSpc>
              <a:spcBef>
                <a:spcPts val="1290"/>
              </a:spcBef>
            </a:pPr>
            <a:endParaRPr lang="en-US" sz="1150" dirty="0">
              <a:latin typeface="Arial MT"/>
              <a:cs typeface="Arial MT"/>
            </a:endParaRPr>
          </a:p>
        </p:txBody>
      </p:sp>
      <p:sp>
        <p:nvSpPr>
          <p:cNvPr id="34" name="object 34"/>
          <p:cNvSpPr txBox="1"/>
          <p:nvPr/>
        </p:nvSpPr>
        <p:spPr>
          <a:xfrm>
            <a:off x="13226330" y="8849198"/>
            <a:ext cx="3875386" cy="2498889"/>
          </a:xfrm>
          <a:prstGeom prst="rect">
            <a:avLst/>
          </a:prstGeom>
        </p:spPr>
        <p:txBody>
          <a:bodyPr vert="horz" wrap="square" lIns="0" tIns="71120" rIns="0" bIns="0" rtlCol="0">
            <a:spAutoFit/>
          </a:bodyPr>
          <a:lstStyle/>
          <a:p>
            <a:pPr marL="12700">
              <a:lnSpc>
                <a:spcPct val="100000"/>
              </a:lnSpc>
              <a:spcBef>
                <a:spcPts val="560"/>
              </a:spcBef>
            </a:pPr>
            <a:r>
              <a:rPr sz="1600" b="1" spc="5" dirty="0">
                <a:latin typeface="Arial"/>
                <a:cs typeface="Arial"/>
              </a:rPr>
              <a:t>References</a:t>
            </a:r>
            <a:endParaRPr sz="1600" dirty="0">
              <a:latin typeface="Arial"/>
              <a:cs typeface="Arial"/>
            </a:endParaRPr>
          </a:p>
          <a:p>
            <a:pPr marL="12700" marR="5080">
              <a:lnSpc>
                <a:spcPct val="104099"/>
              </a:lnSpc>
              <a:spcBef>
                <a:spcPts val="325"/>
              </a:spcBef>
            </a:pPr>
            <a:r>
              <a:rPr sz="1200" spc="15" dirty="0" err="1">
                <a:latin typeface="Arial MT"/>
                <a:cs typeface="Arial MT"/>
              </a:rPr>
              <a:t>s</a:t>
            </a:r>
            <a:r>
              <a:rPr lang="en-US" sz="1200" spc="15" dirty="0" err="1">
                <a:latin typeface="Arial MT"/>
                <a:cs typeface="Arial MT"/>
              </a:rPr>
              <a:t>The</a:t>
            </a:r>
            <a:r>
              <a:rPr lang="en-US" sz="1200" spc="15" dirty="0">
                <a:latin typeface="Arial MT"/>
                <a:cs typeface="Arial MT"/>
              </a:rPr>
              <a:t> </a:t>
            </a:r>
            <a:r>
              <a:rPr lang="en-US" sz="1200" spc="15" dirty="0" err="1">
                <a:latin typeface="Arial MT"/>
                <a:cs typeface="Arial MT"/>
              </a:rPr>
              <a:t>refrences</a:t>
            </a:r>
            <a:r>
              <a:rPr lang="en-US" sz="1200" spc="15" dirty="0">
                <a:latin typeface="Arial MT"/>
                <a:cs typeface="Arial MT"/>
              </a:rPr>
              <a:t> </a:t>
            </a:r>
            <a:r>
              <a:rPr lang="en-US" sz="1200" dirty="0"/>
              <a:t>[1] Sumi M, Ebrahim A. </a:t>
            </a:r>
            <a:r>
              <a:rPr lang="en-US" sz="1200" dirty="0" err="1"/>
              <a:t>Soujeri</a:t>
            </a:r>
            <a:r>
              <a:rPr lang="en-US" sz="1200" dirty="0"/>
              <a:t>, Rahim </a:t>
            </a:r>
            <a:r>
              <a:rPr lang="en-US" sz="1200" dirty="0" err="1"/>
              <a:t>Rajan</a:t>
            </a:r>
            <a:r>
              <a:rPr lang="en-US" sz="1200" dirty="0"/>
              <a:t>, </a:t>
            </a:r>
            <a:r>
              <a:rPr lang="en-US" sz="1200" dirty="0" err="1"/>
              <a:t>Harikrishnan</a:t>
            </a:r>
            <a:r>
              <a:rPr lang="en-US" sz="1200" dirty="0"/>
              <a:t> A. I, “Design of a </a:t>
            </a:r>
            <a:r>
              <a:rPr lang="en-US" sz="1200" dirty="0" err="1"/>
              <a:t>zigbee</a:t>
            </a:r>
            <a:r>
              <a:rPr lang="en-US" sz="1200" dirty="0"/>
              <a:t>-based RFID network for industry applications”, proceedings of the 2nd international conference on Security of information and networks, 2009, pp. 111-116.</a:t>
            </a:r>
            <a:r>
              <a:rPr sz="1200" spc="10" dirty="0">
                <a:latin typeface="Arial MT"/>
                <a:cs typeface="Arial MT"/>
              </a:rPr>
              <a:t>.</a:t>
            </a:r>
            <a:endParaRPr lang="en-US" sz="1200" spc="10" dirty="0">
              <a:latin typeface="Arial MT"/>
              <a:cs typeface="Arial MT"/>
            </a:endParaRPr>
          </a:p>
          <a:p>
            <a:pPr marL="12700" marR="5080">
              <a:lnSpc>
                <a:spcPct val="104099"/>
              </a:lnSpc>
              <a:spcBef>
                <a:spcPts val="325"/>
              </a:spcBef>
            </a:pPr>
            <a:r>
              <a:rPr lang="en-IN" sz="1200" dirty="0"/>
              <a:t>[2] Satoshi Takahashi, Jeffrey Wong, Masakazu Miyamae, Tsutomu Terada, Haruo Noma, </a:t>
            </a:r>
            <a:r>
              <a:rPr lang="en-IN" sz="1200" dirty="0" err="1"/>
              <a:t>Tomoji</a:t>
            </a:r>
            <a:r>
              <a:rPr lang="en-IN" sz="1200" dirty="0"/>
              <a:t> </a:t>
            </a:r>
            <a:r>
              <a:rPr lang="en-IN" sz="1200" dirty="0" err="1"/>
              <a:t>Toriyama</a:t>
            </a:r>
            <a:r>
              <a:rPr lang="en-IN" sz="1200" dirty="0"/>
              <a:t>, Kiyoshi </a:t>
            </a:r>
            <a:r>
              <a:rPr lang="en-IN" sz="1200" dirty="0" err="1"/>
              <a:t>Kogure</a:t>
            </a:r>
            <a:r>
              <a:rPr lang="en-IN" sz="1200" dirty="0"/>
              <a:t>, </a:t>
            </a:r>
            <a:r>
              <a:rPr lang="en-IN" sz="1200" dirty="0" err="1"/>
              <a:t>Shojiro</a:t>
            </a:r>
            <a:r>
              <a:rPr lang="en-IN" sz="1200" dirty="0"/>
              <a:t> </a:t>
            </a:r>
            <a:r>
              <a:rPr lang="en-IN" sz="1200" dirty="0" err="1"/>
              <a:t>Nishio</a:t>
            </a:r>
            <a:r>
              <a:rPr lang="en-IN" sz="1200" dirty="0"/>
              <a:t>, “A ZigBee-based sensor node for tracking people's locations”, proceedings of the 2nd ACM international conference on </a:t>
            </a:r>
            <a:r>
              <a:rPr lang="en-IN" sz="1200" dirty="0" err="1"/>
              <a:t>Contextawareness</a:t>
            </a:r>
            <a:r>
              <a:rPr lang="en-IN" sz="1200" dirty="0"/>
              <a:t> for </a:t>
            </a:r>
            <a:r>
              <a:rPr lang="en-IN" sz="1200" dirty="0" err="1"/>
              <a:t>selfmanaging</a:t>
            </a:r>
            <a:r>
              <a:rPr lang="en-IN" sz="1200" dirty="0"/>
              <a:t> systems, 2008, pp. 34-38. </a:t>
            </a:r>
            <a:endParaRPr sz="1200" dirty="0">
              <a:latin typeface="Arial MT"/>
              <a:cs typeface="Arial MT"/>
            </a:endParaRPr>
          </a:p>
        </p:txBody>
      </p:sp>
      <p:sp>
        <p:nvSpPr>
          <p:cNvPr id="35" name="object 35"/>
          <p:cNvSpPr txBox="1"/>
          <p:nvPr/>
        </p:nvSpPr>
        <p:spPr>
          <a:xfrm>
            <a:off x="13279188" y="11386235"/>
            <a:ext cx="3380104" cy="1816651"/>
          </a:xfrm>
          <a:prstGeom prst="rect">
            <a:avLst/>
          </a:prstGeom>
        </p:spPr>
        <p:txBody>
          <a:bodyPr vert="horz" wrap="square" lIns="0" tIns="71120" rIns="0" bIns="0" rtlCol="0">
            <a:spAutoFit/>
          </a:bodyPr>
          <a:lstStyle/>
          <a:p>
            <a:pPr marL="12700">
              <a:lnSpc>
                <a:spcPct val="100000"/>
              </a:lnSpc>
              <a:spcBef>
                <a:spcPts val="560"/>
              </a:spcBef>
            </a:pPr>
            <a:r>
              <a:rPr b="1" spc="5" dirty="0">
                <a:latin typeface="Arial"/>
                <a:cs typeface="Arial"/>
              </a:rPr>
              <a:t>Acknowledgements</a:t>
            </a:r>
            <a:endParaRPr dirty="0">
              <a:latin typeface="Arial"/>
              <a:cs typeface="Arial"/>
            </a:endParaRPr>
          </a:p>
          <a:p>
            <a:pPr marL="12700" marR="5080">
              <a:lnSpc>
                <a:spcPct val="104099"/>
              </a:lnSpc>
              <a:spcBef>
                <a:spcPts val="325"/>
              </a:spcBef>
            </a:pPr>
            <a:r>
              <a:rPr spc="20" dirty="0" err="1">
                <a:latin typeface="Calibri"/>
                <a:cs typeface="Calibri"/>
              </a:rPr>
              <a:t>A</a:t>
            </a:r>
            <a:r>
              <a:rPr lang="en-US" dirty="0" err="1"/>
              <a:t>he</a:t>
            </a:r>
            <a:r>
              <a:rPr lang="en-US" dirty="0"/>
              <a:t> authors would like to thank the anonymous reviewers for their comments which were very helpful in improving the quality and presentation of this paper. </a:t>
            </a:r>
            <a:endParaRPr dirty="0">
              <a:latin typeface="Calibri"/>
              <a:cs typeface="Calibri"/>
            </a:endParaRPr>
          </a:p>
        </p:txBody>
      </p:sp>
      <p:sp>
        <p:nvSpPr>
          <p:cNvPr id="36" name="object 36"/>
          <p:cNvSpPr txBox="1"/>
          <p:nvPr/>
        </p:nvSpPr>
        <p:spPr>
          <a:xfrm>
            <a:off x="10636627" y="3301705"/>
            <a:ext cx="3569335" cy="352019"/>
          </a:xfrm>
          <a:prstGeom prst="rect">
            <a:avLst/>
          </a:prstGeom>
        </p:spPr>
        <p:txBody>
          <a:bodyPr vert="horz" wrap="square" lIns="0" tIns="13335" rIns="0" bIns="0" rtlCol="0">
            <a:spAutoFit/>
          </a:bodyPr>
          <a:lstStyle/>
          <a:p>
            <a:pPr marL="12700" marR="5080">
              <a:lnSpc>
                <a:spcPct val="100000"/>
              </a:lnSpc>
              <a:spcBef>
                <a:spcPts val="105"/>
              </a:spcBef>
            </a:pPr>
            <a:endParaRPr sz="2200" dirty="0">
              <a:latin typeface="Arial MT"/>
              <a:cs typeface="Arial MT"/>
            </a:endParaRPr>
          </a:p>
        </p:txBody>
      </p:sp>
      <p:sp>
        <p:nvSpPr>
          <p:cNvPr id="37" name="object 37"/>
          <p:cNvSpPr txBox="1"/>
          <p:nvPr/>
        </p:nvSpPr>
        <p:spPr>
          <a:xfrm>
            <a:off x="6124203" y="8984869"/>
            <a:ext cx="3688715" cy="321242"/>
          </a:xfrm>
          <a:prstGeom prst="rect">
            <a:avLst/>
          </a:prstGeom>
        </p:spPr>
        <p:txBody>
          <a:bodyPr vert="horz" wrap="square" lIns="0" tIns="13335" rIns="0" bIns="0" rtlCol="0">
            <a:spAutoFit/>
          </a:bodyPr>
          <a:lstStyle/>
          <a:p>
            <a:pPr marL="12700" marR="5080">
              <a:lnSpc>
                <a:spcPct val="100000"/>
              </a:lnSpc>
              <a:spcBef>
                <a:spcPts val="105"/>
              </a:spcBef>
            </a:pPr>
            <a:r>
              <a:rPr lang="en-US" sz="2000" dirty="0">
                <a:latin typeface="Arial MT"/>
                <a:cs typeface="Arial MT"/>
              </a:rPr>
              <a:t>OUTPUT </a:t>
            </a:r>
          </a:p>
        </p:txBody>
      </p:sp>
      <p:grpSp>
        <p:nvGrpSpPr>
          <p:cNvPr id="39" name="object 39"/>
          <p:cNvGrpSpPr/>
          <p:nvPr/>
        </p:nvGrpSpPr>
        <p:grpSpPr>
          <a:xfrm>
            <a:off x="783772" y="2971192"/>
            <a:ext cx="4331335" cy="62230"/>
            <a:chOff x="472622" y="2971192"/>
            <a:chExt cx="4331335" cy="62230"/>
          </a:xfrm>
        </p:grpSpPr>
        <p:sp>
          <p:nvSpPr>
            <p:cNvPr id="40" name="object 40"/>
            <p:cNvSpPr/>
            <p:nvPr/>
          </p:nvSpPr>
          <p:spPr>
            <a:xfrm>
              <a:off x="472622" y="3027784"/>
              <a:ext cx="4331335" cy="0"/>
            </a:xfrm>
            <a:custGeom>
              <a:avLst/>
              <a:gdLst/>
              <a:ahLst/>
              <a:cxnLst/>
              <a:rect l="l" t="t" r="r" b="b"/>
              <a:pathLst>
                <a:path w="4331335">
                  <a:moveTo>
                    <a:pt x="0" y="0"/>
                  </a:moveTo>
                  <a:lnTo>
                    <a:pt x="4331089" y="0"/>
                  </a:lnTo>
                </a:path>
              </a:pathLst>
            </a:custGeom>
            <a:ln w="11078">
              <a:solidFill>
                <a:srgbClr val="000000"/>
              </a:solidFill>
            </a:ln>
          </p:spPr>
          <p:txBody>
            <a:bodyPr wrap="square" lIns="0" tIns="0" rIns="0" bIns="0" rtlCol="0"/>
            <a:lstStyle/>
            <a:p>
              <a:endParaRPr/>
            </a:p>
          </p:txBody>
        </p:sp>
        <p:sp>
          <p:nvSpPr>
            <p:cNvPr id="41" name="object 41"/>
            <p:cNvSpPr/>
            <p:nvPr/>
          </p:nvSpPr>
          <p:spPr>
            <a:xfrm>
              <a:off x="497059" y="2995630"/>
              <a:ext cx="4282440" cy="2540"/>
            </a:xfrm>
            <a:custGeom>
              <a:avLst/>
              <a:gdLst/>
              <a:ahLst/>
              <a:cxnLst/>
              <a:rect l="l" t="t" r="r" b="b"/>
              <a:pathLst>
                <a:path w="4282440" h="2539">
                  <a:moveTo>
                    <a:pt x="0" y="0"/>
                  </a:moveTo>
                  <a:lnTo>
                    <a:pt x="4282215" y="2177"/>
                  </a:lnTo>
                </a:path>
              </a:pathLst>
            </a:custGeom>
            <a:ln w="48874">
              <a:solidFill>
                <a:srgbClr val="C3BC96"/>
              </a:solidFill>
            </a:ln>
          </p:spPr>
          <p:txBody>
            <a:bodyPr wrap="square" lIns="0" tIns="0" rIns="0" bIns="0" rtlCol="0"/>
            <a:lstStyle/>
            <a:p>
              <a:endParaRPr/>
            </a:p>
          </p:txBody>
        </p:sp>
      </p:grpSp>
      <p:grpSp>
        <p:nvGrpSpPr>
          <p:cNvPr id="42" name="object 42"/>
          <p:cNvGrpSpPr/>
          <p:nvPr/>
        </p:nvGrpSpPr>
        <p:grpSpPr>
          <a:xfrm>
            <a:off x="808014" y="2777323"/>
            <a:ext cx="18921436" cy="531298"/>
            <a:chOff x="5760042" y="2973370"/>
            <a:chExt cx="8593455" cy="60960"/>
          </a:xfrm>
        </p:grpSpPr>
        <p:sp>
          <p:nvSpPr>
            <p:cNvPr id="43" name="object 43"/>
            <p:cNvSpPr/>
            <p:nvPr/>
          </p:nvSpPr>
          <p:spPr>
            <a:xfrm>
              <a:off x="5784479" y="3008886"/>
              <a:ext cx="8544560" cy="1270"/>
            </a:xfrm>
            <a:custGeom>
              <a:avLst/>
              <a:gdLst/>
              <a:ahLst/>
              <a:cxnLst/>
              <a:rect l="l" t="t" r="r" b="b"/>
              <a:pathLst>
                <a:path w="8544560" h="1269">
                  <a:moveTo>
                    <a:pt x="0" y="0"/>
                  </a:moveTo>
                  <a:lnTo>
                    <a:pt x="8544242" y="991"/>
                  </a:lnTo>
                </a:path>
              </a:pathLst>
            </a:custGeom>
            <a:ln w="48874">
              <a:solidFill>
                <a:srgbClr val="000000"/>
              </a:solidFill>
            </a:ln>
          </p:spPr>
          <p:txBody>
            <a:bodyPr wrap="square" lIns="0" tIns="0" rIns="0" bIns="0" rtlCol="0"/>
            <a:lstStyle/>
            <a:p>
              <a:endParaRPr/>
            </a:p>
          </p:txBody>
        </p:sp>
        <p:sp>
          <p:nvSpPr>
            <p:cNvPr id="44" name="object 44"/>
            <p:cNvSpPr/>
            <p:nvPr/>
          </p:nvSpPr>
          <p:spPr>
            <a:xfrm>
              <a:off x="5784479" y="2997807"/>
              <a:ext cx="8544560" cy="1270"/>
            </a:xfrm>
            <a:custGeom>
              <a:avLst/>
              <a:gdLst/>
              <a:ahLst/>
              <a:cxnLst/>
              <a:rect l="l" t="t" r="r" b="b"/>
              <a:pathLst>
                <a:path w="8544560" h="1269">
                  <a:moveTo>
                    <a:pt x="0" y="0"/>
                  </a:moveTo>
                  <a:lnTo>
                    <a:pt x="8544242" y="991"/>
                  </a:lnTo>
                </a:path>
              </a:pathLst>
            </a:custGeom>
            <a:ln w="48874">
              <a:solidFill>
                <a:srgbClr val="C3BC96"/>
              </a:solidFill>
            </a:ln>
          </p:spPr>
          <p:txBody>
            <a:bodyPr wrap="square" lIns="0" tIns="0" rIns="0" bIns="0" rtlCol="0"/>
            <a:lstStyle/>
            <a:p>
              <a:endParaRPr/>
            </a:p>
          </p:txBody>
        </p:sp>
      </p:grpSp>
      <p:grpSp>
        <p:nvGrpSpPr>
          <p:cNvPr id="45" name="object 45"/>
          <p:cNvGrpSpPr/>
          <p:nvPr/>
        </p:nvGrpSpPr>
        <p:grpSpPr>
          <a:xfrm>
            <a:off x="783772" y="8380305"/>
            <a:ext cx="4331335" cy="61594"/>
            <a:chOff x="472622" y="8380305"/>
            <a:chExt cx="4331335" cy="61594"/>
          </a:xfrm>
        </p:grpSpPr>
        <p:sp>
          <p:nvSpPr>
            <p:cNvPr id="46" name="object 46"/>
            <p:cNvSpPr/>
            <p:nvPr/>
          </p:nvSpPr>
          <p:spPr>
            <a:xfrm>
              <a:off x="497059" y="8415820"/>
              <a:ext cx="4282440" cy="1270"/>
            </a:xfrm>
            <a:custGeom>
              <a:avLst/>
              <a:gdLst/>
              <a:ahLst/>
              <a:cxnLst/>
              <a:rect l="l" t="t" r="r" b="b"/>
              <a:pathLst>
                <a:path w="4282440" h="1270">
                  <a:moveTo>
                    <a:pt x="0" y="0"/>
                  </a:moveTo>
                  <a:lnTo>
                    <a:pt x="4282215" y="1186"/>
                  </a:lnTo>
                </a:path>
              </a:pathLst>
            </a:custGeom>
            <a:ln w="48874">
              <a:solidFill>
                <a:srgbClr val="000000"/>
              </a:solidFill>
            </a:ln>
          </p:spPr>
          <p:txBody>
            <a:bodyPr wrap="square" lIns="0" tIns="0" rIns="0" bIns="0" rtlCol="0"/>
            <a:lstStyle/>
            <a:p>
              <a:endParaRPr/>
            </a:p>
          </p:txBody>
        </p:sp>
        <p:sp>
          <p:nvSpPr>
            <p:cNvPr id="47" name="object 47"/>
            <p:cNvSpPr/>
            <p:nvPr/>
          </p:nvSpPr>
          <p:spPr>
            <a:xfrm>
              <a:off x="497059" y="8404742"/>
              <a:ext cx="4282440" cy="1270"/>
            </a:xfrm>
            <a:custGeom>
              <a:avLst/>
              <a:gdLst/>
              <a:ahLst/>
              <a:cxnLst/>
              <a:rect l="l" t="t" r="r" b="b"/>
              <a:pathLst>
                <a:path w="4282440" h="1270">
                  <a:moveTo>
                    <a:pt x="0" y="0"/>
                  </a:moveTo>
                  <a:lnTo>
                    <a:pt x="4282215" y="1186"/>
                  </a:lnTo>
                </a:path>
              </a:pathLst>
            </a:custGeom>
            <a:ln w="48874">
              <a:solidFill>
                <a:srgbClr val="C3BC96"/>
              </a:solidFill>
            </a:ln>
          </p:spPr>
          <p:txBody>
            <a:bodyPr wrap="square" lIns="0" tIns="0" rIns="0" bIns="0" rtlCol="0"/>
            <a:lstStyle/>
            <a:p>
              <a:endParaRPr/>
            </a:p>
          </p:txBody>
        </p:sp>
      </p:grpSp>
      <p:sp>
        <p:nvSpPr>
          <p:cNvPr id="49" name="object 49"/>
          <p:cNvSpPr/>
          <p:nvPr/>
        </p:nvSpPr>
        <p:spPr>
          <a:xfrm>
            <a:off x="13138343" y="8711378"/>
            <a:ext cx="4313555" cy="0"/>
          </a:xfrm>
          <a:custGeom>
            <a:avLst/>
            <a:gdLst/>
            <a:ahLst/>
            <a:cxnLst/>
            <a:rect l="l" t="t" r="r" b="b"/>
            <a:pathLst>
              <a:path w="4313555">
                <a:moveTo>
                  <a:pt x="0" y="0"/>
                </a:moveTo>
                <a:lnTo>
                  <a:pt x="4313477" y="0"/>
                </a:lnTo>
              </a:path>
            </a:pathLst>
          </a:custGeom>
          <a:ln w="11078">
            <a:solidFill>
              <a:srgbClr val="000000"/>
            </a:solidFill>
          </a:ln>
        </p:spPr>
        <p:txBody>
          <a:bodyPr wrap="square" lIns="0" tIns="0" rIns="0" bIns="0" rtlCol="0"/>
          <a:lstStyle/>
          <a:p>
            <a:endParaRPr dirty="0"/>
          </a:p>
        </p:txBody>
      </p:sp>
      <p:sp>
        <p:nvSpPr>
          <p:cNvPr id="66" name="object 66"/>
          <p:cNvSpPr txBox="1"/>
          <p:nvPr/>
        </p:nvSpPr>
        <p:spPr>
          <a:xfrm>
            <a:off x="10658986" y="7002758"/>
            <a:ext cx="2503805" cy="173124"/>
          </a:xfrm>
          <a:prstGeom prst="rect">
            <a:avLst/>
          </a:prstGeom>
        </p:spPr>
        <p:txBody>
          <a:bodyPr vert="horz" wrap="square" lIns="0" tIns="11430" rIns="0" bIns="0" rtlCol="0">
            <a:spAutoFit/>
          </a:bodyPr>
          <a:lstStyle/>
          <a:p>
            <a:pPr marL="12700">
              <a:lnSpc>
                <a:spcPct val="100000"/>
              </a:lnSpc>
              <a:spcBef>
                <a:spcPts val="90"/>
              </a:spcBef>
            </a:pPr>
            <a:endParaRPr sz="1050" dirty="0">
              <a:latin typeface="Arial MT"/>
              <a:cs typeface="Arial MT"/>
            </a:endParaRPr>
          </a:p>
        </p:txBody>
      </p:sp>
      <p:sp>
        <p:nvSpPr>
          <p:cNvPr id="67" name="object 67"/>
          <p:cNvSpPr txBox="1"/>
          <p:nvPr/>
        </p:nvSpPr>
        <p:spPr>
          <a:xfrm>
            <a:off x="10658986" y="7538211"/>
            <a:ext cx="3688715" cy="190437"/>
          </a:xfrm>
          <a:prstGeom prst="rect">
            <a:avLst/>
          </a:prstGeom>
        </p:spPr>
        <p:txBody>
          <a:bodyPr vert="horz" wrap="square" lIns="0" tIns="13335" rIns="0" bIns="0" rtlCol="0">
            <a:spAutoFit/>
          </a:bodyPr>
          <a:lstStyle/>
          <a:p>
            <a:pPr marL="12700" marR="5080">
              <a:lnSpc>
                <a:spcPct val="100000"/>
              </a:lnSpc>
              <a:spcBef>
                <a:spcPts val="105"/>
              </a:spcBef>
            </a:pPr>
            <a:endParaRPr sz="1150" dirty="0">
              <a:latin typeface="Arial MT"/>
              <a:cs typeface="Arial MT"/>
            </a:endParaRPr>
          </a:p>
        </p:txBody>
      </p:sp>
      <p:sp>
        <p:nvSpPr>
          <p:cNvPr id="68" name="object 68"/>
          <p:cNvSpPr txBox="1"/>
          <p:nvPr/>
        </p:nvSpPr>
        <p:spPr>
          <a:xfrm>
            <a:off x="10658986" y="4276837"/>
            <a:ext cx="677545" cy="215444"/>
          </a:xfrm>
          <a:prstGeom prst="rect">
            <a:avLst/>
          </a:prstGeom>
        </p:spPr>
        <p:txBody>
          <a:bodyPr vert="horz" wrap="square" lIns="0" tIns="15240" rIns="0" bIns="0" rtlCol="0">
            <a:spAutoFit/>
          </a:bodyPr>
          <a:lstStyle/>
          <a:p>
            <a:pPr marL="12700">
              <a:lnSpc>
                <a:spcPct val="100000"/>
              </a:lnSpc>
              <a:spcBef>
                <a:spcPts val="120"/>
              </a:spcBef>
            </a:pPr>
            <a:endParaRPr sz="1300" dirty="0">
              <a:latin typeface="Arial"/>
              <a:cs typeface="Arial"/>
            </a:endParaRPr>
          </a:p>
        </p:txBody>
      </p:sp>
      <p:pic>
        <p:nvPicPr>
          <p:cNvPr id="7" name="Content Placeholder 4">
            <a:extLst>
              <a:ext uri="{FF2B5EF4-FFF2-40B4-BE49-F238E27FC236}">
                <a16:creationId xmlns:a16="http://schemas.microsoft.com/office/drawing/2014/main" id="{CE3F4DB4-EF68-D895-D991-E60D9FD1A7E4}"/>
              </a:ext>
            </a:extLst>
          </p:cNvPr>
          <p:cNvPicPr>
            <a:picLocks noChangeAspect="1"/>
          </p:cNvPicPr>
          <p:nvPr/>
        </p:nvPicPr>
        <p:blipFill>
          <a:blip r:embed="rId3"/>
          <a:stretch>
            <a:fillRect/>
          </a:stretch>
        </p:blipFill>
        <p:spPr>
          <a:xfrm>
            <a:off x="6517894" y="6058253"/>
            <a:ext cx="3191095" cy="2703415"/>
          </a:xfrm>
          <a:prstGeom prst="rect">
            <a:avLst/>
          </a:prstGeom>
        </p:spPr>
      </p:pic>
      <p:pic>
        <p:nvPicPr>
          <p:cNvPr id="18" name="Content Placeholder 4">
            <a:extLst>
              <a:ext uri="{FF2B5EF4-FFF2-40B4-BE49-F238E27FC236}">
                <a16:creationId xmlns:a16="http://schemas.microsoft.com/office/drawing/2014/main" id="{0B7ADE6F-ACEC-FEAD-F0D3-380373D5969D}"/>
              </a:ext>
            </a:extLst>
          </p:cNvPr>
          <p:cNvPicPr>
            <a:picLocks noChangeAspect="1"/>
          </p:cNvPicPr>
          <p:nvPr/>
        </p:nvPicPr>
        <p:blipFill>
          <a:blip r:embed="rId4"/>
          <a:stretch>
            <a:fillRect/>
          </a:stretch>
        </p:blipFill>
        <p:spPr>
          <a:xfrm>
            <a:off x="6209954" y="3302523"/>
            <a:ext cx="4098177" cy="2637088"/>
          </a:xfrm>
          <a:prstGeom prst="rect">
            <a:avLst/>
          </a:prstGeom>
        </p:spPr>
      </p:pic>
      <p:pic>
        <p:nvPicPr>
          <p:cNvPr id="19" name="Picture 4">
            <a:extLst>
              <a:ext uri="{FF2B5EF4-FFF2-40B4-BE49-F238E27FC236}">
                <a16:creationId xmlns:a16="http://schemas.microsoft.com/office/drawing/2014/main" id="{2BC87167-6F38-7805-90A3-4C7197BCD005}"/>
              </a:ext>
            </a:extLst>
          </p:cNvPr>
          <p:cNvPicPr>
            <a:picLocks noChangeAspect="1"/>
          </p:cNvPicPr>
          <p:nvPr/>
        </p:nvPicPr>
        <p:blipFill>
          <a:blip r:embed="rId5"/>
          <a:stretch>
            <a:fillRect/>
          </a:stretch>
        </p:blipFill>
        <p:spPr>
          <a:xfrm>
            <a:off x="6056904" y="9496148"/>
            <a:ext cx="6111688" cy="4043196"/>
          </a:xfrm>
          <a:prstGeom prst="rect">
            <a:avLst/>
          </a:prstGeom>
        </p:spPr>
      </p:pic>
      <p:sp>
        <p:nvSpPr>
          <p:cNvPr id="22" name="TextBox 21">
            <a:extLst>
              <a:ext uri="{FF2B5EF4-FFF2-40B4-BE49-F238E27FC236}">
                <a16:creationId xmlns:a16="http://schemas.microsoft.com/office/drawing/2014/main" id="{AE98AC36-1821-DED5-77A8-4FF44E8C0AF5}"/>
              </a:ext>
            </a:extLst>
          </p:cNvPr>
          <p:cNvSpPr txBox="1"/>
          <p:nvPr/>
        </p:nvSpPr>
        <p:spPr>
          <a:xfrm>
            <a:off x="568123" y="8559733"/>
            <a:ext cx="5066921" cy="4524315"/>
          </a:xfrm>
          <a:prstGeom prst="rect">
            <a:avLst/>
          </a:prstGeom>
          <a:noFill/>
        </p:spPr>
        <p:txBody>
          <a:bodyPr wrap="square">
            <a:spAutoFit/>
          </a:bodyPr>
          <a:lstStyle/>
          <a:p>
            <a:r>
              <a:rPr lang="en-US" sz="2400" dirty="0"/>
              <a:t>To Design a powerful vending machine containing</a:t>
            </a:r>
          </a:p>
          <a:p>
            <a:r>
              <a:rPr lang="en-US" sz="2400" dirty="0"/>
              <a:t>the following features:</a:t>
            </a:r>
          </a:p>
          <a:p>
            <a:r>
              <a:rPr lang="en-US" sz="2400" dirty="0"/>
              <a:t>1. Sell four different types of snacks and accept</a:t>
            </a:r>
          </a:p>
          <a:p>
            <a:r>
              <a:rPr lang="en-US" sz="2400" dirty="0"/>
              <a:t>three types of coins(Rs1, Rs2, Rs5)</a:t>
            </a:r>
          </a:p>
          <a:p>
            <a:r>
              <a:rPr lang="en-US" sz="2400" dirty="0"/>
              <a:t>2. Give change after successful trade</a:t>
            </a:r>
          </a:p>
          <a:p>
            <a:r>
              <a:rPr lang="en-US" sz="2400" dirty="0"/>
              <a:t>3. Return money when trade fails</a:t>
            </a:r>
          </a:p>
          <a:p>
            <a:r>
              <a:rPr lang="en-US" sz="2400" dirty="0"/>
              <a:t>4. Small size and acceptable power consumption</a:t>
            </a:r>
          </a:p>
          <a:p>
            <a:r>
              <a:rPr lang="en-US" sz="2400" dirty="0"/>
              <a:t>5. If cancel button is enter, amount will return</a:t>
            </a:r>
            <a:endParaRPr lang="en-IN" sz="2400" dirty="0"/>
          </a:p>
        </p:txBody>
      </p:sp>
      <p:sp>
        <p:nvSpPr>
          <p:cNvPr id="33" name="TextBox 32">
            <a:extLst>
              <a:ext uri="{FF2B5EF4-FFF2-40B4-BE49-F238E27FC236}">
                <a16:creationId xmlns:a16="http://schemas.microsoft.com/office/drawing/2014/main" id="{26D3C211-C32A-48A5-B1BF-F6966BCBBEB0}"/>
              </a:ext>
            </a:extLst>
          </p:cNvPr>
          <p:cNvSpPr txBox="1"/>
          <p:nvPr/>
        </p:nvSpPr>
        <p:spPr>
          <a:xfrm>
            <a:off x="13075085" y="3165056"/>
            <a:ext cx="6274254" cy="5093702"/>
          </a:xfrm>
          <a:prstGeom prst="rect">
            <a:avLst/>
          </a:prstGeom>
          <a:noFill/>
        </p:spPr>
        <p:txBody>
          <a:bodyPr wrap="square">
            <a:spAutoFit/>
          </a:bodyPr>
          <a:lstStyle/>
          <a:p>
            <a:pPr marL="342900" lvl="0" indent="-342900">
              <a:buAutoNum type="arabicParenBoth"/>
            </a:pPr>
            <a:r>
              <a:rPr lang="en-US" sz="1700" dirty="0"/>
              <a:t>Sophisticated automated system : A two-axis robot which would help to pick and place the selected snack in the dispense chute. The robotic arm will eliminate the possibility of snack getting stuck in the machine and snack inducing damage due to the free fall in the dispense chute.</a:t>
            </a:r>
          </a:p>
          <a:p>
            <a:pPr marL="342900" indent="-342900">
              <a:buFontTx/>
              <a:buAutoNum type="arabicParenBoth"/>
            </a:pPr>
            <a:r>
              <a:rPr lang="en-US" sz="1700" dirty="0"/>
              <a:t>Interactive displays : Instead of having traditional glass displays, large digital LED touchscreen displays would help to attract user attention. This large display will help to keep users engaged by presenting users with additional product information (like ingredients and calorie content), news feeds, gaming, and social networking updates.</a:t>
            </a:r>
          </a:p>
          <a:p>
            <a:pPr marL="342900" indent="-342900">
              <a:buFontTx/>
              <a:buAutoNum type="arabicParenBoth"/>
            </a:pPr>
            <a:r>
              <a:rPr lang="en-US" sz="1700" dirty="0" err="1"/>
              <a:t>ntegrated</a:t>
            </a:r>
            <a:r>
              <a:rPr lang="en-US" sz="1700" dirty="0"/>
              <a:t> sensors : Sensors would enable use of various payment technologies like credit/debit cards, mobile payments, QR code billing etc. These payment options will not constraint the users from using the vending machine if they do not have cash on hand. Additional sensors would also help to track user behavior and recommend rotation of snacks based on demographics.</a:t>
            </a:r>
            <a:endParaRPr lang="en-IN" sz="1700" dirty="0"/>
          </a:p>
          <a:p>
            <a:pPr marL="342900" indent="-342900">
              <a:buFontTx/>
              <a:buAutoNum type="arabicParenBoth"/>
            </a:pPr>
            <a:endParaRPr lang="en-US" dirty="0"/>
          </a:p>
          <a:p>
            <a:pPr lvl="0"/>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127</TotalTime>
  <Words>500</Words>
  <Application>Microsoft Office PowerPoint</Application>
  <PresentationFormat>Custom</PresentationFormat>
  <Paragraphs>31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MT</vt:lpstr>
      <vt:lpstr>Calibri</vt:lpstr>
      <vt:lpstr>Office Theme</vt:lpstr>
      <vt:lpstr>A VLSI Implementation Vending Machine Based on Verilog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Chris Lange</dc:creator>
  <cp:lastModifiedBy>VANKADARA VENKATA JATHIN GUPTH</cp:lastModifiedBy>
  <cp:revision>3</cp:revision>
  <dcterms:created xsi:type="dcterms:W3CDTF">2022-10-21T08:28:10Z</dcterms:created>
  <dcterms:modified xsi:type="dcterms:W3CDTF">2022-11-25T17:07:20Z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2020-02-27T00:00:00Z</vt:filetime>
  </property>
  <property fmtid="{D5CDD505-2E9C-101B-9397-08002B2CF9AE}" pid="3" name="Creator">
    <vt:lpwstr>Impress</vt:lpwstr>
  </property>
  <property fmtid="{D5CDD505-2E9C-101B-9397-08002B2CF9AE}" pid="4" name="LastSaved">
    <vt:filetime>2020-02-27T00:00:00Z</vt:filetime>
  </property>
</Properties>
</file>