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8" r:id="rId2"/>
    <p:sldId id="257" r:id="rId3"/>
    <p:sldId id="259" r:id="rId4"/>
    <p:sldId id="279" r:id="rId5"/>
    <p:sldId id="281" r:id="rId6"/>
    <p:sldId id="282" r:id="rId7"/>
    <p:sldId id="283" r:id="rId8"/>
    <p:sldId id="284"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21" d="100"/>
          <a:sy n="121" d="100"/>
        </p:scale>
        <p:origin x="20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0579-E4CC-43D2-8AFF-E184C1B46FE0}" type="datetimeFigureOut">
              <a:rPr lang="en-US" smtClean="0"/>
              <a:pPr/>
              <a:t>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0E63E-53B4-4BA0-81F4-B299B811FEDA}" type="slidenum">
              <a:rPr lang="en-US" smtClean="0"/>
              <a:pPr/>
              <a:t>‹#›</a:t>
            </a:fld>
            <a:endParaRPr lang="en-US"/>
          </a:p>
        </p:txBody>
      </p:sp>
    </p:spTree>
    <p:extLst>
      <p:ext uri="{BB962C8B-B14F-4D97-AF65-F5344CB8AC3E}">
        <p14:creationId xmlns:p14="http://schemas.microsoft.com/office/powerpoint/2010/main" val="264170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970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9BF0C9-109F-4D48-B65D-E6822C20D811}"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331477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9104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381199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BF0C9-109F-4D48-B65D-E6822C20D811}"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BF0C9-109F-4D48-B65D-E6822C20D811}"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BF0C9-109F-4D48-B65D-E6822C20D811}"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BF0C9-109F-4D48-B65D-E6822C20D811}" type="datetimeFigureOut">
              <a:rPr lang="en-US" smtClean="0"/>
              <a:t>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BF0C9-109F-4D48-B65D-E6822C20D811}" type="datetimeFigureOut">
              <a:rPr lang="en-US" smtClean="0"/>
              <a:t>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BF0C9-109F-4D48-B65D-E6822C20D811}" type="datetimeFigureOut">
              <a:rPr lang="en-US" smtClean="0"/>
              <a:t>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BF0C9-109F-4D48-B65D-E6822C20D811}"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BF0C9-109F-4D48-B65D-E6822C20D811}"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BF0C9-109F-4D48-B65D-E6822C20D811}" type="datetimeFigureOut">
              <a:rPr lang="en-US" smtClean="0"/>
              <a:t>11/6/21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mtClean="0"/>
              <a:pPr/>
              <a:t>‹#›</a:t>
            </a:fld>
            <a:endParaRPr lang="e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157468" y="457349"/>
            <a:ext cx="8546598" cy="1349942"/>
          </a:xfrm>
          <a:prstGeom prst="rect">
            <a:avLst/>
          </a:prstGeom>
        </p:spPr>
        <p:txBody>
          <a:bodyPr spcFirstLastPara="1" wrap="square" lIns="0" tIns="0" rIns="0" bIns="0" anchor="ctr" anchorCtr="0">
            <a:noAutofit/>
          </a:bodyPr>
          <a:lstStyle/>
          <a:p>
            <a:pPr algn="ctr"/>
            <a:r>
              <a:rPr lang="en-US" sz="4400" dirty="0">
                <a:latin typeface="Times New Roman" panose="02020603050405020304" pitchFamily="18" charset="0"/>
                <a:cs typeface="Times New Roman" panose="02020603050405020304" pitchFamily="18" charset="0"/>
              </a:rPr>
              <a:t>PROJECT TITLE</a:t>
            </a:r>
            <a:endParaRPr sz="4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350ED33-3E8F-471A-A089-64EE1059491B}"/>
              </a:ext>
            </a:extLst>
          </p:cNvPr>
          <p:cNvPicPr>
            <a:picLocks noChangeAspect="1"/>
          </p:cNvPicPr>
          <p:nvPr/>
        </p:nvPicPr>
        <p:blipFill>
          <a:blip r:embed="rId3"/>
          <a:stretch>
            <a:fillRect/>
          </a:stretch>
        </p:blipFill>
        <p:spPr>
          <a:xfrm>
            <a:off x="10188030" y="375965"/>
            <a:ext cx="1703301" cy="534932"/>
          </a:xfrm>
          <a:prstGeom prst="rect">
            <a:avLst/>
          </a:prstGeom>
        </p:spPr>
      </p:pic>
      <p:sp>
        <p:nvSpPr>
          <p:cNvPr id="339" name="TextBox 338">
            <a:extLst>
              <a:ext uri="{FF2B5EF4-FFF2-40B4-BE49-F238E27FC236}">
                <a16:creationId xmlns:a16="http://schemas.microsoft.com/office/drawing/2014/main" id="{8CD51644-29AD-495C-AC59-346DD87B55AD}"/>
              </a:ext>
            </a:extLst>
          </p:cNvPr>
          <p:cNvSpPr txBox="1"/>
          <p:nvPr/>
        </p:nvSpPr>
        <p:spPr>
          <a:xfrm>
            <a:off x="1818701" y="2168995"/>
            <a:ext cx="8934845" cy="1195648"/>
          </a:xfrm>
          <a:prstGeom prst="rect">
            <a:avLst/>
          </a:prstGeom>
          <a:noFill/>
        </p:spPr>
        <p:txBody>
          <a:bodyPr wrap="square" rtlCol="0">
            <a:spAutoFit/>
          </a:bodyPr>
          <a:lstStyle/>
          <a:p>
            <a:pPr defTabSz="1219170">
              <a:lnSpc>
                <a:spcPct val="150000"/>
              </a:lnSpc>
              <a:buClr>
                <a:srgbClr val="000000"/>
              </a:buClr>
            </a:pPr>
            <a:r>
              <a:rPr lang="en-US" sz="2400" b="1" kern="0" spc="400" dirty="0">
                <a:solidFill>
                  <a:srgbClr val="100971"/>
                </a:solidFill>
                <a:latin typeface="Times New Roman" panose="02020603050405020304" pitchFamily="18" charset="0"/>
                <a:cs typeface="Times New Roman" panose="02020603050405020304" pitchFamily="18" charset="0"/>
                <a:sym typeface="Arial"/>
              </a:rPr>
              <a:t>                  </a:t>
            </a:r>
            <a:r>
              <a:rPr lang="en-US" sz="2667" b="1" u="sng" kern="0" spc="400" dirty="0">
                <a:solidFill>
                  <a:srgbClr val="100971"/>
                </a:solidFill>
                <a:latin typeface="Times New Roman" panose="02020603050405020304" pitchFamily="18" charset="0"/>
                <a:cs typeface="Times New Roman" panose="02020603050405020304" pitchFamily="18" charset="0"/>
                <a:sym typeface="Arial"/>
              </a:rPr>
              <a:t>Team Member</a:t>
            </a:r>
            <a:br>
              <a:rPr lang="en-US" sz="2400" b="1" kern="0" spc="400" dirty="0">
                <a:solidFill>
                  <a:srgbClr val="100971"/>
                </a:solidFill>
                <a:latin typeface="Times New Roman" panose="02020603050405020304" pitchFamily="18" charset="0"/>
                <a:cs typeface="Times New Roman" panose="02020603050405020304" pitchFamily="18" charset="0"/>
                <a:sym typeface="Arial"/>
              </a:rPr>
            </a:br>
            <a:r>
              <a:rPr lang="en-US" sz="2400" b="1" kern="0" spc="400" dirty="0">
                <a:solidFill>
                  <a:srgbClr val="100971"/>
                </a:solidFill>
                <a:latin typeface="Times New Roman" panose="02020603050405020304" pitchFamily="18" charset="0"/>
                <a:cs typeface="Times New Roman" panose="02020603050405020304" pitchFamily="18" charset="0"/>
                <a:sym typeface="Arial"/>
              </a:rPr>
              <a:t>JATHISWAR B	- RA1811003040088		</a:t>
            </a:r>
          </a:p>
        </p:txBody>
      </p:sp>
      <p:sp>
        <p:nvSpPr>
          <p:cNvPr id="340" name="Rectangle 339">
            <a:extLst>
              <a:ext uri="{FF2B5EF4-FFF2-40B4-BE49-F238E27FC236}">
                <a16:creationId xmlns:a16="http://schemas.microsoft.com/office/drawing/2014/main" id="{FA1DD7AB-5E08-4DA5-BB9C-E94E95561E2A}"/>
              </a:ext>
            </a:extLst>
          </p:cNvPr>
          <p:cNvSpPr/>
          <p:nvPr/>
        </p:nvSpPr>
        <p:spPr>
          <a:xfrm>
            <a:off x="6297699" y="4781897"/>
            <a:ext cx="4861267" cy="1326645"/>
          </a:xfrm>
          <a:prstGeom prst="rect">
            <a:avLst/>
          </a:prstGeom>
          <a:noFill/>
        </p:spPr>
        <p:txBody>
          <a:bodyPr wrap="none" lIns="121920" tIns="60960" rIns="121920" bIns="60960">
            <a:spAutoFit/>
          </a:bodyPr>
          <a:lstStyle/>
          <a:p>
            <a:pPr defTabSz="1219170">
              <a:buClr>
                <a:srgbClr val="000000"/>
              </a:buClr>
            </a:pPr>
            <a:r>
              <a:rPr lang="en-US" sz="2133" u="sng"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Department</a:t>
            </a:r>
            <a:r>
              <a:rPr lang="en-US" sz="2133"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 B.Tech, CSE (FT)</a:t>
            </a:r>
          </a:p>
          <a:p>
            <a:pPr defTabSz="1219170">
              <a:buClr>
                <a:srgbClr val="000000"/>
              </a:buClr>
            </a:pPr>
            <a:r>
              <a:rPr lang="en-US" sz="2133" u="sng"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Semester/Year</a:t>
            </a:r>
            <a:r>
              <a:rPr lang="en-US" sz="2133"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 </a:t>
            </a:r>
            <a:r>
              <a:rPr lang="en-US" sz="2133" kern="0" dirty="0" err="1">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VII</a:t>
            </a:r>
            <a:r>
              <a:rPr lang="en-US" sz="2133" kern="0" baseline="30000" dirty="0" err="1">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th</a:t>
            </a:r>
            <a:r>
              <a:rPr lang="en-US" sz="2133" kern="0" baseline="3000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a:t>
            </a:r>
            <a:r>
              <a:rPr lang="en-US" sz="2133"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a:t>
            </a:r>
            <a:r>
              <a:rPr lang="en-US" sz="2133" kern="0" dirty="0" err="1">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IV</a:t>
            </a:r>
            <a:r>
              <a:rPr lang="en-US" sz="2133" kern="0" baseline="30000" dirty="0" err="1">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th</a:t>
            </a:r>
            <a:endParaRPr lang="en-US" sz="2133" kern="0" baseline="3000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endParaRPr>
          </a:p>
          <a:p>
            <a:pPr defTabSz="1219170">
              <a:buClr>
                <a:srgbClr val="000000"/>
              </a:buClr>
            </a:pPr>
            <a:r>
              <a:rPr lang="en-US" sz="2133" u="sng"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SEC	</a:t>
            </a:r>
            <a:r>
              <a:rPr lang="en-US" sz="2133" kern="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rPr>
              <a:t>	:  D</a:t>
            </a:r>
          </a:p>
          <a:p>
            <a:pPr defTabSz="1219170">
              <a:buClr>
                <a:srgbClr val="000000"/>
              </a:buClr>
            </a:pPr>
            <a:endParaRPr lang="en-US" sz="2133" kern="0" baseline="30000" dirty="0">
              <a:ln w="0"/>
              <a:solidFill>
                <a:srgbClr val="007BB9">
                  <a:lumMod val="75000"/>
                </a:srgbClr>
              </a:solidFill>
              <a:effectLst>
                <a:outerShdw blurRad="38100" dist="19050" dir="2700000" algn="tl" rotWithShape="0">
                  <a:srgbClr val="3A3F50">
                    <a:alpha val="40000"/>
                  </a:srgbClr>
                </a:outerShdw>
              </a:effectLst>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1755493" y="830616"/>
            <a:ext cx="7521200" cy="1443600"/>
          </a:xfrm>
          <a:prstGeom prst="rect">
            <a:avLst/>
          </a:prstGeom>
        </p:spPr>
        <p:txBody>
          <a:bodyPr spcFirstLastPara="1" wrap="square" lIns="0" tIns="0" rIns="0" bIns="0" anchor="t" anchorCtr="0">
            <a:noAutofit/>
          </a:bodyPr>
          <a:lstStyle/>
          <a:p>
            <a:pPr algn="ctr"/>
            <a:r>
              <a:rPr lang="en-US" dirty="0">
                <a:latin typeface="Times New Roman" panose="02020603050405020304" pitchFamily="18" charset="0"/>
                <a:cs typeface="Times New Roman" panose="02020603050405020304" pitchFamily="18" charset="0"/>
              </a:rPr>
              <a:t>Abstract </a:t>
            </a:r>
            <a:endParaRPr dirty="0">
              <a:latin typeface="Times New Roman" panose="02020603050405020304" pitchFamily="18" charset="0"/>
              <a:cs typeface="Times New Roman" panose="02020603050405020304" pitchFamily="18" charset="0"/>
            </a:endParaRPr>
          </a:p>
        </p:txBody>
      </p:sp>
      <p:sp>
        <p:nvSpPr>
          <p:cNvPr id="344" name="Google Shape;344;p13"/>
          <p:cNvSpPr txBox="1">
            <a:spLocks noGrp="1"/>
          </p:cNvSpPr>
          <p:nvPr>
            <p:ph type="body" idx="1"/>
          </p:nvPr>
        </p:nvSpPr>
        <p:spPr>
          <a:xfrm>
            <a:off x="998820" y="1529266"/>
            <a:ext cx="10507379" cy="4498118"/>
          </a:xfrm>
          <a:prstGeom prst="rect">
            <a:avLst/>
          </a:prstGeom>
        </p:spPr>
        <p:txBody>
          <a:bodyPr spcFirstLastPara="1" wrap="square" lIns="0" tIns="0" rIns="0" bIns="0" anchor="t" anchorCtr="0">
            <a:noAutofit/>
          </a:bodyPr>
          <a:lstStyle/>
          <a:p>
            <a:pPr marL="0" indent="0">
              <a:lnSpc>
                <a:spcPct val="170000"/>
              </a:lnSpc>
              <a:buNone/>
            </a:pPr>
            <a:r>
              <a:rPr lang="en-IN" sz="1600" dirty="0">
                <a:latin typeface="Times New Roman" panose="02020603050405020304" pitchFamily="18" charset="0"/>
                <a:cs typeface="Times New Roman" panose="02020603050405020304" pitchFamily="18" charset="0"/>
              </a:rPr>
              <a:t>Development of mobile application especially android development is increasing day by day. It is one of the dominant mobile operating systems in the current scenario with an 80 percent market share. There is a need to develop and deliver high quality mobile applications. Selecting a right architectural pattern for the development purpose is essential because it does not only make things easier but it also makes testing more efficient and increases the quality of an application. There are different architectures for mobile development such as MVC, MVP and MVVM, clean architecture and VIPER. Apple (iOS) uses MVP to develop its applications but android developers do not have a specific architecture to develop their applications it rather depends on the developer’s experience that which pattern he chooses for the development.  This project aims to create an application based on MVVM architectural pattern.</a:t>
            </a:r>
          </a:p>
          <a:p>
            <a:pPr marL="0" indent="0" algn="just">
              <a:buNone/>
            </a:pPr>
            <a:r>
              <a:rPr lang="en-IN" sz="1400" dirty="0"/>
              <a:t> </a:t>
            </a:r>
          </a:p>
          <a:p>
            <a:pPr marL="0" indent="0" algn="just">
              <a:buNone/>
            </a:pPr>
            <a:endParaRPr sz="1400" b="1" dirty="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11506200" y="6197933"/>
            <a:ext cx="609200" cy="624800"/>
          </a:xfrm>
          <a:prstGeom prst="rect">
            <a:avLst/>
          </a:prstGeom>
        </p:spPr>
        <p:txBody>
          <a:bodyPr spcFirstLastPara="1" wrap="square" lIns="0" tIns="0" rIns="0" bIns="0" anchor="b"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2</a:t>
            </a:fld>
            <a:endParaRPr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8BFEC9DF-61DC-4984-99FF-FC80EF5F8EA9}"/>
              </a:ext>
            </a:extLst>
          </p:cNvPr>
          <p:cNvPicPr>
            <a:picLocks noChangeAspect="1"/>
          </p:cNvPicPr>
          <p:nvPr/>
        </p:nvPicPr>
        <p:blipFill>
          <a:blip r:embed="rId3"/>
          <a:stretch>
            <a:fillRect/>
          </a:stretch>
        </p:blipFill>
        <p:spPr>
          <a:xfrm>
            <a:off x="10265853" y="347667"/>
            <a:ext cx="1703301" cy="5349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2448909" y="1028925"/>
            <a:ext cx="7667363" cy="989061"/>
          </a:xfrm>
          <a:prstGeom prst="rect">
            <a:avLst/>
          </a:prstGeom>
        </p:spPr>
        <p:txBody>
          <a:bodyPr spcFirstLastPara="1" wrap="square" lIns="0" tIns="0" rIns="0" bIns="0" anchor="b" anchorCtr="0">
            <a:noAutofit/>
          </a:bodyPr>
          <a:lstStyle/>
          <a:p>
            <a:pPr algn="ctr"/>
            <a:r>
              <a:rPr lang="en-US" dirty="0">
                <a:latin typeface="Times New Roman" panose="02020603050405020304" pitchFamily="18" charset="0"/>
                <a:cs typeface="Times New Roman" panose="02020603050405020304" pitchFamily="18" charset="0"/>
              </a:rPr>
              <a:t>Existing System</a:t>
            </a:r>
            <a:endParaRPr dirty="0">
              <a:latin typeface="Times New Roman" panose="02020603050405020304" pitchFamily="18" charset="0"/>
              <a:cs typeface="Times New Roman" panose="02020603050405020304" pitchFamily="18" charset="0"/>
            </a:endParaRPr>
          </a:p>
        </p:txBody>
      </p:sp>
      <p:sp>
        <p:nvSpPr>
          <p:cNvPr id="406" name="Google Shape;406;p15"/>
          <p:cNvSpPr txBox="1">
            <a:spLocks noGrp="1"/>
          </p:cNvSpPr>
          <p:nvPr>
            <p:ph type="subTitle" idx="1"/>
          </p:nvPr>
        </p:nvSpPr>
        <p:spPr>
          <a:xfrm>
            <a:off x="1688782" y="2484782"/>
            <a:ext cx="9433105" cy="2594114"/>
          </a:xfrm>
          <a:prstGeom prst="rect">
            <a:avLst/>
          </a:prstGeom>
        </p:spPr>
        <p:txBody>
          <a:bodyPr spcFirstLastPara="1" wrap="square" lIns="0" tIns="0" rIns="0" bIns="0" anchor="t" anchorCtr="0">
            <a:noAutofit/>
          </a:bodyPr>
          <a:lstStyle/>
          <a:p>
            <a:r>
              <a:rPr lang="en-IN" sz="1600" dirty="0">
                <a:latin typeface="Times" pitchFamily="2" charset="0"/>
              </a:rPr>
              <a:t>       After rushed the product to market and had made a huge mess in the code, as added more and more features, the code gets worse and worse until simply couldn’t manage it any longer. It was the spaghetti code that brought the product down, as the mess builds, the productivity of the team continues to decrease, approaches zero, as productivity decreases, management does the only thing they can, they add more staff to the project in hopes of increasing productivity. The new staff, and everyone else on the team, are under pressure to increase productivity. So they all make more and more messes, driving the productivity toward zero. Until they realize that the old code will never be helpful for achieving new progress, then they must build a new </a:t>
            </a:r>
            <a:r>
              <a:rPr lang="en-IN" sz="1600" dirty="0" err="1">
                <a:latin typeface="Times" pitchFamily="2" charset="0"/>
              </a:rPr>
              <a:t>systemthat</a:t>
            </a:r>
            <a:r>
              <a:rPr lang="en-IN" sz="1600" dirty="0">
                <a:latin typeface="Times" pitchFamily="2" charset="0"/>
              </a:rPr>
              <a:t> does everything that the old system does. Not only that, they have to keep up with the changes that are continuously being made to the old system. Management won’t replace the old system until the new system can do everything that the old system does.</a:t>
            </a:r>
          </a:p>
          <a:p>
            <a:pPr algn="just">
              <a:lnSpc>
                <a:spcPct val="100000"/>
              </a:lnSpc>
              <a:buFont typeface="Arial"/>
              <a:buChar char="•"/>
            </a:pPr>
            <a:endParaRPr lang="en-US" sz="2400" dirty="0"/>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10265853" y="347667"/>
            <a:ext cx="1703301" cy="534932"/>
          </a:xfrm>
          <a:prstGeom prst="rect">
            <a:avLst/>
          </a:prstGeom>
        </p:spPr>
      </p:pic>
      <p:pic>
        <p:nvPicPr>
          <p:cNvPr id="2" name="Picture 1">
            <a:extLst>
              <a:ext uri="{FF2B5EF4-FFF2-40B4-BE49-F238E27FC236}">
                <a16:creationId xmlns:a16="http://schemas.microsoft.com/office/drawing/2014/main" id="{7C8E1883-6A54-4F6D-B385-FDBBF81F9CC9}"/>
              </a:ext>
            </a:extLst>
          </p:cNvPr>
          <p:cNvPicPr>
            <a:picLocks noChangeAspect="1"/>
          </p:cNvPicPr>
          <p:nvPr/>
        </p:nvPicPr>
        <p:blipFill>
          <a:blip r:embed="rId4"/>
          <a:stretch>
            <a:fillRect/>
          </a:stretch>
        </p:blipFill>
        <p:spPr>
          <a:xfrm>
            <a:off x="11601450" y="6270676"/>
            <a:ext cx="590550" cy="619125"/>
          </a:xfrm>
          <a:prstGeom prst="rect">
            <a:avLst/>
          </a:prstGeom>
        </p:spPr>
      </p:pic>
      <p:sp>
        <p:nvSpPr>
          <p:cNvPr id="4" name="TextBox 3">
            <a:extLst>
              <a:ext uri="{FF2B5EF4-FFF2-40B4-BE49-F238E27FC236}">
                <a16:creationId xmlns:a16="http://schemas.microsoft.com/office/drawing/2014/main" id="{04AE681B-9BD6-4730-A2A9-78030393B402}"/>
              </a:ext>
            </a:extLst>
          </p:cNvPr>
          <p:cNvSpPr txBox="1"/>
          <p:nvPr/>
        </p:nvSpPr>
        <p:spPr>
          <a:xfrm>
            <a:off x="11896725" y="6488668"/>
            <a:ext cx="287258"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3</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222846" y="615133"/>
            <a:ext cx="10078622" cy="998657"/>
          </a:xfrm>
          <a:prstGeom prst="rect">
            <a:avLst/>
          </a:prstGeom>
        </p:spPr>
        <p:txBody>
          <a:bodyPr spcFirstLastPara="1" wrap="square" lIns="0" tIns="0" rIns="0" bIns="0" anchor="b" anchorCtr="0">
            <a:noAutofit/>
          </a:bodyPr>
          <a:lstStyle/>
          <a:p>
            <a:pPr algn="ctr"/>
            <a:r>
              <a:rPr lang="en-US" dirty="0">
                <a:latin typeface="Times New Roman" panose="02020603050405020304" pitchFamily="18" charset="0"/>
                <a:cs typeface="Times New Roman" panose="02020603050405020304" pitchFamily="18" charset="0"/>
              </a:rPr>
              <a:t>Proposed System</a:t>
            </a:r>
          </a:p>
        </p:txBody>
      </p:sp>
      <p:sp>
        <p:nvSpPr>
          <p:cNvPr id="406" name="Google Shape;406;p15"/>
          <p:cNvSpPr txBox="1">
            <a:spLocks noGrp="1"/>
          </p:cNvSpPr>
          <p:nvPr>
            <p:ph type="subTitle" idx="1"/>
          </p:nvPr>
        </p:nvSpPr>
        <p:spPr>
          <a:xfrm>
            <a:off x="1220374" y="2131942"/>
            <a:ext cx="9300481" cy="3732829"/>
          </a:xfrm>
          <a:prstGeom prst="rect">
            <a:avLst/>
          </a:prstGeom>
        </p:spPr>
        <p:txBody>
          <a:bodyPr spcFirstLastPara="1" wrap="square" lIns="0" tIns="0" rIns="0" bIns="0" anchor="t" anchorCtr="0">
            <a:noAutofit/>
          </a:bodyPr>
          <a:lstStyle/>
          <a:p>
            <a:pPr>
              <a:buFont typeface="Arial" panose="020B0604020202020204" pitchFamily="34" charset="0"/>
              <a:buChar char="•"/>
            </a:pPr>
            <a:r>
              <a:rPr lang="en-IN" sz="2400" dirty="0">
                <a:solidFill>
                  <a:schemeClr val="tx2"/>
                </a:solidFill>
                <a:latin typeface="Times" pitchFamily="2" charset="0"/>
              </a:rPr>
              <a:t>Model-View-</a:t>
            </a:r>
            <a:r>
              <a:rPr lang="en-IN" sz="2400" dirty="0" err="1">
                <a:solidFill>
                  <a:schemeClr val="tx2"/>
                </a:solidFill>
                <a:latin typeface="Times" pitchFamily="2" charset="0"/>
              </a:rPr>
              <a:t>ViewModel</a:t>
            </a:r>
            <a:r>
              <a:rPr lang="en-IN" sz="2400" dirty="0">
                <a:solidFill>
                  <a:schemeClr val="tx2"/>
                </a:solidFill>
                <a:latin typeface="Times" pitchFamily="2" charset="0"/>
              </a:rPr>
              <a:t> (MVVM) is a software design pattern that is structured to separate program logic and user interface controls. MVVM is also known as model-view-binder and was created by Microsoft architects Ken Cooper and John </a:t>
            </a:r>
            <a:r>
              <a:rPr lang="en-IN" sz="2400" dirty="0" err="1">
                <a:solidFill>
                  <a:schemeClr val="tx2"/>
                </a:solidFill>
                <a:latin typeface="Times" pitchFamily="2" charset="0"/>
              </a:rPr>
              <a:t>Gossman</a:t>
            </a:r>
            <a:r>
              <a:rPr lang="en-IN" sz="2400" dirty="0">
                <a:solidFill>
                  <a:schemeClr val="tx2"/>
                </a:solidFill>
                <a:latin typeface="Times" pitchFamily="2" charset="0"/>
              </a:rPr>
              <a:t>.</a:t>
            </a:r>
          </a:p>
          <a:p>
            <a:pPr>
              <a:buFont typeface="Arial" panose="020B0604020202020204" pitchFamily="34" charset="0"/>
              <a:buChar char="•"/>
            </a:pPr>
            <a:endParaRPr lang="en-IN" sz="2400" dirty="0">
              <a:latin typeface="Times" pitchFamily="2" charset="0"/>
            </a:endParaRPr>
          </a:p>
          <a:p>
            <a:pPr>
              <a:buFont typeface="Arial" panose="020B0604020202020204" pitchFamily="34" charset="0"/>
              <a:buChar char="•"/>
            </a:pPr>
            <a:r>
              <a:rPr lang="en-IN" sz="2400" dirty="0">
                <a:latin typeface="Times" pitchFamily="2" charset="0"/>
              </a:rPr>
              <a:t> Like many other design patterns, MVVM helps organize code and break programs into modules to make development, updating and reuse of code simpler and faster. The pattern is often used in Windows and web graphics presentation software.</a:t>
            </a:r>
          </a:p>
          <a:p>
            <a:pPr algn="just">
              <a:lnSpc>
                <a:spcPct val="100000"/>
              </a:lnSpc>
              <a:buFont typeface="Arial"/>
              <a:buChar char="•"/>
            </a:pPr>
            <a:endParaRPr lang="en-US" sz="2400" dirty="0"/>
          </a:p>
        </p:txBody>
      </p:sp>
      <p:pic>
        <p:nvPicPr>
          <p:cNvPr id="114" name="Picture 113">
            <a:extLst>
              <a:ext uri="{FF2B5EF4-FFF2-40B4-BE49-F238E27FC236}">
                <a16:creationId xmlns:a16="http://schemas.microsoft.com/office/drawing/2014/main" id="{DBD83EDB-34E1-4BFB-8276-6D2FACD14C2D}"/>
              </a:ext>
            </a:extLst>
          </p:cNvPr>
          <p:cNvPicPr>
            <a:picLocks noChangeAspect="1"/>
          </p:cNvPicPr>
          <p:nvPr/>
        </p:nvPicPr>
        <p:blipFill>
          <a:blip r:embed="rId3"/>
          <a:stretch>
            <a:fillRect/>
          </a:stretch>
        </p:blipFill>
        <p:spPr>
          <a:xfrm>
            <a:off x="10265853" y="347667"/>
            <a:ext cx="1703301" cy="534932"/>
          </a:xfrm>
          <a:prstGeom prst="rect">
            <a:avLst/>
          </a:prstGeom>
        </p:spPr>
      </p:pic>
      <p:pic>
        <p:nvPicPr>
          <p:cNvPr id="2" name="Picture 1">
            <a:extLst>
              <a:ext uri="{FF2B5EF4-FFF2-40B4-BE49-F238E27FC236}">
                <a16:creationId xmlns:a16="http://schemas.microsoft.com/office/drawing/2014/main" id="{CC5F4B3F-3BDD-44BF-A390-255C61AD5540}"/>
              </a:ext>
            </a:extLst>
          </p:cNvPr>
          <p:cNvPicPr>
            <a:picLocks noChangeAspect="1"/>
          </p:cNvPicPr>
          <p:nvPr/>
        </p:nvPicPr>
        <p:blipFill>
          <a:blip r:embed="rId4"/>
          <a:stretch>
            <a:fillRect/>
          </a:stretch>
        </p:blipFill>
        <p:spPr>
          <a:xfrm>
            <a:off x="11601450" y="6238875"/>
            <a:ext cx="590550" cy="619125"/>
          </a:xfrm>
          <a:prstGeom prst="rect">
            <a:avLst/>
          </a:prstGeom>
        </p:spPr>
      </p:pic>
      <p:sp>
        <p:nvSpPr>
          <p:cNvPr id="4" name="TextBox 3">
            <a:extLst>
              <a:ext uri="{FF2B5EF4-FFF2-40B4-BE49-F238E27FC236}">
                <a16:creationId xmlns:a16="http://schemas.microsoft.com/office/drawing/2014/main" id="{10567DE3-2B8C-41EB-AF58-88159C6C31E0}"/>
              </a:ext>
            </a:extLst>
          </p:cNvPr>
          <p:cNvSpPr txBox="1"/>
          <p:nvPr/>
        </p:nvSpPr>
        <p:spPr>
          <a:xfrm>
            <a:off x="11896725" y="6510333"/>
            <a:ext cx="298480"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4</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1831" y="347667"/>
            <a:ext cx="5748337" cy="760649"/>
          </a:xfrm>
        </p:spPr>
        <p:txBody>
          <a:bodyPr/>
          <a:lstStyle/>
          <a:p>
            <a:r>
              <a:rPr lang="en-US" sz="3200" b="1" dirty="0">
                <a:latin typeface="Times New Roman" pitchFamily="18" charset="0"/>
                <a:cs typeface="Times New Roman" pitchFamily="18" charset="0"/>
              </a:rPr>
              <a:t>ARCHITECTURE DIAGRAM</a:t>
            </a:r>
            <a:endParaRPr lang="en-US" sz="32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10265853" y="347667"/>
            <a:ext cx="1703301" cy="534932"/>
          </a:xfrm>
          <a:prstGeom prst="rect">
            <a:avLst/>
          </a:prstGeom>
        </p:spPr>
      </p:pic>
      <p:pic>
        <p:nvPicPr>
          <p:cNvPr id="5" name="Picture 4">
            <a:extLst>
              <a:ext uri="{FF2B5EF4-FFF2-40B4-BE49-F238E27FC236}">
                <a16:creationId xmlns:a16="http://schemas.microsoft.com/office/drawing/2014/main" id="{34308382-21F8-F246-B52D-4F2CE7BEA5BF}"/>
              </a:ext>
            </a:extLst>
          </p:cNvPr>
          <p:cNvPicPr>
            <a:picLocks noChangeAspect="1"/>
          </p:cNvPicPr>
          <p:nvPr/>
        </p:nvPicPr>
        <p:blipFill>
          <a:blip r:embed="rId3"/>
          <a:stretch>
            <a:fillRect/>
          </a:stretch>
        </p:blipFill>
        <p:spPr>
          <a:xfrm>
            <a:off x="2312754" y="1479791"/>
            <a:ext cx="7450371" cy="51366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719" y="624590"/>
            <a:ext cx="8784220" cy="914843"/>
          </a:xfrm>
        </p:spPr>
        <p:txBody>
          <a:bodyPr/>
          <a:lstStyle/>
          <a:p>
            <a:r>
              <a:rPr lang="en-US" sz="5000" b="1" dirty="0">
                <a:latin typeface="Times New Roman" panose="02020603050405020304" pitchFamily="18" charset="0"/>
                <a:cs typeface="Times New Roman" panose="02020603050405020304" pitchFamily="18" charset="0"/>
              </a:rPr>
              <a:t>ALGORITHM USED</a:t>
            </a:r>
            <a:endParaRPr lang="en-US" sz="50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10265853" y="347667"/>
            <a:ext cx="1703301" cy="534932"/>
          </a:xfrm>
          <a:prstGeom prst="rect">
            <a:avLst/>
          </a:prstGeom>
        </p:spPr>
      </p:pic>
      <p:pic>
        <p:nvPicPr>
          <p:cNvPr id="1026" name="Picture 2" descr="Lightbox">
            <a:extLst>
              <a:ext uri="{FF2B5EF4-FFF2-40B4-BE49-F238E27FC236}">
                <a16:creationId xmlns:a16="http://schemas.microsoft.com/office/drawing/2014/main" id="{FA249900-BDF8-664B-AF24-A282185DB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765" y="2184112"/>
            <a:ext cx="4943366" cy="32359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0DF5EC-BFE1-9445-B7AD-F8B9C6CB8B7F}"/>
              </a:ext>
            </a:extLst>
          </p:cNvPr>
          <p:cNvSpPr txBox="1"/>
          <p:nvPr/>
        </p:nvSpPr>
        <p:spPr>
          <a:xfrm>
            <a:off x="374869" y="2280744"/>
            <a:ext cx="5843751" cy="3139321"/>
          </a:xfrm>
          <a:prstGeom prst="rect">
            <a:avLst/>
          </a:prstGeom>
          <a:noFill/>
        </p:spPr>
        <p:txBody>
          <a:bodyPr wrap="square" rtlCol="0">
            <a:spAutoFit/>
          </a:bodyPr>
          <a:lstStyle/>
          <a:p>
            <a:r>
              <a:rPr lang="en-IN" b="1" dirty="0"/>
              <a:t>MODEL:</a:t>
            </a:r>
            <a:r>
              <a:rPr lang="en-IN" dirty="0"/>
              <a:t> ( Reusable Code – DATA ) Business Objects that encapsulate data and </a:t>
            </a:r>
            <a:r>
              <a:rPr lang="en-IN" dirty="0" err="1"/>
              <a:t>behavior</a:t>
            </a:r>
            <a:r>
              <a:rPr lang="en-IN" dirty="0"/>
              <a:t> of application domain, Simply holds the data. </a:t>
            </a:r>
          </a:p>
          <a:p>
            <a:br>
              <a:rPr lang="en-IN" dirty="0"/>
            </a:br>
            <a:r>
              <a:rPr lang="en-IN" b="1" dirty="0"/>
              <a:t>VIEW:</a:t>
            </a:r>
            <a:r>
              <a:rPr lang="en-IN" dirty="0"/>
              <a:t> ( Platform Specific Code – USER INTERFACE ) What the user sees, The Formatted data. </a:t>
            </a:r>
          </a:p>
          <a:p>
            <a:br>
              <a:rPr lang="en-IN" dirty="0"/>
            </a:br>
            <a:r>
              <a:rPr lang="en-IN" b="1" dirty="0"/>
              <a:t>VIEWMODEL:</a:t>
            </a:r>
            <a:r>
              <a:rPr lang="en-IN" dirty="0"/>
              <a:t> ( Reusable Code – LOGIC ) Link between Model and View OR It Retrieves data from Model and exposes it to the View. This is the model specifically designed for the View.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7939" y="531992"/>
            <a:ext cx="9109276" cy="556028"/>
          </a:xfrm>
        </p:spPr>
        <p:txBody>
          <a:bodyPr/>
          <a:lstStyle/>
          <a:p>
            <a:r>
              <a:rPr lang="en-US" sz="5000" b="1" dirty="0">
                <a:latin typeface="Times New Roman" pitchFamily="18" charset="0"/>
                <a:cs typeface="Times New Roman" pitchFamily="18" charset="0"/>
              </a:rPr>
              <a:t>TECHNICAL MODULES</a:t>
            </a:r>
            <a:endParaRPr lang="en-US" sz="5000" dirty="0"/>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10265853" y="347667"/>
            <a:ext cx="1703301" cy="534932"/>
          </a:xfrm>
          <a:prstGeom prst="rect">
            <a:avLst/>
          </a:prstGeom>
        </p:spPr>
      </p:pic>
      <p:sp>
        <p:nvSpPr>
          <p:cNvPr id="3" name="TextBox 2">
            <a:extLst>
              <a:ext uri="{FF2B5EF4-FFF2-40B4-BE49-F238E27FC236}">
                <a16:creationId xmlns:a16="http://schemas.microsoft.com/office/drawing/2014/main" id="{C7999B15-863F-3448-B8D5-D7D266B48E1A}"/>
              </a:ext>
            </a:extLst>
          </p:cNvPr>
          <p:cNvSpPr txBox="1"/>
          <p:nvPr/>
        </p:nvSpPr>
        <p:spPr>
          <a:xfrm>
            <a:off x="1072055" y="2521385"/>
            <a:ext cx="9848193" cy="2308324"/>
          </a:xfrm>
          <a:prstGeom prst="rect">
            <a:avLst/>
          </a:prstGeom>
          <a:noFill/>
        </p:spPr>
        <p:txBody>
          <a:bodyPr wrap="square" rtlCol="0">
            <a:spAutoFit/>
          </a:bodyPr>
          <a:lstStyle/>
          <a:p>
            <a:pPr marL="285750" lvl="0" indent="-285750">
              <a:buFont typeface="Arial" panose="020B0604020202020204" pitchFamily="34" charset="0"/>
              <a:buChar char="•"/>
            </a:pPr>
            <a:r>
              <a:rPr lang="en-IN" dirty="0" err="1">
                <a:latin typeface="Avenir Light" panose="020B0402020203020204" pitchFamily="34" charset="77"/>
              </a:rPr>
              <a:t>MainActivity</a:t>
            </a:r>
            <a:r>
              <a:rPr lang="en-IN" dirty="0">
                <a:latin typeface="Avenir Light" panose="020B0402020203020204" pitchFamily="34" charset="77"/>
              </a:rPr>
              <a:t> – Which contain a bottom navigation bar to show different fragments.</a:t>
            </a:r>
          </a:p>
          <a:p>
            <a:pPr marL="285750" lvl="0" indent="-285750">
              <a:buFont typeface="Arial" panose="020B0604020202020204" pitchFamily="34" charset="0"/>
              <a:buChar char="•"/>
            </a:pPr>
            <a:r>
              <a:rPr lang="en-IN" dirty="0">
                <a:latin typeface="Avenir Light" panose="020B0402020203020204" pitchFamily="34" charset="77"/>
              </a:rPr>
              <a:t>Step Tracker – Detection of steps based on motion sensor.</a:t>
            </a:r>
          </a:p>
          <a:p>
            <a:pPr marL="285750" lvl="0" indent="-285750">
              <a:buFont typeface="Arial" panose="020B0604020202020204" pitchFamily="34" charset="0"/>
              <a:buChar char="•"/>
            </a:pPr>
            <a:r>
              <a:rPr lang="en-IN" dirty="0">
                <a:latin typeface="Avenir Light" panose="020B0402020203020204" pitchFamily="34" charset="77"/>
              </a:rPr>
              <a:t>Exercise Demos – Information regarding exercises developed using Firebase (MVVM)</a:t>
            </a:r>
          </a:p>
          <a:p>
            <a:pPr marL="285750" lvl="0" indent="-285750">
              <a:buFont typeface="Arial" panose="020B0604020202020204" pitchFamily="34" charset="0"/>
              <a:buChar char="•"/>
            </a:pPr>
            <a:r>
              <a:rPr lang="en-IN" dirty="0">
                <a:latin typeface="Avenir Light" panose="020B0402020203020204" pitchFamily="34" charset="77"/>
              </a:rPr>
              <a:t>Diet Information – REST API diet information.</a:t>
            </a:r>
          </a:p>
          <a:p>
            <a:pPr marL="285750" lvl="0" indent="-285750">
              <a:buFont typeface="Arial" panose="020B0604020202020204" pitchFamily="34" charset="0"/>
              <a:buChar char="•"/>
            </a:pPr>
            <a:r>
              <a:rPr lang="en-IN" dirty="0">
                <a:latin typeface="Avenir Light" panose="020B0402020203020204" pitchFamily="34" charset="77"/>
              </a:rPr>
              <a:t>Login – Login Using Firebase Authentication</a:t>
            </a:r>
          </a:p>
          <a:p>
            <a:pPr marL="285750" lvl="0" indent="-285750">
              <a:buFont typeface="Arial" panose="020B0604020202020204" pitchFamily="34" charset="0"/>
              <a:buChar char="•"/>
            </a:pPr>
            <a:r>
              <a:rPr lang="en-IN" dirty="0">
                <a:latin typeface="Avenir Light" panose="020B0402020203020204" pitchFamily="34" charset="77"/>
              </a:rPr>
              <a:t>Sign Up – New User Signup</a:t>
            </a:r>
          </a:p>
          <a:p>
            <a:pPr marL="285750" lvl="0" indent="-285750">
              <a:buFont typeface="Arial" panose="020B0604020202020204" pitchFamily="34" charset="0"/>
              <a:buChar char="•"/>
            </a:pPr>
            <a:r>
              <a:rPr lang="en-IN" dirty="0" err="1">
                <a:latin typeface="Avenir Light" panose="020B0402020203020204" pitchFamily="34" charset="77"/>
              </a:rPr>
              <a:t>SplashScreen</a:t>
            </a:r>
            <a:endParaRPr lang="en-IN" dirty="0">
              <a:latin typeface="Avenir Light" panose="020B0402020203020204" pitchFamily="34" charset="77"/>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017" y="2548380"/>
            <a:ext cx="9525965" cy="1354682"/>
          </a:xfrm>
        </p:spPr>
        <p:txBody>
          <a:bodyPr/>
          <a:lstStyle/>
          <a:p>
            <a:r>
              <a:rPr lang="en-US" sz="3600" b="1" dirty="0">
                <a:latin typeface="Times New Roman" pitchFamily="18" charset="0"/>
                <a:cs typeface="Times New Roman" pitchFamily="18" charset="0"/>
              </a:rPr>
              <a:t>MODULE IMPLEMENTATION DETAILS (CODE) WITH COMPLETE DEMO</a:t>
            </a:r>
            <a:endParaRPr lang="en-US" sz="3600" dirty="0"/>
          </a:p>
        </p:txBody>
      </p:sp>
      <p:pic>
        <p:nvPicPr>
          <p:cNvPr id="3" name="Picture 2">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10265853" y="347667"/>
            <a:ext cx="1703301" cy="5349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704" y="1828357"/>
            <a:ext cx="6235600" cy="1546400"/>
          </a:xfrm>
        </p:spPr>
        <p:txBody>
          <a:bodyPr/>
          <a:lstStyle/>
          <a:p>
            <a:r>
              <a:rPr lang="en-US" dirty="0"/>
              <a:t>Thank you</a:t>
            </a:r>
          </a:p>
        </p:txBody>
      </p:sp>
      <p:pic>
        <p:nvPicPr>
          <p:cNvPr id="4" name="Picture 3">
            <a:extLst>
              <a:ext uri="{FF2B5EF4-FFF2-40B4-BE49-F238E27FC236}">
                <a16:creationId xmlns:a16="http://schemas.microsoft.com/office/drawing/2014/main" id="{DBD83EDB-34E1-4BFB-8276-6D2FACD14C2D}"/>
              </a:ext>
            </a:extLst>
          </p:cNvPr>
          <p:cNvPicPr>
            <a:picLocks noChangeAspect="1"/>
          </p:cNvPicPr>
          <p:nvPr/>
        </p:nvPicPr>
        <p:blipFill>
          <a:blip r:embed="rId2"/>
          <a:stretch>
            <a:fillRect/>
          </a:stretch>
        </p:blipFill>
        <p:spPr>
          <a:xfrm>
            <a:off x="10265853" y="347667"/>
            <a:ext cx="1703301" cy="5349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TotalTime>
  <Words>630</Words>
  <Application>Microsoft Macintosh PowerPoint</Application>
  <PresentationFormat>Widescreen</PresentationFormat>
  <Paragraphs>32</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Light</vt:lpstr>
      <vt:lpstr>Calibri</vt:lpstr>
      <vt:lpstr>Times</vt:lpstr>
      <vt:lpstr>Times New Roman</vt:lpstr>
      <vt:lpstr>Office Theme</vt:lpstr>
      <vt:lpstr>PROJECT TITLE</vt:lpstr>
      <vt:lpstr>Abstract </vt:lpstr>
      <vt:lpstr>Existing System</vt:lpstr>
      <vt:lpstr>Proposed System</vt:lpstr>
      <vt:lpstr>ARCHITECTURE DIAGRAM</vt:lpstr>
      <vt:lpstr>ALGORITHM USED</vt:lpstr>
      <vt:lpstr>TECHNICAL MODULES</vt:lpstr>
      <vt:lpstr>MODULE IMPLEMENTATION DETAILS (CODE) WITH COMPLETE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E-Ticket for MTC Bus &amp; Pasangers Statical Tracking System</dc:title>
  <dc:creator>Vajakath, Ali (A.)</dc:creator>
  <cp:lastModifiedBy>codguy2802@gmail.com</cp:lastModifiedBy>
  <cp:revision>37</cp:revision>
  <dcterms:created xsi:type="dcterms:W3CDTF">2020-08-21T15:51:38Z</dcterms:created>
  <dcterms:modified xsi:type="dcterms:W3CDTF">2021-11-06T12:00:59Z</dcterms:modified>
</cp:coreProperties>
</file>