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58" r:id="rId4"/>
    <p:sldId id="263" r:id="rId5"/>
    <p:sldId id="265" r:id="rId6"/>
    <p:sldId id="266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64" r:id="rId21"/>
    <p:sldId id="281" r:id="rId22"/>
    <p:sldId id="260" r:id="rId2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b="0" i="0" dirty="0"/>
            <a:t>Gender: Género del solicitante (Masculino/Femenino).</a:t>
          </a:r>
          <a:endParaRPr lang="es-ES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VE" b="0" i="0" dirty="0" err="1"/>
            <a:t>Dependents</a:t>
          </a:r>
          <a:r>
            <a:rPr lang="es-VE" b="0" i="0" dirty="0"/>
            <a:t>: Número de dependientes del solicitante.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i="0" dirty="0" err="1"/>
            <a:t>Education</a:t>
          </a:r>
          <a:r>
            <a:rPr lang="es-ES" b="0" i="0" dirty="0"/>
            <a:t>: Nivel educativo del solicitante (Graduado/No Graduado).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649A4D91-5BD6-4D1D-936D-A2D03DF753D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endParaRPr lang="es-ES" noProof="0" dirty="0"/>
        </a:p>
      </dgm:t>
    </dgm:pt>
    <dgm:pt modelId="{7006E330-6864-4C71-BD81-7543B8C9565E}" type="parTrans" cxnId="{1721C50E-DC44-47FD-8ED3-07844CBBC79D}">
      <dgm:prSet/>
      <dgm:spPr/>
      <dgm:t>
        <a:bodyPr/>
        <a:lstStyle/>
        <a:p>
          <a:endParaRPr lang="es-VE"/>
        </a:p>
      </dgm:t>
    </dgm:pt>
    <dgm:pt modelId="{E762D119-7B46-4FC3-8D34-AD1221CD1B09}" type="sibTrans" cxnId="{1721C50E-DC44-47FD-8ED3-07844CBBC79D}">
      <dgm:prSet/>
      <dgm:spPr/>
      <dgm:t>
        <a:bodyPr/>
        <a:lstStyle/>
        <a:p>
          <a:endParaRPr lang="es-VE"/>
        </a:p>
      </dgm:t>
    </dgm:pt>
    <dgm:pt modelId="{8B3D42E5-7B16-4632-AB38-072BC4AA5C9E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b="0" i="0" dirty="0" err="1"/>
            <a:t>Self_Employed</a:t>
          </a:r>
          <a:r>
            <a:rPr lang="es-ES" b="0" i="0" dirty="0"/>
            <a:t>: Estado de empleo del solicitante (Empleado = 0 /Desempleado = 1).</a:t>
          </a:r>
          <a:endParaRPr lang="es-ES" noProof="0" dirty="0"/>
        </a:p>
      </dgm:t>
    </dgm:pt>
    <dgm:pt modelId="{2C583EF2-F089-441F-85FA-BBBDC9D1814F}" type="parTrans" cxnId="{A803410A-F924-4319-8A9B-CF81439B4D4B}">
      <dgm:prSet/>
      <dgm:spPr/>
      <dgm:t>
        <a:bodyPr/>
        <a:lstStyle/>
        <a:p>
          <a:endParaRPr lang="es-VE"/>
        </a:p>
      </dgm:t>
    </dgm:pt>
    <dgm:pt modelId="{BA156A58-14C3-4E05-8E55-EF700EEE45E4}" type="sibTrans" cxnId="{A803410A-F924-4319-8A9B-CF81439B4D4B}">
      <dgm:prSet/>
      <dgm:spPr/>
      <dgm:t>
        <a:bodyPr/>
        <a:lstStyle/>
        <a:p>
          <a:endParaRPr lang="es-VE"/>
        </a:p>
      </dgm:t>
    </dgm:pt>
    <dgm:pt modelId="{97A94C19-B8B9-49DC-AA46-746539F8B2F3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it-IT" b="0" i="0" dirty="0"/>
            <a:t>ApplicantIncome: Ingreso mensual del solicitante.</a:t>
          </a:r>
          <a:endParaRPr lang="es-ES" noProof="0" dirty="0"/>
        </a:p>
      </dgm:t>
    </dgm:pt>
    <dgm:pt modelId="{249ADDB1-72D1-4CFA-89CF-4B65B9F97956}" type="parTrans" cxnId="{5E60F0AC-6138-4DD6-9A4A-CF94017CDD28}">
      <dgm:prSet/>
      <dgm:spPr/>
      <dgm:t>
        <a:bodyPr/>
        <a:lstStyle/>
        <a:p>
          <a:endParaRPr lang="es-VE"/>
        </a:p>
      </dgm:t>
    </dgm:pt>
    <dgm:pt modelId="{39703170-FB77-431A-B3A9-EE429F626F83}" type="sibTrans" cxnId="{5E60F0AC-6138-4DD6-9A4A-CF94017CDD28}">
      <dgm:prSet/>
      <dgm:spPr/>
      <dgm:t>
        <a:bodyPr/>
        <a:lstStyle/>
        <a:p>
          <a:endParaRPr lang="es-VE"/>
        </a:p>
      </dgm:t>
    </dgm:pt>
    <dgm:pt modelId="{23415263-3A55-4D47-92A4-042EE911327C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VE" b="0" i="0" dirty="0" err="1"/>
            <a:t>Coapplicant</a:t>
          </a:r>
          <a:r>
            <a:rPr lang="es-VE" b="0" i="0" dirty="0"/>
            <a:t> </a:t>
          </a:r>
          <a:r>
            <a:rPr lang="es-VE" b="0" i="0" dirty="0" err="1"/>
            <a:t>Income</a:t>
          </a:r>
          <a:r>
            <a:rPr lang="es-VE" b="0" i="0" dirty="0"/>
            <a:t>: Ingreso mensual del </a:t>
          </a:r>
          <a:r>
            <a:rPr lang="es-VE" b="0" i="0" dirty="0" err="1"/>
            <a:t>co-aplicante</a:t>
          </a:r>
          <a:r>
            <a:rPr lang="es-VE" b="0" i="0" dirty="0"/>
            <a:t> (si aplica).</a:t>
          </a:r>
          <a:endParaRPr lang="es-ES" noProof="0" dirty="0"/>
        </a:p>
      </dgm:t>
    </dgm:pt>
    <dgm:pt modelId="{097EF15B-1D88-40F2-9815-1D1843C7CCAD}" type="parTrans" cxnId="{91B7D012-E4C2-4635-A4DE-3DD0BD51A95F}">
      <dgm:prSet/>
      <dgm:spPr/>
      <dgm:t>
        <a:bodyPr/>
        <a:lstStyle/>
        <a:p>
          <a:endParaRPr lang="es-VE"/>
        </a:p>
      </dgm:t>
    </dgm:pt>
    <dgm:pt modelId="{2A16786C-BEBF-4460-AAD2-44AD3AB9DB47}" type="sibTrans" cxnId="{91B7D012-E4C2-4635-A4DE-3DD0BD51A95F}">
      <dgm:prSet/>
      <dgm:spPr/>
      <dgm:t>
        <a:bodyPr/>
        <a:lstStyle/>
        <a:p>
          <a:endParaRPr lang="es-VE"/>
        </a:p>
      </dgm:t>
    </dgm:pt>
    <dgm:pt modelId="{F1543DDF-0D4F-4C86-B387-1DBA8F51121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endParaRPr lang="es-ES" noProof="0" dirty="0"/>
        </a:p>
      </dgm:t>
    </dgm:pt>
    <dgm:pt modelId="{F20E36DE-014C-4F5E-8F03-7BDE0C542E9B}" type="parTrans" cxnId="{C8D5B3D0-65E0-4750-8BCE-D5C5884376C0}">
      <dgm:prSet/>
      <dgm:spPr/>
      <dgm:t>
        <a:bodyPr/>
        <a:lstStyle/>
        <a:p>
          <a:endParaRPr lang="es-VE"/>
        </a:p>
      </dgm:t>
    </dgm:pt>
    <dgm:pt modelId="{3D704608-F75B-4DFC-BD03-F2098B6A52A2}" type="sibTrans" cxnId="{C8D5B3D0-65E0-4750-8BCE-D5C5884376C0}">
      <dgm:prSet/>
      <dgm:spPr/>
      <dgm:t>
        <a:bodyPr/>
        <a:lstStyle/>
        <a:p>
          <a:endParaRPr lang="es-VE"/>
        </a:p>
      </dgm:t>
    </dgm:pt>
    <dgm:pt modelId="{95A29656-009B-4D36-9882-EDD69E565484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VE" b="0" i="0" dirty="0" err="1"/>
            <a:t>Married</a:t>
          </a:r>
          <a:r>
            <a:rPr lang="es-VE" b="0" i="0" dirty="0"/>
            <a:t>: Estado civil del solicitante (Casado/Soltero).</a:t>
          </a:r>
          <a:endParaRPr lang="es-ES" noProof="0" dirty="0"/>
        </a:p>
      </dgm:t>
    </dgm:pt>
    <dgm:pt modelId="{3BD1C05F-A33F-43A3-866A-D5E12438E9E0}" type="parTrans" cxnId="{D4654F29-41DC-43F4-AB68-0EB77E4AE57C}">
      <dgm:prSet/>
      <dgm:spPr/>
      <dgm:t>
        <a:bodyPr/>
        <a:lstStyle/>
        <a:p>
          <a:endParaRPr lang="es-VE"/>
        </a:p>
      </dgm:t>
    </dgm:pt>
    <dgm:pt modelId="{124BE29C-7193-4846-A770-65FEF8C5890A}" type="sibTrans" cxnId="{D4654F29-41DC-43F4-AB68-0EB77E4AE57C}">
      <dgm:prSet/>
      <dgm:spPr/>
      <dgm:t>
        <a:bodyPr/>
        <a:lstStyle/>
        <a:p>
          <a:endParaRPr lang="es-VE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31DF941E-0BEE-4B02-9BE0-30FD395D1EE8}" type="pres">
      <dgm:prSet presAssocID="{95A29656-009B-4D36-9882-EDD69E565484}" presName="text_2" presStyleLbl="node1" presStyleIdx="1" presStyleCnt="7">
        <dgm:presLayoutVars>
          <dgm:bulletEnabled val="1"/>
        </dgm:presLayoutVars>
      </dgm:prSet>
      <dgm:spPr/>
    </dgm:pt>
    <dgm:pt modelId="{8273375A-A9F4-4103-8072-D77F8D6FB947}" type="pres">
      <dgm:prSet presAssocID="{95A29656-009B-4D36-9882-EDD69E565484}" presName="accent_2" presStyleCnt="0"/>
      <dgm:spPr/>
    </dgm:pt>
    <dgm:pt modelId="{B38F0D87-B51A-401E-B225-7000BBEEC37A}" type="pres">
      <dgm:prSet presAssocID="{95A29656-009B-4D36-9882-EDD69E565484}" presName="accentRepeatNode" presStyleLbl="solidFgAcc1" presStyleIdx="1" presStyleCnt="7"/>
      <dgm:spPr/>
    </dgm:pt>
    <dgm:pt modelId="{6979EAEE-FDAB-4234-A5C6-B39FC3BF8BB9}" type="pres">
      <dgm:prSet presAssocID="{0BEF68B8-1228-47BB-83B5-7B9CD1E3F84E}" presName="text_3" presStyleLbl="node1" presStyleIdx="2" presStyleCnt="7">
        <dgm:presLayoutVars>
          <dgm:bulletEnabled val="1"/>
        </dgm:presLayoutVars>
      </dgm:prSet>
      <dgm:spPr/>
    </dgm:pt>
    <dgm:pt modelId="{F342CE9F-E3C8-44E5-A0CF-651F42BA84CB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7"/>
      <dgm:spPr/>
    </dgm:pt>
    <dgm:pt modelId="{719E18EF-B0A6-439A-8460-9AA441694458}" type="pres">
      <dgm:prSet presAssocID="{5605D28D-2CE6-4513-8566-952984E21E14}" presName="text_4" presStyleLbl="node1" presStyleIdx="3" presStyleCnt="7">
        <dgm:presLayoutVars>
          <dgm:bulletEnabled val="1"/>
        </dgm:presLayoutVars>
      </dgm:prSet>
      <dgm:spPr/>
    </dgm:pt>
    <dgm:pt modelId="{5CD17E9A-47B7-4482-9958-7B4CF70AFDE7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7"/>
      <dgm:spPr/>
    </dgm:pt>
    <dgm:pt modelId="{9F91FDD6-1DFF-4585-9DA8-823DF7263E5C}" type="pres">
      <dgm:prSet presAssocID="{8B3D42E5-7B16-4632-AB38-072BC4AA5C9E}" presName="text_5" presStyleLbl="node1" presStyleIdx="4" presStyleCnt="7">
        <dgm:presLayoutVars>
          <dgm:bulletEnabled val="1"/>
        </dgm:presLayoutVars>
      </dgm:prSet>
      <dgm:spPr/>
    </dgm:pt>
    <dgm:pt modelId="{DD555AB9-0B0A-444F-BA9D-D23A24C89053}" type="pres">
      <dgm:prSet presAssocID="{8B3D42E5-7B16-4632-AB38-072BC4AA5C9E}" presName="accent_5" presStyleCnt="0"/>
      <dgm:spPr/>
    </dgm:pt>
    <dgm:pt modelId="{91F44F7C-F213-4BCC-ABBE-E90C441C8AA1}" type="pres">
      <dgm:prSet presAssocID="{8B3D42E5-7B16-4632-AB38-072BC4AA5C9E}" presName="accentRepeatNode" presStyleLbl="solidFgAcc1" presStyleIdx="4" presStyleCnt="7"/>
      <dgm:spPr/>
    </dgm:pt>
    <dgm:pt modelId="{B3735834-B165-45DB-B0B5-BE9DA4167B98}" type="pres">
      <dgm:prSet presAssocID="{97A94C19-B8B9-49DC-AA46-746539F8B2F3}" presName="text_6" presStyleLbl="node1" presStyleIdx="5" presStyleCnt="7">
        <dgm:presLayoutVars>
          <dgm:bulletEnabled val="1"/>
        </dgm:presLayoutVars>
      </dgm:prSet>
      <dgm:spPr/>
    </dgm:pt>
    <dgm:pt modelId="{53D93358-276D-49DC-BEFC-7BF0A0BDED55}" type="pres">
      <dgm:prSet presAssocID="{97A94C19-B8B9-49DC-AA46-746539F8B2F3}" presName="accent_6" presStyleCnt="0"/>
      <dgm:spPr/>
    </dgm:pt>
    <dgm:pt modelId="{02D18D24-7D21-4C56-B2A2-954B07A94E3A}" type="pres">
      <dgm:prSet presAssocID="{97A94C19-B8B9-49DC-AA46-746539F8B2F3}" presName="accentRepeatNode" presStyleLbl="solidFgAcc1" presStyleIdx="5" presStyleCnt="7"/>
      <dgm:spPr/>
    </dgm:pt>
    <dgm:pt modelId="{1043C879-339A-4FAB-AC6F-6CE6D45442AA}" type="pres">
      <dgm:prSet presAssocID="{23415263-3A55-4D47-92A4-042EE911327C}" presName="text_7" presStyleLbl="node1" presStyleIdx="6" presStyleCnt="7">
        <dgm:presLayoutVars>
          <dgm:bulletEnabled val="1"/>
        </dgm:presLayoutVars>
      </dgm:prSet>
      <dgm:spPr/>
    </dgm:pt>
    <dgm:pt modelId="{3F16ADA1-465B-46C3-99BD-0B223363974B}" type="pres">
      <dgm:prSet presAssocID="{23415263-3A55-4D47-92A4-042EE911327C}" presName="accent_7" presStyleCnt="0"/>
      <dgm:spPr/>
    </dgm:pt>
    <dgm:pt modelId="{DD21CC60-68FB-4F78-9097-9205477EB4DC}" type="pres">
      <dgm:prSet presAssocID="{23415263-3A55-4D47-92A4-042EE911327C}" presName="accentRepeatNode" presStyleLbl="solidFgAcc1" presStyleIdx="6" presStyleCnt="7"/>
      <dgm:spPr/>
    </dgm:pt>
  </dgm:ptLst>
  <dgm:cxnLst>
    <dgm:cxn modelId="{A803410A-F924-4319-8A9B-CF81439B4D4B}" srcId="{7E5AA53B-3EEE-4DE4-BB81-9044890C2946}" destId="{8B3D42E5-7B16-4632-AB38-072BC4AA5C9E}" srcOrd="4" destOrd="0" parTransId="{2C583EF2-F089-441F-85FA-BBBDC9D1814F}" sibTransId="{BA156A58-14C3-4E05-8E55-EF700EEE45E4}"/>
    <dgm:cxn modelId="{1721C50E-DC44-47FD-8ED3-07844CBBC79D}" srcId="{7E5AA53B-3EEE-4DE4-BB81-9044890C2946}" destId="{649A4D91-5BD6-4D1D-936D-A2D03DF753D6}" srcOrd="8" destOrd="0" parTransId="{7006E330-6864-4C71-BD81-7543B8C9565E}" sibTransId="{E762D119-7B46-4FC3-8D34-AD1221CD1B09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91B7D012-E4C2-4635-A4DE-3DD0BD51A95F}" srcId="{7E5AA53B-3EEE-4DE4-BB81-9044890C2946}" destId="{23415263-3A55-4D47-92A4-042EE911327C}" srcOrd="6" destOrd="0" parTransId="{097EF15B-1D88-40F2-9815-1D1843C7CCAD}" sibTransId="{2A16786C-BEBF-4460-AAD2-44AD3AB9DB47}"/>
    <dgm:cxn modelId="{D4654F29-41DC-43F4-AB68-0EB77E4AE57C}" srcId="{7E5AA53B-3EEE-4DE4-BB81-9044890C2946}" destId="{95A29656-009B-4D36-9882-EDD69E565484}" srcOrd="1" destOrd="0" parTransId="{3BD1C05F-A33F-43A3-866A-D5E12438E9E0}" sibTransId="{124BE29C-7193-4846-A770-65FEF8C5890A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2746749-8EFC-4F0C-9C5C-800C08C691A3}" type="presOf" srcId="{97A94C19-B8B9-49DC-AA46-746539F8B2F3}" destId="{B3735834-B165-45DB-B0B5-BE9DA4167B98}" srcOrd="0" destOrd="0" presId="urn:microsoft.com/office/officeart/2008/layout/VerticalCurvedList"/>
    <dgm:cxn modelId="{31F27C6A-30DF-440E-87E2-6E823FBADAE9}" type="presOf" srcId="{23415263-3A55-4D47-92A4-042EE911327C}" destId="{1043C879-339A-4FAB-AC6F-6CE6D45442AA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B2CED291-7892-452B-8441-811D871762AF}" type="presOf" srcId="{5605D28D-2CE6-4513-8566-952984E21E14}" destId="{719E18EF-B0A6-439A-8460-9AA441694458}" srcOrd="0" destOrd="0" presId="urn:microsoft.com/office/officeart/2008/layout/VerticalCurvedList"/>
    <dgm:cxn modelId="{D1452798-2616-4A60-8362-7A8312F5A6BD}" type="presOf" srcId="{8B3D42E5-7B16-4632-AB38-072BC4AA5C9E}" destId="{9F91FDD6-1DFF-4585-9DA8-823DF7263E5C}" srcOrd="0" destOrd="0" presId="urn:microsoft.com/office/officeart/2008/layout/VerticalCurvedList"/>
    <dgm:cxn modelId="{5E60F0AC-6138-4DD6-9A4A-CF94017CDD28}" srcId="{7E5AA53B-3EEE-4DE4-BB81-9044890C2946}" destId="{97A94C19-B8B9-49DC-AA46-746539F8B2F3}" srcOrd="5" destOrd="0" parTransId="{249ADDB1-72D1-4CFA-89CF-4B65B9F97956}" sibTransId="{39703170-FB77-431A-B3A9-EE429F626F83}"/>
    <dgm:cxn modelId="{4EFA63C0-DC27-435B-B2F3-CCD9D93CA28B}" type="presOf" srcId="{0BEF68B8-1228-47BB-83B5-7B9CD1E3F84E}" destId="{6979EAEE-FDAB-4234-A5C6-B39FC3BF8BB9}" srcOrd="0" destOrd="0" presId="urn:microsoft.com/office/officeart/2008/layout/VerticalCurvedList"/>
    <dgm:cxn modelId="{C8D5B3D0-65E0-4750-8BCE-D5C5884376C0}" srcId="{7E5AA53B-3EEE-4DE4-BB81-9044890C2946}" destId="{F1543DDF-0D4F-4C86-B387-1DBA8F51121C}" srcOrd="7" destOrd="0" parTransId="{F20E36DE-014C-4F5E-8F03-7BDE0C542E9B}" sibTransId="{3D704608-F75B-4DFC-BD03-F2098B6A52A2}"/>
    <dgm:cxn modelId="{9453CAD8-9EF5-43E5-AB49-74135C32508F}" type="presOf" srcId="{95A29656-009B-4D36-9882-EDD69E565484}" destId="{31DF941E-0BEE-4B02-9BE0-30FD395D1EE8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166E482F-54E9-4E7F-8BD4-7DF6843226E9}" type="presParOf" srcId="{90561C55-3C6E-4D53-85E1-2C50BCDDA392}" destId="{31DF941E-0BEE-4B02-9BE0-30FD395D1EE8}" srcOrd="3" destOrd="0" presId="urn:microsoft.com/office/officeart/2008/layout/VerticalCurvedList"/>
    <dgm:cxn modelId="{C21EE8EC-C47A-48D3-80D4-A8B29ADE0391}" type="presParOf" srcId="{90561C55-3C6E-4D53-85E1-2C50BCDDA392}" destId="{8273375A-A9F4-4103-8072-D77F8D6FB947}" srcOrd="4" destOrd="0" presId="urn:microsoft.com/office/officeart/2008/layout/VerticalCurvedList"/>
    <dgm:cxn modelId="{68BDA432-9EAA-4132-BEF0-D23594A2EFB9}" type="presParOf" srcId="{8273375A-A9F4-4103-8072-D77F8D6FB947}" destId="{B38F0D87-B51A-401E-B225-7000BBEEC37A}" srcOrd="0" destOrd="0" presId="urn:microsoft.com/office/officeart/2008/layout/VerticalCurvedList"/>
    <dgm:cxn modelId="{A4B4683A-2A18-470C-9F8C-58E4694C3DBE}" type="presParOf" srcId="{90561C55-3C6E-4D53-85E1-2C50BCDDA392}" destId="{6979EAEE-FDAB-4234-A5C6-B39FC3BF8BB9}" srcOrd="5" destOrd="0" presId="urn:microsoft.com/office/officeart/2008/layout/VerticalCurvedList"/>
    <dgm:cxn modelId="{69F53503-C7A8-481D-BEF1-B2B875C6FA29}" type="presParOf" srcId="{90561C55-3C6E-4D53-85E1-2C50BCDDA392}" destId="{F342CE9F-E3C8-44E5-A0CF-651F42BA84CB}" srcOrd="6" destOrd="0" presId="urn:microsoft.com/office/officeart/2008/layout/VerticalCurvedList"/>
    <dgm:cxn modelId="{0B75F024-5771-41DF-826B-7603D60CC4C6}" type="presParOf" srcId="{F342CE9F-E3C8-44E5-A0CF-651F42BA84CB}" destId="{3F8116AC-FAC3-4E95-9865-93CCFEB191B9}" srcOrd="0" destOrd="0" presId="urn:microsoft.com/office/officeart/2008/layout/VerticalCurvedList"/>
    <dgm:cxn modelId="{CBB56B41-810A-458B-BE4A-3C3FF5818C13}" type="presParOf" srcId="{90561C55-3C6E-4D53-85E1-2C50BCDDA392}" destId="{719E18EF-B0A6-439A-8460-9AA441694458}" srcOrd="7" destOrd="0" presId="urn:microsoft.com/office/officeart/2008/layout/VerticalCurvedList"/>
    <dgm:cxn modelId="{1518349D-658B-418F-8553-72EAF4D18605}" type="presParOf" srcId="{90561C55-3C6E-4D53-85E1-2C50BCDDA392}" destId="{5CD17E9A-47B7-4482-9958-7B4CF70AFDE7}" srcOrd="8" destOrd="0" presId="urn:microsoft.com/office/officeart/2008/layout/VerticalCurvedList"/>
    <dgm:cxn modelId="{CECCCEE1-D726-4F12-BFC6-F31181A2318E}" type="presParOf" srcId="{5CD17E9A-47B7-4482-9958-7B4CF70AFDE7}" destId="{A965097E-32F1-4AB8-8C4E-2814A7596B2F}" srcOrd="0" destOrd="0" presId="urn:microsoft.com/office/officeart/2008/layout/VerticalCurvedList"/>
    <dgm:cxn modelId="{696D573A-11E4-4F22-81F0-11E5925EF221}" type="presParOf" srcId="{90561C55-3C6E-4D53-85E1-2C50BCDDA392}" destId="{9F91FDD6-1DFF-4585-9DA8-823DF7263E5C}" srcOrd="9" destOrd="0" presId="urn:microsoft.com/office/officeart/2008/layout/VerticalCurvedList"/>
    <dgm:cxn modelId="{F1AC9840-75CA-4B4D-922A-9C1428789D70}" type="presParOf" srcId="{90561C55-3C6E-4D53-85E1-2C50BCDDA392}" destId="{DD555AB9-0B0A-444F-BA9D-D23A24C89053}" srcOrd="10" destOrd="0" presId="urn:microsoft.com/office/officeart/2008/layout/VerticalCurvedList"/>
    <dgm:cxn modelId="{20CA90D1-3C16-48AD-8417-42C3C927F058}" type="presParOf" srcId="{DD555AB9-0B0A-444F-BA9D-D23A24C89053}" destId="{91F44F7C-F213-4BCC-ABBE-E90C441C8AA1}" srcOrd="0" destOrd="0" presId="urn:microsoft.com/office/officeart/2008/layout/VerticalCurvedList"/>
    <dgm:cxn modelId="{238CDF74-547B-4862-AD3D-5D18A0E120D5}" type="presParOf" srcId="{90561C55-3C6E-4D53-85E1-2C50BCDDA392}" destId="{B3735834-B165-45DB-B0B5-BE9DA4167B98}" srcOrd="11" destOrd="0" presId="urn:microsoft.com/office/officeart/2008/layout/VerticalCurvedList"/>
    <dgm:cxn modelId="{26E655CD-F470-4E19-B599-D2FF2453E8F7}" type="presParOf" srcId="{90561C55-3C6E-4D53-85E1-2C50BCDDA392}" destId="{53D93358-276D-49DC-BEFC-7BF0A0BDED55}" srcOrd="12" destOrd="0" presId="urn:microsoft.com/office/officeart/2008/layout/VerticalCurvedList"/>
    <dgm:cxn modelId="{CD60433B-B06A-44F2-823E-9A3EEAD6C143}" type="presParOf" srcId="{53D93358-276D-49DC-BEFC-7BF0A0BDED55}" destId="{02D18D24-7D21-4C56-B2A2-954B07A94E3A}" srcOrd="0" destOrd="0" presId="urn:microsoft.com/office/officeart/2008/layout/VerticalCurvedList"/>
    <dgm:cxn modelId="{1B83FE09-340A-48F6-A936-58D6D1365F68}" type="presParOf" srcId="{90561C55-3C6E-4D53-85E1-2C50BCDDA392}" destId="{1043C879-339A-4FAB-AC6F-6CE6D45442AA}" srcOrd="13" destOrd="0" presId="urn:microsoft.com/office/officeart/2008/layout/VerticalCurvedList"/>
    <dgm:cxn modelId="{59719174-B48D-477B-B920-1D227488AC17}" type="presParOf" srcId="{90561C55-3C6E-4D53-85E1-2C50BCDDA392}" destId="{3F16ADA1-465B-46C3-99BD-0B223363974B}" srcOrd="14" destOrd="0" presId="urn:microsoft.com/office/officeart/2008/layout/VerticalCurvedList"/>
    <dgm:cxn modelId="{71DD78A8-09E1-42D0-B07C-D32B7F70AB53}" type="presParOf" srcId="{3F16ADA1-465B-46C3-99BD-0B223363974B}" destId="{DD21CC60-68FB-4F78-9097-9205477EB4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i="0" dirty="0"/>
            <a:t>Loan </a:t>
          </a:r>
          <a:r>
            <a:rPr lang="es-ES" b="0" i="0" dirty="0" err="1"/>
            <a:t>Amount</a:t>
          </a:r>
          <a:r>
            <a:rPr lang="es-ES" b="0" i="0" dirty="0"/>
            <a:t>: Monto del préstamo solicitado.</a:t>
          </a:r>
          <a:endParaRPr lang="es-ES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VE" b="0" i="0" dirty="0" err="1"/>
            <a:t>Credit</a:t>
          </a:r>
          <a:r>
            <a:rPr lang="es-VE" b="0" i="0" dirty="0"/>
            <a:t> </a:t>
          </a:r>
          <a:r>
            <a:rPr lang="es-VE" b="0" i="0" dirty="0" err="1"/>
            <a:t>History</a:t>
          </a:r>
          <a:r>
            <a:rPr lang="es-VE" b="0" i="0" dirty="0"/>
            <a:t>: Historial crediticio del solicitante (1 si hay historial, 0 si no).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649A4D91-5BD6-4D1D-936D-A2D03DF753D6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b="0" i="0" dirty="0"/>
            <a:t>Loan Status: Estado del préstamo (Aprobado/Rechazado).</a:t>
          </a:r>
          <a:endParaRPr lang="es-ES" noProof="0" dirty="0"/>
        </a:p>
      </dgm:t>
    </dgm:pt>
    <dgm:pt modelId="{7006E330-6864-4C71-BD81-7543B8C9565E}" type="parTrans" cxnId="{1721C50E-DC44-47FD-8ED3-07844CBBC79D}">
      <dgm:prSet/>
      <dgm:spPr/>
      <dgm:t>
        <a:bodyPr/>
        <a:lstStyle/>
        <a:p>
          <a:endParaRPr lang="es-VE"/>
        </a:p>
      </dgm:t>
    </dgm:pt>
    <dgm:pt modelId="{E762D119-7B46-4FC3-8D34-AD1221CD1B09}" type="sibTrans" cxnId="{1721C50E-DC44-47FD-8ED3-07844CBBC79D}">
      <dgm:prSet/>
      <dgm:spPr/>
      <dgm:t>
        <a:bodyPr/>
        <a:lstStyle/>
        <a:p>
          <a:endParaRPr lang="es-VE"/>
        </a:p>
      </dgm:t>
    </dgm:pt>
    <dgm:pt modelId="{F1543DDF-0D4F-4C86-B387-1DBA8F51121C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VE" b="0" i="0" dirty="0" err="1"/>
            <a:t>Property</a:t>
          </a:r>
          <a:r>
            <a:rPr lang="es-VE" b="0" i="0" dirty="0"/>
            <a:t> </a:t>
          </a:r>
          <a:r>
            <a:rPr lang="es-VE" b="0" i="0" dirty="0" err="1"/>
            <a:t>Area</a:t>
          </a:r>
          <a:r>
            <a:rPr lang="es-VE" b="0" i="0" dirty="0"/>
            <a:t>: Área residencial del solicitante (Urbana/Rural).</a:t>
          </a:r>
          <a:endParaRPr lang="es-ES" noProof="0" dirty="0"/>
        </a:p>
      </dgm:t>
    </dgm:pt>
    <dgm:pt modelId="{F20E36DE-014C-4F5E-8F03-7BDE0C542E9B}" type="parTrans" cxnId="{C8D5B3D0-65E0-4750-8BCE-D5C5884376C0}">
      <dgm:prSet/>
      <dgm:spPr/>
      <dgm:t>
        <a:bodyPr/>
        <a:lstStyle/>
        <a:p>
          <a:endParaRPr lang="es-VE"/>
        </a:p>
      </dgm:t>
    </dgm:pt>
    <dgm:pt modelId="{3D704608-F75B-4DFC-BD03-F2098B6A52A2}" type="sibTrans" cxnId="{C8D5B3D0-65E0-4750-8BCE-D5C5884376C0}">
      <dgm:prSet/>
      <dgm:spPr/>
      <dgm:t>
        <a:bodyPr/>
        <a:lstStyle/>
        <a:p>
          <a:endParaRPr lang="es-VE"/>
        </a:p>
      </dgm:t>
    </dgm:pt>
    <dgm:pt modelId="{95A29656-009B-4D36-9882-EDD69E565484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b="0" i="0" dirty="0"/>
            <a:t>Loan </a:t>
          </a:r>
          <a:r>
            <a:rPr lang="es-ES" b="0" i="0" dirty="0" err="1"/>
            <a:t>Amount</a:t>
          </a:r>
          <a:r>
            <a:rPr lang="es-ES" b="0" i="0" dirty="0"/>
            <a:t> </a:t>
          </a:r>
          <a:r>
            <a:rPr lang="es-ES" b="0" i="0" dirty="0" err="1"/>
            <a:t>Term</a:t>
          </a:r>
          <a:r>
            <a:rPr lang="es-ES" b="0" i="0" dirty="0"/>
            <a:t>: Plazo del préstamo (en años).</a:t>
          </a:r>
          <a:endParaRPr lang="es-ES" noProof="0" dirty="0"/>
        </a:p>
      </dgm:t>
    </dgm:pt>
    <dgm:pt modelId="{3BD1C05F-A33F-43A3-866A-D5E12438E9E0}" type="parTrans" cxnId="{D4654F29-41DC-43F4-AB68-0EB77E4AE57C}">
      <dgm:prSet/>
      <dgm:spPr/>
      <dgm:t>
        <a:bodyPr/>
        <a:lstStyle/>
        <a:p>
          <a:endParaRPr lang="es-VE"/>
        </a:p>
      </dgm:t>
    </dgm:pt>
    <dgm:pt modelId="{124BE29C-7193-4846-A770-65FEF8C5890A}" type="sibTrans" cxnId="{D4654F29-41DC-43F4-AB68-0EB77E4AE57C}">
      <dgm:prSet/>
      <dgm:spPr/>
      <dgm:t>
        <a:bodyPr/>
        <a:lstStyle/>
        <a:p>
          <a:endParaRPr lang="es-VE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31DF941E-0BEE-4B02-9BE0-30FD395D1EE8}" type="pres">
      <dgm:prSet presAssocID="{95A29656-009B-4D36-9882-EDD69E565484}" presName="text_2" presStyleLbl="node1" presStyleIdx="1" presStyleCnt="5">
        <dgm:presLayoutVars>
          <dgm:bulletEnabled val="1"/>
        </dgm:presLayoutVars>
      </dgm:prSet>
      <dgm:spPr/>
    </dgm:pt>
    <dgm:pt modelId="{8273375A-A9F4-4103-8072-D77F8D6FB947}" type="pres">
      <dgm:prSet presAssocID="{95A29656-009B-4D36-9882-EDD69E565484}" presName="accent_2" presStyleCnt="0"/>
      <dgm:spPr/>
    </dgm:pt>
    <dgm:pt modelId="{B38F0D87-B51A-401E-B225-7000BBEEC37A}" type="pres">
      <dgm:prSet presAssocID="{95A29656-009B-4D36-9882-EDD69E565484}" presName="accentRepeatNode" presStyleLbl="solidFgAcc1" presStyleIdx="1" presStyleCnt="5"/>
      <dgm:spPr/>
    </dgm:pt>
    <dgm:pt modelId="{6979EAEE-FDAB-4234-A5C6-B39FC3BF8BB9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F342CE9F-E3C8-44E5-A0CF-651F42BA84CB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348C1045-2D45-4C6F-95B8-219C2F600B14}" type="pres">
      <dgm:prSet presAssocID="{F1543DDF-0D4F-4C86-B387-1DBA8F51121C}" presName="text_4" presStyleLbl="node1" presStyleIdx="3" presStyleCnt="5">
        <dgm:presLayoutVars>
          <dgm:bulletEnabled val="1"/>
        </dgm:presLayoutVars>
      </dgm:prSet>
      <dgm:spPr/>
    </dgm:pt>
    <dgm:pt modelId="{C417B28B-6CDB-4761-BE7E-49CE1F59C634}" type="pres">
      <dgm:prSet presAssocID="{F1543DDF-0D4F-4C86-B387-1DBA8F51121C}" presName="accent_4" presStyleCnt="0"/>
      <dgm:spPr/>
    </dgm:pt>
    <dgm:pt modelId="{F65DC075-9F45-43A7-AAA1-C3A63230EBA4}" type="pres">
      <dgm:prSet presAssocID="{F1543DDF-0D4F-4C86-B387-1DBA8F51121C}" presName="accentRepeatNode" presStyleLbl="solidFgAcc1" presStyleIdx="3" presStyleCnt="5"/>
      <dgm:spPr/>
    </dgm:pt>
    <dgm:pt modelId="{313DD161-2355-4771-A893-BCD34BD355E6}" type="pres">
      <dgm:prSet presAssocID="{649A4D91-5BD6-4D1D-936D-A2D03DF753D6}" presName="text_5" presStyleLbl="node1" presStyleIdx="4" presStyleCnt="5">
        <dgm:presLayoutVars>
          <dgm:bulletEnabled val="1"/>
        </dgm:presLayoutVars>
      </dgm:prSet>
      <dgm:spPr/>
    </dgm:pt>
    <dgm:pt modelId="{A35447E3-8FBE-4188-B118-CC7C1B147CF0}" type="pres">
      <dgm:prSet presAssocID="{649A4D91-5BD6-4D1D-936D-A2D03DF753D6}" presName="accent_5" presStyleCnt="0"/>
      <dgm:spPr/>
    </dgm:pt>
    <dgm:pt modelId="{E79E89C3-E77A-4D8B-940C-69A1CE23F9E2}" type="pres">
      <dgm:prSet presAssocID="{649A4D91-5BD6-4D1D-936D-A2D03DF753D6}" presName="accentRepeatNode" presStyleLbl="solidFgAcc1" presStyleIdx="4" presStyleCnt="5"/>
      <dgm:spPr/>
    </dgm:pt>
  </dgm:ptLst>
  <dgm:cxnLst>
    <dgm:cxn modelId="{69CDE803-190A-49F2-9B81-98CCBAFA2D7D}" type="presOf" srcId="{649A4D91-5BD6-4D1D-936D-A2D03DF753D6}" destId="{313DD161-2355-4771-A893-BCD34BD355E6}" srcOrd="0" destOrd="0" presId="urn:microsoft.com/office/officeart/2008/layout/VerticalCurvedList"/>
    <dgm:cxn modelId="{1721C50E-DC44-47FD-8ED3-07844CBBC79D}" srcId="{7E5AA53B-3EEE-4DE4-BB81-9044890C2946}" destId="{649A4D91-5BD6-4D1D-936D-A2D03DF753D6}" srcOrd="4" destOrd="0" parTransId="{7006E330-6864-4C71-BD81-7543B8C9565E}" sibTransId="{E762D119-7B46-4FC3-8D34-AD1221CD1B09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4654F29-41DC-43F4-AB68-0EB77E4AE57C}" srcId="{7E5AA53B-3EEE-4DE4-BB81-9044890C2946}" destId="{95A29656-009B-4D36-9882-EDD69E565484}" srcOrd="1" destOrd="0" parTransId="{3BD1C05F-A33F-43A3-866A-D5E12438E9E0}" sibTransId="{124BE29C-7193-4846-A770-65FEF8C5890A}"/>
    <dgm:cxn modelId="{8F44A82A-18BA-4EFB-90D2-6FBA3F77C413}" type="presOf" srcId="{F1543DDF-0D4F-4C86-B387-1DBA8F51121C}" destId="{348C1045-2D45-4C6F-95B8-219C2F600B1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FA63C0-DC27-435B-B2F3-CCD9D93CA28B}" type="presOf" srcId="{0BEF68B8-1228-47BB-83B5-7B9CD1E3F84E}" destId="{6979EAEE-FDAB-4234-A5C6-B39FC3BF8BB9}" srcOrd="0" destOrd="0" presId="urn:microsoft.com/office/officeart/2008/layout/VerticalCurvedList"/>
    <dgm:cxn modelId="{C8D5B3D0-65E0-4750-8BCE-D5C5884376C0}" srcId="{7E5AA53B-3EEE-4DE4-BB81-9044890C2946}" destId="{F1543DDF-0D4F-4C86-B387-1DBA8F51121C}" srcOrd="3" destOrd="0" parTransId="{F20E36DE-014C-4F5E-8F03-7BDE0C542E9B}" sibTransId="{3D704608-F75B-4DFC-BD03-F2098B6A52A2}"/>
    <dgm:cxn modelId="{9453CAD8-9EF5-43E5-AB49-74135C32508F}" type="presOf" srcId="{95A29656-009B-4D36-9882-EDD69E565484}" destId="{31DF941E-0BEE-4B02-9BE0-30FD395D1EE8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166E482F-54E9-4E7F-8BD4-7DF6843226E9}" type="presParOf" srcId="{90561C55-3C6E-4D53-85E1-2C50BCDDA392}" destId="{31DF941E-0BEE-4B02-9BE0-30FD395D1EE8}" srcOrd="3" destOrd="0" presId="urn:microsoft.com/office/officeart/2008/layout/VerticalCurvedList"/>
    <dgm:cxn modelId="{C21EE8EC-C47A-48D3-80D4-A8B29ADE0391}" type="presParOf" srcId="{90561C55-3C6E-4D53-85E1-2C50BCDDA392}" destId="{8273375A-A9F4-4103-8072-D77F8D6FB947}" srcOrd="4" destOrd="0" presId="urn:microsoft.com/office/officeart/2008/layout/VerticalCurvedList"/>
    <dgm:cxn modelId="{68BDA432-9EAA-4132-BEF0-D23594A2EFB9}" type="presParOf" srcId="{8273375A-A9F4-4103-8072-D77F8D6FB947}" destId="{B38F0D87-B51A-401E-B225-7000BBEEC37A}" srcOrd="0" destOrd="0" presId="urn:microsoft.com/office/officeart/2008/layout/VerticalCurvedList"/>
    <dgm:cxn modelId="{A4B4683A-2A18-470C-9F8C-58E4694C3DBE}" type="presParOf" srcId="{90561C55-3C6E-4D53-85E1-2C50BCDDA392}" destId="{6979EAEE-FDAB-4234-A5C6-B39FC3BF8BB9}" srcOrd="5" destOrd="0" presId="urn:microsoft.com/office/officeart/2008/layout/VerticalCurvedList"/>
    <dgm:cxn modelId="{69F53503-C7A8-481D-BEF1-B2B875C6FA29}" type="presParOf" srcId="{90561C55-3C6E-4D53-85E1-2C50BCDDA392}" destId="{F342CE9F-E3C8-44E5-A0CF-651F42BA84CB}" srcOrd="6" destOrd="0" presId="urn:microsoft.com/office/officeart/2008/layout/VerticalCurvedList"/>
    <dgm:cxn modelId="{0B75F024-5771-41DF-826B-7603D60CC4C6}" type="presParOf" srcId="{F342CE9F-E3C8-44E5-A0CF-651F42BA84CB}" destId="{3F8116AC-FAC3-4E95-9865-93CCFEB191B9}" srcOrd="0" destOrd="0" presId="urn:microsoft.com/office/officeart/2008/layout/VerticalCurvedList"/>
    <dgm:cxn modelId="{15F89963-22F6-4342-92C0-5344A571CED8}" type="presParOf" srcId="{90561C55-3C6E-4D53-85E1-2C50BCDDA392}" destId="{348C1045-2D45-4C6F-95B8-219C2F600B14}" srcOrd="7" destOrd="0" presId="urn:microsoft.com/office/officeart/2008/layout/VerticalCurvedList"/>
    <dgm:cxn modelId="{311114E1-8181-459F-BE70-7DDB0F0173CE}" type="presParOf" srcId="{90561C55-3C6E-4D53-85E1-2C50BCDDA392}" destId="{C417B28B-6CDB-4761-BE7E-49CE1F59C634}" srcOrd="8" destOrd="0" presId="urn:microsoft.com/office/officeart/2008/layout/VerticalCurvedList"/>
    <dgm:cxn modelId="{947A7F94-2232-40CB-A3A5-64E0ADF50B35}" type="presParOf" srcId="{C417B28B-6CDB-4761-BE7E-49CE1F59C634}" destId="{F65DC075-9F45-43A7-AAA1-C3A63230EBA4}" srcOrd="0" destOrd="0" presId="urn:microsoft.com/office/officeart/2008/layout/VerticalCurvedList"/>
    <dgm:cxn modelId="{1A533BFB-E0F3-45CD-8587-AE50213F09AB}" type="presParOf" srcId="{90561C55-3C6E-4D53-85E1-2C50BCDDA392}" destId="{313DD161-2355-4771-A893-BCD34BD355E6}" srcOrd="9" destOrd="0" presId="urn:microsoft.com/office/officeart/2008/layout/VerticalCurvedList"/>
    <dgm:cxn modelId="{48093043-2483-47D9-AC9B-046FA655E751}" type="presParOf" srcId="{90561C55-3C6E-4D53-85E1-2C50BCDDA392}" destId="{A35447E3-8FBE-4188-B118-CC7C1B147CF0}" srcOrd="10" destOrd="0" presId="urn:microsoft.com/office/officeart/2008/layout/VerticalCurvedList"/>
    <dgm:cxn modelId="{9A023D83-4DF8-41DA-BF76-96757617A201}" type="presParOf" srcId="{A35447E3-8FBE-4188-B118-CC7C1B147CF0}" destId="{E79E89C3-E77A-4D8B-940C-69A1CE23F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184509" y="-794466"/>
          <a:ext cx="6176527" cy="6176527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21819" y="208552"/>
          <a:ext cx="6471183" cy="41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31" tIns="30480" rIns="30480" bIns="30480" numCol="1" spcCol="1270" rtlCol="0" anchor="ctr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kern="1200" dirty="0"/>
            <a:t>Gender: Género del solicitante (Masculino/Femenino).</a:t>
          </a:r>
          <a:endParaRPr lang="es-ES" sz="1200" kern="1200" noProof="0" dirty="0"/>
        </a:p>
      </dsp:txBody>
      <dsp:txXfrm>
        <a:off x="321819" y="208552"/>
        <a:ext cx="6471183" cy="416920"/>
      </dsp:txXfrm>
    </dsp:sp>
    <dsp:sp modelId="{07CB3071-D555-47DA-A36A-69EB91531FD8}">
      <dsp:nvSpPr>
        <dsp:cNvPr id="0" name=""/>
        <dsp:cNvSpPr/>
      </dsp:nvSpPr>
      <dsp:spPr>
        <a:xfrm>
          <a:off x="61244" y="156436"/>
          <a:ext cx="521150" cy="52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F941E-0BEE-4B02-9BE0-30FD395D1EE8}">
      <dsp:nvSpPr>
        <dsp:cNvPr id="0" name=""/>
        <dsp:cNvSpPr/>
      </dsp:nvSpPr>
      <dsp:spPr>
        <a:xfrm>
          <a:off x="699378" y="834300"/>
          <a:ext cx="6093624" cy="41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VE" sz="1200" b="0" i="0" kern="1200" dirty="0" err="1"/>
            <a:t>Married</a:t>
          </a:r>
          <a:r>
            <a:rPr lang="es-VE" sz="1200" b="0" i="0" kern="1200" dirty="0"/>
            <a:t>: Estado civil del solicitante (Casado/Soltero).</a:t>
          </a:r>
          <a:endParaRPr lang="es-ES" sz="1200" kern="1200" noProof="0" dirty="0"/>
        </a:p>
      </dsp:txBody>
      <dsp:txXfrm>
        <a:off x="699378" y="834300"/>
        <a:ext cx="6093624" cy="416920"/>
      </dsp:txXfrm>
    </dsp:sp>
    <dsp:sp modelId="{B38F0D87-B51A-401E-B225-7000BBEEC37A}">
      <dsp:nvSpPr>
        <dsp:cNvPr id="0" name=""/>
        <dsp:cNvSpPr/>
      </dsp:nvSpPr>
      <dsp:spPr>
        <a:xfrm>
          <a:off x="438803" y="782184"/>
          <a:ext cx="521150" cy="52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9EAEE-FDAB-4234-A5C6-B39FC3BF8BB9}">
      <dsp:nvSpPr>
        <dsp:cNvPr id="0" name=""/>
        <dsp:cNvSpPr/>
      </dsp:nvSpPr>
      <dsp:spPr>
        <a:xfrm>
          <a:off x="906279" y="1459589"/>
          <a:ext cx="5886724" cy="41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31" tIns="30480" rIns="30480" bIns="30480" numCol="1" spcCol="1270" rtlCol="0" anchor="ctr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200" b="0" i="0" kern="1200" dirty="0" err="1"/>
            <a:t>Dependents</a:t>
          </a:r>
          <a:r>
            <a:rPr lang="es-VE" sz="1200" b="0" i="0" kern="1200" dirty="0"/>
            <a:t>: Número de dependientes del solicitante.</a:t>
          </a:r>
          <a:endParaRPr lang="es-ES" sz="1200" kern="1200" noProof="0" dirty="0"/>
        </a:p>
      </dsp:txBody>
      <dsp:txXfrm>
        <a:off x="906279" y="1459589"/>
        <a:ext cx="5886724" cy="416920"/>
      </dsp:txXfrm>
    </dsp:sp>
    <dsp:sp modelId="{3F8116AC-FAC3-4E95-9865-93CCFEB191B9}">
      <dsp:nvSpPr>
        <dsp:cNvPr id="0" name=""/>
        <dsp:cNvSpPr/>
      </dsp:nvSpPr>
      <dsp:spPr>
        <a:xfrm>
          <a:off x="645703" y="1407474"/>
          <a:ext cx="521150" cy="52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E18EF-B0A6-439A-8460-9AA441694458}">
      <dsp:nvSpPr>
        <dsp:cNvPr id="0" name=""/>
        <dsp:cNvSpPr/>
      </dsp:nvSpPr>
      <dsp:spPr>
        <a:xfrm>
          <a:off x="972340" y="2085337"/>
          <a:ext cx="5820662" cy="41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31" tIns="30480" rIns="30480" bIns="30480" numCol="1" spcCol="1270" rtlCol="0" anchor="ctr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 err="1"/>
            <a:t>Education</a:t>
          </a:r>
          <a:r>
            <a:rPr lang="es-ES" sz="1200" b="0" i="0" kern="1200" dirty="0"/>
            <a:t>: Nivel educativo del solicitante (Graduado/No Graduado).</a:t>
          </a:r>
          <a:endParaRPr lang="es-ES" sz="1200" kern="1200" noProof="0" dirty="0"/>
        </a:p>
      </dsp:txBody>
      <dsp:txXfrm>
        <a:off x="972340" y="2085337"/>
        <a:ext cx="5820662" cy="416920"/>
      </dsp:txXfrm>
    </dsp:sp>
    <dsp:sp modelId="{A965097E-32F1-4AB8-8C4E-2814A7596B2F}">
      <dsp:nvSpPr>
        <dsp:cNvPr id="0" name=""/>
        <dsp:cNvSpPr/>
      </dsp:nvSpPr>
      <dsp:spPr>
        <a:xfrm>
          <a:off x="711765" y="2033222"/>
          <a:ext cx="521150" cy="52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1FDD6-1DFF-4585-9DA8-823DF7263E5C}">
      <dsp:nvSpPr>
        <dsp:cNvPr id="0" name=""/>
        <dsp:cNvSpPr/>
      </dsp:nvSpPr>
      <dsp:spPr>
        <a:xfrm>
          <a:off x="906279" y="2711085"/>
          <a:ext cx="5886724" cy="41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b="0" i="0" kern="1200" dirty="0" err="1"/>
            <a:t>Self_Employed</a:t>
          </a:r>
          <a:r>
            <a:rPr lang="es-ES" sz="1200" b="0" i="0" kern="1200" dirty="0"/>
            <a:t>: Estado de empleo del solicitante (Empleado = 0 /Desempleado = 1).</a:t>
          </a:r>
          <a:endParaRPr lang="es-ES" sz="1200" kern="1200" noProof="0" dirty="0"/>
        </a:p>
      </dsp:txBody>
      <dsp:txXfrm>
        <a:off x="906279" y="2711085"/>
        <a:ext cx="5886724" cy="416920"/>
      </dsp:txXfrm>
    </dsp:sp>
    <dsp:sp modelId="{91F44F7C-F213-4BCC-ABBE-E90C441C8AA1}">
      <dsp:nvSpPr>
        <dsp:cNvPr id="0" name=""/>
        <dsp:cNvSpPr/>
      </dsp:nvSpPr>
      <dsp:spPr>
        <a:xfrm>
          <a:off x="645703" y="2658970"/>
          <a:ext cx="521150" cy="52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35834-B165-45DB-B0B5-BE9DA4167B98}">
      <dsp:nvSpPr>
        <dsp:cNvPr id="0" name=""/>
        <dsp:cNvSpPr/>
      </dsp:nvSpPr>
      <dsp:spPr>
        <a:xfrm>
          <a:off x="699378" y="3336374"/>
          <a:ext cx="6093624" cy="41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200" b="0" i="0" kern="1200" dirty="0"/>
            <a:t>ApplicantIncome: Ingreso mensual del solicitante.</a:t>
          </a:r>
          <a:endParaRPr lang="es-ES" sz="1200" kern="1200" noProof="0" dirty="0"/>
        </a:p>
      </dsp:txBody>
      <dsp:txXfrm>
        <a:off x="699378" y="3336374"/>
        <a:ext cx="6093624" cy="416920"/>
      </dsp:txXfrm>
    </dsp:sp>
    <dsp:sp modelId="{02D18D24-7D21-4C56-B2A2-954B07A94E3A}">
      <dsp:nvSpPr>
        <dsp:cNvPr id="0" name=""/>
        <dsp:cNvSpPr/>
      </dsp:nvSpPr>
      <dsp:spPr>
        <a:xfrm>
          <a:off x="438803" y="3284259"/>
          <a:ext cx="521150" cy="52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3C879-339A-4FAB-AC6F-6CE6D45442AA}">
      <dsp:nvSpPr>
        <dsp:cNvPr id="0" name=""/>
        <dsp:cNvSpPr/>
      </dsp:nvSpPr>
      <dsp:spPr>
        <a:xfrm>
          <a:off x="321819" y="3962122"/>
          <a:ext cx="6471183" cy="41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VE" sz="1200" b="0" i="0" kern="1200" dirty="0" err="1"/>
            <a:t>Coapplicant</a:t>
          </a:r>
          <a:r>
            <a:rPr lang="es-VE" sz="1200" b="0" i="0" kern="1200" dirty="0"/>
            <a:t> </a:t>
          </a:r>
          <a:r>
            <a:rPr lang="es-VE" sz="1200" b="0" i="0" kern="1200" dirty="0" err="1"/>
            <a:t>Income</a:t>
          </a:r>
          <a:r>
            <a:rPr lang="es-VE" sz="1200" b="0" i="0" kern="1200" dirty="0"/>
            <a:t>: Ingreso mensual del </a:t>
          </a:r>
          <a:r>
            <a:rPr lang="es-VE" sz="1200" b="0" i="0" kern="1200" dirty="0" err="1"/>
            <a:t>co-aplicante</a:t>
          </a:r>
          <a:r>
            <a:rPr lang="es-VE" sz="1200" b="0" i="0" kern="1200" dirty="0"/>
            <a:t> (si aplica).</a:t>
          </a:r>
          <a:endParaRPr lang="es-ES" sz="1200" kern="1200" noProof="0" dirty="0"/>
        </a:p>
      </dsp:txBody>
      <dsp:txXfrm>
        <a:off x="321819" y="3962122"/>
        <a:ext cx="6471183" cy="416920"/>
      </dsp:txXfrm>
    </dsp:sp>
    <dsp:sp modelId="{DD21CC60-68FB-4F78-9097-9205477EB4DC}">
      <dsp:nvSpPr>
        <dsp:cNvPr id="0" name=""/>
        <dsp:cNvSpPr/>
      </dsp:nvSpPr>
      <dsp:spPr>
        <a:xfrm>
          <a:off x="61244" y="3910007"/>
          <a:ext cx="521150" cy="52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186721" y="-794466"/>
          <a:ext cx="6176527" cy="6176527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32921" y="286632"/>
          <a:ext cx="6357870" cy="5736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21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Loan </a:t>
          </a:r>
          <a:r>
            <a:rPr lang="es-ES" sz="1600" b="0" i="0" kern="1200" dirty="0" err="1"/>
            <a:t>Amount</a:t>
          </a:r>
          <a:r>
            <a:rPr lang="es-ES" sz="1600" b="0" i="0" kern="1200" dirty="0"/>
            <a:t>: Monto del préstamo solicitado.</a:t>
          </a:r>
          <a:endParaRPr lang="es-ES" sz="1600" kern="1200" noProof="0" dirty="0"/>
        </a:p>
      </dsp:txBody>
      <dsp:txXfrm>
        <a:off x="432921" y="286632"/>
        <a:ext cx="6357870" cy="573632"/>
      </dsp:txXfrm>
    </dsp:sp>
    <dsp:sp modelId="{07CB3071-D555-47DA-A36A-69EB91531FD8}">
      <dsp:nvSpPr>
        <dsp:cNvPr id="0" name=""/>
        <dsp:cNvSpPr/>
      </dsp:nvSpPr>
      <dsp:spPr>
        <a:xfrm>
          <a:off x="74401" y="214928"/>
          <a:ext cx="717041" cy="717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F941E-0BEE-4B02-9BE0-30FD395D1EE8}">
      <dsp:nvSpPr>
        <dsp:cNvPr id="0" name=""/>
        <dsp:cNvSpPr/>
      </dsp:nvSpPr>
      <dsp:spPr>
        <a:xfrm>
          <a:off x="843970" y="1146806"/>
          <a:ext cx="5946821" cy="5736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2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i="0" kern="1200" dirty="0"/>
            <a:t>Loan </a:t>
          </a:r>
          <a:r>
            <a:rPr lang="es-ES" sz="1600" b="0" i="0" kern="1200" dirty="0" err="1"/>
            <a:t>Amount</a:t>
          </a:r>
          <a:r>
            <a:rPr lang="es-ES" sz="1600" b="0" i="0" kern="1200" dirty="0"/>
            <a:t> </a:t>
          </a:r>
          <a:r>
            <a:rPr lang="es-ES" sz="1600" b="0" i="0" kern="1200" dirty="0" err="1"/>
            <a:t>Term</a:t>
          </a:r>
          <a:r>
            <a:rPr lang="es-ES" sz="1600" b="0" i="0" kern="1200" dirty="0"/>
            <a:t>: Plazo del préstamo (en años).</a:t>
          </a:r>
          <a:endParaRPr lang="es-ES" sz="1600" kern="1200" noProof="0" dirty="0"/>
        </a:p>
      </dsp:txBody>
      <dsp:txXfrm>
        <a:off x="843970" y="1146806"/>
        <a:ext cx="5946821" cy="573632"/>
      </dsp:txXfrm>
    </dsp:sp>
    <dsp:sp modelId="{B38F0D87-B51A-401E-B225-7000BBEEC37A}">
      <dsp:nvSpPr>
        <dsp:cNvPr id="0" name=""/>
        <dsp:cNvSpPr/>
      </dsp:nvSpPr>
      <dsp:spPr>
        <a:xfrm>
          <a:off x="485449" y="1075102"/>
          <a:ext cx="717041" cy="717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9EAEE-FDAB-4234-A5C6-B39FC3BF8BB9}">
      <dsp:nvSpPr>
        <dsp:cNvPr id="0" name=""/>
        <dsp:cNvSpPr/>
      </dsp:nvSpPr>
      <dsp:spPr>
        <a:xfrm>
          <a:off x="970128" y="2006981"/>
          <a:ext cx="5820662" cy="5736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21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b="0" i="0" kern="1200" dirty="0" err="1"/>
            <a:t>Credit</a:t>
          </a:r>
          <a:r>
            <a:rPr lang="es-VE" sz="1600" b="0" i="0" kern="1200" dirty="0"/>
            <a:t> </a:t>
          </a:r>
          <a:r>
            <a:rPr lang="es-VE" sz="1600" b="0" i="0" kern="1200" dirty="0" err="1"/>
            <a:t>History</a:t>
          </a:r>
          <a:r>
            <a:rPr lang="es-VE" sz="1600" b="0" i="0" kern="1200" dirty="0"/>
            <a:t>: Historial crediticio del solicitante (1 si hay historial, 0 si no).</a:t>
          </a:r>
          <a:endParaRPr lang="es-ES" sz="1600" kern="1200" noProof="0" dirty="0"/>
        </a:p>
      </dsp:txBody>
      <dsp:txXfrm>
        <a:off x="970128" y="2006981"/>
        <a:ext cx="5820662" cy="573632"/>
      </dsp:txXfrm>
    </dsp:sp>
    <dsp:sp modelId="{3F8116AC-FAC3-4E95-9865-93CCFEB191B9}">
      <dsp:nvSpPr>
        <dsp:cNvPr id="0" name=""/>
        <dsp:cNvSpPr/>
      </dsp:nvSpPr>
      <dsp:spPr>
        <a:xfrm>
          <a:off x="611608" y="1935276"/>
          <a:ext cx="717041" cy="717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C1045-2D45-4C6F-95B8-219C2F600B14}">
      <dsp:nvSpPr>
        <dsp:cNvPr id="0" name=""/>
        <dsp:cNvSpPr/>
      </dsp:nvSpPr>
      <dsp:spPr>
        <a:xfrm>
          <a:off x="843970" y="2867155"/>
          <a:ext cx="5946821" cy="5736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2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VE" sz="1600" b="0" i="0" kern="1200" dirty="0" err="1"/>
            <a:t>Property</a:t>
          </a:r>
          <a:r>
            <a:rPr lang="es-VE" sz="1600" b="0" i="0" kern="1200" dirty="0"/>
            <a:t> </a:t>
          </a:r>
          <a:r>
            <a:rPr lang="es-VE" sz="1600" b="0" i="0" kern="1200" dirty="0" err="1"/>
            <a:t>Area</a:t>
          </a:r>
          <a:r>
            <a:rPr lang="es-VE" sz="1600" b="0" i="0" kern="1200" dirty="0"/>
            <a:t>: Área residencial del solicitante (Urbana/Rural).</a:t>
          </a:r>
          <a:endParaRPr lang="es-ES" sz="1600" kern="1200" noProof="0" dirty="0"/>
        </a:p>
      </dsp:txBody>
      <dsp:txXfrm>
        <a:off x="843970" y="2867155"/>
        <a:ext cx="5946821" cy="573632"/>
      </dsp:txXfrm>
    </dsp:sp>
    <dsp:sp modelId="{F65DC075-9F45-43A7-AAA1-C3A63230EBA4}">
      <dsp:nvSpPr>
        <dsp:cNvPr id="0" name=""/>
        <dsp:cNvSpPr/>
      </dsp:nvSpPr>
      <dsp:spPr>
        <a:xfrm>
          <a:off x="485449" y="2795451"/>
          <a:ext cx="717041" cy="717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DD161-2355-4771-A893-BCD34BD355E6}">
      <dsp:nvSpPr>
        <dsp:cNvPr id="0" name=""/>
        <dsp:cNvSpPr/>
      </dsp:nvSpPr>
      <dsp:spPr>
        <a:xfrm>
          <a:off x="432921" y="3727329"/>
          <a:ext cx="6357870" cy="5736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2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i="0" kern="1200" dirty="0"/>
            <a:t>Loan Status: Estado del préstamo (Aprobado/Rechazado).</a:t>
          </a:r>
          <a:endParaRPr lang="es-ES" sz="1600" kern="1200" noProof="0" dirty="0"/>
        </a:p>
      </dsp:txBody>
      <dsp:txXfrm>
        <a:off x="432921" y="3727329"/>
        <a:ext cx="6357870" cy="573632"/>
      </dsp:txXfrm>
    </dsp:sp>
    <dsp:sp modelId="{E79E89C3-E77A-4D8B-940C-69A1CE23F9E2}">
      <dsp:nvSpPr>
        <dsp:cNvPr id="0" name=""/>
        <dsp:cNvSpPr/>
      </dsp:nvSpPr>
      <dsp:spPr>
        <a:xfrm>
          <a:off x="74401" y="3655625"/>
          <a:ext cx="717041" cy="717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13/12/2024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C4962-C4C4-40C0-359E-AE4A30AB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D6315A-FEBA-91A9-4112-CE705D614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D6BABF6-D31A-F23C-584C-7E69C3B0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9774B-3E96-0A7C-2989-6CF59C128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684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4C8F6-6465-2FBE-02BD-902EB7A4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A4D1C3B-A683-766E-5195-351098CFB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60C4A10-3F3B-049A-7C0C-72996E4E4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AF2F40-4B1D-D5E2-CBFA-CDC9C25C3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45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73089-964E-9273-35F3-4211DAEA6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F2FE589-FE66-3846-4FC0-799266D7B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B2A221-46F9-5CCB-372C-078A5ECBD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616F4-4059-2CE5-1B10-91E1057CE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134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BF863-A686-8DA6-9902-5333DBC1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8529068-D3EB-75FD-8A74-33A3C72C6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D1406F6-2F0B-879D-903C-17FE3930C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62F55-299A-CF32-E975-19AA6CD38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021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4D17-FB5E-62E2-16E2-BE3537AC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9A14BC-C60E-6C71-3577-FBBC322937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EE61281-69C1-4E38-A9CE-F2F2A19C6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4E999-930D-9531-0919-10D16CB77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512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DE8F6-24E8-088A-3C58-2F2A995B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7E6831-52C9-64D9-216E-3EE09BBA5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72BC309-3D07-60D4-D0A7-A25F040E6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36A92D-B070-F2AA-F324-9D0192B78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673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4A38-42EE-64B4-7C75-FBF1C2401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2C89B7E-C51E-7023-19D5-721C20039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0A6F1C0-BBCC-B263-95DD-C63E4B0AF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48C4C-EC65-5A77-2038-07493158B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87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90438-5231-D868-15B2-82A23114B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D3910E-7EA8-A5B8-5312-5FEA62116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F7122FC-A9C0-1DBF-25FD-E02799688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5AB51-28F1-50AE-09A1-E972A832D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019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26E8D-90A3-0DBA-5C04-AFDE15B4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FB5D26D-C38A-EED8-1045-5B4D356F5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43ECE67-02EC-C34D-20F4-1F186743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8C563A-DEFE-46B7-ECF8-65623E250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32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24B-8A09-F850-2E30-626C13CB4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96BD582-B21F-3002-D6E5-605651DEC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869033A-1A2A-8A1A-2FF9-F3497E74B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F5ACEB-A995-0220-3BED-F72987E5C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9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9AE11-CD59-EB9B-C272-4E060A2CC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A4731C-CB91-62F5-0521-20554B4CF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4F6E625-D8ED-827F-BC7D-D6649E662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8648FF-8DF4-5D42-64D4-E133A146F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90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CF6D3-ADAF-315D-0B79-02952DA3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608762-D3D8-4EE7-3645-4AEE00B31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6AD161-17FE-7F92-6E48-1E29ADDDB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F38612-7477-A4E0-9A52-9B86CBE4F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90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FD042-2521-FB5D-15BE-8BE7A53E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392770-3757-39B9-94CD-C079B366A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2E9D66F-9EA6-1236-44CA-945CBD2A1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E69EDF-E55E-EA13-76F1-AD2AB1CD8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27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0994-B385-07F4-AA8A-FACCD36B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9DE93BF-4B15-35DE-DBD2-CCC7E003A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48BA7CA-63E2-4647-9D07-DBEEC2FF7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5CB9CC-3947-E04C-11F6-30E826EE7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62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13/12/2024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3000" dirty="0">
                <a:solidFill>
                  <a:schemeClr val="bg1"/>
                </a:solidFill>
              </a:rPr>
              <a:t>Predicción de Aprobación de Préstamos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DATA SCIENCE - Machine </a:t>
            </a:r>
            <a:r>
              <a:rPr lang="es-ES" dirty="0" err="1">
                <a:solidFill>
                  <a:srgbClr val="7CEBFF"/>
                </a:solidFill>
              </a:rPr>
              <a:t>learning</a:t>
            </a:r>
            <a:r>
              <a:rPr lang="es-ES" dirty="0">
                <a:solidFill>
                  <a:srgbClr val="7CEBFF"/>
                </a:solidFill>
              </a:rPr>
              <a:t>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D0C5024-C3E8-F9C1-9963-8F2562E4345B}"/>
              </a:ext>
            </a:extLst>
          </p:cNvPr>
          <p:cNvSpPr txBox="1">
            <a:spLocks/>
          </p:cNvSpPr>
          <p:nvPr/>
        </p:nvSpPr>
        <p:spPr>
          <a:xfrm>
            <a:off x="6345088" y="5882579"/>
            <a:ext cx="5362114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CEBFF"/>
                </a:solidFill>
              </a:rPr>
              <a:t>PEDRO JOSE peña</a:t>
            </a:r>
          </a:p>
          <a:p>
            <a:r>
              <a:rPr lang="es-ES" dirty="0">
                <a:solidFill>
                  <a:srgbClr val="7CEBFF"/>
                </a:solidFill>
              </a:rPr>
              <a:t>JOSE ANTONIO </a:t>
            </a:r>
            <a:r>
              <a:rPr lang="es-ES" dirty="0" err="1">
                <a:solidFill>
                  <a:srgbClr val="7CEBFF"/>
                </a:solidFill>
              </a:rPr>
              <a:t>termini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B86BD-E36D-C5D8-33EF-B19654EDF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B787C-1747-7E1F-DE59-9EB67297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Estadísticos Descriptivos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C0371B0-FAB3-FFD3-6254-F10B5D06EE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801" t="2659" r="2283"/>
          <a:stretch/>
        </p:blipFill>
        <p:spPr>
          <a:xfrm>
            <a:off x="472897" y="2307771"/>
            <a:ext cx="11249344" cy="3581400"/>
          </a:xfrm>
        </p:spPr>
      </p:pic>
    </p:spTree>
    <p:extLst>
      <p:ext uri="{BB962C8B-B14F-4D97-AF65-F5344CB8AC3E}">
        <p14:creationId xmlns:p14="http://schemas.microsoft.com/office/powerpoint/2010/main" val="70415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B1B6D-47EC-270A-DCF5-BFF07C85A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765BF-760E-CB0C-E1D2-3DFDFDD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Gráficos de Variables Categóricas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3E5BCF-A346-D186-D0EA-530D1CD04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850" y="2358631"/>
            <a:ext cx="5422390" cy="363304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La población con mas créditos aprobados es del sexo masculino, por otro lado, la cantidad de mujeres que poseen créditos aprobados sin similares a la cantidad de hombres con créditos rechazados.</a:t>
            </a:r>
          </a:p>
          <a:p>
            <a:r>
              <a:rPr lang="es-ES" dirty="0"/>
              <a:t>La cantidad de personas con estado civil casados son las que poseen mas aprobación de créditos respecto a las personas cuyo estado civil es soltero.</a:t>
            </a:r>
          </a:p>
          <a:p>
            <a:r>
              <a:rPr lang="es-ES" dirty="0"/>
              <a:t>Los clientes que no disponen carga familiar son las que poseen mas créditos aprobados.</a:t>
            </a:r>
          </a:p>
          <a:p>
            <a:r>
              <a:rPr lang="es-ES" dirty="0"/>
              <a:t>Los clientes con mas presencia de asignación y aprobación de créditos son los que poseen empleo.</a:t>
            </a:r>
          </a:p>
          <a:p>
            <a:r>
              <a:rPr lang="es-ES" dirty="0"/>
              <a:t>Los clientes que posee un grado de estudio son favorecidos al momento de asignar y aprobar créditos.</a:t>
            </a:r>
          </a:p>
          <a:p>
            <a:r>
              <a:rPr lang="es-ES" dirty="0"/>
              <a:t>Área residencial del solicitante no pareciera influir al momento de asignar y aprobar los créditos.</a:t>
            </a:r>
          </a:p>
          <a:p>
            <a:r>
              <a:rPr lang="es-ES" dirty="0"/>
              <a:t>Se aprecia que existen mas clientes con créditos aprobado.</a:t>
            </a:r>
            <a:endParaRPr lang="es-VE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EA4C072F-8F5F-98E8-2B18-202595F4C00F}"/>
              </a:ext>
            </a:extLst>
          </p:cNvPr>
          <p:cNvSpPr txBox="1">
            <a:spLocks/>
          </p:cNvSpPr>
          <p:nvPr/>
        </p:nvSpPr>
        <p:spPr>
          <a:xfrm>
            <a:off x="440760" y="235863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V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E5EF3B-05A6-E222-C920-6FF4A5E5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2" y="1922935"/>
            <a:ext cx="5643268" cy="45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5AE7F-BC46-5544-3A7C-7491A91FE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3FE7-E965-138A-AD92-47FA9EA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Gráficos de Variables Categóricas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F55371-B025-F7B1-E45B-967224AF4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850" y="2358631"/>
            <a:ext cx="5422390" cy="363304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La población con mas créditos aprobados es del sexo masculino, por otro lado, la cantidad de mujeres que poseen créditos aprobados sin similares a la cantidad de hombres con créditos rechazados.</a:t>
            </a:r>
          </a:p>
          <a:p>
            <a:r>
              <a:rPr lang="es-ES" dirty="0"/>
              <a:t>La cantidad de personas con estado civil casados son las que poseen mas aprobación de créditos respecto a las personas cuyo estado civil es soltero.</a:t>
            </a:r>
          </a:p>
          <a:p>
            <a:r>
              <a:rPr lang="es-ES" dirty="0"/>
              <a:t>Los clientes que no disponen carga familiar son las que poseen mas créditos aprobados.</a:t>
            </a:r>
          </a:p>
          <a:p>
            <a:r>
              <a:rPr lang="es-ES" dirty="0"/>
              <a:t>Los clientes con mas presencia de asignación y aprobación de créditos son los que poseen empleo.</a:t>
            </a:r>
          </a:p>
          <a:p>
            <a:r>
              <a:rPr lang="es-ES" dirty="0"/>
              <a:t>Los clientes que posee un grado de estudio son favorecidos al momento de asignar y aprobar créditos.</a:t>
            </a:r>
          </a:p>
          <a:p>
            <a:r>
              <a:rPr lang="es-ES" dirty="0"/>
              <a:t>Área residencial del solicitante no pareciera influir al momento de asignar y aprobar los créditos.</a:t>
            </a:r>
          </a:p>
          <a:p>
            <a:r>
              <a:rPr lang="es-ES" dirty="0"/>
              <a:t>Se aprecia que existen mas clientes con créditos aprobado.</a:t>
            </a:r>
            <a:endParaRPr lang="es-VE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772460D6-055E-FF11-AE95-1FEA7E6BCD87}"/>
              </a:ext>
            </a:extLst>
          </p:cNvPr>
          <p:cNvSpPr txBox="1">
            <a:spLocks/>
          </p:cNvSpPr>
          <p:nvPr/>
        </p:nvSpPr>
        <p:spPr>
          <a:xfrm>
            <a:off x="440760" y="235863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V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4B9EE0-2D5C-50B6-206E-DFF4C27A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2" y="1922935"/>
            <a:ext cx="5643268" cy="45044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FE94C8-1359-2CD8-C3B0-C1D42DBCF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0" y="1922935"/>
            <a:ext cx="5444711" cy="45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7F7B5-ADBF-8BC2-A97A-3DC6063E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DA33E-B258-B23C-E32D-DBBBFEF7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Gráficos de Variables Categóricas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109DC5-E290-13E8-32E3-34163910B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850" y="2358631"/>
            <a:ext cx="5422390" cy="363304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La población con mas créditos aprobados es del sexo masculino, por otro lado, la cantidad de mujeres que poseen créditos aprobados sin similares a la cantidad de hombres con créditos rechazados.</a:t>
            </a:r>
          </a:p>
          <a:p>
            <a:r>
              <a:rPr lang="es-ES" dirty="0"/>
              <a:t>La cantidad de personas con estado civil casados son las que poseen mas aprobación de créditos respecto a las personas cuyo estado civil es soltero.</a:t>
            </a:r>
          </a:p>
          <a:p>
            <a:r>
              <a:rPr lang="es-ES" dirty="0"/>
              <a:t>Los clientes que no disponen carga familiar son las que poseen mas créditos aprobados.</a:t>
            </a:r>
          </a:p>
          <a:p>
            <a:r>
              <a:rPr lang="es-ES" dirty="0"/>
              <a:t>Los clientes con mas presencia de asignación y aprobación de créditos son los que poseen empleo.</a:t>
            </a:r>
          </a:p>
          <a:p>
            <a:r>
              <a:rPr lang="es-ES" dirty="0"/>
              <a:t>Los clientes que posee un grado de estudio son favorecidos al momento de asignar y aprobar créditos.</a:t>
            </a:r>
          </a:p>
          <a:p>
            <a:r>
              <a:rPr lang="es-ES" dirty="0"/>
              <a:t>Área residencial del solicitante no pareciera influir al momento de asignar y aprobar los créditos.</a:t>
            </a:r>
          </a:p>
          <a:p>
            <a:r>
              <a:rPr lang="es-ES" dirty="0"/>
              <a:t>Se aprecia que existen mas clientes con créditos aprobado.</a:t>
            </a:r>
            <a:endParaRPr lang="es-VE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DC8FE88A-84A3-901B-E448-906658BAB4DA}"/>
              </a:ext>
            </a:extLst>
          </p:cNvPr>
          <p:cNvSpPr txBox="1">
            <a:spLocks/>
          </p:cNvSpPr>
          <p:nvPr/>
        </p:nvSpPr>
        <p:spPr>
          <a:xfrm>
            <a:off x="440760" y="235863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V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8B76FB-8265-9C3F-AA17-72D7B420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2" y="1922935"/>
            <a:ext cx="5643268" cy="45044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EA838A-2011-0592-EE42-454FCA597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0" y="1922935"/>
            <a:ext cx="5444711" cy="45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7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EC1A4-EE15-7F88-AC5E-DFBCFA56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D037F-DE7C-7DD4-CA06-389F6C3B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Gráficos de Variables Categóricas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E8EA8-AD26-5119-A9ED-B67361183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850" y="2358631"/>
            <a:ext cx="5422390" cy="363304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La población con mas créditos aprobados es del sexo masculino, por otro lado, la cantidad de mujeres que poseen créditos aprobados sin similares a la cantidad de hombres con créditos rechazados.</a:t>
            </a:r>
          </a:p>
          <a:p>
            <a:r>
              <a:rPr lang="es-ES" dirty="0"/>
              <a:t>La cantidad de personas con estado civil casados son las que poseen mas aprobación de créditos respecto a las personas cuyo estado civil es soltero.</a:t>
            </a:r>
          </a:p>
          <a:p>
            <a:r>
              <a:rPr lang="es-ES" dirty="0"/>
              <a:t>Los clientes que no disponen carga familiar son las que poseen mas créditos aprobados.</a:t>
            </a:r>
          </a:p>
          <a:p>
            <a:r>
              <a:rPr lang="es-ES" dirty="0"/>
              <a:t>Los clientes con mas presencia de asignación y aprobación de créditos son los que poseen empleo.</a:t>
            </a:r>
          </a:p>
          <a:p>
            <a:r>
              <a:rPr lang="es-ES" dirty="0"/>
              <a:t>Los clientes que posee un grado de estudio son favorecidos al momento de asignar y aprobar créditos.</a:t>
            </a:r>
          </a:p>
          <a:p>
            <a:r>
              <a:rPr lang="es-ES" dirty="0"/>
              <a:t>Área residencial del solicitante no pareciera influir al momento de asignar y aprobar los créditos.</a:t>
            </a:r>
          </a:p>
          <a:p>
            <a:r>
              <a:rPr lang="es-ES" dirty="0"/>
              <a:t>Se aprecia que existen mas clientes con créditos aprobado.</a:t>
            </a:r>
            <a:endParaRPr lang="es-VE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2F2551C4-3CF1-1BEB-8476-A039033CB344}"/>
              </a:ext>
            </a:extLst>
          </p:cNvPr>
          <p:cNvSpPr txBox="1">
            <a:spLocks/>
          </p:cNvSpPr>
          <p:nvPr/>
        </p:nvSpPr>
        <p:spPr>
          <a:xfrm>
            <a:off x="440760" y="235863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V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B45954-CF33-AF64-B38B-B6496A55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0" y="1935145"/>
            <a:ext cx="5707978" cy="48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FF2B-4804-F472-27C3-73294BB1A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BB68-065B-76B0-6B06-1A7BD6AE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Gráficos de Variables Numéricas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2DEFDA-7EE1-1F83-CE1C-362B4681D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850" y="2358631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La distribución las variables ingreso mensual del aplicante y </a:t>
            </a:r>
            <a:r>
              <a:rPr lang="es-ES" dirty="0" err="1"/>
              <a:t>co-aplicante</a:t>
            </a:r>
            <a:r>
              <a:rPr lang="es-ES" dirty="0"/>
              <a:t> es asimétrica a la derecha</a:t>
            </a:r>
          </a:p>
          <a:p>
            <a:r>
              <a:rPr lang="es-ES" dirty="0"/>
              <a:t>La distribución del monto solicitado tiende a ser simétrica.</a:t>
            </a:r>
          </a:p>
          <a:p>
            <a:r>
              <a:rPr lang="es-ES" dirty="0"/>
              <a:t>Las distribuciones de las variables plazo del préstamo e historial del préstamo son dispersas ya que son conteos.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87F2DE52-489D-D55F-E3FB-45506F776AB6}"/>
              </a:ext>
            </a:extLst>
          </p:cNvPr>
          <p:cNvSpPr txBox="1">
            <a:spLocks/>
          </p:cNvSpPr>
          <p:nvPr/>
        </p:nvSpPr>
        <p:spPr>
          <a:xfrm>
            <a:off x="440760" y="235863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V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77C079-0FE8-D1DD-BFC5-E04BF05CE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0" y="2084826"/>
            <a:ext cx="5731440" cy="45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5A4D5-92C4-2123-1A57-22946CE11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A128B-B72B-AC15-FCA6-CD659611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Gráficos de Variables Numéricas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F5520E-9E06-FC96-8684-2264C6CA4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850" y="2358631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La distribución las variables ingreso mensual del aplicante y </a:t>
            </a:r>
            <a:r>
              <a:rPr lang="es-ES" dirty="0" err="1"/>
              <a:t>co-aplicante</a:t>
            </a:r>
            <a:r>
              <a:rPr lang="es-ES" dirty="0"/>
              <a:t> es asimétrica a la derecha</a:t>
            </a:r>
          </a:p>
          <a:p>
            <a:r>
              <a:rPr lang="es-ES" dirty="0"/>
              <a:t>La distribución del monto solicitado tiende a ser simétrica.</a:t>
            </a:r>
          </a:p>
          <a:p>
            <a:r>
              <a:rPr lang="es-ES" dirty="0"/>
              <a:t>Las distribuciones de las variables plazo del préstamo e historial del préstamo son dispersas ya que son conteos.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DCB9D50F-D63A-42C9-9B2C-44AED6310D86}"/>
              </a:ext>
            </a:extLst>
          </p:cNvPr>
          <p:cNvSpPr txBox="1">
            <a:spLocks/>
          </p:cNvSpPr>
          <p:nvPr/>
        </p:nvSpPr>
        <p:spPr>
          <a:xfrm>
            <a:off x="440760" y="235863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V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3617C7-B787-41D6-77C4-6DE0F46E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" y="2062380"/>
            <a:ext cx="5898592" cy="46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31C1D-CC08-A500-0131-5938402F4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FD2AD-945C-C74F-5EC4-A35BF427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Gráficos de Variables Numéricas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556AEE-7230-7985-8FE6-C3EEF8CFB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850" y="2358631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La distribución las variables ingreso mensual del aplicante y </a:t>
            </a:r>
            <a:r>
              <a:rPr lang="es-ES" dirty="0" err="1"/>
              <a:t>co-aplicante</a:t>
            </a:r>
            <a:r>
              <a:rPr lang="es-ES" dirty="0"/>
              <a:t> es asimétrica a la derecha</a:t>
            </a:r>
          </a:p>
          <a:p>
            <a:r>
              <a:rPr lang="es-ES" dirty="0"/>
              <a:t>La distribución del monto solicitado tiende a ser simétrica.</a:t>
            </a:r>
          </a:p>
          <a:p>
            <a:r>
              <a:rPr lang="es-ES" dirty="0"/>
              <a:t>Las distribuciones de las variables plazo del préstamo e historial del préstamo son dispersas ya que son conteos.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2C754C8F-A829-0B7D-C649-82E98707DFD4}"/>
              </a:ext>
            </a:extLst>
          </p:cNvPr>
          <p:cNvSpPr txBox="1">
            <a:spLocks/>
          </p:cNvSpPr>
          <p:nvPr/>
        </p:nvSpPr>
        <p:spPr>
          <a:xfrm>
            <a:off x="440760" y="235863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V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738F17-EA79-1112-EB3F-655BDCD3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" y="2087496"/>
            <a:ext cx="5888090" cy="46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C46A8E1-D1F7-10B5-CD96-A8C2C849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5" y="688975"/>
            <a:ext cx="6931489" cy="6169025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4452A8-AB41-0B18-78D0-D6D5CD357B99}"/>
              </a:ext>
            </a:extLst>
          </p:cNvPr>
          <p:cNvSpPr txBox="1"/>
          <p:nvPr/>
        </p:nvSpPr>
        <p:spPr>
          <a:xfrm>
            <a:off x="7620000" y="889000"/>
            <a:ext cx="414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matriz de correlación revela que existe una relación lineal positiva moderada del 55% entre el aplicante y el monto solicitado, seguido por una relación débil del 18% entre el </a:t>
            </a:r>
            <a:r>
              <a:rPr lang="es-ES" dirty="0" err="1"/>
              <a:t>co-aplicante</a:t>
            </a:r>
            <a:r>
              <a:rPr lang="es-ES" dirty="0"/>
              <a:t> y el monto solicitado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no existe relación fuerte entre las otras variables.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9064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93BF-6AA7-6063-9C8B-F323E9E1F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3243DD-E722-40F2-1124-CCEBB4C9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42" y="819150"/>
            <a:ext cx="7509633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4D98F-7F33-2BD1-AA8B-85867724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8B6D4957-3B60-5FB2-5AE1-2112553FD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AD7333D-F177-655B-ACBA-1AB17D7F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0B081A-2C6B-9974-1DED-43507AEC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 tecnología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A4A6CE-B99C-D3D5-9B08-4C15850F8458}"/>
              </a:ext>
            </a:extLst>
          </p:cNvPr>
          <p:cNvSpPr txBox="1"/>
          <p:nvPr/>
        </p:nvSpPr>
        <p:spPr>
          <a:xfrm>
            <a:off x="581192" y="631546"/>
            <a:ext cx="111574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OBJETIVO GENERAL</a:t>
            </a:r>
          </a:p>
          <a:p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Desarrollar una web basada en un modelo de </a:t>
            </a:r>
            <a:r>
              <a:rPr lang="es-ES" b="1" dirty="0"/>
              <a:t>Machine </a:t>
            </a:r>
            <a:r>
              <a:rPr lang="es-ES" b="1" dirty="0" err="1"/>
              <a:t>Learning</a:t>
            </a:r>
            <a:r>
              <a:rPr lang="es-ES" b="1" dirty="0"/>
              <a:t> que sea capaz de predecir la aprobación de préstamos </a:t>
            </a:r>
            <a:r>
              <a:rPr lang="es-ES" dirty="0"/>
              <a:t>utilizando un conjunto de </a:t>
            </a:r>
            <a:r>
              <a:rPr lang="es-ES" b="1" dirty="0"/>
              <a:t>datos de </a:t>
            </a:r>
            <a:r>
              <a:rPr lang="es-ES" b="1" dirty="0" err="1"/>
              <a:t>Kaggle</a:t>
            </a:r>
            <a:r>
              <a:rPr lang="es-ES" b="1" dirty="0"/>
              <a:t>.</a:t>
            </a:r>
          </a:p>
          <a:p>
            <a:pPr algn="just"/>
            <a:endParaRPr lang="es-ES" dirty="0"/>
          </a:p>
          <a:p>
            <a:r>
              <a:rPr lang="es-ES" dirty="0"/>
              <a:t>OBJETIVOS ESPECÍFICOS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Analizar y procesar un conjunto de datos de préstamos de </a:t>
            </a:r>
            <a:r>
              <a:rPr lang="es-ES" dirty="0" err="1"/>
              <a:t>Kaggle</a:t>
            </a:r>
            <a:r>
              <a:rPr lang="es-ES" dirty="0"/>
              <a:t>, a fin de identificar las </a:t>
            </a:r>
            <a:r>
              <a:rPr lang="es-ES" dirty="0" err="1"/>
              <a:t>las</a:t>
            </a:r>
            <a:r>
              <a:rPr lang="es-ES" dirty="0"/>
              <a:t> variables predictoras más relevantes.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Entrenar y evaluar un modelo de Machine </a:t>
            </a:r>
            <a:r>
              <a:rPr lang="es-ES" dirty="0" err="1"/>
              <a:t>Learning</a:t>
            </a:r>
            <a:r>
              <a:rPr lang="es-ES" dirty="0"/>
              <a:t>, en particular,  un modelo de regresión Logística para determinar la aprobación de un </a:t>
            </a:r>
            <a:r>
              <a:rPr lang="es-ES" dirty="0" err="1"/>
              <a:t>credito</a:t>
            </a:r>
            <a:r>
              <a:rPr lang="es-ES" dirty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Visualizar e interpretar los resultados del modelo, permitiendo ejecutar una predicción de forma clara y concisa.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32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B918A-A1C8-2C0A-DC1B-A6C6809B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" y="786939"/>
            <a:ext cx="11292840" cy="4204800"/>
          </a:xfrm>
        </p:spPr>
        <p:txBody>
          <a:bodyPr/>
          <a:lstStyle/>
          <a:p>
            <a:pPr marL="0" indent="0">
              <a:buNone/>
            </a:pPr>
            <a:r>
              <a:rPr lang="es-VE" sz="2400" b="1" dirty="0"/>
              <a:t>Conclusiones y Recomendaciones</a:t>
            </a:r>
          </a:p>
          <a:p>
            <a:pPr algn="just"/>
            <a:r>
              <a:rPr lang="es-ES" sz="2400" dirty="0"/>
              <a:t>El modelo de Regresión Logística muestra un buen rendimiento en la predicción de la aprobación de préstamos. Un </a:t>
            </a:r>
            <a:r>
              <a:rPr lang="es-ES" sz="2400" dirty="0" err="1"/>
              <a:t>accuracy</a:t>
            </a:r>
            <a:r>
              <a:rPr lang="es-ES" sz="2400" dirty="0"/>
              <a:t> del 80% es un buen punto de partida, especialmente si se considera como una primera versión del modelo.</a:t>
            </a:r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MX" sz="2400" dirty="0"/>
              <a:t>Para próximos actividades es </a:t>
            </a:r>
            <a:r>
              <a:rPr lang="es-MX" sz="2400" dirty="0" err="1"/>
              <a:t>recomentable</a:t>
            </a:r>
            <a:r>
              <a:rPr lang="es-MX" sz="2400" dirty="0"/>
              <a:t> implementar otros modelos de Machine </a:t>
            </a:r>
            <a:r>
              <a:rPr lang="es-MX" sz="2400" dirty="0" err="1"/>
              <a:t>Learning</a:t>
            </a:r>
            <a:r>
              <a:rPr lang="es-MX" sz="2400" dirty="0"/>
              <a:t> a fin de Comparar el rendimiento de la Regresión Logística con otros algoritmos como Árboles de Decisión, </a:t>
            </a:r>
            <a:r>
              <a:rPr lang="es-MX" sz="2400" dirty="0" err="1"/>
              <a:t>Random</a:t>
            </a:r>
            <a:r>
              <a:rPr lang="es-MX" sz="2400" dirty="0"/>
              <a:t> Forest o </a:t>
            </a:r>
            <a:r>
              <a:rPr lang="es-MX" sz="2400" dirty="0" err="1"/>
              <a:t>Support</a:t>
            </a:r>
            <a:r>
              <a:rPr lang="es-MX" sz="2400" dirty="0"/>
              <a:t> Vector Machines.</a:t>
            </a:r>
            <a:endParaRPr lang="es-VE" sz="2400" dirty="0"/>
          </a:p>
        </p:txBody>
      </p:sp>
    </p:spTree>
    <p:extLst>
      <p:ext uri="{BB962C8B-B14F-4D97-AF65-F5344CB8AC3E}">
        <p14:creationId xmlns:p14="http://schemas.microsoft.com/office/powerpoint/2010/main" val="100178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155A3-4361-B4B8-66B1-CE737292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E58B6-B230-6D2C-C991-C2D3720C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VE" sz="2400" b="1" dirty="0"/>
              <a:t>Referencias Bibliográficas</a:t>
            </a:r>
          </a:p>
          <a:p>
            <a:r>
              <a:rPr lang="es-VE" dirty="0" err="1"/>
              <a:t>Dataset</a:t>
            </a:r>
            <a:r>
              <a:rPr lang="es-VE" dirty="0"/>
              <a:t> de </a:t>
            </a:r>
            <a:r>
              <a:rPr lang="es-VE" dirty="0" err="1"/>
              <a:t>Kaggle</a:t>
            </a:r>
            <a:r>
              <a:rPr lang="es-VE" dirty="0"/>
              <a:t>: </a:t>
            </a:r>
            <a:r>
              <a:rPr lang="es-VE" dirty="0" err="1"/>
              <a:t>Finance</a:t>
            </a:r>
            <a:r>
              <a:rPr lang="es-VE" dirty="0"/>
              <a:t> Loan </a:t>
            </a:r>
            <a:r>
              <a:rPr lang="es-VE" dirty="0" err="1"/>
              <a:t>Approval</a:t>
            </a:r>
            <a:r>
              <a:rPr lang="es-VE" dirty="0"/>
              <a:t> </a:t>
            </a:r>
            <a:r>
              <a:rPr lang="es-VE" dirty="0" err="1"/>
              <a:t>Prediction</a:t>
            </a:r>
            <a:r>
              <a:rPr lang="es-VE" dirty="0"/>
              <a:t> Data</a:t>
            </a:r>
          </a:p>
          <a:p>
            <a:r>
              <a:rPr lang="es-VE" dirty="0"/>
              <a:t>Documentación de </a:t>
            </a:r>
            <a:r>
              <a:rPr lang="es-VE" dirty="0" err="1"/>
              <a:t>Scikit-learn</a:t>
            </a:r>
            <a:r>
              <a:rPr lang="es-VE" dirty="0"/>
              <a:t>: https://scikit-learn.org/stable/</a:t>
            </a:r>
          </a:p>
          <a:p>
            <a:r>
              <a:rPr lang="es-VE" dirty="0"/>
              <a:t>Documentación de </a:t>
            </a:r>
            <a:r>
              <a:rPr lang="es-VE" dirty="0" err="1"/>
              <a:t>Streamlit</a:t>
            </a:r>
            <a:r>
              <a:rPr lang="es-VE" dirty="0"/>
              <a:t>: https://docs.streamlit.io/</a:t>
            </a:r>
          </a:p>
          <a:p>
            <a:r>
              <a:rPr lang="es-VE" dirty="0" err="1"/>
              <a:t>Credit</a:t>
            </a:r>
            <a:r>
              <a:rPr lang="es-VE" dirty="0"/>
              <a:t> </a:t>
            </a:r>
            <a:r>
              <a:rPr lang="es-VE" dirty="0" err="1"/>
              <a:t>scoring</a:t>
            </a:r>
            <a:r>
              <a:rPr lang="es-VE" dirty="0"/>
              <a:t>, aplicando técnicas de regresión logística y redes neuronales, para una cartera de microcrédito : https://repositorio.uasb.edu.ec/bitstream/10644/6872/1/T2962-MGFARF-Montalvan-Credit.pdf</a:t>
            </a:r>
          </a:p>
          <a:p>
            <a:r>
              <a:rPr lang="es-VE" dirty="0"/>
              <a:t>Regresión logística v/s Arboles de decisión en el riesgo crediticio: https://revista.ccaitese.com/index.php/ridt/article/view/21/13</a:t>
            </a:r>
          </a:p>
        </p:txBody>
      </p:sp>
    </p:spTree>
    <p:extLst>
      <p:ext uri="{BB962C8B-B14F-4D97-AF65-F5344CB8AC3E}">
        <p14:creationId xmlns:p14="http://schemas.microsoft.com/office/powerpoint/2010/main" val="3030929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VE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DEFINICIÓN DEL PROBLEMA 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78B51-1C55-65B4-E7B9-8F126F3D97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Las instituciones financieras en Estados Unidos enfrentan el desafío de evaluar de manera eficiente y precisa un gran volumen de solicitudes de préstamo. La decisión de aprobar o denegar un préstamo se basa tradicionalmente en un análisis manual de diversos factores, como el historial crediticio, los ingresos, el empleo y otros datos del solicitante. </a:t>
            </a:r>
            <a:r>
              <a:rPr lang="es-ES" b="1" dirty="0"/>
              <a:t>Este proceso puede ser lento, costoso y susceptible a errores humanos o sesgos subjetivos.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90F56-3D86-BE30-5B47-62471870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D9A08-02A1-1A20-96B0-D4377DC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DEFINICIÓN DEL PROBLEMA 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3E7630C2-9B12-960B-68EA-F4ECB7DE8C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4755FA-BB94-1358-3F75-386548096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Por lo tanto, el problema radica en desarrollar un modelo de Machine </a:t>
            </a:r>
            <a:r>
              <a:rPr lang="es-ES" dirty="0" err="1"/>
              <a:t>Learning</a:t>
            </a:r>
            <a:r>
              <a:rPr lang="es-ES" dirty="0"/>
              <a:t> preciso y confiable que pueda predecir la probabilidad de aprobación de un préstamo en Estados Unidos, utilizando un conjunto de datos de </a:t>
            </a:r>
            <a:r>
              <a:rPr lang="es-ES" dirty="0" err="1"/>
              <a:t>Kaggle</a:t>
            </a:r>
            <a:r>
              <a:rPr lang="es-ES" dirty="0"/>
              <a:t> como base para el entrenamiento y la evaluación.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342345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F3CF-A111-791B-4D55-66656079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B2B3D-D97E-80EC-4B4C-13A4A1E4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IMPORTANCIA DEL PROYECTO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8C11679B-0AE9-1771-88FE-B3D79BADD5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1F9A4-BE15-0D98-B94B-7F4EB0DDD5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Este proyecto busca predecir la aprobación de préstamos en EEUU usando Machine </a:t>
            </a:r>
            <a:r>
              <a:rPr lang="es-ES" dirty="0" err="1"/>
              <a:t>Learning</a:t>
            </a:r>
            <a:r>
              <a:rPr lang="es-ES" dirty="0"/>
              <a:t> y datos de </a:t>
            </a:r>
            <a:r>
              <a:rPr lang="es-ES" dirty="0" err="1"/>
              <a:t>Kaggle</a:t>
            </a:r>
            <a:r>
              <a:rPr lang="es-ES" dirty="0"/>
              <a:t>. Automatiza la evaluación crediticia, haciéndola más rápida, precisa y objetiva. Reduce riesgos, costos y sesgos,  facilitando el acceso al crédito.  Beneficia a instituciones financieras con mayor eficiencia y a solicitantes con procesos más justos y transparentes. Impulsa la innovación en la industria financiera con análisis predictivos.  Optimiza la toma de decisiones, minimizando pérdidas y maximizando ganancias.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146633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AF9E-8135-D696-3B03-35EF7302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A3CDF-B130-AAE8-25D3-2C00DAD7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PRESENTACIÓN DEL DATASET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890D1D42-BF0F-B31A-54A2-BC99D0F13E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ABF9CB-EC91-E59F-44BF-5FF4A875D6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n-US" dirty="0"/>
              <a:t>La data se </a:t>
            </a:r>
            <a:r>
              <a:rPr lang="en-US" dirty="0" err="1"/>
              <a:t>extrajo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de Fuente </a:t>
            </a:r>
            <a:r>
              <a:rPr lang="en-US" dirty="0" err="1"/>
              <a:t>abierta</a:t>
            </a:r>
            <a:r>
              <a:rPr lang="en-US" dirty="0"/>
              <a:t> </a:t>
            </a:r>
            <a:r>
              <a:rPr lang="en-US" dirty="0" err="1"/>
              <a:t>proveniente</a:t>
            </a:r>
            <a:r>
              <a:rPr lang="en-US" dirty="0"/>
              <a:t> de </a:t>
            </a:r>
            <a:r>
              <a:rPr lang="en-US" dirty="0" err="1"/>
              <a:t>KaggleHome</a:t>
            </a:r>
            <a:r>
              <a:rPr lang="en-US" dirty="0"/>
              <a:t> Loan Approval Prediction Data</a:t>
            </a:r>
            <a:endParaRPr lang="es-ES" dirty="0"/>
          </a:p>
          <a:p>
            <a:pPr marL="0" indent="0" algn="just">
              <a:buNone/>
            </a:pP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17297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767353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VARIABLES DEL DATASET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051821"/>
              </p:ext>
            </p:extLst>
          </p:nvPr>
        </p:nvGraphicFramePr>
        <p:xfrm>
          <a:off x="719571" y="1652337"/>
          <a:ext cx="6854248" cy="458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8E4E4-B374-4972-86DF-18161D686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DE56D0A0-35A8-954D-C7C1-279310D3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39B95D2C-5D75-8CAD-E336-3CDF446F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30DC4469-0A96-465F-0B17-65B2A30EA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A06581BE-4DA6-4CEC-CD5F-BBAF2CF1D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58D0284-4641-6614-93C0-9A0318CA0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FC8D065-23A2-55F5-5D12-6336B12BC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VE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3C8022E-A29D-1EC4-4087-8CB86064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767353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VARIABLES DEL DATASET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44BA4312-132F-CBEA-D19C-F5443D8D0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28886"/>
              </p:ext>
            </p:extLst>
          </p:nvPr>
        </p:nvGraphicFramePr>
        <p:xfrm>
          <a:off x="719571" y="1652337"/>
          <a:ext cx="6854248" cy="458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3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E8114-5C04-590C-154F-41C5D3684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8BEE-4339-7730-2A8B-597A0C9E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VISUALIZACIÓN DATASET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B712C50-D1DF-A80E-413D-D60499C70F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248613"/>
            <a:ext cx="11176000" cy="3591087"/>
          </a:xfrm>
        </p:spPr>
      </p:pic>
    </p:spTree>
    <p:extLst>
      <p:ext uri="{BB962C8B-B14F-4D97-AF65-F5344CB8AC3E}">
        <p14:creationId xmlns:p14="http://schemas.microsoft.com/office/powerpoint/2010/main" val="347177166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{6E387B3D-0474-4CDE-BE2A-98C92C307E41}tf56390039_win32</Template>
  <TotalTime>186</TotalTime>
  <Words>1451</Words>
  <Application>Microsoft Office PowerPoint</Application>
  <PresentationFormat>Panorámica</PresentationFormat>
  <Paragraphs>120</Paragraphs>
  <Slides>22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Personalizado</vt:lpstr>
      <vt:lpstr>Predicción de Aprobación de Préstamos</vt:lpstr>
      <vt:lpstr>Requisitos de tecnología</vt:lpstr>
      <vt:lpstr>DEFINICIÓN DEL PROBLEMA </vt:lpstr>
      <vt:lpstr>DEFINICIÓN DEL PROBLEMA </vt:lpstr>
      <vt:lpstr>IMPORTANCIA DEL PROYECTO</vt:lpstr>
      <vt:lpstr>PRESENTACIÓN DEL DATASET</vt:lpstr>
      <vt:lpstr>VARIABLES DEL DATASET</vt:lpstr>
      <vt:lpstr>VARIABLES DEL DATASET</vt:lpstr>
      <vt:lpstr>VISUALIZACIÓN DATASET</vt:lpstr>
      <vt:lpstr>Estadísticos Descriptivos</vt:lpstr>
      <vt:lpstr>Gráficos de Variables Categóricas</vt:lpstr>
      <vt:lpstr>Gráficos de Variables Categóricas</vt:lpstr>
      <vt:lpstr>Gráficos de Variables Categóricas</vt:lpstr>
      <vt:lpstr>Gráficos de Variables Categóricas</vt:lpstr>
      <vt:lpstr>Gráficos de Variables Numéricas</vt:lpstr>
      <vt:lpstr>Gráficos de Variables Numéricas</vt:lpstr>
      <vt:lpstr>Gráficos de Variables Numéricas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Termini</dc:creator>
  <cp:lastModifiedBy>Pedro Jose Peña Arreaza</cp:lastModifiedBy>
  <cp:revision>3</cp:revision>
  <dcterms:created xsi:type="dcterms:W3CDTF">2024-12-13T21:13:04Z</dcterms:created>
  <dcterms:modified xsi:type="dcterms:W3CDTF">2024-12-14T00:21:56Z</dcterms:modified>
</cp:coreProperties>
</file>