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733D9-F925-4F5A-AC02-DE441D4DAE24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6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71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77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301624"/>
            <a:ext cx="10807700" cy="6188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			</a:t>
            </a:r>
            <a:r>
              <a:rPr lang="vi-VN" sz="4000" u="sng" dirty="0" smtClean="0">
                <a:solidFill>
                  <a:srgbClr val="7030A0"/>
                </a:solidFill>
              </a:rPr>
              <a:t>Các đối tượng nhập dữ liệu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Cho </a:t>
            </a:r>
            <a:r>
              <a:rPr lang="vi-VN" dirty="0"/>
              <a:t>phép người sử dụng nhập dữ liệu trên trang web. Dữ liệu này có thể được gửi về server để xử lý. </a:t>
            </a:r>
          </a:p>
          <a:p>
            <a:pPr marL="0" indent="0">
              <a:buNone/>
            </a:pPr>
            <a:r>
              <a:rPr lang="vi-VN" dirty="0" smtClean="0"/>
              <a:t>    Người </a:t>
            </a:r>
            <a:r>
              <a:rPr lang="vi-VN" dirty="0"/>
              <a:t>sử dụng nhập dữ liệu thông qua các điều khiển (controls). Có nhiều loại control: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1. Form 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2. Oneline </a:t>
            </a:r>
            <a:r>
              <a:rPr lang="vi-VN" dirty="0">
                <a:solidFill>
                  <a:srgbClr val="C00000"/>
                </a:solidFill>
              </a:rPr>
              <a:t>Textbox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3. </a:t>
            </a:r>
            <a:r>
              <a:rPr lang="vi-VN" dirty="0">
                <a:solidFill>
                  <a:srgbClr val="C00000"/>
                </a:solidFill>
              </a:rPr>
              <a:t>Checkbox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4</a:t>
            </a:r>
            <a:r>
              <a:rPr lang="vi-VN" dirty="0">
                <a:solidFill>
                  <a:srgbClr val="C00000"/>
                </a:solidFill>
              </a:rPr>
              <a:t>. Radio Button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5</a:t>
            </a:r>
            <a:r>
              <a:rPr lang="vi-VN" dirty="0">
                <a:solidFill>
                  <a:srgbClr val="C00000"/>
                </a:solidFill>
              </a:rPr>
              <a:t>. Button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6</a:t>
            </a:r>
            <a:r>
              <a:rPr lang="vi-VN" dirty="0">
                <a:solidFill>
                  <a:srgbClr val="C00000"/>
                </a:solidFill>
              </a:rPr>
              <a:t>. Combo box (drop-down menu</a:t>
            </a:r>
            <a:r>
              <a:rPr lang="vi-V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7</a:t>
            </a:r>
            <a:r>
              <a:rPr lang="vi-VN" dirty="0">
                <a:solidFill>
                  <a:srgbClr val="C00000"/>
                </a:solidFill>
              </a:rPr>
              <a:t>. Listbox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8</a:t>
            </a:r>
            <a:r>
              <a:rPr lang="vi-VN" dirty="0">
                <a:solidFill>
                  <a:srgbClr val="C00000"/>
                </a:solidFill>
              </a:rPr>
              <a:t>. Hộp nhập văn bản nhiều dòng (TextArea)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9</a:t>
            </a:r>
            <a:r>
              <a:rPr lang="vi-VN" dirty="0">
                <a:solidFill>
                  <a:srgbClr val="C00000"/>
                </a:solidFill>
              </a:rPr>
              <a:t>. </a:t>
            </a:r>
            <a:r>
              <a:rPr lang="vi-VN" dirty="0" smtClean="0">
                <a:solidFill>
                  <a:srgbClr val="C00000"/>
                </a:solidFill>
              </a:rPr>
              <a:t>…</a:t>
            </a:r>
            <a:endParaRPr lang="vi-V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/>
              <a:t>   Tất </a:t>
            </a:r>
            <a:r>
              <a:rPr lang="vi-VN" dirty="0"/>
              <a:t>cả các điều khiển đều có tên được quy định qua thuộc tính </a:t>
            </a:r>
            <a:r>
              <a:rPr lang="vi-VN" dirty="0" smtClean="0"/>
              <a:t>name Tuy </a:t>
            </a:r>
            <a:r>
              <a:rPr lang="vi-VN" dirty="0"/>
              <a:t>nhiên có một số điều khiển thì name không quan trọng (các điều khiển mà sau này không cần lấy dữ </a:t>
            </a:r>
            <a:r>
              <a:rPr lang="vi-VN" dirty="0" smtClean="0"/>
              <a:t>liệu)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Các </a:t>
            </a:r>
            <a:r>
              <a:rPr lang="vi-VN" dirty="0"/>
              <a:t>điều khiển từ số 2. đến số 5 được định nghĩa nhờ thẻ </a:t>
            </a:r>
            <a:r>
              <a:rPr lang="vi-VN" dirty="0" smtClean="0"/>
              <a:t>&lt;input&gt; và </a:t>
            </a:r>
            <a:r>
              <a:rPr lang="vi-VN" dirty="0"/>
              <a:t>thuộc tính type sẽ xác định là điều khiển nào sẽ được tạo ra.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12" y="13843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16887" y="1503771"/>
            <a:ext cx="8035290" cy="395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Các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đối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tượng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nhập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dữ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liệu</a:t>
            </a:r>
            <a:endParaRPr lang="en-US" sz="3600" u="sng" spc="-10" dirty="0" smtClean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 marR="111125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sz="2400" spc="-1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Tất</a:t>
            </a:r>
            <a:r>
              <a:rPr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cả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các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có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tên được quy  định qua thuộc tính 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name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.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Tuy nhiên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có  một số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thì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name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không quan  trọng (các 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mà sau này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không 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cần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lấy dữ</a:t>
            </a:r>
            <a:r>
              <a:rPr sz="2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liệu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)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  <a:spcBef>
                <a:spcPts val="6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 </a:t>
            </a:r>
            <a:r>
              <a:rPr sz="2400" spc="-1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Các</a:t>
            </a:r>
            <a:r>
              <a:rPr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từ số 2.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đến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số 5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được định  nghĩa nhờ thẻ 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&lt;input&gt;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và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thuộc tính  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type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sẽ xác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định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là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nào sẽ 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được tạo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ra.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76" y="47371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200" y="1030287"/>
            <a:ext cx="4495800" cy="3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8200" y="1093787"/>
            <a:ext cx="5791200" cy="36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00734" y="292990"/>
            <a:ext cx="7866380" cy="54110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84300" lvl="3">
              <a:spcBef>
                <a:spcPts val="6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Form</a:t>
            </a:r>
          </a:p>
          <a:p>
            <a:pPr marL="12700">
              <a:spcBef>
                <a:spcPts val="6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Sử</a:t>
            </a:r>
            <a:r>
              <a:rPr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dụng để 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chứa mọi đối tượng</a:t>
            </a:r>
            <a:r>
              <a:rPr sz="2000" b="1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khác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>
              <a:spcBef>
                <a:spcPts val="5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	</a:t>
            </a:r>
            <a:r>
              <a:rPr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Không</a:t>
            </a:r>
            <a:r>
              <a:rPr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nhìn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thấy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trang web được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hiển</a:t>
            </a:r>
            <a:r>
              <a:rPr sz="20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thị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>
              <a:spcBef>
                <a:spcPts val="58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Quy</a:t>
            </a:r>
            <a:r>
              <a:rPr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định một số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thuộc tính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quan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trọng</a:t>
            </a:r>
            <a:r>
              <a:rPr sz="20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như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355600"/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method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action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>
              <a:spcBef>
                <a:spcPts val="5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Thẻ</a:t>
            </a:r>
            <a:r>
              <a:rPr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tạo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form: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355600">
              <a:spcBef>
                <a:spcPts val="575"/>
              </a:spcBef>
            </a:pP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&lt;form&gt;…&lt;/form&gt;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>
              <a:spcBef>
                <a:spcPts val="58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chemeClr val="accent6"/>
                </a:solidFill>
                <a:latin typeface="Verdana"/>
                <a:cs typeface="Verdana"/>
              </a:rPr>
              <a:t>Các</a:t>
            </a:r>
            <a:r>
              <a:rPr sz="2000" spc="-5" dirty="0" smtClean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accent6"/>
                </a:solidFill>
                <a:latin typeface="Verdana"/>
                <a:cs typeface="Verdana"/>
              </a:rPr>
              <a:t>thuộc tính</a:t>
            </a:r>
            <a:r>
              <a:rPr sz="2000" spc="-5" dirty="0">
                <a:solidFill>
                  <a:schemeClr val="accent6"/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47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name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=“tên_form”: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Không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quan trọng</a:t>
            </a:r>
            <a:r>
              <a:rPr sz="2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lắm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756285" marR="5080" lvl="1" indent="-286385"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action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=“địa chỉ nhận dữ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liệu”: Nên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sử dụng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đường</a:t>
            </a:r>
            <a:r>
              <a:rPr sz="2000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dẫn  tương đối nếu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nằm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trong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cùng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1</a:t>
            </a:r>
            <a:r>
              <a:rPr sz="20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web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484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method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=“phương thức gửi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dữ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liệu”.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Chỉ có 2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giá</a:t>
            </a:r>
            <a:r>
              <a:rPr sz="20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trị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155700" lvl="2" indent="-228600">
              <a:spcBef>
                <a:spcPts val="440"/>
              </a:spcBef>
              <a:buFont typeface="Verdana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(mặc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định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)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155700" lvl="2" indent="-228600">
              <a:spcBef>
                <a:spcPts val="430"/>
              </a:spcBef>
              <a:buFont typeface="Verdana"/>
              <a:buChar char="•"/>
              <a:tabLst>
                <a:tab pos="1156335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41" y="4791076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8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19200" y="1157288"/>
            <a:ext cx="6540500" cy="5340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u="sng" dirty="0" smtClean="0">
                <a:solidFill>
                  <a:srgbClr val="003399"/>
                </a:solidFill>
                <a:latin typeface="Verdana"/>
                <a:cs typeface="Verdana"/>
              </a:rPr>
              <a:t> 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Hộp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nhập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văn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bản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một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dòng</a:t>
            </a:r>
            <a:r>
              <a:rPr lang="en-US" sz="3200" dirty="0" smtClean="0">
                <a:solidFill>
                  <a:srgbClr val="003399"/>
                </a:solidFill>
                <a:latin typeface="Verdana"/>
                <a:cs typeface="Verdana"/>
              </a:rPr>
              <a:t>      </a:t>
            </a:r>
            <a:r>
              <a:rPr lang="en-US" sz="2400" dirty="0" smtClean="0">
                <a:solidFill>
                  <a:srgbClr val="003399"/>
                </a:solidFill>
                <a:latin typeface="Verdana"/>
                <a:cs typeface="Verdana"/>
              </a:rPr>
              <a:t>		</a:t>
            </a:r>
            <a:r>
              <a:rPr lang="en-US" sz="3200" dirty="0" smtClean="0">
                <a:solidFill>
                  <a:srgbClr val="003399"/>
                </a:solidFill>
                <a:latin typeface="Verdana"/>
                <a:cs typeface="Verdana"/>
              </a:rPr>
              <a:t>(</a:t>
            </a:r>
            <a:r>
              <a:rPr lang="en-US" sz="3200" dirty="0" err="1" smtClean="0">
                <a:solidFill>
                  <a:srgbClr val="003399"/>
                </a:solidFill>
                <a:latin typeface="Verdana"/>
                <a:cs typeface="Verdana"/>
              </a:rPr>
              <a:t>Oneline</a:t>
            </a:r>
            <a:r>
              <a:rPr lang="en-US" sz="3200" dirty="0" smtClean="0">
                <a:solidFill>
                  <a:srgbClr val="003399"/>
                </a:solidFill>
                <a:latin typeface="Verdana"/>
                <a:cs typeface="Verdana"/>
              </a:rPr>
              <a:t> Textbox)</a:t>
            </a:r>
          </a:p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buFont typeface="Wingdings"/>
              <a:buChar char=""/>
              <a:tabLst>
                <a:tab pos="355600" algn="l"/>
              </a:tabLst>
            </a:pPr>
            <a:endParaRPr lang="en-US" sz="2400" dirty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dirty="0" smtClean="0">
                <a:latin typeface="Verdana"/>
                <a:cs typeface="Verdana"/>
              </a:rPr>
              <a:t>    </a:t>
            </a:r>
            <a:r>
              <a:rPr sz="2400" dirty="0" err="1" smtClean="0">
                <a:latin typeface="Verdana"/>
                <a:cs typeface="Verdana"/>
              </a:rPr>
              <a:t>Sử</a:t>
            </a:r>
            <a:r>
              <a:rPr sz="2400" dirty="0" smtClean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dụng để </a:t>
            </a:r>
            <a:r>
              <a:rPr sz="2400" dirty="0">
                <a:latin typeface="Verdana"/>
                <a:cs typeface="Verdana"/>
              </a:rPr>
              <a:t>nhập các </a:t>
            </a:r>
            <a:r>
              <a:rPr sz="2400" spc="-5" dirty="0">
                <a:latin typeface="Verdana"/>
                <a:cs typeface="Verdana"/>
              </a:rPr>
              <a:t>văn bản  </a:t>
            </a:r>
            <a:r>
              <a:rPr sz="2400" dirty="0">
                <a:latin typeface="Verdana"/>
                <a:cs typeface="Verdana"/>
              </a:rPr>
              <a:t>ngắn </a:t>
            </a:r>
            <a:r>
              <a:rPr sz="2400" spc="-5" dirty="0">
                <a:latin typeface="Verdana"/>
                <a:cs typeface="Verdana"/>
              </a:rPr>
              <a:t>(trên </a:t>
            </a:r>
            <a:r>
              <a:rPr sz="2400" dirty="0">
                <a:latin typeface="Verdana"/>
                <a:cs typeface="Verdana"/>
              </a:rPr>
              <a:t>1 </a:t>
            </a:r>
            <a:r>
              <a:rPr sz="2400" spc="-5" dirty="0">
                <a:latin typeface="Verdana"/>
                <a:cs typeface="Verdana"/>
              </a:rPr>
              <a:t>dòng) </a:t>
            </a:r>
            <a:r>
              <a:rPr sz="2400" dirty="0">
                <a:latin typeface="Verdana"/>
                <a:cs typeface="Verdana"/>
              </a:rPr>
              <a:t>hoặc mật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khẩu</a:t>
            </a:r>
            <a:endParaRPr sz="2400" dirty="0">
              <a:latin typeface="Verdana"/>
              <a:cs typeface="Verdana"/>
            </a:endParaRPr>
          </a:p>
          <a:p>
            <a:pPr marL="12700">
              <a:spcBef>
                <a:spcPts val="115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latin typeface="Verdana"/>
                <a:cs typeface="Verdana"/>
              </a:rPr>
              <a:t>    </a:t>
            </a:r>
            <a:r>
              <a:rPr sz="2400" spc="-5" dirty="0" err="1" smtClean="0">
                <a:latin typeface="Verdana"/>
                <a:cs typeface="Verdana"/>
              </a:rPr>
              <a:t>Thẻ</a:t>
            </a:r>
            <a:r>
              <a:rPr sz="2400" spc="-5" dirty="0">
                <a:latin typeface="Verdana"/>
                <a:cs typeface="Verdana"/>
              </a:rPr>
              <a:t>: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&lt;input&gt;</a:t>
            </a:r>
            <a:endParaRPr sz="2400" dirty="0">
              <a:latin typeface="Verdana"/>
              <a:cs typeface="Verdana"/>
            </a:endParaRPr>
          </a:p>
          <a:p>
            <a:pPr marL="12700">
              <a:spcBef>
                <a:spcPts val="115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latin typeface="Verdana"/>
                <a:cs typeface="Verdana"/>
              </a:rPr>
              <a:t>    </a:t>
            </a:r>
            <a:r>
              <a:rPr sz="2400" spc="-5" dirty="0" err="1" smtClean="0">
                <a:latin typeface="Verdana"/>
                <a:cs typeface="Verdana"/>
              </a:rPr>
              <a:t>Thuộc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tính</a:t>
            </a:r>
            <a:r>
              <a:rPr sz="2400" dirty="0"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102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name</a:t>
            </a:r>
            <a:r>
              <a:rPr sz="2000" spc="-5" dirty="0">
                <a:latin typeface="Verdana"/>
                <a:cs typeface="Verdana"/>
              </a:rPr>
              <a:t>=“tên_đt”: quan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trọng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96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type</a:t>
            </a:r>
            <a:r>
              <a:rPr sz="2000" b="1" dirty="0">
                <a:latin typeface="Verdana"/>
                <a:cs typeface="Verdana"/>
              </a:rPr>
              <a:t>=“text”</a:t>
            </a:r>
            <a:r>
              <a:rPr sz="2000" dirty="0">
                <a:latin typeface="Verdana"/>
                <a:cs typeface="Verdana"/>
              </a:rPr>
              <a:t>:Ô nhập văn </a:t>
            </a:r>
            <a:r>
              <a:rPr sz="2000" spc="-5" dirty="0">
                <a:latin typeface="Verdana"/>
                <a:cs typeface="Verdana"/>
              </a:rPr>
              <a:t>bản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thường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96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type</a:t>
            </a:r>
            <a:r>
              <a:rPr sz="2000" b="1" dirty="0">
                <a:latin typeface="Verdana"/>
                <a:cs typeface="Verdana"/>
              </a:rPr>
              <a:t>=“password”</a:t>
            </a:r>
            <a:r>
              <a:rPr sz="2000" dirty="0">
                <a:latin typeface="Verdana"/>
                <a:cs typeface="Verdana"/>
              </a:rPr>
              <a:t>: ô nhập </a:t>
            </a:r>
            <a:r>
              <a:rPr sz="2000" spc="-5" dirty="0">
                <a:latin typeface="Verdana"/>
                <a:cs typeface="Verdana"/>
              </a:rPr>
              <a:t>mật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khẩu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96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value</a:t>
            </a:r>
            <a:r>
              <a:rPr sz="2000" dirty="0">
                <a:latin typeface="Verdana"/>
                <a:cs typeface="Verdana"/>
              </a:rPr>
              <a:t>=“giá </a:t>
            </a:r>
            <a:r>
              <a:rPr sz="2000" spc="-5" dirty="0">
                <a:latin typeface="Verdana"/>
                <a:cs typeface="Verdana"/>
              </a:rPr>
              <a:t>trị mặc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định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1" y="1676398"/>
            <a:ext cx="2353003" cy="10764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75" y="4808537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83182" y="920556"/>
            <a:ext cx="5955030" cy="54500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3510">
              <a:lnSpc>
                <a:spcPct val="110100"/>
              </a:lnSpc>
              <a:spcBef>
                <a:spcPts val="9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dirty="0" smtClean="0">
                <a:solidFill>
                  <a:srgbClr val="003399"/>
                </a:solidFill>
                <a:latin typeface="Verdana"/>
                <a:cs typeface="Verdana"/>
              </a:rPr>
              <a:t>			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Check BOX</a:t>
            </a:r>
          </a:p>
          <a:p>
            <a:pPr marL="12700" marR="143510">
              <a:lnSpc>
                <a:spcPct val="110100"/>
              </a:lnSpc>
              <a:spcBef>
                <a:spcPts val="9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sz="2400" dirty="0" smtClean="0">
                <a:latin typeface="Verdana"/>
                <a:cs typeface="Verdana"/>
              </a:rPr>
              <a:t>Cho </a:t>
            </a:r>
            <a:r>
              <a:rPr sz="2400" dirty="0">
                <a:latin typeface="Verdana"/>
                <a:cs typeface="Verdana"/>
              </a:rPr>
              <a:t>phép </a:t>
            </a:r>
            <a:r>
              <a:rPr sz="2400" b="1" spc="-5" dirty="0">
                <a:latin typeface="Verdana"/>
                <a:cs typeface="Verdana"/>
              </a:rPr>
              <a:t>chọn nhiều </a:t>
            </a:r>
            <a:r>
              <a:rPr sz="2400" spc="-5" dirty="0">
                <a:latin typeface="Verdana"/>
                <a:cs typeface="Verdana"/>
              </a:rPr>
              <a:t>lựa </a:t>
            </a:r>
            <a:r>
              <a:rPr sz="2400" dirty="0">
                <a:latin typeface="Verdana"/>
                <a:cs typeface="Verdana"/>
              </a:rPr>
              <a:t>chọn  </a:t>
            </a:r>
            <a:r>
              <a:rPr sz="2400" spc="-5" dirty="0">
                <a:latin typeface="Verdana"/>
                <a:cs typeface="Verdana"/>
              </a:rPr>
              <a:t>trong </a:t>
            </a:r>
            <a:r>
              <a:rPr sz="2400" dirty="0">
                <a:latin typeface="Verdana"/>
                <a:cs typeface="Verdana"/>
              </a:rPr>
              <a:t>một nhóm </a:t>
            </a:r>
            <a:r>
              <a:rPr sz="2400" spc="-5" dirty="0">
                <a:latin typeface="Verdana"/>
                <a:cs typeface="Verdana"/>
              </a:rPr>
              <a:t>lựa </a:t>
            </a:r>
            <a:r>
              <a:rPr sz="2400" dirty="0">
                <a:latin typeface="Verdana"/>
                <a:cs typeface="Verdana"/>
              </a:rPr>
              <a:t>chọn </a:t>
            </a:r>
            <a:r>
              <a:rPr sz="2400" spc="-5" dirty="0">
                <a:latin typeface="Verdana"/>
                <a:cs typeface="Verdana"/>
              </a:rPr>
              <a:t>được đưa  </a:t>
            </a:r>
            <a:r>
              <a:rPr sz="2400" dirty="0">
                <a:latin typeface="Verdana"/>
                <a:cs typeface="Verdana"/>
              </a:rPr>
              <a:t>ra </a:t>
            </a:r>
            <a:r>
              <a:rPr sz="2400" spc="-5" dirty="0">
                <a:latin typeface="Verdana"/>
                <a:cs typeface="Verdana"/>
              </a:rPr>
              <a:t>bằng </a:t>
            </a:r>
            <a:r>
              <a:rPr sz="2400" dirty="0">
                <a:latin typeface="Verdana"/>
                <a:cs typeface="Verdana"/>
              </a:rPr>
              <a:t>cách đánh </a:t>
            </a:r>
            <a:r>
              <a:rPr sz="2400" spc="-5" dirty="0">
                <a:latin typeface="Verdana"/>
                <a:cs typeface="Verdana"/>
              </a:rPr>
              <a:t>dấu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(“tích</a:t>
            </a:r>
            <a:r>
              <a:rPr sz="2400" spc="-5" dirty="0">
                <a:latin typeface="Verdana"/>
                <a:cs typeface="Verdana"/>
              </a:rPr>
              <a:t>”).</a:t>
            </a:r>
            <a:endParaRPr sz="2400" dirty="0">
              <a:latin typeface="Verdana"/>
              <a:cs typeface="Verdana"/>
            </a:endParaRPr>
          </a:p>
          <a:p>
            <a:pPr marL="12700" marR="445134">
              <a:lnSpc>
                <a:spcPct val="110000"/>
              </a:lnSpc>
              <a:spcBef>
                <a:spcPts val="5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latin typeface="Verdana"/>
                <a:cs typeface="Verdana"/>
              </a:rPr>
              <a:t>-</a:t>
            </a:r>
            <a:r>
              <a:rPr sz="24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z="2400"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z="2400" b="1" spc="-10" dirty="0">
                <a:latin typeface="Verdana"/>
                <a:cs typeface="Verdana"/>
              </a:rPr>
              <a:t>&lt;input&gt;</a:t>
            </a:r>
            <a:r>
              <a:rPr sz="2400" spc="-10" dirty="0">
                <a:latin typeface="Verdana"/>
                <a:cs typeface="Verdana"/>
              </a:rPr>
              <a:t>: </a:t>
            </a:r>
            <a:r>
              <a:rPr sz="2400" dirty="0">
                <a:latin typeface="Verdana"/>
                <a:cs typeface="Verdana"/>
              </a:rPr>
              <a:t>mỗi ô nhập cần 1  </a:t>
            </a:r>
            <a:r>
              <a:rPr sz="2400" spc="-5" dirty="0">
                <a:latin typeface="Verdana"/>
                <a:cs typeface="Verdana"/>
              </a:rPr>
              <a:t>thẻ</a:t>
            </a:r>
            <a:endParaRPr sz="2400" dirty="0">
              <a:latin typeface="Verdana"/>
              <a:cs typeface="Verdana"/>
            </a:endParaRPr>
          </a:p>
          <a:p>
            <a:pPr marL="12700">
              <a:spcBef>
                <a:spcPts val="86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solidFill>
                  <a:srgbClr val="C00000"/>
                </a:solidFill>
                <a:latin typeface="Verdana"/>
                <a:cs typeface="Verdana"/>
              </a:rPr>
              <a:t>-</a:t>
            </a:r>
            <a:r>
              <a:rPr sz="24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z="2400"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sz="240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77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name</a:t>
            </a:r>
            <a:r>
              <a:rPr sz="2000" spc="-5" dirty="0">
                <a:latin typeface="Verdana"/>
                <a:cs typeface="Verdana"/>
              </a:rPr>
              <a:t>=“tên_đt”: quan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trọng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72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type=“checkbox”</a:t>
            </a:r>
            <a:endParaRPr sz="2000" dirty="0">
              <a:latin typeface="Verdana"/>
              <a:cs typeface="Verdana"/>
            </a:endParaRPr>
          </a:p>
          <a:p>
            <a:pPr marL="756285" marR="5080" lvl="1" indent="-286385">
              <a:lnSpc>
                <a:spcPct val="110000"/>
              </a:lnSpc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value</a:t>
            </a:r>
            <a:r>
              <a:rPr sz="2000" dirty="0">
                <a:latin typeface="Verdana"/>
                <a:cs typeface="Verdana"/>
              </a:rPr>
              <a:t>=“giá </a:t>
            </a:r>
            <a:r>
              <a:rPr sz="2000" spc="-5" dirty="0">
                <a:latin typeface="Verdana"/>
                <a:cs typeface="Verdana"/>
              </a:rPr>
              <a:t>trị”: đây </a:t>
            </a:r>
            <a:r>
              <a:rPr sz="2000" spc="-10" dirty="0">
                <a:latin typeface="Verdana"/>
                <a:cs typeface="Verdana"/>
              </a:rPr>
              <a:t>là </a:t>
            </a:r>
            <a:r>
              <a:rPr sz="2000" spc="-5" dirty="0">
                <a:latin typeface="Verdana"/>
                <a:cs typeface="Verdana"/>
              </a:rPr>
              <a:t>giá trị </a:t>
            </a:r>
            <a:r>
              <a:rPr sz="2000" dirty="0">
                <a:latin typeface="Verdana"/>
                <a:cs typeface="Verdana"/>
              </a:rPr>
              <a:t>chương  </a:t>
            </a:r>
            <a:r>
              <a:rPr sz="2000" spc="-5" dirty="0">
                <a:latin typeface="Verdana"/>
                <a:cs typeface="Verdana"/>
              </a:rPr>
              <a:t>trình </a:t>
            </a:r>
            <a:r>
              <a:rPr sz="2000" dirty="0">
                <a:latin typeface="Verdana"/>
                <a:cs typeface="Verdana"/>
              </a:rPr>
              <a:t>sẽ nhận </a:t>
            </a:r>
            <a:r>
              <a:rPr sz="2000" spc="-5" dirty="0">
                <a:latin typeface="Verdana"/>
                <a:cs typeface="Verdana"/>
              </a:rPr>
              <a:t>được </a:t>
            </a:r>
            <a:r>
              <a:rPr sz="2000" dirty="0">
                <a:latin typeface="Verdana"/>
                <a:cs typeface="Verdana"/>
              </a:rPr>
              <a:t>nếu </a:t>
            </a:r>
            <a:r>
              <a:rPr sz="2000" spc="-5" dirty="0">
                <a:latin typeface="Verdana"/>
                <a:cs typeface="Verdana"/>
              </a:rPr>
              <a:t>NSD </a:t>
            </a:r>
            <a:r>
              <a:rPr sz="2000" dirty="0">
                <a:latin typeface="Verdana"/>
                <a:cs typeface="Verdana"/>
              </a:rPr>
              <a:t>chọn ô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này</a:t>
            </a:r>
            <a:r>
              <a:rPr sz="2000" dirty="0">
                <a:latin typeface="Verdana"/>
                <a:cs typeface="Verdana"/>
              </a:rPr>
              <a:t>.</a:t>
            </a:r>
          </a:p>
          <a:p>
            <a:pPr marL="756285" marR="236220" lvl="1" indent="-286385">
              <a:lnSpc>
                <a:spcPct val="110000"/>
              </a:lnSpc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checked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nếu có </a:t>
            </a:r>
            <a:r>
              <a:rPr sz="2000" spc="-5" dirty="0">
                <a:latin typeface="Verdana"/>
                <a:cs typeface="Verdana"/>
              </a:rPr>
              <a:t>thì </a:t>
            </a:r>
            <a:r>
              <a:rPr sz="2000" dirty="0">
                <a:latin typeface="Verdana"/>
                <a:cs typeface="Verdana"/>
              </a:rPr>
              <a:t>nút này </a:t>
            </a:r>
            <a:r>
              <a:rPr sz="2000" spc="-5" dirty="0">
                <a:latin typeface="Verdana"/>
                <a:cs typeface="Verdana"/>
              </a:rPr>
              <a:t>mặc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định  được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chọn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05800" y="1523936"/>
            <a:ext cx="2209800" cy="10588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99450" y="1517713"/>
            <a:ext cx="2222500" cy="1071880"/>
          </a:xfrm>
          <a:custGeom>
            <a:avLst/>
            <a:gdLst/>
            <a:ahLst/>
            <a:cxnLst/>
            <a:rect l="l" t="t" r="r" b="b"/>
            <a:pathLst>
              <a:path w="2222500" h="1071880">
                <a:moveTo>
                  <a:pt x="0" y="1071562"/>
                </a:moveTo>
                <a:lnTo>
                  <a:pt x="2222500" y="1071562"/>
                </a:lnTo>
                <a:lnTo>
                  <a:pt x="2222500" y="0"/>
                </a:lnTo>
                <a:lnTo>
                  <a:pt x="0" y="0"/>
                </a:lnTo>
                <a:lnTo>
                  <a:pt x="0" y="107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328" y="4998657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46149" y="947132"/>
            <a:ext cx="5822315" cy="5680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275">
              <a:lnSpc>
                <a:spcPct val="110000"/>
              </a:lnSpc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			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Option Button </a:t>
            </a:r>
          </a:p>
          <a:p>
            <a:pPr marL="12700" marR="295275">
              <a:lnSpc>
                <a:spcPct val="110000"/>
              </a:lnSpc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3200" dirty="0" smtClean="0">
                <a:solidFill>
                  <a:srgbClr val="003399"/>
                </a:solidFill>
                <a:latin typeface="Verdana"/>
                <a:cs typeface="Verdana"/>
              </a:rPr>
              <a:t>( Radio Button)</a:t>
            </a:r>
          </a:p>
          <a:p>
            <a:pPr marL="12700" marR="295275">
              <a:lnSpc>
                <a:spcPct val="110000"/>
              </a:lnSpc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       </a:t>
            </a:r>
            <a:r>
              <a:rPr sz="2000" dirty="0" smtClean="0">
                <a:latin typeface="Verdana"/>
                <a:cs typeface="Verdana"/>
              </a:rPr>
              <a:t>Cho </a:t>
            </a:r>
            <a:r>
              <a:rPr sz="2000" spc="-5" dirty="0">
                <a:latin typeface="Verdana"/>
                <a:cs typeface="Verdana"/>
              </a:rPr>
              <a:t>phép </a:t>
            </a:r>
            <a:r>
              <a:rPr sz="2000" b="1" spc="-5" dirty="0">
                <a:latin typeface="Verdana"/>
                <a:cs typeface="Verdana"/>
              </a:rPr>
              <a:t>chọn </a:t>
            </a:r>
            <a:r>
              <a:rPr sz="2000" b="1" dirty="0">
                <a:latin typeface="Verdana"/>
                <a:cs typeface="Verdana"/>
              </a:rPr>
              <a:t>một </a:t>
            </a:r>
            <a:r>
              <a:rPr sz="2000" spc="-5" dirty="0">
                <a:latin typeface="Verdana"/>
                <a:cs typeface="Verdana"/>
              </a:rPr>
              <a:t>lựa </a:t>
            </a:r>
            <a:r>
              <a:rPr sz="2000" dirty="0">
                <a:latin typeface="Verdana"/>
                <a:cs typeface="Verdana"/>
              </a:rPr>
              <a:t>chọn </a:t>
            </a:r>
            <a:r>
              <a:rPr sz="2000" spc="-5" dirty="0">
                <a:latin typeface="Verdana"/>
                <a:cs typeface="Verdana"/>
              </a:rPr>
              <a:t>trong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một  </a:t>
            </a:r>
            <a:r>
              <a:rPr sz="2000" dirty="0">
                <a:latin typeface="Verdana"/>
                <a:cs typeface="Verdana"/>
              </a:rPr>
              <a:t>nhóm </a:t>
            </a:r>
            <a:r>
              <a:rPr sz="2000" spc="-5" dirty="0">
                <a:latin typeface="Verdana"/>
                <a:cs typeface="Verdana"/>
              </a:rPr>
              <a:t>lựa </a:t>
            </a:r>
            <a:r>
              <a:rPr sz="2000" dirty="0">
                <a:latin typeface="Verdana"/>
                <a:cs typeface="Verdana"/>
              </a:rPr>
              <a:t>chọn </a:t>
            </a:r>
            <a:r>
              <a:rPr sz="2000" spc="-5" dirty="0">
                <a:latin typeface="Verdana"/>
                <a:cs typeface="Verdana"/>
              </a:rPr>
              <a:t>được đưa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ra.</a:t>
            </a:r>
            <a:endParaRPr sz="2000" dirty="0">
              <a:latin typeface="Verdana"/>
              <a:cs typeface="Verdana"/>
            </a:endParaRPr>
          </a:p>
          <a:p>
            <a:pPr marL="12700" marR="617220">
              <a:lnSpc>
                <a:spcPct val="110000"/>
              </a:lnSpc>
              <a:spcBef>
                <a:spcPts val="48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       </a:t>
            </a:r>
            <a:r>
              <a:rPr sz="2000" spc="-5" dirty="0" err="1" smtClean="0">
                <a:latin typeface="Verdana"/>
                <a:cs typeface="Verdana"/>
              </a:rPr>
              <a:t>Trên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 form </a:t>
            </a:r>
            <a:r>
              <a:rPr sz="2000" dirty="0">
                <a:latin typeface="Verdana"/>
                <a:cs typeface="Verdana"/>
              </a:rPr>
              <a:t>có </a:t>
            </a:r>
            <a:r>
              <a:rPr sz="2000" spc="-5" dirty="0">
                <a:latin typeface="Verdana"/>
                <a:cs typeface="Verdana"/>
              </a:rPr>
              <a:t>thể </a:t>
            </a:r>
            <a:r>
              <a:rPr sz="2000" dirty="0">
                <a:latin typeface="Verdana"/>
                <a:cs typeface="Verdana"/>
              </a:rPr>
              <a:t>có </a:t>
            </a:r>
            <a:r>
              <a:rPr sz="2000" spc="-5" dirty="0">
                <a:latin typeface="Verdana"/>
                <a:cs typeface="Verdana"/>
              </a:rPr>
              <a:t>nhiều </a:t>
            </a:r>
            <a:r>
              <a:rPr sz="2000" dirty="0">
                <a:latin typeface="Verdana"/>
                <a:cs typeface="Verdana"/>
              </a:rPr>
              <a:t>nhóm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lựa  </a:t>
            </a:r>
            <a:r>
              <a:rPr sz="2000" dirty="0">
                <a:latin typeface="Verdana"/>
                <a:cs typeface="Verdana"/>
              </a:rPr>
              <a:t>chọn </a:t>
            </a:r>
            <a:r>
              <a:rPr sz="2000" spc="-5" dirty="0">
                <a:latin typeface="Verdana"/>
                <a:cs typeface="Verdana"/>
              </a:rPr>
              <a:t>kiểu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này</a:t>
            </a:r>
            <a:r>
              <a:rPr sz="2000" dirty="0">
                <a:latin typeface="Verdana"/>
                <a:cs typeface="Verdana"/>
              </a:rPr>
              <a:t>.</a:t>
            </a:r>
          </a:p>
          <a:p>
            <a:pPr marL="12700">
              <a:spcBef>
                <a:spcPts val="7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       </a:t>
            </a:r>
            <a:r>
              <a:rPr sz="2000" spc="-5" dirty="0" err="1" smtClean="0">
                <a:latin typeface="Verdana"/>
                <a:cs typeface="Verdana"/>
              </a:rPr>
              <a:t>Thẻ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b="1" dirty="0">
                <a:latin typeface="Verdana"/>
                <a:cs typeface="Verdana"/>
              </a:rPr>
              <a:t>&lt;input&gt;</a:t>
            </a:r>
            <a:r>
              <a:rPr sz="2000" dirty="0">
                <a:latin typeface="Verdana"/>
                <a:cs typeface="Verdana"/>
              </a:rPr>
              <a:t>: Mỗi ô cần 1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thẻ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7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Verdana"/>
                <a:cs typeface="Verdana"/>
              </a:rPr>
              <a:t>       </a:t>
            </a:r>
            <a:r>
              <a:rPr sz="2000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z="2000" spc="-5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56285" marR="5080" lvl="1" indent="-286385">
              <a:lnSpc>
                <a:spcPct val="110100"/>
              </a:lnSpc>
              <a:spcBef>
                <a:spcPts val="464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name</a:t>
            </a:r>
            <a:r>
              <a:rPr spc="-5" dirty="0">
                <a:latin typeface="Verdana"/>
                <a:cs typeface="Verdana"/>
              </a:rPr>
              <a:t>=“tên_đt”: quan trọng. Các đối tượng  </a:t>
            </a:r>
            <a:r>
              <a:rPr dirty="0">
                <a:latin typeface="Verdana"/>
                <a:cs typeface="Verdana"/>
              </a:rPr>
              <a:t>cùng </a:t>
            </a:r>
            <a:r>
              <a:rPr spc="-5" dirty="0">
                <a:latin typeface="Verdana"/>
                <a:cs typeface="Verdana"/>
              </a:rPr>
              <a:t>tên thì thuộc </a:t>
            </a:r>
            <a:r>
              <a:rPr dirty="0">
                <a:latin typeface="Verdana"/>
                <a:cs typeface="Verdana"/>
              </a:rPr>
              <a:t>cùng nhóm</a:t>
            </a:r>
            <a:r>
              <a:rPr dirty="0">
                <a:latin typeface="Verdana"/>
                <a:cs typeface="Verdana"/>
              </a:rPr>
              <a:t>.</a:t>
            </a:r>
          </a:p>
          <a:p>
            <a:pPr marL="756285" lvl="1" indent="-286385">
              <a:spcBef>
                <a:spcPts val="645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type=“radio”</a:t>
            </a:r>
            <a:endParaRPr dirty="0">
              <a:latin typeface="Verdana"/>
              <a:cs typeface="Verdana"/>
            </a:endParaRPr>
          </a:p>
          <a:p>
            <a:pPr marL="756285" marR="114935" lvl="1" indent="-286385">
              <a:lnSpc>
                <a:spcPct val="110000"/>
              </a:lnSpc>
              <a:spcBef>
                <a:spcPts val="434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value</a:t>
            </a:r>
            <a:r>
              <a:rPr spc="-5" dirty="0">
                <a:latin typeface="Verdana"/>
                <a:cs typeface="Verdana"/>
              </a:rPr>
              <a:t>=“giá trị”: đây </a:t>
            </a:r>
            <a:r>
              <a:rPr spc="5" dirty="0">
                <a:latin typeface="Verdana"/>
                <a:cs typeface="Verdana"/>
              </a:rPr>
              <a:t>là </a:t>
            </a:r>
            <a:r>
              <a:rPr spc="-5" dirty="0">
                <a:latin typeface="Verdana"/>
                <a:cs typeface="Verdana"/>
              </a:rPr>
              <a:t>giá trị </a:t>
            </a:r>
            <a:r>
              <a:rPr dirty="0">
                <a:latin typeface="Verdana"/>
                <a:cs typeface="Verdana"/>
              </a:rPr>
              <a:t>chương </a:t>
            </a:r>
            <a:r>
              <a:rPr spc="-5" dirty="0">
                <a:latin typeface="Verdana"/>
                <a:cs typeface="Verdana"/>
              </a:rPr>
              <a:t>trình  </a:t>
            </a:r>
            <a:r>
              <a:rPr dirty="0">
                <a:latin typeface="Verdana"/>
                <a:cs typeface="Verdana"/>
              </a:rPr>
              <a:t>sẽ nhận </a:t>
            </a:r>
            <a:r>
              <a:rPr spc="-5" dirty="0">
                <a:latin typeface="Verdana"/>
                <a:cs typeface="Verdana"/>
              </a:rPr>
              <a:t>được </a:t>
            </a:r>
            <a:r>
              <a:rPr dirty="0">
                <a:latin typeface="Verdana"/>
                <a:cs typeface="Verdana"/>
              </a:rPr>
              <a:t>nếu </a:t>
            </a:r>
            <a:r>
              <a:rPr spc="-5" dirty="0">
                <a:latin typeface="Verdana"/>
                <a:cs typeface="Verdana"/>
              </a:rPr>
              <a:t>NSD chọn </a:t>
            </a:r>
            <a:r>
              <a:rPr dirty="0">
                <a:latin typeface="Verdana"/>
                <a:cs typeface="Verdana"/>
              </a:rPr>
              <a:t>ô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này</a:t>
            </a:r>
            <a:r>
              <a:rPr dirty="0">
                <a:latin typeface="Verdana"/>
                <a:cs typeface="Verdana"/>
              </a:rPr>
              <a:t>.</a:t>
            </a:r>
          </a:p>
          <a:p>
            <a:pPr marL="756285" lvl="1" indent="-286385">
              <a:spcBef>
                <a:spcPts val="65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checked</a:t>
            </a:r>
            <a:r>
              <a:rPr spc="-5" dirty="0">
                <a:latin typeface="Verdana"/>
                <a:cs typeface="Verdana"/>
              </a:rPr>
              <a:t>: nếu </a:t>
            </a:r>
            <a:r>
              <a:rPr dirty="0">
                <a:latin typeface="Verdana"/>
                <a:cs typeface="Verdana"/>
              </a:rPr>
              <a:t>có </a:t>
            </a:r>
            <a:r>
              <a:rPr spc="-5" dirty="0">
                <a:latin typeface="Verdana"/>
                <a:cs typeface="Verdana"/>
              </a:rPr>
              <a:t>thì </a:t>
            </a:r>
            <a:r>
              <a:rPr dirty="0">
                <a:latin typeface="Verdana"/>
                <a:cs typeface="Verdana"/>
              </a:rPr>
              <a:t>nút này mặc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định</a:t>
            </a:r>
            <a:endParaRPr dirty="0">
              <a:latin typeface="Verdana"/>
              <a:cs typeface="Verdana"/>
            </a:endParaRPr>
          </a:p>
          <a:p>
            <a:pPr marL="756285">
              <a:spcBef>
                <a:spcPts val="215"/>
              </a:spcBef>
            </a:pPr>
            <a:r>
              <a:rPr spc="-5" dirty="0">
                <a:latin typeface="Verdana"/>
                <a:cs typeface="Verdana"/>
              </a:rPr>
              <a:t>được </a:t>
            </a:r>
            <a:r>
              <a:rPr dirty="0">
                <a:latin typeface="Verdana"/>
                <a:cs typeface="Verdana"/>
              </a:rPr>
              <a:t>chọn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82000" y="1447737"/>
            <a:ext cx="2133600" cy="1150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75650" y="1441514"/>
            <a:ext cx="2146300" cy="1163955"/>
          </a:xfrm>
          <a:custGeom>
            <a:avLst/>
            <a:gdLst/>
            <a:ahLst/>
            <a:cxnLst/>
            <a:rect l="l" t="t" r="r" b="b"/>
            <a:pathLst>
              <a:path w="2146300" h="1163955">
                <a:moveTo>
                  <a:pt x="0" y="1163637"/>
                </a:moveTo>
                <a:lnTo>
                  <a:pt x="2146300" y="1163637"/>
                </a:lnTo>
                <a:lnTo>
                  <a:pt x="2146300" y="0"/>
                </a:lnTo>
                <a:lnTo>
                  <a:pt x="0" y="0"/>
                </a:lnTo>
                <a:lnTo>
                  <a:pt x="0" y="1163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75" y="498475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99626" y="3979798"/>
            <a:ext cx="79375" cy="157480"/>
          </a:xfrm>
          <a:custGeom>
            <a:avLst/>
            <a:gdLst/>
            <a:ahLst/>
            <a:cxnLst/>
            <a:rect l="l" t="t" r="r" b="b"/>
            <a:pathLst>
              <a:path w="79375" h="157479">
                <a:moveTo>
                  <a:pt x="0" y="157225"/>
                </a:moveTo>
                <a:lnTo>
                  <a:pt x="79375" y="0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32976" y="3708400"/>
            <a:ext cx="79375" cy="157480"/>
          </a:xfrm>
          <a:custGeom>
            <a:avLst/>
            <a:gdLst/>
            <a:ahLst/>
            <a:cxnLst/>
            <a:rect l="l" t="t" r="r" b="b"/>
            <a:pathLst>
              <a:path w="79375" h="157479">
                <a:moveTo>
                  <a:pt x="0" y="157225"/>
                </a:moveTo>
                <a:lnTo>
                  <a:pt x="79375" y="0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59940" y="1234796"/>
            <a:ext cx="6117590" cy="539891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384300" lvl="3">
              <a:spcBef>
                <a:spcPts val="8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Nút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lệnh</a:t>
            </a: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( Button)</a:t>
            </a:r>
          </a:p>
          <a:p>
            <a:pPr marL="12700">
              <a:spcBef>
                <a:spcPts val="8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dirty="0" err="1" smtClean="0">
                <a:latin typeface="Verdana"/>
                <a:cs typeface="Verdana"/>
              </a:rPr>
              <a:t>Sử</a:t>
            </a:r>
            <a:r>
              <a:rPr sz="2000" dirty="0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dụng </a:t>
            </a:r>
            <a:r>
              <a:rPr sz="2000" spc="-5" dirty="0">
                <a:latin typeface="Verdana"/>
                <a:cs typeface="Verdana"/>
              </a:rPr>
              <a:t>để NSD </a:t>
            </a:r>
            <a:r>
              <a:rPr sz="2000" dirty="0">
                <a:latin typeface="Verdana"/>
                <a:cs typeface="Verdana"/>
              </a:rPr>
              <a:t>ra </a:t>
            </a:r>
            <a:r>
              <a:rPr sz="2000" spc="-5" dirty="0">
                <a:latin typeface="Verdana"/>
                <a:cs typeface="Verdana"/>
              </a:rPr>
              <a:t>lệnh thực hiện </a:t>
            </a:r>
            <a:r>
              <a:rPr sz="2000" dirty="0">
                <a:latin typeface="Verdana"/>
                <a:cs typeface="Verdana"/>
              </a:rPr>
              <a:t>công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việc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7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latin typeface="Verdana"/>
                <a:cs typeface="Verdana"/>
              </a:rPr>
              <a:t>Trên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web </a:t>
            </a:r>
            <a:r>
              <a:rPr sz="2000" dirty="0">
                <a:latin typeface="Verdana"/>
                <a:cs typeface="Verdana"/>
              </a:rPr>
              <a:t>có 3 </a:t>
            </a:r>
            <a:r>
              <a:rPr sz="2000" spc="-5" dirty="0">
                <a:latin typeface="Verdana"/>
                <a:cs typeface="Verdana"/>
              </a:rPr>
              <a:t>loại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nút</a:t>
            </a:r>
            <a:r>
              <a:rPr sz="2000" spc="-5" dirty="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68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i="1" spc="-5" dirty="0">
                <a:solidFill>
                  <a:srgbClr val="C00000"/>
                </a:solidFill>
                <a:latin typeface="Verdana"/>
                <a:cs typeface="Verdana"/>
              </a:rPr>
              <a:t>submit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pc="-5" dirty="0">
                <a:latin typeface="Verdana"/>
                <a:cs typeface="Verdana"/>
              </a:rPr>
              <a:t>Tự động </a:t>
            </a:r>
            <a:r>
              <a:rPr dirty="0">
                <a:latin typeface="Verdana"/>
                <a:cs typeface="Verdana"/>
              </a:rPr>
              <a:t>ra lệnh </a:t>
            </a:r>
            <a:r>
              <a:rPr spc="-5" dirty="0">
                <a:latin typeface="Verdana"/>
                <a:cs typeface="Verdana"/>
              </a:rPr>
              <a:t>gửi dữ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liệu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5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i="1" spc="-5" dirty="0">
                <a:solidFill>
                  <a:srgbClr val="C00000"/>
                </a:solidFill>
                <a:latin typeface="Verdana"/>
                <a:cs typeface="Verdana"/>
              </a:rPr>
              <a:t>reset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pc="-5" dirty="0">
                <a:latin typeface="Verdana"/>
                <a:cs typeface="Verdana"/>
              </a:rPr>
              <a:t>đưa </a:t>
            </a:r>
            <a:r>
              <a:rPr dirty="0">
                <a:latin typeface="Verdana"/>
                <a:cs typeface="Verdana"/>
              </a:rPr>
              <a:t>mọi </a:t>
            </a:r>
            <a:r>
              <a:rPr spc="-5" dirty="0">
                <a:latin typeface="Verdana"/>
                <a:cs typeface="Verdana"/>
              </a:rPr>
              <a:t>dữ </a:t>
            </a:r>
            <a:r>
              <a:rPr dirty="0">
                <a:latin typeface="Verdana"/>
                <a:cs typeface="Verdana"/>
              </a:rPr>
              <a:t>liệu về </a:t>
            </a:r>
            <a:r>
              <a:rPr spc="-5" dirty="0">
                <a:latin typeface="Verdana"/>
                <a:cs typeface="Verdana"/>
              </a:rPr>
              <a:t>trạng thái </a:t>
            </a:r>
            <a:r>
              <a:rPr dirty="0">
                <a:latin typeface="Verdana"/>
                <a:cs typeface="Verdana"/>
              </a:rPr>
              <a:t>mặc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định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45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i="1" spc="-5" dirty="0">
                <a:solidFill>
                  <a:srgbClr val="C00000"/>
                </a:solidFill>
                <a:latin typeface="Verdana"/>
                <a:cs typeface="Verdana"/>
              </a:rPr>
              <a:t>normal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pc="-5" dirty="0">
                <a:latin typeface="Verdana"/>
                <a:cs typeface="Verdana"/>
              </a:rPr>
              <a:t>người </a:t>
            </a:r>
            <a:r>
              <a:rPr dirty="0">
                <a:latin typeface="Verdana"/>
                <a:cs typeface="Verdana"/>
              </a:rPr>
              <a:t>lập </a:t>
            </a:r>
            <a:r>
              <a:rPr spc="-5" dirty="0">
                <a:latin typeface="Verdana"/>
                <a:cs typeface="Verdana"/>
              </a:rPr>
              <a:t>trình tự </a:t>
            </a:r>
            <a:r>
              <a:rPr dirty="0">
                <a:latin typeface="Verdana"/>
                <a:cs typeface="Verdana"/>
              </a:rPr>
              <a:t>xử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lý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69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latin typeface="Verdana"/>
                <a:cs typeface="Verdana"/>
              </a:rPr>
              <a:t>Thẻ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&lt;input&gt;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7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Verdana"/>
                <a:cs typeface="Verdana"/>
              </a:rPr>
              <a:t>	</a:t>
            </a:r>
            <a:r>
              <a:rPr sz="2000" dirty="0" err="1" smtClean="0">
                <a:latin typeface="Verdana"/>
                <a:cs typeface="Verdana"/>
              </a:rPr>
              <a:t>Thuộc</a:t>
            </a:r>
            <a:r>
              <a:rPr sz="2000" spc="-55" dirty="0" smtClean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tính</a:t>
            </a:r>
            <a:r>
              <a:rPr sz="2000" spc="-5" dirty="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68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name</a:t>
            </a:r>
            <a:r>
              <a:rPr spc="-5" dirty="0">
                <a:latin typeface="Verdana"/>
                <a:cs typeface="Verdana"/>
              </a:rPr>
              <a:t>=“tên_ĐT”: thường </a:t>
            </a:r>
            <a:r>
              <a:rPr dirty="0">
                <a:latin typeface="Verdana"/>
                <a:cs typeface="Verdana"/>
              </a:rPr>
              <a:t>không </a:t>
            </a:r>
            <a:r>
              <a:rPr spc="-5" dirty="0">
                <a:latin typeface="Verdana"/>
                <a:cs typeface="Verdana"/>
              </a:rPr>
              <a:t>quan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trọng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5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type=“submit”</a:t>
            </a:r>
            <a:r>
              <a:rPr spc="-5" dirty="0">
                <a:latin typeface="Verdana"/>
                <a:cs typeface="Verdana"/>
              </a:rPr>
              <a:t>: </a:t>
            </a:r>
            <a:r>
              <a:rPr dirty="0">
                <a:latin typeface="Verdana"/>
                <a:cs typeface="Verdana"/>
              </a:rPr>
              <a:t>nút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submit</a:t>
            </a:r>
          </a:p>
          <a:p>
            <a:pPr marL="756285" lvl="1" indent="-286385">
              <a:spcBef>
                <a:spcPts val="65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type=“reset”</a:t>
            </a:r>
            <a:r>
              <a:rPr spc="-5" dirty="0">
                <a:latin typeface="Verdana"/>
                <a:cs typeface="Verdana"/>
              </a:rPr>
              <a:t>: </a:t>
            </a:r>
            <a:r>
              <a:rPr dirty="0">
                <a:latin typeface="Verdana"/>
                <a:cs typeface="Verdana"/>
              </a:rPr>
              <a:t>nút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reset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45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type=“button”</a:t>
            </a:r>
            <a:r>
              <a:rPr spc="-5" dirty="0">
                <a:latin typeface="Verdana"/>
                <a:cs typeface="Verdana"/>
              </a:rPr>
              <a:t>: </a:t>
            </a:r>
            <a:r>
              <a:rPr dirty="0">
                <a:latin typeface="Verdana"/>
                <a:cs typeface="Verdana"/>
              </a:rPr>
              <a:t>nút </a:t>
            </a:r>
            <a:r>
              <a:rPr spc="-5" dirty="0">
                <a:latin typeface="Verdana"/>
                <a:cs typeface="Verdana"/>
              </a:rPr>
              <a:t>thông thường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(normal),</a:t>
            </a:r>
            <a:endParaRPr dirty="0">
              <a:latin typeface="Verdana"/>
              <a:cs typeface="Verdana"/>
            </a:endParaRPr>
          </a:p>
          <a:p>
            <a:pPr marL="756285">
              <a:spcBef>
                <a:spcPts val="220"/>
              </a:spcBef>
            </a:pPr>
            <a:r>
              <a:rPr dirty="0">
                <a:latin typeface="Verdana"/>
                <a:cs typeface="Verdana"/>
              </a:rPr>
              <a:t>it sử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dụng</a:t>
            </a:r>
            <a:r>
              <a:rPr spc="-5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45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value</a:t>
            </a:r>
            <a:r>
              <a:rPr spc="-5" dirty="0">
                <a:latin typeface="Verdana"/>
                <a:cs typeface="Verdana"/>
              </a:rPr>
              <a:t>=“tiêu đề</a:t>
            </a:r>
            <a:r>
              <a:rPr spc="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nút</a:t>
            </a:r>
            <a:r>
              <a:rPr dirty="0">
                <a:latin typeface="Verdana"/>
                <a:cs typeface="Verdana"/>
              </a:rPr>
              <a:t>”</a:t>
            </a:r>
          </a:p>
        </p:txBody>
      </p:sp>
      <p:sp>
        <p:nvSpPr>
          <p:cNvPr id="28" name="object 28"/>
          <p:cNvSpPr/>
          <p:nvPr/>
        </p:nvSpPr>
        <p:spPr>
          <a:xfrm>
            <a:off x="8534401" y="1447800"/>
            <a:ext cx="1900301" cy="3124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28051" y="1441450"/>
            <a:ext cx="1913255" cy="3136900"/>
          </a:xfrm>
          <a:custGeom>
            <a:avLst/>
            <a:gdLst/>
            <a:ahLst/>
            <a:cxnLst/>
            <a:rect l="l" t="t" r="r" b="b"/>
            <a:pathLst>
              <a:path w="1913254" h="3136900">
                <a:moveTo>
                  <a:pt x="0" y="3136900"/>
                </a:moveTo>
                <a:lnTo>
                  <a:pt x="1913001" y="3136900"/>
                </a:lnTo>
                <a:lnTo>
                  <a:pt x="1913001" y="0"/>
                </a:lnTo>
                <a:lnTo>
                  <a:pt x="0" y="0"/>
                </a:lnTo>
                <a:lnTo>
                  <a:pt x="0" y="3136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47" y="47371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59939" y="958850"/>
            <a:ext cx="5784215" cy="5309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95885" lvl="3"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3200" i="1" u="sng" dirty="0" smtClean="0">
                <a:solidFill>
                  <a:srgbClr val="003399"/>
                </a:solidFill>
                <a:latin typeface="Verdana"/>
                <a:cs typeface="Verdana"/>
              </a:rPr>
              <a:t>Combo Box</a:t>
            </a:r>
          </a:p>
          <a:p>
            <a:pPr marL="12700" marR="95885"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dirty="0" err="1" smtClean="0">
                <a:latin typeface="Verdana"/>
                <a:cs typeface="Verdana"/>
              </a:rPr>
              <a:t>B</a:t>
            </a:r>
            <a:r>
              <a:rPr dirty="0" err="1" smtClean="0">
                <a:latin typeface="Verdana"/>
                <a:cs typeface="Verdana"/>
              </a:rPr>
              <a:t>ao</a:t>
            </a:r>
            <a:r>
              <a:rPr dirty="0" smtClean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gồm </a:t>
            </a:r>
            <a:r>
              <a:rPr dirty="0">
                <a:latin typeface="Verdana"/>
                <a:cs typeface="Verdana"/>
              </a:rPr>
              <a:t>một </a:t>
            </a:r>
            <a:r>
              <a:rPr spc="-5" dirty="0">
                <a:latin typeface="Verdana"/>
                <a:cs typeface="Verdana"/>
              </a:rPr>
              <a:t>danh </a:t>
            </a:r>
            <a:r>
              <a:rPr dirty="0">
                <a:latin typeface="Verdana"/>
                <a:cs typeface="Verdana"/>
              </a:rPr>
              <a:t>sách có nhiều </a:t>
            </a:r>
            <a:r>
              <a:rPr spc="-5" dirty="0">
                <a:latin typeface="Verdana"/>
                <a:cs typeface="Verdana"/>
              </a:rPr>
              <a:t>phần tử. Tại  </a:t>
            </a:r>
            <a:r>
              <a:rPr dirty="0">
                <a:latin typeface="Verdana"/>
                <a:cs typeface="Verdana"/>
              </a:rPr>
              <a:t>một </a:t>
            </a:r>
            <a:r>
              <a:rPr spc="-5" dirty="0">
                <a:latin typeface="Verdana"/>
                <a:cs typeface="Verdana"/>
              </a:rPr>
              <a:t>thời </a:t>
            </a:r>
            <a:r>
              <a:rPr dirty="0">
                <a:latin typeface="Verdana"/>
                <a:cs typeface="Verdana"/>
              </a:rPr>
              <a:t>điểm chỉ có 1 </a:t>
            </a:r>
            <a:r>
              <a:rPr spc="-5" dirty="0">
                <a:latin typeface="Verdana"/>
                <a:cs typeface="Verdana"/>
              </a:rPr>
              <a:t>phần tử được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chọn</a:t>
            </a:r>
            <a:endParaRPr dirty="0">
              <a:latin typeface="Verdana"/>
              <a:cs typeface="Verdana"/>
            </a:endParaRPr>
          </a:p>
          <a:p>
            <a:pPr marL="12700" marR="5080">
              <a:spcBef>
                <a:spcPts val="43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smtClean="0">
                <a:latin typeface="Verdana"/>
                <a:cs typeface="Verdana"/>
              </a:rPr>
              <a:t>NSD </a:t>
            </a:r>
            <a:r>
              <a:rPr dirty="0">
                <a:latin typeface="Verdana"/>
                <a:cs typeface="Verdana"/>
              </a:rPr>
              <a:t>có </a:t>
            </a:r>
            <a:r>
              <a:rPr spc="-5" dirty="0">
                <a:latin typeface="Verdana"/>
                <a:cs typeface="Verdana"/>
              </a:rPr>
              <a:t>thể </a:t>
            </a:r>
            <a:r>
              <a:rPr dirty="0">
                <a:latin typeface="Verdana"/>
                <a:cs typeface="Verdana"/>
              </a:rPr>
              <a:t>chọn 1 </a:t>
            </a:r>
            <a:r>
              <a:rPr spc="-5" dirty="0">
                <a:latin typeface="Verdana"/>
                <a:cs typeface="Verdana"/>
              </a:rPr>
              <a:t>phần tử trong danh </a:t>
            </a:r>
            <a:r>
              <a:rPr dirty="0">
                <a:latin typeface="Verdana"/>
                <a:cs typeface="Verdana"/>
              </a:rPr>
              <a:t>sách xổ  xuống </a:t>
            </a:r>
            <a:r>
              <a:rPr spc="-5" dirty="0">
                <a:latin typeface="Verdana"/>
                <a:cs typeface="Verdana"/>
              </a:rPr>
              <a:t>bằng cách </a:t>
            </a:r>
            <a:r>
              <a:rPr dirty="0">
                <a:latin typeface="Verdana"/>
                <a:cs typeface="Verdana"/>
              </a:rPr>
              <a:t>kích vào mũi </a:t>
            </a:r>
            <a:r>
              <a:rPr spc="-5" dirty="0">
                <a:latin typeface="Verdana"/>
                <a:cs typeface="Verdana"/>
              </a:rPr>
              <a:t>tên bên phải  </a:t>
            </a:r>
            <a:r>
              <a:rPr dirty="0">
                <a:latin typeface="Verdana"/>
                <a:cs typeface="Verdana"/>
              </a:rPr>
              <a:t>hộp </a:t>
            </a:r>
            <a:r>
              <a:rPr spc="-5" dirty="0">
                <a:latin typeface="Verdana"/>
                <a:cs typeface="Verdana"/>
              </a:rPr>
              <a:t>danh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sách</a:t>
            </a:r>
            <a:r>
              <a:rPr dirty="0">
                <a:latin typeface="Verdana"/>
                <a:cs typeface="Verdana"/>
              </a:rPr>
              <a:t>.</a:t>
            </a:r>
          </a:p>
          <a:p>
            <a:pPr marL="12700">
              <a:spcBef>
                <a:spcPts val="434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tạo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hộp 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danh</a:t>
            </a:r>
            <a:r>
              <a:rPr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sách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355600">
              <a:spcBef>
                <a:spcPts val="430"/>
              </a:spcBef>
            </a:pPr>
            <a:r>
              <a:rPr b="1" spc="-5" dirty="0">
                <a:latin typeface="Verdana"/>
                <a:cs typeface="Verdana"/>
              </a:rPr>
              <a:t>&lt;select&gt;</a:t>
            </a:r>
            <a:r>
              <a:rPr spc="-5" dirty="0">
                <a:latin typeface="Verdana"/>
                <a:cs typeface="Verdana"/>
              </a:rPr>
              <a:t>Danh sách phần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tử</a:t>
            </a:r>
            <a:r>
              <a:rPr b="1" spc="-5" dirty="0">
                <a:latin typeface="Verdana"/>
                <a:cs typeface="Verdana"/>
              </a:rPr>
              <a:t>&lt;/select&gt;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434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err="1" smtClean="0">
                <a:latin typeface="Verdana"/>
                <a:cs typeface="Verdana"/>
              </a:rPr>
              <a:t>Thuộc</a:t>
            </a:r>
            <a:r>
              <a:rPr spc="-20" dirty="0" smtClean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tính</a:t>
            </a:r>
            <a:r>
              <a:rPr dirty="0"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38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Verdana"/>
                <a:cs typeface="Verdana"/>
              </a:rPr>
              <a:t>name</a:t>
            </a:r>
            <a:r>
              <a:rPr sz="1600" spc="-5" dirty="0">
                <a:latin typeface="Verdana"/>
                <a:cs typeface="Verdana"/>
              </a:rPr>
              <a:t>=“tên_ĐT”: quan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trọng</a:t>
            </a:r>
            <a:endParaRPr sz="1600" dirty="0">
              <a:latin typeface="Verdana"/>
              <a:cs typeface="Verdana"/>
            </a:endParaRPr>
          </a:p>
          <a:p>
            <a:pPr marL="12700">
              <a:spcBef>
                <a:spcPts val="439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tạo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1 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phần tử trong danh</a:t>
            </a:r>
            <a:r>
              <a:rPr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sách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355600">
              <a:spcBef>
                <a:spcPts val="430"/>
              </a:spcBef>
            </a:pPr>
            <a:r>
              <a:rPr b="1" spc="-5" dirty="0">
                <a:latin typeface="Verdana"/>
                <a:cs typeface="Verdana"/>
              </a:rPr>
              <a:t>&lt;option&gt;</a:t>
            </a:r>
            <a:r>
              <a:rPr spc="-5" dirty="0">
                <a:latin typeface="Verdana"/>
                <a:cs typeface="Verdana"/>
              </a:rPr>
              <a:t>Tiêu đề phần</a:t>
            </a:r>
            <a:r>
              <a:rPr spc="2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tử</a:t>
            </a:r>
            <a:r>
              <a:rPr b="1" spc="-5" dirty="0">
                <a:latin typeface="Verdana"/>
                <a:cs typeface="Verdana"/>
              </a:rPr>
              <a:t>&lt;/option&gt;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43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pc="-2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38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Verdana"/>
                <a:cs typeface="Verdana"/>
              </a:rPr>
              <a:t>value</a:t>
            </a:r>
            <a:r>
              <a:rPr sz="1600" spc="-10" dirty="0">
                <a:latin typeface="Verdana"/>
                <a:cs typeface="Verdana"/>
              </a:rPr>
              <a:t>=“giá </a:t>
            </a:r>
            <a:r>
              <a:rPr sz="1600" spc="-5" dirty="0">
                <a:latin typeface="Verdana"/>
                <a:cs typeface="Verdana"/>
              </a:rPr>
              <a:t>trị”: </a:t>
            </a:r>
            <a:r>
              <a:rPr sz="1600" spc="-10" dirty="0">
                <a:latin typeface="Verdana"/>
                <a:cs typeface="Verdana"/>
              </a:rPr>
              <a:t>giá </a:t>
            </a:r>
            <a:r>
              <a:rPr sz="1600" spc="-5" dirty="0">
                <a:latin typeface="Verdana"/>
                <a:cs typeface="Verdana"/>
              </a:rPr>
              <a:t>trị chương trình nhận</a:t>
            </a:r>
            <a:r>
              <a:rPr sz="1600" spc="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được</a:t>
            </a:r>
            <a:endParaRPr sz="1600" dirty="0">
              <a:latin typeface="Verdana"/>
              <a:cs typeface="Verdana"/>
            </a:endParaRPr>
          </a:p>
          <a:p>
            <a:pPr marL="756285"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nếu phần </a:t>
            </a:r>
            <a:r>
              <a:rPr sz="1600" spc="-10" dirty="0">
                <a:latin typeface="Verdana"/>
                <a:cs typeface="Verdana"/>
              </a:rPr>
              <a:t>tử </a:t>
            </a:r>
            <a:r>
              <a:rPr sz="1600" spc="-5" dirty="0">
                <a:latin typeface="Verdana"/>
                <a:cs typeface="Verdana"/>
              </a:rPr>
              <a:t>được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chọn</a:t>
            </a:r>
            <a:endParaRPr sz="1600" dirty="0">
              <a:latin typeface="Verdana"/>
              <a:cs typeface="Verdana"/>
            </a:endParaRPr>
          </a:p>
          <a:p>
            <a:pPr marL="756285" marR="19685" lvl="1" indent="-286385">
              <a:spcBef>
                <a:spcPts val="384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Verdana"/>
                <a:cs typeface="Verdana"/>
              </a:rPr>
              <a:t>selected</a:t>
            </a:r>
            <a:r>
              <a:rPr sz="1600" spc="-10" dirty="0">
                <a:latin typeface="Verdana"/>
                <a:cs typeface="Verdana"/>
              </a:rPr>
              <a:t>: </a:t>
            </a:r>
            <a:r>
              <a:rPr sz="1600" spc="-5" dirty="0">
                <a:latin typeface="Verdana"/>
                <a:cs typeface="Verdana"/>
              </a:rPr>
              <a:t>nếu có thì </a:t>
            </a:r>
            <a:r>
              <a:rPr sz="1600" spc="-10" dirty="0">
                <a:latin typeface="Verdana"/>
                <a:cs typeface="Verdana"/>
              </a:rPr>
              <a:t>phần </a:t>
            </a:r>
            <a:r>
              <a:rPr sz="1600" spc="-5" dirty="0">
                <a:latin typeface="Verdana"/>
                <a:cs typeface="Verdana"/>
              </a:rPr>
              <a:t>tử này mặc </a:t>
            </a:r>
            <a:r>
              <a:rPr sz="1600" spc="-10" dirty="0">
                <a:latin typeface="Verdana"/>
                <a:cs typeface="Verdana"/>
              </a:rPr>
              <a:t>định </a:t>
            </a:r>
            <a:r>
              <a:rPr sz="1600" spc="-5" dirty="0">
                <a:latin typeface="Verdana"/>
                <a:cs typeface="Verdana"/>
              </a:rPr>
              <a:t>được  chọn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01000" y="1447801"/>
            <a:ext cx="2438400" cy="1704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94650" y="1441451"/>
            <a:ext cx="2451100" cy="1717675"/>
          </a:xfrm>
          <a:custGeom>
            <a:avLst/>
            <a:gdLst/>
            <a:ahLst/>
            <a:cxnLst/>
            <a:rect l="l" t="t" r="r" b="b"/>
            <a:pathLst>
              <a:path w="2451100" h="1717675">
                <a:moveTo>
                  <a:pt x="0" y="1717675"/>
                </a:moveTo>
                <a:lnTo>
                  <a:pt x="2451100" y="1717675"/>
                </a:lnTo>
                <a:lnTo>
                  <a:pt x="2451100" y="0"/>
                </a:lnTo>
                <a:lnTo>
                  <a:pt x="0" y="0"/>
                </a:lnTo>
                <a:lnTo>
                  <a:pt x="0" y="1717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99" y="4808537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60068" y="947860"/>
            <a:ext cx="5996305" cy="514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 marR="36195" lvl="3" algn="just">
              <a:lnSpc>
                <a:spcPct val="120100"/>
              </a:lnSpc>
              <a:spcBef>
                <a:spcPts val="9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i="1" u="sng" spc="-5" dirty="0" err="1" smtClean="0">
                <a:solidFill>
                  <a:srgbClr val="7030A0"/>
                </a:solidFill>
                <a:latin typeface="Verdana"/>
                <a:cs typeface="Verdana"/>
              </a:rPr>
              <a:t>ListBOX</a:t>
            </a:r>
            <a:endParaRPr lang="en-US" sz="3200" i="1" u="sng" spc="-5" dirty="0" smtClean="0">
              <a:solidFill>
                <a:srgbClr val="7030A0"/>
              </a:solidFill>
              <a:latin typeface="Verdana"/>
              <a:cs typeface="Verdana"/>
            </a:endParaRPr>
          </a:p>
          <a:p>
            <a:pPr marL="12700" marR="36195" algn="just">
              <a:lnSpc>
                <a:spcPct val="120100"/>
              </a:lnSpc>
              <a:spcBef>
                <a:spcPts val="9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latin typeface="Verdana"/>
                <a:cs typeface="Verdana"/>
              </a:rPr>
              <a:t>Tương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tự </a:t>
            </a:r>
            <a:r>
              <a:rPr sz="2000" dirty="0">
                <a:latin typeface="Verdana"/>
                <a:cs typeface="Verdana"/>
              </a:rPr>
              <a:t>như </a:t>
            </a:r>
            <a:r>
              <a:rPr sz="2000" spc="-5" dirty="0">
                <a:latin typeface="Verdana"/>
                <a:cs typeface="Verdana"/>
              </a:rPr>
              <a:t>Combo box, tuy nhiên  </a:t>
            </a:r>
            <a:r>
              <a:rPr sz="2000" dirty="0">
                <a:latin typeface="Verdana"/>
                <a:cs typeface="Verdana"/>
              </a:rPr>
              <a:t>có </a:t>
            </a:r>
            <a:r>
              <a:rPr sz="2000" spc="-5" dirty="0">
                <a:latin typeface="Verdana"/>
                <a:cs typeface="Verdana"/>
              </a:rPr>
              <a:t>thể </a:t>
            </a:r>
            <a:r>
              <a:rPr sz="2000" dirty="0">
                <a:latin typeface="Verdana"/>
                <a:cs typeface="Verdana"/>
              </a:rPr>
              <a:t>nhìn </a:t>
            </a:r>
            <a:r>
              <a:rPr sz="2000" spc="-5" dirty="0">
                <a:latin typeface="Verdana"/>
                <a:cs typeface="Verdana"/>
              </a:rPr>
              <a:t>thấy nhiều </a:t>
            </a:r>
            <a:r>
              <a:rPr sz="2000" dirty="0">
                <a:latin typeface="Verdana"/>
                <a:cs typeface="Verdana"/>
              </a:rPr>
              <a:t>phần </a:t>
            </a:r>
            <a:r>
              <a:rPr sz="2000" spc="-5" dirty="0">
                <a:latin typeface="Verdana"/>
                <a:cs typeface="Verdana"/>
              </a:rPr>
              <a:t>tử </a:t>
            </a:r>
            <a:r>
              <a:rPr sz="2000" dirty="0">
                <a:latin typeface="Verdana"/>
                <a:cs typeface="Verdana"/>
              </a:rPr>
              <a:t>cùng  </a:t>
            </a:r>
            <a:r>
              <a:rPr sz="2000" spc="-5" dirty="0">
                <a:latin typeface="Verdana"/>
                <a:cs typeface="Verdana"/>
              </a:rPr>
              <a:t>lúc, </a:t>
            </a:r>
            <a:r>
              <a:rPr sz="2000" dirty="0">
                <a:latin typeface="Verdana"/>
                <a:cs typeface="Verdana"/>
              </a:rPr>
              <a:t>có </a:t>
            </a:r>
            <a:r>
              <a:rPr sz="2000" spc="-5" dirty="0">
                <a:latin typeface="Verdana"/>
                <a:cs typeface="Verdana"/>
              </a:rPr>
              <a:t>thể lựa </a:t>
            </a:r>
            <a:r>
              <a:rPr sz="2000" dirty="0">
                <a:latin typeface="Verdana"/>
                <a:cs typeface="Verdana"/>
              </a:rPr>
              <a:t>chọn nhiều phần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tử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115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2000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&lt;select&gt;…&lt;/select&gt;</a:t>
            </a:r>
            <a:endParaRPr sz="2000" dirty="0">
              <a:latin typeface="Verdana"/>
              <a:cs typeface="Verdana"/>
            </a:endParaRPr>
          </a:p>
          <a:p>
            <a:pPr marL="12700" marR="79375" algn="just">
              <a:lnSpc>
                <a:spcPct val="120100"/>
              </a:lnSpc>
              <a:spcBef>
                <a:spcPts val="57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z="2000"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tính: </a:t>
            </a:r>
            <a:r>
              <a:rPr sz="2000" spc="-5" dirty="0">
                <a:latin typeface="Verdana"/>
                <a:cs typeface="Verdana"/>
              </a:rPr>
              <a:t>tương tự </a:t>
            </a:r>
            <a:r>
              <a:rPr sz="2000" dirty="0">
                <a:latin typeface="Verdana"/>
                <a:cs typeface="Verdana"/>
              </a:rPr>
              <a:t>của </a:t>
            </a:r>
            <a:r>
              <a:rPr sz="2000" spc="-5" dirty="0">
                <a:latin typeface="Verdana"/>
                <a:cs typeface="Verdana"/>
              </a:rPr>
              <a:t>combo tuy  </a:t>
            </a:r>
            <a:r>
              <a:rPr sz="2000" dirty="0">
                <a:latin typeface="Verdana"/>
                <a:cs typeface="Verdana"/>
              </a:rPr>
              <a:t>nhiên </a:t>
            </a:r>
            <a:r>
              <a:rPr sz="2000" spc="-5" dirty="0">
                <a:latin typeface="Verdana"/>
                <a:cs typeface="Verdana"/>
              </a:rPr>
              <a:t>có </a:t>
            </a:r>
            <a:r>
              <a:rPr sz="2000" dirty="0">
                <a:latin typeface="Verdana"/>
                <a:cs typeface="Verdana"/>
              </a:rPr>
              <a:t>2 thuộc </a:t>
            </a:r>
            <a:r>
              <a:rPr sz="2000" spc="-5" dirty="0">
                <a:latin typeface="Verdana"/>
                <a:cs typeface="Verdana"/>
              </a:rPr>
              <a:t>tính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khác</a:t>
            </a:r>
            <a:r>
              <a:rPr sz="2000" dirty="0"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102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size</a:t>
            </a:r>
            <a:r>
              <a:rPr sz="2000" dirty="0">
                <a:latin typeface="Verdana"/>
                <a:cs typeface="Verdana"/>
              </a:rPr>
              <a:t>=“số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dòng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  <a:p>
            <a:pPr marL="756285" marR="5080" lvl="1" indent="-286385">
              <a:lnSpc>
                <a:spcPct val="120000"/>
              </a:lnSpc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multiple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cho </a:t>
            </a:r>
            <a:r>
              <a:rPr sz="2000" spc="-5" dirty="0">
                <a:latin typeface="Verdana"/>
                <a:cs typeface="Verdana"/>
              </a:rPr>
              <a:t>phép lựa </a:t>
            </a:r>
            <a:r>
              <a:rPr sz="2000" dirty="0">
                <a:latin typeface="Verdana"/>
                <a:cs typeface="Verdana"/>
              </a:rPr>
              <a:t>chọn </a:t>
            </a:r>
            <a:r>
              <a:rPr sz="2000" spc="-5" dirty="0">
                <a:latin typeface="Verdana"/>
                <a:cs typeface="Verdana"/>
              </a:rPr>
              <a:t>nhiều phần  tử </a:t>
            </a:r>
            <a:r>
              <a:rPr sz="2000" dirty="0">
                <a:latin typeface="Verdana"/>
                <a:cs typeface="Verdana"/>
              </a:rPr>
              <a:t>cùng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lúc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109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latin typeface="Verdana"/>
                <a:cs typeface="Verdana"/>
              </a:rPr>
              <a:t>Thẻ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&lt;option&gt;…&lt;/option&gt; </a:t>
            </a:r>
            <a:r>
              <a:rPr sz="2000" spc="-5" dirty="0">
                <a:latin typeface="Verdana"/>
                <a:cs typeface="Verdana"/>
              </a:rPr>
              <a:t>tương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tự</a:t>
            </a:r>
            <a:endParaRPr sz="2000" dirty="0">
              <a:latin typeface="Verdana"/>
              <a:cs typeface="Verdana"/>
            </a:endParaRPr>
          </a:p>
          <a:p>
            <a:pPr marL="355600">
              <a:spcBef>
                <a:spcPts val="575"/>
              </a:spcBef>
            </a:pPr>
            <a:r>
              <a:rPr sz="2000" dirty="0">
                <a:latin typeface="Verdana"/>
                <a:cs typeface="Verdana"/>
              </a:rPr>
              <a:t>của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combo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box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58200" y="1447800"/>
            <a:ext cx="2057400" cy="1543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51850" y="1441450"/>
            <a:ext cx="2070100" cy="1555750"/>
          </a:xfrm>
          <a:custGeom>
            <a:avLst/>
            <a:gdLst/>
            <a:ahLst/>
            <a:cxnLst/>
            <a:rect l="l" t="t" r="r" b="b"/>
            <a:pathLst>
              <a:path w="2070100" h="1555750">
                <a:moveTo>
                  <a:pt x="0" y="1555750"/>
                </a:moveTo>
                <a:lnTo>
                  <a:pt x="2070100" y="1555750"/>
                </a:lnTo>
                <a:lnTo>
                  <a:pt x="2070100" y="0"/>
                </a:lnTo>
                <a:lnTo>
                  <a:pt x="0" y="0"/>
                </a:lnTo>
                <a:lnTo>
                  <a:pt x="0" y="1555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26" y="48895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71372" y="711114"/>
            <a:ext cx="5326380" cy="5221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lvl="2"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i="1" u="sng" dirty="0" err="1" smtClean="0">
                <a:solidFill>
                  <a:srgbClr val="003399"/>
                </a:solidFill>
                <a:latin typeface="Verdana"/>
                <a:cs typeface="Verdana"/>
              </a:rPr>
              <a:t>TextArea</a:t>
            </a:r>
            <a:endParaRPr lang="en-US" sz="3200" i="1" u="sng" dirty="0" smtClean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 marR="5080"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dirty="0" smtClean="0">
                <a:latin typeface="Verdana"/>
                <a:cs typeface="Verdana"/>
              </a:rPr>
              <a:t>Cho </a:t>
            </a:r>
            <a:r>
              <a:rPr sz="2000" dirty="0">
                <a:latin typeface="Verdana"/>
                <a:cs typeface="Verdana"/>
              </a:rPr>
              <a:t>phép nhập </a:t>
            </a:r>
            <a:r>
              <a:rPr sz="2000" spc="-5" dirty="0">
                <a:latin typeface="Verdana"/>
                <a:cs typeface="Verdana"/>
              </a:rPr>
              <a:t>văn bản dài trên  nhiều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dòng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58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355600">
              <a:spcBef>
                <a:spcPts val="575"/>
              </a:spcBef>
            </a:pPr>
            <a:r>
              <a:rPr sz="2000" b="1" spc="-5" dirty="0">
                <a:latin typeface="Verdana"/>
                <a:cs typeface="Verdana"/>
              </a:rPr>
              <a:t>&lt;textarea</a:t>
            </a:r>
            <a:r>
              <a:rPr sz="2000" b="1" spc="-5" dirty="0">
                <a:latin typeface="Verdana"/>
                <a:cs typeface="Verdana"/>
              </a:rPr>
              <a:t>&gt;</a:t>
            </a:r>
            <a:endParaRPr sz="2000" dirty="0">
              <a:latin typeface="Verdana"/>
              <a:cs typeface="Verdana"/>
            </a:endParaRPr>
          </a:p>
          <a:p>
            <a:pPr marL="927100">
              <a:spcBef>
                <a:spcPts val="575"/>
              </a:spcBef>
            </a:pPr>
            <a:r>
              <a:rPr sz="2000" spc="-5" dirty="0">
                <a:latin typeface="Verdana"/>
                <a:cs typeface="Verdana"/>
              </a:rPr>
              <a:t>Nội </a:t>
            </a:r>
            <a:r>
              <a:rPr sz="2000" dirty="0">
                <a:latin typeface="Verdana"/>
                <a:cs typeface="Verdana"/>
              </a:rPr>
              <a:t>dung mặc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định</a:t>
            </a:r>
            <a:endParaRPr sz="2000" dirty="0">
              <a:latin typeface="Verdana"/>
              <a:cs typeface="Verdana"/>
            </a:endParaRPr>
          </a:p>
          <a:p>
            <a:pPr marL="355600">
              <a:spcBef>
                <a:spcPts val="575"/>
              </a:spcBef>
            </a:pPr>
            <a:r>
              <a:rPr sz="2000" b="1" spc="-5" dirty="0">
                <a:latin typeface="Verdana"/>
                <a:cs typeface="Verdana"/>
              </a:rPr>
              <a:t>&lt;/textarea</a:t>
            </a:r>
            <a:r>
              <a:rPr sz="2000" b="1" spc="-5" dirty="0">
                <a:latin typeface="Verdana"/>
                <a:cs typeface="Verdana"/>
              </a:rPr>
              <a:t>&gt;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58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z="2000" spc="-8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47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name</a:t>
            </a:r>
            <a:r>
              <a:rPr sz="2000" spc="-5" dirty="0">
                <a:latin typeface="Verdana"/>
                <a:cs typeface="Verdana"/>
              </a:rPr>
              <a:t>=“tên_ĐT”: quan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trọng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rows</a:t>
            </a:r>
            <a:r>
              <a:rPr sz="2000" dirty="0">
                <a:latin typeface="Verdana"/>
                <a:cs typeface="Verdana"/>
              </a:rPr>
              <a:t>=“số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dòng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cols</a:t>
            </a:r>
            <a:r>
              <a:rPr sz="2000" dirty="0">
                <a:latin typeface="Verdana"/>
                <a:cs typeface="Verdana"/>
              </a:rPr>
              <a:t>=“số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cột</a:t>
            </a:r>
            <a:r>
              <a:rPr sz="2000" dirty="0">
                <a:latin typeface="Verdana"/>
                <a:cs typeface="Verdana"/>
              </a:rPr>
              <a:t>”</a:t>
            </a:r>
          </a:p>
          <a:p>
            <a:pPr marL="756285" marR="257810">
              <a:spcBef>
                <a:spcPts val="484"/>
              </a:spcBef>
            </a:pPr>
            <a:r>
              <a:rPr sz="2000" i="1" dirty="0">
                <a:solidFill>
                  <a:srgbClr val="C00000"/>
                </a:solidFill>
                <a:latin typeface="Verdana"/>
                <a:cs typeface="Verdana"/>
              </a:rPr>
              <a:t>rows</a:t>
            </a:r>
            <a:r>
              <a:rPr sz="2000" i="1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tính theo </a:t>
            </a:r>
            <a:r>
              <a:rPr sz="2000" dirty="0">
                <a:latin typeface="Verdana"/>
                <a:cs typeface="Verdana"/>
              </a:rPr>
              <a:t>số dòng văn </a:t>
            </a:r>
            <a:r>
              <a:rPr sz="2000" spc="-5" dirty="0">
                <a:latin typeface="Verdana"/>
                <a:cs typeface="Verdana"/>
              </a:rPr>
              <a:t>bản,  </a:t>
            </a:r>
            <a:r>
              <a:rPr sz="2000" i="1" dirty="0">
                <a:solidFill>
                  <a:srgbClr val="C00000"/>
                </a:solidFill>
                <a:latin typeface="Verdana"/>
                <a:cs typeface="Verdana"/>
              </a:rPr>
              <a:t>cols</a:t>
            </a:r>
            <a:r>
              <a:rPr sz="2000" i="1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tính theo </a:t>
            </a:r>
            <a:r>
              <a:rPr sz="2000" dirty="0">
                <a:latin typeface="Verdana"/>
                <a:cs typeface="Verdana"/>
              </a:rPr>
              <a:t>số ký tự chuẩn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trên  dòng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48002" y="1470530"/>
            <a:ext cx="2828925" cy="2657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464" y="47371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59900" cy="625475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>
                <a:solidFill>
                  <a:schemeClr val="accent5"/>
                </a:solidFill>
                <a:latin typeface="+mn-lt"/>
              </a:rPr>
              <a:t>Giới</a:t>
            </a:r>
            <a:r>
              <a:rPr lang="en-US" u="sng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u="sng" dirty="0" err="1" smtClean="0">
                <a:solidFill>
                  <a:schemeClr val="accent5"/>
                </a:solidFill>
                <a:latin typeface="+mn-lt"/>
              </a:rPr>
              <a:t>thiệu</a:t>
            </a:r>
            <a:r>
              <a:rPr lang="en-US" u="sng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u="sng" dirty="0" err="1" smtClean="0">
                <a:solidFill>
                  <a:schemeClr val="accent5"/>
                </a:solidFill>
                <a:latin typeface="+mn-lt"/>
              </a:rPr>
              <a:t>về</a:t>
            </a:r>
            <a:r>
              <a:rPr lang="en-US" u="sng" dirty="0" smtClean="0">
                <a:solidFill>
                  <a:schemeClr val="accent5"/>
                </a:solidFill>
                <a:latin typeface="+mn-lt"/>
              </a:rPr>
              <a:t> HTML</a:t>
            </a:r>
            <a:endParaRPr lang="en-US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vi-VN" dirty="0" smtClean="0"/>
              <a:t> </a:t>
            </a:r>
            <a:r>
              <a:rPr lang="en-US" dirty="0" smtClean="0"/>
              <a:t>HTML=</a:t>
            </a:r>
            <a:r>
              <a:rPr lang="en-US" dirty="0" err="1" smtClean="0">
                <a:solidFill>
                  <a:srgbClr val="C00000"/>
                </a:solidFill>
              </a:rPr>
              <a:t>H</a:t>
            </a:r>
            <a:r>
              <a:rPr lang="en-US" dirty="0" err="1" smtClean="0"/>
              <a:t>yper</a:t>
            </a:r>
            <a:r>
              <a:rPr lang="en-US" dirty="0" err="1" smtClean="0">
                <a:solidFill>
                  <a:srgbClr val="C00000"/>
                </a:solidFill>
              </a:rPr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anguage –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–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</a:t>
            </a:r>
          </a:p>
          <a:p>
            <a:pPr marL="0" indent="0">
              <a:buNone/>
            </a:pPr>
            <a:r>
              <a:rPr lang="vi-VN" dirty="0" smtClean="0"/>
              <a:t>  Do Tim Berner Lee phát minh và được W3C (World Wide Web Consortium) đưa thành chuẩn năm 1994.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Đặc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điểm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vi-VN" dirty="0" smtClean="0"/>
              <a:t>  HTML sử dụng các thẻ (tags) để định dạng dữ liệu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  HTML không phân biệt chữ hoa, chữ thường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  Các trình duyệt thường không báo lỗi cú pháp HTML. Nếu viết sai cú pháp chỉ dẫn đến kết quả hiển thị không đúng với dự định.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12" y="1397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59941" y="1271677"/>
            <a:ext cx="8024495" cy="3688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0" marR="5080" lvl="6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4000" i="1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Frame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	</a:t>
            </a:r>
            <a:r>
              <a:rPr sz="3200" spc="-10" dirty="0" smtClean="0">
                <a:solidFill>
                  <a:srgbClr val="C00000"/>
                </a:solidFill>
                <a:latin typeface="Verdana"/>
                <a:cs typeface="Verdana"/>
              </a:rPr>
              <a:t>Cho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phép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chia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một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trang web làm nhiều  phần,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mỗi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phần chứa nội dung của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1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trang  web khác</a:t>
            </a:r>
            <a:endParaRPr sz="32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12700">
              <a:spcBef>
                <a:spcPts val="134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spc="-10" dirty="0" smtClean="0">
                <a:solidFill>
                  <a:srgbClr val="C00000"/>
                </a:solidFill>
                <a:latin typeface="Verdana"/>
                <a:cs typeface="Verdana"/>
              </a:rPr>
              <a:t>		</a:t>
            </a:r>
            <a:r>
              <a:rPr sz="3200" spc="-10" dirty="0" err="1" smtClean="0">
                <a:solidFill>
                  <a:srgbClr val="C00000"/>
                </a:solidFill>
                <a:latin typeface="Verdana"/>
                <a:cs typeface="Verdana"/>
              </a:rPr>
              <a:t>Trình</a:t>
            </a:r>
            <a:r>
              <a:rPr sz="3200" spc="-1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duyệt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có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thể không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hỗ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trợ</a:t>
            </a:r>
            <a:r>
              <a:rPr sz="3200" spc="1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khung</a:t>
            </a:r>
            <a:endParaRPr sz="32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951" y="-189445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7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83880" y="618924"/>
            <a:ext cx="7522845" cy="5378652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384300" lvl="3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3200" i="1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Khung</a:t>
            </a:r>
            <a:endParaRPr lang="en-US" sz="3200" i="1" u="sng" spc="-10" dirty="0" smtClean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800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Tạo</a:t>
            </a:r>
            <a:r>
              <a:rPr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03399"/>
                </a:solidFill>
                <a:latin typeface="Verdana"/>
                <a:cs typeface="Verdana"/>
              </a:rPr>
              <a:t>trang web </a:t>
            </a:r>
            <a:r>
              <a:rPr sz="2800" spc="-5" dirty="0">
                <a:solidFill>
                  <a:srgbClr val="003399"/>
                </a:solidFill>
                <a:latin typeface="Verdana"/>
                <a:cs typeface="Verdana"/>
              </a:rPr>
              <a:t>chứa các</a:t>
            </a:r>
            <a:r>
              <a:rPr sz="2800" spc="95" dirty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3399"/>
                </a:solidFill>
                <a:latin typeface="Verdana"/>
                <a:cs typeface="Verdana"/>
              </a:rPr>
              <a:t>khung</a:t>
            </a:r>
            <a:r>
              <a:rPr sz="2800" spc="-5" dirty="0">
                <a:solidFill>
                  <a:srgbClr val="003399"/>
                </a:solidFill>
                <a:latin typeface="Verdana"/>
                <a:cs typeface="Verdana"/>
              </a:rPr>
              <a:t>:</a:t>
            </a:r>
            <a:endParaRPr sz="2800" dirty="0">
              <a:latin typeface="Verdana"/>
              <a:cs typeface="Verdana"/>
            </a:endParaRPr>
          </a:p>
          <a:p>
            <a:pPr marL="469900">
              <a:spcBef>
                <a:spcPts val="1220"/>
              </a:spcBef>
            </a:pPr>
            <a:r>
              <a:rPr sz="2400" dirty="0">
                <a:solidFill>
                  <a:srgbClr val="003399"/>
                </a:solidFill>
                <a:latin typeface="Verdana"/>
                <a:cs typeface="Verdana"/>
              </a:rPr>
              <a:t>– </a:t>
            </a:r>
            <a:r>
              <a:rPr sz="2400" spc="-5" dirty="0">
                <a:solidFill>
                  <a:srgbClr val="003399"/>
                </a:solidFill>
                <a:latin typeface="Verdana"/>
                <a:cs typeface="Verdana"/>
              </a:rPr>
              <a:t>Thay thẻ </a:t>
            </a:r>
            <a:r>
              <a:rPr sz="2400" b="1" spc="-5" dirty="0">
                <a:solidFill>
                  <a:srgbClr val="003399"/>
                </a:solidFill>
                <a:latin typeface="Courier New"/>
                <a:cs typeface="Courier New"/>
              </a:rPr>
              <a:t>&lt;body&gt;…&lt;/body&gt;</a:t>
            </a:r>
            <a:r>
              <a:rPr sz="2400" b="1" spc="-735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Verdana"/>
                <a:cs typeface="Verdana"/>
              </a:rPr>
              <a:t>bằng</a:t>
            </a:r>
            <a:r>
              <a:rPr sz="2400" spc="-5" dirty="0">
                <a:solidFill>
                  <a:srgbClr val="003399"/>
                </a:solidFill>
                <a:latin typeface="Verdana"/>
                <a:cs typeface="Verdana"/>
              </a:rPr>
              <a:t>:</a:t>
            </a:r>
            <a:endParaRPr sz="2400" dirty="0">
              <a:latin typeface="Verdana"/>
              <a:cs typeface="Verdana"/>
            </a:endParaRPr>
          </a:p>
          <a:p>
            <a:pPr marL="756285" marR="5115560" indent="-287020">
              <a:lnSpc>
                <a:spcPts val="4029"/>
              </a:lnSpc>
              <a:spcBef>
                <a:spcPts val="280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&lt;frameset&gt;  các</a:t>
            </a:r>
            <a:r>
              <a:rPr sz="2400" spc="-1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khung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469900">
              <a:spcBef>
                <a:spcPts val="830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&lt;/frameset&gt;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469900">
              <a:spcBef>
                <a:spcPts val="1155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&lt;noframes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 marR="5080">
              <a:lnSpc>
                <a:spcPct val="120000"/>
              </a:lnSpc>
              <a:spcBef>
                <a:spcPts val="575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nội dung trong trường hợp trình</a:t>
            </a:r>
            <a:r>
              <a:rPr sz="2400" spc="-1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duyệt  không hỗ trợ</a:t>
            </a:r>
            <a:r>
              <a:rPr sz="2400" spc="-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khung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469900">
              <a:spcBef>
                <a:spcPts val="1155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&lt;/noframes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125" y="4808537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21893" y="1112393"/>
            <a:ext cx="8042909" cy="4648708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		</a:t>
            </a:r>
            <a:r>
              <a:rPr lang="en-US" sz="3200" i="1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KHUNG</a:t>
            </a:r>
          </a:p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800" spc="-10" dirty="0" err="1" smtClean="0">
                <a:latin typeface="Verdana"/>
                <a:cs typeface="Verdana"/>
              </a:rPr>
              <a:t>Một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số </a:t>
            </a:r>
            <a:r>
              <a:rPr sz="2800" spc="-10" dirty="0">
                <a:latin typeface="Verdana"/>
                <a:cs typeface="Verdana"/>
              </a:rPr>
              <a:t>thuộc tính </a:t>
            </a:r>
            <a:r>
              <a:rPr sz="2800" spc="-5" dirty="0">
                <a:latin typeface="Verdana"/>
                <a:cs typeface="Verdana"/>
              </a:rPr>
              <a:t>của</a:t>
            </a:r>
            <a:r>
              <a:rPr sz="2800" spc="85" dirty="0"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Verdana"/>
                <a:cs typeface="Verdana"/>
              </a:rPr>
              <a:t>&lt;frameset&gt;</a:t>
            </a:r>
            <a:endParaRPr sz="2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122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rows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“n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, 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2400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”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 marR="5080">
              <a:lnSpc>
                <a:spcPct val="120000"/>
              </a:lnSpc>
            </a:pPr>
            <a:r>
              <a:rPr sz="2400" dirty="0">
                <a:latin typeface="Verdana"/>
                <a:cs typeface="Verdana"/>
              </a:rPr>
              <a:t>hoặc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cols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“n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, 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…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sz="2400" spc="-5" dirty="0">
                <a:latin typeface="Courier New"/>
                <a:cs typeface="Courier New"/>
              </a:rPr>
              <a:t>”</a:t>
            </a:r>
            <a:r>
              <a:rPr sz="2400" spc="-5" dirty="0">
                <a:latin typeface="Verdana"/>
                <a:cs typeface="Verdana"/>
              </a:rPr>
              <a:t>: Quy định </a:t>
            </a:r>
            <a:r>
              <a:rPr sz="2400" dirty="0">
                <a:latin typeface="Verdana"/>
                <a:cs typeface="Verdana"/>
              </a:rPr>
              <a:t>có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sz="2400" dirty="0">
                <a:latin typeface="Courier New"/>
                <a:cs typeface="Courier New"/>
              </a:rPr>
              <a:t>  </a:t>
            </a:r>
            <a:r>
              <a:rPr sz="2400" spc="-5" dirty="0">
                <a:latin typeface="Verdana"/>
                <a:cs typeface="Verdana"/>
              </a:rPr>
              <a:t>dòng (hoặc cột), độ rộng dòng (cột) thứ </a:t>
            </a:r>
            <a:r>
              <a:rPr sz="2400" dirty="0">
                <a:latin typeface="Verdana"/>
                <a:cs typeface="Verdana"/>
              </a:rPr>
              <a:t>i </a:t>
            </a:r>
            <a:r>
              <a:rPr sz="2400" spc="-5" dirty="0">
                <a:latin typeface="Verdana"/>
                <a:cs typeface="Verdana"/>
              </a:rPr>
              <a:t>là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2400" spc="-5" dirty="0">
                <a:solidFill>
                  <a:srgbClr val="C00000"/>
                </a:solidFill>
                <a:latin typeface="Verdana"/>
                <a:cs typeface="Verdana"/>
              </a:rPr>
              <a:t>. 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i </a:t>
            </a:r>
            <a:r>
              <a:rPr sz="2400" spc="-5" dirty="0">
                <a:latin typeface="Verdana"/>
                <a:cs typeface="Verdana"/>
              </a:rPr>
              <a:t>là số, </a:t>
            </a:r>
            <a:r>
              <a:rPr sz="2400" dirty="0">
                <a:latin typeface="Verdana"/>
                <a:cs typeface="Verdana"/>
              </a:rPr>
              <a:t>có </a:t>
            </a:r>
            <a:r>
              <a:rPr sz="2400" spc="-5" dirty="0">
                <a:latin typeface="Verdana"/>
                <a:cs typeface="Verdana"/>
              </a:rPr>
              <a:t>thể </a:t>
            </a:r>
            <a:r>
              <a:rPr sz="2400" dirty="0">
                <a:latin typeface="Verdana"/>
                <a:cs typeface="Verdana"/>
              </a:rPr>
              <a:t>thay </a:t>
            </a:r>
            <a:r>
              <a:rPr sz="2400" spc="-5" dirty="0">
                <a:latin typeface="Verdana"/>
                <a:cs typeface="Verdana"/>
              </a:rPr>
              <a:t>bằng </a:t>
            </a:r>
            <a:r>
              <a:rPr sz="2400" dirty="0">
                <a:latin typeface="Verdana"/>
                <a:cs typeface="Verdana"/>
              </a:rPr>
              <a:t>*: </a:t>
            </a:r>
            <a:r>
              <a:rPr sz="2400" spc="-5" dirty="0">
                <a:latin typeface="Verdana"/>
                <a:cs typeface="Verdana"/>
              </a:rPr>
              <a:t>phần còn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lại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frameborder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yes</a:t>
            </a:r>
            <a:r>
              <a:rPr sz="2400" spc="-6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Verdana"/>
                <a:cs typeface="Verdana"/>
              </a:rPr>
              <a:t>hoặc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no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 marR="721360" lvl="1" indent="-286385">
              <a:lnSpc>
                <a:spcPct val="12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framespacing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“n”</a:t>
            </a:r>
            <a:r>
              <a:rPr sz="2400"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z="2400" dirty="0">
                <a:latin typeface="Verdana"/>
                <a:cs typeface="Verdana"/>
              </a:rPr>
              <a:t>Khoảng </a:t>
            </a:r>
            <a:r>
              <a:rPr sz="2400" spc="-5" dirty="0">
                <a:latin typeface="Verdana"/>
                <a:cs typeface="Verdana"/>
              </a:rPr>
              <a:t>cách giữa </a:t>
            </a:r>
            <a:r>
              <a:rPr sz="2400" dirty="0">
                <a:latin typeface="Verdana"/>
                <a:cs typeface="Verdana"/>
              </a:rPr>
              <a:t>2  khung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-51182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13078" y="908630"/>
            <a:ext cx="752475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5080" lvl="4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i="1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KHUNG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spc="-10" dirty="0" err="1" smtClean="0">
                <a:latin typeface="Verdana"/>
                <a:cs typeface="Verdana"/>
              </a:rPr>
              <a:t>Tạo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 </a:t>
            </a:r>
            <a:r>
              <a:rPr sz="2000" spc="-10" dirty="0">
                <a:latin typeface="Verdana"/>
                <a:cs typeface="Verdana"/>
              </a:rPr>
              <a:t>khung </a:t>
            </a:r>
            <a:r>
              <a:rPr sz="2000" spc="-5" dirty="0">
                <a:latin typeface="Verdana"/>
                <a:cs typeface="Verdana"/>
              </a:rPr>
              <a:t>có </a:t>
            </a:r>
            <a:r>
              <a:rPr sz="2000" spc="-10" dirty="0">
                <a:latin typeface="Verdana"/>
                <a:cs typeface="Verdana"/>
              </a:rPr>
              <a:t>nội dung </a:t>
            </a:r>
            <a:r>
              <a:rPr sz="2000" spc="-5" dirty="0">
                <a:latin typeface="Verdana"/>
                <a:cs typeface="Verdana"/>
              </a:rPr>
              <a:t>là 1 </a:t>
            </a:r>
            <a:r>
              <a:rPr sz="2000" spc="-10" dirty="0">
                <a:latin typeface="Verdana"/>
                <a:cs typeface="Verdana"/>
              </a:rPr>
              <a:t>trang web  </a:t>
            </a:r>
            <a:r>
              <a:rPr sz="2000" spc="-5" dirty="0">
                <a:latin typeface="Verdana"/>
                <a:cs typeface="Verdana"/>
              </a:rPr>
              <a:t>nào </a:t>
            </a:r>
            <a:r>
              <a:rPr sz="2000" spc="-10" dirty="0">
                <a:latin typeface="Verdana"/>
                <a:cs typeface="Verdana"/>
              </a:rPr>
              <a:t>đó</a:t>
            </a:r>
            <a:r>
              <a:rPr sz="2000" spc="-10" dirty="0">
                <a:latin typeface="Verdana"/>
                <a:cs typeface="Verdana"/>
              </a:rPr>
              <a:t>: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&lt;frame&gt;</a:t>
            </a:r>
            <a:endParaRPr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 lvl="1" indent="-286385">
              <a:spcBef>
                <a:spcPts val="122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Thuộc </a:t>
            </a:r>
            <a:r>
              <a:rPr sz="2000" dirty="0">
                <a:latin typeface="Verdana"/>
                <a:cs typeface="Verdana"/>
              </a:rPr>
              <a:t>tính</a:t>
            </a:r>
            <a:r>
              <a:rPr sz="2000" dirty="0">
                <a:latin typeface="Verdana"/>
                <a:cs typeface="Verdana"/>
              </a:rPr>
              <a:t>:</a:t>
            </a:r>
          </a:p>
          <a:p>
            <a:pPr marL="1155700" lvl="2" indent="-228600">
              <a:spcBef>
                <a:spcPts val="985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src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=“</a:t>
            </a:r>
            <a:r>
              <a:rPr sz="2000" spc="-5" dirty="0">
                <a:latin typeface="Courier New"/>
                <a:cs typeface="Courier New"/>
              </a:rPr>
              <a:t>Địa chỉ chứa nội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dung”</a:t>
            </a:r>
            <a:endParaRPr sz="2000" dirty="0">
              <a:latin typeface="Courier New"/>
              <a:cs typeface="Courier New"/>
            </a:endParaRPr>
          </a:p>
          <a:p>
            <a:pPr marL="1155700" lvl="2" indent="-228600">
              <a:spcBef>
                <a:spcPts val="96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name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=“</a:t>
            </a:r>
            <a:r>
              <a:rPr sz="2000" spc="-5" dirty="0">
                <a:latin typeface="Courier New"/>
                <a:cs typeface="Courier New"/>
              </a:rPr>
              <a:t>tên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khung</a:t>
            </a:r>
            <a:r>
              <a:rPr sz="2000" spc="-5" dirty="0">
                <a:latin typeface="Courier New"/>
                <a:cs typeface="Courier New"/>
              </a:rPr>
              <a:t>”</a:t>
            </a:r>
            <a:endParaRPr sz="2000" dirty="0">
              <a:latin typeface="Courier New"/>
              <a:cs typeface="Courier New"/>
            </a:endParaRPr>
          </a:p>
          <a:p>
            <a:pPr marL="1155700" lvl="2" indent="-228600">
              <a:spcBef>
                <a:spcPts val="100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noresize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Không được </a:t>
            </a:r>
            <a:r>
              <a:rPr sz="2000" spc="-5" dirty="0">
                <a:latin typeface="Verdana"/>
                <a:cs typeface="Verdana"/>
              </a:rPr>
              <a:t>thay đổi </a:t>
            </a:r>
            <a:r>
              <a:rPr sz="2000" dirty="0">
                <a:latin typeface="Verdana"/>
                <a:cs typeface="Verdana"/>
              </a:rPr>
              <a:t>kích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thước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121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	</a:t>
            </a:r>
            <a:r>
              <a:rPr sz="2000" spc="-10" dirty="0" err="1" smtClean="0">
                <a:latin typeface="Verdana"/>
                <a:cs typeface="Verdana"/>
              </a:rPr>
              <a:t>Thẻ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&lt;base&gt;</a:t>
            </a:r>
            <a:r>
              <a:rPr sz="2000" b="1" spc="-70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Verdana"/>
                <a:cs typeface="Verdana"/>
              </a:rPr>
              <a:t>mặc </a:t>
            </a:r>
            <a:r>
              <a:rPr sz="2000" spc="-10" dirty="0">
                <a:latin typeface="Verdana"/>
                <a:cs typeface="Verdana"/>
              </a:rPr>
              <a:t>định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1215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Thuộc tính</a:t>
            </a:r>
            <a:endParaRPr sz="2000" dirty="0">
              <a:latin typeface="Verdana"/>
              <a:cs typeface="Verdana"/>
            </a:endParaRPr>
          </a:p>
          <a:p>
            <a:pPr marL="1155700" lvl="2" indent="-228600">
              <a:spcBef>
                <a:spcPts val="99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target</a:t>
            </a:r>
            <a:r>
              <a:rPr sz="2000" spc="-5" dirty="0">
                <a:latin typeface="Courier New"/>
                <a:cs typeface="Courier New"/>
              </a:rPr>
              <a:t>=“Cửa </a:t>
            </a:r>
            <a:r>
              <a:rPr sz="2000" dirty="0">
                <a:latin typeface="Courier New"/>
                <a:cs typeface="Courier New"/>
              </a:rPr>
              <a:t>sổ </a:t>
            </a:r>
            <a:r>
              <a:rPr sz="2000" spc="-5" dirty="0">
                <a:latin typeface="Courier New"/>
                <a:cs typeface="Courier New"/>
              </a:rPr>
              <a:t>mặc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định</a:t>
            </a:r>
            <a:r>
              <a:rPr sz="2000" spc="-5" dirty="0">
                <a:latin typeface="Courier New"/>
                <a:cs typeface="Courier New"/>
              </a:rPr>
              <a:t>”</a:t>
            </a:r>
            <a:endParaRPr sz="2000" dirty="0">
              <a:latin typeface="Courier New"/>
              <a:cs typeface="Courier New"/>
            </a:endParaRPr>
          </a:p>
          <a:p>
            <a:pPr marL="1155700" lvl="2" indent="-228600">
              <a:spcBef>
                <a:spcPts val="96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href</a:t>
            </a:r>
            <a:r>
              <a:rPr sz="2000" spc="-5" dirty="0">
                <a:latin typeface="Courier New"/>
                <a:cs typeface="Courier New"/>
              </a:rPr>
              <a:t>=“Địa chỉ gốc mặc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định</a:t>
            </a:r>
            <a:r>
              <a:rPr sz="2000" spc="-5" dirty="0">
                <a:latin typeface="Courier New"/>
                <a:cs typeface="Courier New"/>
              </a:rPr>
              <a:t>”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02" y="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46480" y="0"/>
            <a:ext cx="6976109" cy="6654386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5" dirty="0" smtClean="0">
                <a:solidFill>
                  <a:srgbClr val="003399"/>
                </a:solidFill>
                <a:latin typeface="Verdana"/>
                <a:cs typeface="Verdana"/>
              </a:rPr>
              <a:t>		</a:t>
            </a:r>
            <a:r>
              <a:rPr lang="en-US" sz="3200" i="1" u="sng" spc="-5" dirty="0" err="1" smtClean="0">
                <a:solidFill>
                  <a:srgbClr val="003399"/>
                </a:solidFill>
                <a:latin typeface="Verdana"/>
                <a:cs typeface="Verdana"/>
              </a:rPr>
              <a:t>Đa</a:t>
            </a:r>
            <a:r>
              <a:rPr lang="en-US" sz="3200" i="1" u="sng" spc="-5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i="1" u="sng" spc="-5" dirty="0" err="1" smtClean="0">
                <a:solidFill>
                  <a:srgbClr val="003399"/>
                </a:solidFill>
                <a:latin typeface="Verdana"/>
                <a:cs typeface="Verdana"/>
              </a:rPr>
              <a:t>Phương</a:t>
            </a:r>
            <a:r>
              <a:rPr lang="en-US" sz="3200" i="1" u="sng" spc="-5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i="1" u="sng" spc="-5" dirty="0" err="1" smtClean="0">
                <a:solidFill>
                  <a:srgbClr val="003399"/>
                </a:solidFill>
                <a:latin typeface="Verdana"/>
                <a:cs typeface="Verdana"/>
              </a:rPr>
              <a:t>Tiện</a:t>
            </a:r>
            <a:endParaRPr lang="en-US" sz="3200" i="1" u="sng" spc="-5" dirty="0" smtClean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5" dirty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2800" spc="-5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Âm</a:t>
            </a:r>
            <a:r>
              <a:rPr sz="2000"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thanh nền:</a:t>
            </a:r>
            <a:r>
              <a:rPr sz="2000" spc="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&lt;bgsound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&gt;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1220"/>
              </a:spcBef>
              <a:buChar char="–"/>
              <a:tabLst>
                <a:tab pos="756920" algn="l"/>
              </a:tabLst>
            </a:pP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Thuộc 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1155700" lvl="2" indent="-228600">
              <a:spcBef>
                <a:spcPts val="99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src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=“địa chỉ file âm</a:t>
            </a:r>
            <a:r>
              <a:rPr sz="2000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thanh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”</a:t>
            </a:r>
            <a:endParaRPr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1155700" lvl="2" indent="-228600">
              <a:spcBef>
                <a:spcPts val="994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loop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=“n”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số 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lần lặp. 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-1: 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mặc định: mãi</a:t>
            </a:r>
            <a:r>
              <a:rPr sz="2000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5" dirty="0" err="1">
                <a:solidFill>
                  <a:srgbClr val="C00000"/>
                </a:solidFill>
                <a:latin typeface="Verdana"/>
                <a:cs typeface="Verdana"/>
              </a:rPr>
              <a:t>mãi</a:t>
            </a:r>
            <a:r>
              <a:rPr sz="2000" spc="-5" dirty="0" smtClean="0">
                <a:solidFill>
                  <a:srgbClr val="C00000"/>
                </a:solidFill>
                <a:latin typeface="Verdana"/>
                <a:cs typeface="Verdana"/>
              </a:rPr>
              <a:t>.</a:t>
            </a:r>
            <a:endParaRPr lang="en-US" sz="2000" spc="-5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marL="12700" marR="741045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	Video </a:t>
            </a:r>
            <a:r>
              <a:rPr lang="en-US" sz="2000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trên</a:t>
            </a:r>
            <a:r>
              <a:rPr lang="en-US" sz="20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IE </a:t>
            </a:r>
            <a:r>
              <a:rPr lang="en-US" sz="20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sử</a:t>
            </a:r>
            <a:r>
              <a:rPr lang="en-US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2000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dụng</a:t>
            </a:r>
            <a:r>
              <a:rPr lang="en-US" sz="20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 Windows </a:t>
            </a:r>
            <a:r>
              <a:rPr lang="en-US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Media  Player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Verdana"/>
              <a:cs typeface="Verdana"/>
            </a:endParaRPr>
          </a:p>
          <a:p>
            <a:pPr marL="469900">
              <a:spcBef>
                <a:spcPts val="1170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&lt;object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>
              <a:spcBef>
                <a:spcPts val="575"/>
              </a:spcBef>
            </a:pPr>
            <a:r>
              <a:rPr lang="en-US" sz="2000" spc="-10" dirty="0" err="1">
                <a:solidFill>
                  <a:srgbClr val="C00000"/>
                </a:solidFill>
                <a:latin typeface="Courier New"/>
                <a:cs typeface="Courier New"/>
              </a:rPr>
              <a:t>classid</a:t>
            </a:r>
            <a:r>
              <a:rPr lang="en-US" sz="2000" spc="-10" dirty="0">
                <a:solidFill>
                  <a:srgbClr val="C00000"/>
                </a:solidFill>
                <a:latin typeface="Courier New"/>
                <a:cs typeface="Courier New"/>
              </a:rPr>
              <a:t>="clsid:22D6F312-B0F6-11D0-94AB-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>
              <a:spcBef>
                <a:spcPts val="575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0080C74C7E95“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>
              <a:spcBef>
                <a:spcPts val="580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id="MediaPlayer1“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>
              <a:spcBef>
                <a:spcPts val="575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width=“</a:t>
            </a:r>
            <a:r>
              <a:rPr lang="en-US" sz="2000" b="1" i="1" u="heavy" spc="-5" dirty="0" err="1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rộng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”</a:t>
            </a:r>
            <a:r>
              <a:rPr lang="en-US" sz="2000" spc="-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height=“</a:t>
            </a:r>
            <a:r>
              <a:rPr lang="en-US" sz="2000" b="1" i="1" u="heavy" spc="-5" dirty="0" err="1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cao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”&gt;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664210" algn="ctr">
              <a:spcBef>
                <a:spcPts val="1035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2000" spc="-5" dirty="0" err="1">
                <a:solidFill>
                  <a:srgbClr val="C00000"/>
                </a:solidFill>
                <a:latin typeface="Courier New"/>
                <a:cs typeface="Courier New"/>
              </a:rPr>
              <a:t>param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 name="</a:t>
            </a:r>
            <a:r>
              <a:rPr lang="en-US" sz="2000" spc="-5" dirty="0" err="1">
                <a:solidFill>
                  <a:srgbClr val="C00000"/>
                </a:solidFill>
                <a:latin typeface="Courier New"/>
                <a:cs typeface="Courier New"/>
              </a:rPr>
              <a:t>FileName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" value=“</a:t>
            </a:r>
            <a:r>
              <a:rPr lang="en-US" sz="2000" b="1" i="1" u="heavy" spc="-5" dirty="0" err="1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địa</a:t>
            </a:r>
            <a:r>
              <a:rPr lang="en-US" sz="2000" b="1" i="1" u="heavy" spc="-5" dirty="0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 </a:t>
            </a:r>
            <a:r>
              <a:rPr lang="en-US" sz="2000" b="1" i="1" u="heavy" spc="-5" dirty="0" err="1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chỉ</a:t>
            </a:r>
            <a:r>
              <a:rPr lang="en-US" sz="2000" b="1" i="1" u="heavy" spc="-30" dirty="0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 </a:t>
            </a:r>
            <a:r>
              <a:rPr lang="en-US" sz="2000" b="1" i="1" u="heavy" spc="-5" dirty="0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file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"&gt;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469900">
              <a:spcBef>
                <a:spcPts val="1080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&lt;/object&gt;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1155700" lvl="2" indent="-228600">
              <a:spcBef>
                <a:spcPts val="994"/>
              </a:spcBef>
              <a:buFont typeface="Courier New"/>
              <a:buChar char="•"/>
              <a:tabLst>
                <a:tab pos="1156335" algn="l"/>
              </a:tabLst>
            </a:pP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576" y="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9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873124"/>
            <a:ext cx="10807700" cy="53244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 smtClean="0"/>
              <a:t>		</a:t>
            </a:r>
            <a:r>
              <a:rPr lang="vi-VN" sz="5100" u="sng" dirty="0" smtClean="0">
                <a:solidFill>
                  <a:srgbClr val="7030A0"/>
                </a:solidFill>
              </a:rPr>
              <a:t>Một số thẻ meta thông dụng:</a:t>
            </a:r>
            <a:endParaRPr lang="en-US" sz="5100" u="sng" dirty="0" smtClean="0">
              <a:solidFill>
                <a:srgbClr val="7030A0"/>
              </a:solidFill>
            </a:endParaRPr>
          </a:p>
          <a:p>
            <a:r>
              <a:rPr lang="en-US" sz="3600" dirty="0" err="1" smtClean="0"/>
              <a:t>Thẻ</a:t>
            </a:r>
            <a:r>
              <a:rPr lang="en-US" sz="3600" dirty="0" smtClean="0"/>
              <a:t> </a:t>
            </a:r>
            <a:r>
              <a:rPr lang="en-US" sz="3600" b="1" dirty="0" smtClean="0"/>
              <a:t>&lt;meta&gt;:</a:t>
            </a:r>
          </a:p>
          <a:p>
            <a:pPr marL="0" indent="0">
              <a:buNone/>
            </a:pPr>
            <a:r>
              <a:rPr lang="vi-VN" sz="3600" dirty="0"/>
              <a:t>	</a:t>
            </a:r>
            <a:r>
              <a:rPr lang="en-US" sz="3600" dirty="0" err="1" smtClean="0"/>
              <a:t>Đặt</a:t>
            </a:r>
            <a:r>
              <a:rPr lang="en-US" sz="3600" dirty="0" smtClean="0"/>
              <a:t> ở </a:t>
            </a:r>
            <a:r>
              <a:rPr lang="en-US" sz="3600" dirty="0" err="1" smtClean="0"/>
              <a:t>giữa</a:t>
            </a:r>
            <a:r>
              <a:rPr lang="en-US" sz="3600" dirty="0" smtClean="0"/>
              <a:t> </a:t>
            </a:r>
            <a:r>
              <a:rPr lang="en-US" sz="3600" b="1" dirty="0" smtClean="0"/>
              <a:t>&lt;head&gt;..&lt;/head&gt;</a:t>
            </a:r>
          </a:p>
          <a:p>
            <a:pPr marL="0" indent="0">
              <a:buNone/>
            </a:pPr>
            <a:r>
              <a:rPr lang="vi-VN" sz="3600" dirty="0" smtClean="0"/>
              <a:t>	</a:t>
            </a:r>
            <a:r>
              <a:rPr lang="en-US" sz="3600" dirty="0" err="1" smtClean="0"/>
              <a:t>Có</a:t>
            </a:r>
            <a:r>
              <a:rPr lang="en-US" sz="3600" dirty="0" smtClean="0"/>
              <a:t> 2 </a:t>
            </a:r>
            <a:r>
              <a:rPr lang="en-US" sz="3600" dirty="0" err="1" smtClean="0"/>
              <a:t>cách</a:t>
            </a:r>
            <a:r>
              <a:rPr lang="en-US" sz="3600" dirty="0" smtClean="0"/>
              <a:t> </a:t>
            </a:r>
            <a:r>
              <a:rPr lang="en-US" sz="3600" dirty="0" err="1" smtClean="0"/>
              <a:t>viết</a:t>
            </a:r>
            <a:r>
              <a:rPr lang="en-US" sz="3600" dirty="0" smtClean="0"/>
              <a:t> </a:t>
            </a:r>
            <a:r>
              <a:rPr lang="en-US" sz="3600" dirty="0" err="1" smtClean="0"/>
              <a:t>thẻ</a:t>
            </a:r>
            <a:r>
              <a:rPr lang="en-US" sz="3600" dirty="0" smtClean="0"/>
              <a:t> </a:t>
            </a:r>
            <a:r>
              <a:rPr lang="en-US" sz="3600" b="1" dirty="0" smtClean="0"/>
              <a:t>&lt;meta&gt;: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 </a:t>
            </a:r>
            <a:r>
              <a:rPr lang="vi-VN" sz="3600" b="1" dirty="0" smtClean="0"/>
              <a:t>        </a:t>
            </a:r>
            <a:r>
              <a:rPr lang="en-US" sz="3600" b="1" dirty="0" smtClean="0"/>
              <a:t>&lt;META</a:t>
            </a:r>
            <a:r>
              <a:rPr lang="vi-VN" sz="3600" b="1" dirty="0" smtClean="0"/>
              <a:t> NAME=“name”</a:t>
            </a:r>
            <a:r>
              <a:rPr lang="en-US" sz="3600" b="1" dirty="0" smtClean="0"/>
              <a:t> CONTENT</a:t>
            </a:r>
            <a:r>
              <a:rPr lang="vi-VN" sz="3600" b="1" dirty="0" smtClean="0"/>
              <a:t>=“content”&gt;</a:t>
            </a:r>
            <a:endParaRPr lang="vi-VN" sz="3600" b="1" dirty="0"/>
          </a:p>
          <a:p>
            <a:pPr marL="0" indent="0">
              <a:buNone/>
            </a:pPr>
            <a:r>
              <a:rPr lang="vi-VN" sz="3600" dirty="0"/>
              <a:t> </a:t>
            </a:r>
            <a:r>
              <a:rPr lang="vi-VN" sz="3600" dirty="0" smtClean="0"/>
              <a:t>      </a:t>
            </a:r>
            <a:r>
              <a:rPr lang="vi-VN" sz="3600" b="1" dirty="0" smtClean="0"/>
              <a:t> &lt;META</a:t>
            </a:r>
            <a:r>
              <a:rPr lang="en-US" sz="3600" b="1" dirty="0" smtClean="0"/>
              <a:t> HTTP</a:t>
            </a:r>
            <a:r>
              <a:rPr lang="vi-VN" sz="3600" b="1" dirty="0" smtClean="0"/>
              <a:t>-</a:t>
            </a:r>
            <a:r>
              <a:rPr lang="en-US" sz="3600" b="1" dirty="0" smtClean="0"/>
              <a:t>EQUIV=“name” CONTENT=“content”&gt;</a:t>
            </a:r>
          </a:p>
          <a:p>
            <a:pPr marL="0" indent="0">
              <a:buNone/>
            </a:pPr>
            <a:endParaRPr lang="vi-VN" sz="3600" dirty="0" smtClean="0"/>
          </a:p>
          <a:p>
            <a:pPr marL="0" indent="0">
              <a:buNone/>
            </a:pPr>
            <a:r>
              <a:rPr lang="vi-VN" sz="3600" dirty="0" smtClean="0">
                <a:solidFill>
                  <a:srgbClr val="C00000"/>
                </a:solidFill>
              </a:rPr>
              <a:t>        </a:t>
            </a:r>
            <a:r>
              <a:rPr lang="en-US" sz="3600" i="1" dirty="0" smtClean="0">
                <a:solidFill>
                  <a:srgbClr val="C00000"/>
                </a:solidFill>
              </a:rPr>
              <a:t>&lt;META NAME=description” content=</a:t>
            </a:r>
            <a:r>
              <a:rPr lang="vi-VN" sz="3600" i="1" dirty="0" smtClean="0">
                <a:solidFill>
                  <a:srgbClr val="C00000"/>
                </a:solidFill>
              </a:rPr>
              <a:t>“”&gt;</a:t>
            </a:r>
          </a:p>
          <a:p>
            <a:pPr marL="0" indent="0">
              <a:buNone/>
            </a:pPr>
            <a:r>
              <a:rPr lang="vi-VN" sz="3600" i="1" dirty="0">
                <a:solidFill>
                  <a:srgbClr val="C00000"/>
                </a:solidFill>
              </a:rPr>
              <a:t> </a:t>
            </a:r>
            <a:r>
              <a:rPr lang="vi-VN" sz="3600" i="1" dirty="0" smtClean="0">
                <a:solidFill>
                  <a:srgbClr val="C00000"/>
                </a:solidFill>
              </a:rPr>
              <a:t>       &lt;META NAME=“keywords” content=“”&gt;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&lt;META NAME=“authors”</a:t>
            </a:r>
            <a:r>
              <a:rPr lang="en-US" sz="3600" i="1" dirty="0" smtClean="0">
                <a:solidFill>
                  <a:srgbClr val="C00000"/>
                </a:solidFill>
              </a:rPr>
              <a:t> CONTENT=“author’s name”&gt;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</a:t>
            </a:r>
            <a:r>
              <a:rPr lang="en-US" sz="3600" i="1" dirty="0" smtClean="0">
                <a:solidFill>
                  <a:srgbClr val="C00000"/>
                </a:solidFill>
              </a:rPr>
              <a:t>&lt;META </a:t>
            </a:r>
            <a:r>
              <a:rPr lang="vi-VN" sz="3600" i="1" dirty="0" smtClean="0">
                <a:solidFill>
                  <a:srgbClr val="C00000"/>
                </a:solidFill>
              </a:rPr>
              <a:t>HTTP-EQUIV=“refresh” CONTENT=“delay;url=new url”&gt;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&lt;META HTTP</a:t>
            </a:r>
            <a:r>
              <a:rPr lang="en-US" sz="3600" i="1" dirty="0" smtClean="0">
                <a:solidFill>
                  <a:srgbClr val="C00000"/>
                </a:solidFill>
              </a:rPr>
              <a:t>-EQUIV=expires” CONTENT=“date”&gt;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</a:t>
            </a:r>
            <a:r>
              <a:rPr lang="en-US" sz="3600" i="1" dirty="0" smtClean="0">
                <a:solidFill>
                  <a:srgbClr val="C00000"/>
                </a:solidFill>
              </a:rPr>
              <a:t>&lt;META HTTP-QUIV</a:t>
            </a:r>
            <a:r>
              <a:rPr lang="vi-VN" sz="3600" i="1" dirty="0" smtClean="0">
                <a:solidFill>
                  <a:srgbClr val="C00000"/>
                </a:solidFill>
              </a:rPr>
              <a:t>=“Content-Type”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 CONTENT=“text/html; charset=utf-8”&gt;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725"/>
            <a:ext cx="11061700" cy="1196975"/>
          </a:xfrm>
        </p:spPr>
        <p:txBody>
          <a:bodyPr>
            <a:normAutofit/>
          </a:bodyPr>
          <a:lstStyle/>
          <a:p>
            <a:r>
              <a:rPr lang="en-US" sz="3200" u="sng" dirty="0" err="1" smtClean="0">
                <a:solidFill>
                  <a:srgbClr val="7030A0"/>
                </a:solidFill>
              </a:rPr>
              <a:t>Thẻ</a:t>
            </a:r>
            <a:r>
              <a:rPr lang="en-US" sz="3200" u="sng" dirty="0" smtClean="0">
                <a:solidFill>
                  <a:srgbClr val="7030A0"/>
                </a:solidFill>
              </a:rPr>
              <a:t> (Tag)</a:t>
            </a:r>
            <a:r>
              <a:rPr lang="vi-VN" sz="3200" u="sng" dirty="0" smtClean="0">
                <a:solidFill>
                  <a:srgbClr val="7030A0"/>
                </a:solidFill>
              </a:rPr>
              <a:t>					</a:t>
            </a:r>
            <a:r>
              <a:rPr lang="en-US" sz="3200" u="sng" dirty="0" err="1" smtClean="0">
                <a:solidFill>
                  <a:srgbClr val="7030A0"/>
                </a:solidFill>
              </a:rPr>
              <a:t>Thuộc</a:t>
            </a:r>
            <a:r>
              <a:rPr lang="en-US" sz="3200" u="sng" dirty="0" smtClean="0">
                <a:solidFill>
                  <a:srgbClr val="7030A0"/>
                </a:solidFill>
              </a:rPr>
              <a:t> </a:t>
            </a:r>
            <a:r>
              <a:rPr lang="en-US" sz="3200" u="sng" dirty="0" err="1" smtClean="0">
                <a:solidFill>
                  <a:srgbClr val="7030A0"/>
                </a:solidFill>
              </a:rPr>
              <a:t>tính</a:t>
            </a:r>
            <a:r>
              <a:rPr lang="en-US" sz="3200" u="sng" dirty="0" smtClean="0">
                <a:solidFill>
                  <a:srgbClr val="7030A0"/>
                </a:solidFill>
              </a:rPr>
              <a:t> </a:t>
            </a:r>
            <a:r>
              <a:rPr lang="en-US" sz="3200" u="sng" dirty="0" err="1" smtClean="0">
                <a:solidFill>
                  <a:srgbClr val="7030A0"/>
                </a:solidFill>
              </a:rPr>
              <a:t>của</a:t>
            </a:r>
            <a:r>
              <a:rPr lang="en-US" sz="3200" u="sng" dirty="0" smtClean="0">
                <a:solidFill>
                  <a:srgbClr val="7030A0"/>
                </a:solidFill>
              </a:rPr>
              <a:t> </a:t>
            </a:r>
            <a:r>
              <a:rPr lang="en-US" sz="3200" u="sng" dirty="0" err="1" smtClean="0">
                <a:solidFill>
                  <a:srgbClr val="7030A0"/>
                </a:solidFill>
              </a:rPr>
              <a:t>thẻ</a:t>
            </a:r>
            <a:r>
              <a:rPr lang="en-US" sz="3200" u="sng" dirty="0" smtClean="0">
                <a:solidFill>
                  <a:srgbClr val="7030A0"/>
                </a:solidFill>
              </a:rPr>
              <a:t>(Property)</a:t>
            </a:r>
            <a:endParaRPr lang="en-US" sz="3200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1589"/>
            <a:ext cx="4184035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400" dirty="0"/>
              <a:t>Có nhiều thẻ, mỗi thẻ có 1 tên và mang ý nghĩa</a:t>
            </a:r>
            <a:br>
              <a:rPr lang="vi-VN" sz="2400" dirty="0"/>
            </a:br>
            <a:r>
              <a:rPr lang="vi-VN" sz="2400" dirty="0"/>
              <a:t>khác nhau.</a:t>
            </a:r>
            <a:br>
              <a:rPr lang="vi-VN" sz="2400" dirty="0"/>
            </a:br>
            <a:r>
              <a:rPr lang="en-US" sz="2400" dirty="0"/>
              <a:t> </a:t>
            </a:r>
            <a:r>
              <a:rPr lang="vi-VN" sz="2400" dirty="0" smtClean="0"/>
              <a:t>Có </a:t>
            </a:r>
            <a:r>
              <a:rPr lang="vi-VN" sz="2400" dirty="0"/>
              <a:t>2 loại thẻ: thẻ đóng và thẻ mở</a:t>
            </a:r>
            <a:br>
              <a:rPr lang="vi-VN" sz="2400" dirty="0"/>
            </a:br>
            <a:r>
              <a:rPr lang="vi-VN" sz="2400" dirty="0" smtClean="0"/>
              <a:t>Cách </a:t>
            </a:r>
            <a:r>
              <a:rPr lang="vi-VN" sz="2400" dirty="0"/>
              <a:t>viết thẻ:</a:t>
            </a:r>
            <a:br>
              <a:rPr lang="vi-VN" sz="2400" dirty="0"/>
            </a:br>
            <a:r>
              <a:rPr lang="vi-VN" sz="2400" dirty="0"/>
              <a:t>– Thẻ mở: </a:t>
            </a:r>
            <a:r>
              <a:rPr lang="vi-VN" sz="2400" b="1" dirty="0"/>
              <a:t>&lt;tên_thẻ&gt;</a:t>
            </a:r>
            <a:br>
              <a:rPr lang="vi-VN" sz="2400" b="1" dirty="0"/>
            </a:br>
            <a:r>
              <a:rPr lang="vi-VN" sz="2400" dirty="0"/>
              <a:t>Ví dụ: &lt;u&gt;, &lt;p&gt;, &lt;img&gt;…</a:t>
            </a:r>
            <a:br>
              <a:rPr lang="vi-VN" sz="2400" dirty="0"/>
            </a:br>
            <a:r>
              <a:rPr lang="vi-VN" sz="2400" dirty="0"/>
              <a:t>– Thẻ đóng tương ứng: </a:t>
            </a:r>
            <a:r>
              <a:rPr lang="vi-VN" sz="2400" b="1" dirty="0"/>
              <a:t>&lt;/tên_thẻ&gt;</a:t>
            </a:r>
            <a:br>
              <a:rPr lang="vi-VN" sz="2400" b="1" dirty="0"/>
            </a:br>
            <a:r>
              <a:rPr lang="vi-VN" sz="2400" dirty="0"/>
              <a:t>Ví dụ: &lt;/u&gt;, &lt;/p&gt;</a:t>
            </a:r>
            <a:br>
              <a:rPr lang="vi-VN" sz="2400" dirty="0"/>
            </a:br>
            <a:r>
              <a:rPr lang="vi-VN" sz="2400" dirty="0"/>
              <a:t>Chú ý: luôn có thẻ mở nhưng có thể không có thẻ đóng</a:t>
            </a:r>
            <a:br>
              <a:rPr lang="vi-VN" sz="2400" dirty="0"/>
            </a:br>
            <a:r>
              <a:rPr lang="vi-VN" sz="2400" dirty="0"/>
              <a:t>tương ứng. Ví dụ: &lt;img&gt; không có thẻ đóng</a:t>
            </a:r>
            <a:r>
              <a:rPr lang="vi-VN" sz="2400" dirty="0" smtClean="0"/>
              <a:t> </a:t>
            </a:r>
            <a:br>
              <a:rPr lang="vi-VN" sz="2400" dirty="0" smtClean="0"/>
            </a:b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1589"/>
            <a:ext cx="6019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000" dirty="0" smtClean="0"/>
              <a:t>  Một thẻ có thể có các thuộc tính nhằm bổ sung tác dụng cho thẻ</a:t>
            </a:r>
            <a:endParaRPr lang="vi-VN" sz="2000" dirty="0"/>
          </a:p>
          <a:p>
            <a:pPr marL="0" indent="0">
              <a:buNone/>
            </a:pPr>
            <a:r>
              <a:rPr lang="vi-VN" sz="2000" dirty="0" smtClean="0"/>
              <a:t>  Mỗi thuộc tính có tên thuộc tính (tên_TT)</a:t>
            </a:r>
            <a:endParaRPr lang="en-US" sz="2000" dirty="0" smtClean="0"/>
          </a:p>
          <a:p>
            <a:pPr marL="0" indent="0">
              <a:buNone/>
            </a:pPr>
            <a:r>
              <a:rPr lang="vi-VN" sz="2000" dirty="0" smtClean="0"/>
              <a:t>  Viết thẻ có thuộc tính: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tên_thẻ</a:t>
            </a:r>
            <a:r>
              <a:rPr lang="en-US" sz="2000" b="1" dirty="0" smtClean="0"/>
              <a:t> tên_TT1=“</a:t>
            </a:r>
            <a:r>
              <a:rPr lang="en-US" sz="2000" b="1" dirty="0" err="1" smtClean="0"/>
              <a:t>giá</a:t>
            </a:r>
            <a:r>
              <a:rPr lang="en-US" sz="2000" b="1" dirty="0" smtClean="0"/>
              <a:t> trị1” tên_TT2=“</a:t>
            </a:r>
            <a:r>
              <a:rPr lang="en-US" sz="2000" b="1" dirty="0" err="1" smtClean="0"/>
              <a:t>giá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trị</a:t>
            </a:r>
            <a:r>
              <a:rPr lang="en-US" sz="2000" b="1" dirty="0"/>
              <a:t> </a:t>
            </a:r>
            <a:r>
              <a:rPr lang="en-US" sz="2000" b="1" dirty="0" smtClean="0"/>
              <a:t>2”…&gt;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vi-VN" sz="2000" dirty="0" smtClean="0"/>
              <a:t>Chú ý:</a:t>
            </a:r>
          </a:p>
          <a:p>
            <a:pPr marL="0" indent="0">
              <a:buNone/>
            </a:pPr>
            <a:r>
              <a:rPr lang="vi-VN" sz="2000" dirty="0"/>
              <a:t> </a:t>
            </a:r>
            <a:r>
              <a:rPr lang="vi-VN" sz="2000" dirty="0" smtClean="0"/>
              <a:t>  – Có thể thay đổi thứ tự, số lượng các thuộc tính mà không gây ra lỗi cú pháp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vi-VN" sz="2000" dirty="0" smtClean="0"/>
              <a:t>– Sự hỗ trợ các thẻ, thuộc tính ở mỗi trình duyệt là khác nhau. Chỉ giống nhau ở các thẻ, thuộc tính cơ bản. </a:t>
            </a:r>
            <a:endParaRPr lang="en-US" sz="2000" dirty="0" smtClean="0"/>
          </a:p>
          <a:p>
            <a:pPr marL="0" indent="0">
              <a:buNone/>
            </a:pPr>
            <a:r>
              <a:rPr lang="vi-VN" sz="2000" dirty="0" smtClean="0"/>
              <a:t>   – Thẻ đóng của thẻ có thuộc tính vẫn viết bình thường.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07" y="3018761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 err="1" smtClean="0">
                <a:solidFill>
                  <a:srgbClr val="7030A0"/>
                </a:solidFill>
              </a:rPr>
              <a:t>Cách</a:t>
            </a:r>
            <a:r>
              <a:rPr lang="en-US" sz="3600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err="1" smtClean="0">
                <a:solidFill>
                  <a:srgbClr val="7030A0"/>
                </a:solidFill>
              </a:rPr>
              <a:t>tạo</a:t>
            </a:r>
            <a:r>
              <a:rPr lang="en-US" sz="3600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err="1" smtClean="0">
                <a:solidFill>
                  <a:srgbClr val="7030A0"/>
                </a:solidFill>
              </a:rPr>
              <a:t>lập</a:t>
            </a:r>
            <a:r>
              <a:rPr lang="en-US" sz="3600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err="1" smtClean="0">
                <a:solidFill>
                  <a:srgbClr val="7030A0"/>
                </a:solidFill>
              </a:rPr>
              <a:t>một</a:t>
            </a:r>
            <a:r>
              <a:rPr lang="en-US" sz="3600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err="1" smtClean="0">
                <a:solidFill>
                  <a:srgbClr val="7030A0"/>
                </a:solidFill>
              </a:rPr>
              <a:t>trang</a:t>
            </a:r>
            <a:r>
              <a:rPr lang="en-US" sz="3600" u="sng" dirty="0" smtClean="0">
                <a:solidFill>
                  <a:srgbClr val="7030A0"/>
                </a:solidFill>
              </a:rPr>
              <a:t> web </a:t>
            </a:r>
            <a:r>
              <a:rPr lang="en-US" sz="3600" u="sng" dirty="0" err="1" smtClean="0">
                <a:solidFill>
                  <a:srgbClr val="7030A0"/>
                </a:solidFill>
              </a:rPr>
              <a:t>bằng</a:t>
            </a:r>
            <a:r>
              <a:rPr lang="en-US" sz="3600" u="sng" dirty="0" smtClean="0">
                <a:solidFill>
                  <a:srgbClr val="7030A0"/>
                </a:solidFill>
              </a:rPr>
              <a:t> HTML</a:t>
            </a:r>
            <a:endParaRPr lang="en-US" sz="3600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873125"/>
            <a:ext cx="10248900" cy="2619375"/>
          </a:xfrm>
        </p:spPr>
        <p:txBody>
          <a:bodyPr>
            <a:noAutofit/>
          </a:bodyPr>
          <a:lstStyle/>
          <a:p>
            <a:r>
              <a:rPr lang="vi-VN" sz="1800" dirty="0" smtClean="0"/>
              <a:t>Trang HTML có phần mở rộng (đuôi) là .HTM hoặc .HTML</a:t>
            </a:r>
            <a:endParaRPr lang="en-US" sz="1800" dirty="0" smtClean="0"/>
          </a:p>
          <a:p>
            <a:r>
              <a:rPr lang="vi-VN" sz="1800" dirty="0" smtClean="0"/>
              <a:t> Có thể tạo trang HTML bằng bất cứ trình soạn thảo “văn bản thuần” nào (Notepad, EditPlus, Turbo Pascal,…)</a:t>
            </a:r>
            <a:r>
              <a:rPr lang="en-US" sz="1800" dirty="0" smtClean="0"/>
              <a:t>.</a:t>
            </a:r>
          </a:p>
          <a:p>
            <a:r>
              <a:rPr lang="vi-VN" sz="1800" dirty="0" smtClean="0"/>
              <a:t>Có nhiều trình soạn thảo HTML cho phép NSD soạn thảo trực quan, kết quả sinh ra HTML tương ứng như: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vi-VN" sz="1800" dirty="0" smtClean="0"/>
              <a:t>– Microsoft FrontPage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vi-VN" sz="1800" dirty="0" smtClean="0"/>
              <a:t>– Macromedia Dreamweaver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vi-VN" sz="1800" dirty="0" smtClean="0"/>
              <a:t>– …</a:t>
            </a:r>
            <a:endParaRPr lang="en-US" sz="1800" dirty="0" smtClean="0"/>
          </a:p>
          <a:p>
            <a:pPr marL="0" indent="0">
              <a:buNone/>
            </a:pPr>
            <a:r>
              <a:rPr lang="vi-VN" sz="1800" dirty="0" smtClean="0"/>
              <a:t>   </a:t>
            </a:r>
            <a:r>
              <a:rPr lang="vi-VN" sz="1800" dirty="0" smtClean="0">
                <a:solidFill>
                  <a:schemeClr val="accent2"/>
                </a:solidFill>
              </a:rPr>
              <a:t>Soạn thảo: </a:t>
            </a:r>
            <a:r>
              <a:rPr lang="vi-VN" sz="1800" dirty="0" smtClean="0"/>
              <a:t>– Mở trình soạn thảo văn bản thuần (VD Notepad) gõ ND dưới </a:t>
            </a:r>
            <a:endParaRPr lang="en-US" sz="1800" dirty="0" smtClean="0"/>
          </a:p>
          <a:p>
            <a:pPr marL="0" indent="0">
              <a:buNone/>
            </a:pPr>
            <a:r>
              <a:rPr lang="vi-VN" sz="1800" dirty="0" smtClean="0"/>
              <a:t>  – </a:t>
            </a:r>
            <a:r>
              <a:rPr lang="en-US" sz="1800" dirty="0" err="1" smtClean="0"/>
              <a:t>Lưu</a:t>
            </a:r>
            <a:r>
              <a:rPr lang="vi-VN" sz="1800" dirty="0" smtClean="0"/>
              <a:t> lại với tên “</a:t>
            </a:r>
            <a:r>
              <a:rPr lang="en-US" sz="1800" dirty="0"/>
              <a:t> </a:t>
            </a:r>
            <a:r>
              <a:rPr lang="en-US" sz="1800" dirty="0" smtClean="0"/>
              <a:t>ngocanh.html</a:t>
            </a:r>
            <a:r>
              <a:rPr lang="vi-VN" sz="1800" dirty="0" smtClean="0"/>
              <a:t>”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77" y="4287837"/>
            <a:ext cx="5305624" cy="2278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-404019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993775"/>
            <a:ext cx="111125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ngocanh.html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vừa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rồi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duyệt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bên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Quay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Notepad,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nội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rồi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lưu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 smtClean="0">
                <a:latin typeface="Arial" panose="020B0604020202020204" pitchFamily="34" charset="0"/>
              </a:rPr>
              <a:t>đó</a:t>
            </a:r>
            <a:r>
              <a:rPr lang="en-US" altLang="en-US" sz="1800" dirty="0" smtClean="0">
                <a:latin typeface="Arial" panose="020B0604020202020204" pitchFamily="34" charset="0"/>
              </a:rPr>
              <a:t> F5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sẽ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hiện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ra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thông</a:t>
            </a:r>
            <a:r>
              <a:rPr lang="en-US" altLang="en-US" sz="1800" dirty="0" smtClean="0">
                <a:latin typeface="Arial" panose="020B0604020202020204" pitchFamily="34" charset="0"/>
              </a:rPr>
              <a:t> tin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vừa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sửa</a:t>
            </a:r>
            <a:r>
              <a:rPr lang="en-US" altLang="en-US" sz="1800" dirty="0" smtClean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C00000"/>
                </a:solidFill>
              </a:rPr>
              <a:t>Soạn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thảo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văn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bản</a:t>
            </a:r>
            <a:r>
              <a:rPr lang="en-US" sz="1800" dirty="0" smtClean="0">
                <a:solidFill>
                  <a:srgbClr val="C00000"/>
                </a:solidFill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Văn </a:t>
            </a:r>
            <a:r>
              <a:rPr lang="vi-VN" sz="1800" dirty="0"/>
              <a:t>bản được soạn thảo như bình thường trong các file HTML </a:t>
            </a: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>
                <a:solidFill>
                  <a:srgbClr val="C00000"/>
                </a:solidFill>
              </a:rPr>
              <a:t>Lưu </a:t>
            </a:r>
            <a:r>
              <a:rPr lang="vi-VN" sz="1800" dirty="0">
                <a:solidFill>
                  <a:srgbClr val="C00000"/>
                </a:solidFill>
              </a:rPr>
              <a:t>ý: 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– </a:t>
            </a:r>
            <a:r>
              <a:rPr lang="vi-VN" sz="1800" dirty="0"/>
              <a:t>Mọi khoảng trống, dấu xuống dòng trong HTML được thể hiện trên trang web là 1 khoảng trống duy nhất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– </a:t>
            </a:r>
            <a:r>
              <a:rPr lang="vi-VN" sz="1800" dirty="0"/>
              <a:t>Để gõ một số ký tự đặc biệt ta phải sử dụng mã: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Khoảng trống (trong trường hợp muốn có nhiều hơn 1 ký tự trống): </a:t>
            </a:r>
            <a:r>
              <a:rPr lang="en-US" sz="1800" dirty="0" smtClean="0"/>
              <a:t>&amp;</a:t>
            </a:r>
            <a:r>
              <a:rPr lang="en-US" sz="1800" dirty="0" err="1" smtClean="0"/>
              <a:t>nbsp</a:t>
            </a:r>
            <a:r>
              <a:rPr lang="en-US" sz="1800" dirty="0" smtClean="0"/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Dấu nhỏ hơn </a:t>
            </a:r>
            <a:r>
              <a:rPr lang="en-US" sz="1800" dirty="0" smtClean="0"/>
              <a:t>(</a:t>
            </a:r>
            <a:r>
              <a:rPr lang="vi-VN" sz="1800" dirty="0" smtClean="0"/>
              <a:t>&lt;</a:t>
            </a:r>
            <a:r>
              <a:rPr lang="en-US" sz="1800" dirty="0" smtClean="0"/>
              <a:t>)</a:t>
            </a:r>
            <a:r>
              <a:rPr lang="vi-VN" sz="1800" dirty="0" smtClean="0"/>
              <a:t> 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(&gt;): &amp;</a:t>
            </a:r>
            <a:r>
              <a:rPr lang="en-US" sz="1800" dirty="0" err="1" smtClean="0"/>
              <a:t>lt</a:t>
            </a:r>
            <a:r>
              <a:rPr lang="en-US" sz="1800" dirty="0" smtClean="0"/>
              <a:t>;            &amp;</a:t>
            </a:r>
            <a:r>
              <a:rPr lang="en-US" sz="1800" dirty="0" err="1" smtClean="0"/>
              <a:t>gt</a:t>
            </a:r>
            <a:r>
              <a:rPr lang="en-US" sz="1800" dirty="0" smtClean="0"/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Dấu ngoặc kép </a:t>
            </a:r>
            <a:r>
              <a:rPr lang="vi-VN" sz="1800" dirty="0" smtClean="0"/>
              <a:t>(</a:t>
            </a:r>
            <a:r>
              <a:rPr lang="en-US" sz="1800" dirty="0" smtClean="0"/>
              <a:t>“): &amp;</a:t>
            </a:r>
            <a:r>
              <a:rPr lang="en-US" sz="1800" dirty="0" err="1" smtClean="0"/>
              <a:t>quot</a:t>
            </a:r>
            <a:r>
              <a:rPr lang="en-US" sz="1800" dirty="0" smtClean="0"/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Ký hiệu </a:t>
            </a:r>
            <a:r>
              <a:rPr lang="vi-VN" sz="1800" dirty="0" smtClean="0"/>
              <a:t>©</a:t>
            </a:r>
            <a:r>
              <a:rPr lang="en-US" sz="1800" dirty="0" smtClean="0"/>
              <a:t>:  &amp;copy;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… </a:t>
            </a: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Ghi </a:t>
            </a:r>
            <a:r>
              <a:rPr lang="vi-VN" sz="1800" dirty="0"/>
              <a:t>chú trong HTML: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&lt;!---</a:t>
            </a:r>
            <a:r>
              <a:rPr lang="en-US" sz="1800" dirty="0" err="1" smtClean="0"/>
              <a:t>Ghi</a:t>
            </a:r>
            <a:r>
              <a:rPr lang="en-US" sz="1800" dirty="0" smtClean="0"/>
              <a:t> </a:t>
            </a:r>
            <a:r>
              <a:rPr lang="en-US" sz="1800" dirty="0" err="1" smtClean="0"/>
              <a:t>Chú</a:t>
            </a:r>
            <a:r>
              <a:rPr lang="en-US" sz="1800" dirty="0" smtClean="0"/>
              <a:t>---!&gt;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41" y="1475124"/>
            <a:ext cx="5450909" cy="162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47244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6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700" y="1117600"/>
            <a:ext cx="5118100" cy="5059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</a:t>
            </a:r>
            <a:r>
              <a:rPr lang="en-US" sz="4500" u="sng" dirty="0" err="1" smtClean="0">
                <a:solidFill>
                  <a:srgbClr val="7030A0"/>
                </a:solidFill>
              </a:rPr>
              <a:t>Thẻ</a:t>
            </a:r>
            <a:r>
              <a:rPr lang="en-US" sz="4500" u="sng" dirty="0" smtClean="0">
                <a:solidFill>
                  <a:srgbClr val="7030A0"/>
                </a:solidFill>
              </a:rPr>
              <a:t> </a:t>
            </a:r>
            <a:r>
              <a:rPr lang="en-US" sz="4500" u="sng" dirty="0" err="1" smtClean="0">
                <a:solidFill>
                  <a:srgbClr val="7030A0"/>
                </a:solidFill>
              </a:rPr>
              <a:t>định</a:t>
            </a:r>
            <a:r>
              <a:rPr lang="en-US" sz="4500" u="sng" dirty="0" smtClean="0">
                <a:solidFill>
                  <a:srgbClr val="7030A0"/>
                </a:solidFill>
              </a:rPr>
              <a:t> </a:t>
            </a:r>
            <a:r>
              <a:rPr lang="en-US" sz="4500" u="sng" dirty="0" err="1" smtClean="0">
                <a:solidFill>
                  <a:srgbClr val="7030A0"/>
                </a:solidFill>
              </a:rPr>
              <a:t>dạng</a:t>
            </a:r>
            <a:r>
              <a:rPr lang="en-US" sz="4500" u="sng" dirty="0" smtClean="0">
                <a:solidFill>
                  <a:srgbClr val="7030A0"/>
                </a:solidFill>
              </a:rPr>
              <a:t> </a:t>
            </a:r>
            <a:r>
              <a:rPr lang="en-US" sz="4500" u="sng" dirty="0" err="1" smtClean="0">
                <a:solidFill>
                  <a:srgbClr val="7030A0"/>
                </a:solidFill>
              </a:rPr>
              <a:t>ký</a:t>
            </a:r>
            <a:r>
              <a:rPr lang="en-US" sz="4500" u="sng" dirty="0" smtClean="0">
                <a:solidFill>
                  <a:srgbClr val="7030A0"/>
                </a:solidFill>
              </a:rPr>
              <a:t> </a:t>
            </a:r>
            <a:r>
              <a:rPr lang="en-US" sz="4500" u="sng" dirty="0" err="1" smtClean="0">
                <a:solidFill>
                  <a:srgbClr val="7030A0"/>
                </a:solidFill>
              </a:rPr>
              <a:t>tự</a:t>
            </a:r>
            <a:r>
              <a:rPr lang="en-US" sz="4500" u="sng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2900" dirty="0" err="1" smtClean="0"/>
              <a:t>Đậm</a:t>
            </a:r>
            <a:r>
              <a:rPr lang="en-US" sz="2900" dirty="0" smtClean="0"/>
              <a:t>, </a:t>
            </a:r>
            <a:r>
              <a:rPr lang="en-US" sz="2900" dirty="0" err="1" smtClean="0"/>
              <a:t>nghiêng</a:t>
            </a:r>
            <a:r>
              <a:rPr lang="en-US" sz="2900" dirty="0" smtClean="0"/>
              <a:t>, </a:t>
            </a:r>
            <a:r>
              <a:rPr lang="en-US" sz="2900" dirty="0" err="1" smtClean="0"/>
              <a:t>gạch</a:t>
            </a:r>
            <a:r>
              <a:rPr lang="en-US" sz="2900" dirty="0" smtClean="0"/>
              <a:t> </a:t>
            </a:r>
            <a:r>
              <a:rPr lang="en-US" sz="2900" dirty="0" err="1" smtClean="0"/>
              <a:t>chân</a:t>
            </a:r>
            <a:r>
              <a:rPr lang="en-US" sz="2900" dirty="0" smtClean="0"/>
              <a:t>: </a:t>
            </a:r>
            <a:r>
              <a:rPr lang="en-US" sz="2900" b="1" dirty="0" smtClean="0"/>
              <a:t>&lt;b&gt;</a:t>
            </a:r>
            <a:r>
              <a:rPr lang="vi-VN" sz="2900" b="1" dirty="0" smtClean="0"/>
              <a:t>...&lt;/b&gt;</a:t>
            </a:r>
            <a:r>
              <a:rPr lang="en-US" sz="2900" b="1" dirty="0" smtClean="0"/>
              <a:t>, &lt;</a:t>
            </a:r>
            <a:r>
              <a:rPr lang="en-US" sz="2900" b="1" dirty="0" err="1" smtClean="0"/>
              <a:t>i</a:t>
            </a:r>
            <a:r>
              <a:rPr lang="en-US" sz="2900" b="1" dirty="0" smtClean="0"/>
              <a:t>&gt;…&lt;/</a:t>
            </a:r>
            <a:r>
              <a:rPr lang="en-US" sz="2900" b="1" dirty="0" err="1" smtClean="0"/>
              <a:t>i</a:t>
            </a:r>
            <a:r>
              <a:rPr lang="en-US" sz="2900" b="1" dirty="0" smtClean="0"/>
              <a:t>&gt;, &lt;u&gt;…&lt;/u&gt;</a:t>
            </a:r>
          </a:p>
          <a:p>
            <a:r>
              <a:rPr lang="en-US" sz="2900" dirty="0" err="1" smtClean="0"/>
              <a:t>Chỉ</a:t>
            </a:r>
            <a:r>
              <a:rPr lang="en-US" sz="2900" dirty="0" smtClean="0"/>
              <a:t> </a:t>
            </a:r>
            <a:r>
              <a:rPr lang="en-US" sz="2900" dirty="0" err="1" smtClean="0"/>
              <a:t>số</a:t>
            </a:r>
            <a:r>
              <a:rPr lang="en-US" sz="2900" dirty="0" smtClean="0"/>
              <a:t> </a:t>
            </a:r>
            <a:r>
              <a:rPr lang="en-US" sz="2900" dirty="0" err="1" smtClean="0"/>
              <a:t>trên</a:t>
            </a:r>
            <a:r>
              <a:rPr lang="en-US" sz="2900" dirty="0" smtClean="0"/>
              <a:t>:</a:t>
            </a:r>
            <a:r>
              <a:rPr lang="vi-VN" sz="2900" dirty="0" smtClean="0"/>
              <a:t> </a:t>
            </a:r>
            <a:r>
              <a:rPr lang="vi-VN" sz="2900" b="1" dirty="0" smtClean="0"/>
              <a:t>&lt;sup&gt;...&lt;/sup&gt;</a:t>
            </a:r>
          </a:p>
          <a:p>
            <a:r>
              <a:rPr lang="vi-VN" sz="2900" dirty="0" smtClean="0"/>
              <a:t>Chỉ số dưới: </a:t>
            </a:r>
            <a:r>
              <a:rPr lang="vi-VN" sz="2900" b="1" dirty="0" smtClean="0"/>
              <a:t>&lt;</a:t>
            </a:r>
            <a:r>
              <a:rPr lang="en-US" sz="2900" b="1" dirty="0" smtClean="0"/>
              <a:t>sub&gt;…&lt;/sub&gt;</a:t>
            </a:r>
          </a:p>
          <a:p>
            <a:r>
              <a:rPr lang="en-US" sz="2900" dirty="0" smtClean="0"/>
              <a:t>Font </a:t>
            </a:r>
            <a:r>
              <a:rPr lang="en-US" sz="2900" dirty="0" err="1" smtClean="0"/>
              <a:t>chữ</a:t>
            </a:r>
            <a:r>
              <a:rPr lang="en-US" sz="2900" dirty="0" smtClean="0"/>
              <a:t>: </a:t>
            </a:r>
            <a:r>
              <a:rPr lang="en-US" sz="2900" b="1" dirty="0" smtClean="0"/>
              <a:t>&lt;font&gt;…&lt;/font&gt;</a:t>
            </a:r>
          </a:p>
          <a:p>
            <a:r>
              <a:rPr lang="en-US" sz="2900" dirty="0"/>
              <a:t> </a:t>
            </a:r>
            <a:r>
              <a:rPr lang="en-US" sz="2900" dirty="0" smtClean="0">
                <a:solidFill>
                  <a:schemeClr val="accent2"/>
                </a:solidFill>
              </a:rPr>
              <a:t>-</a:t>
            </a:r>
            <a:r>
              <a:rPr lang="en-US" sz="2900" dirty="0" err="1" smtClean="0">
                <a:solidFill>
                  <a:schemeClr val="accent2"/>
                </a:solidFill>
              </a:rPr>
              <a:t>Thuộc</a:t>
            </a:r>
            <a:r>
              <a:rPr lang="en-US" sz="2900" dirty="0" smtClean="0">
                <a:solidFill>
                  <a:schemeClr val="accent2"/>
                </a:solidFill>
              </a:rPr>
              <a:t> </a:t>
            </a:r>
            <a:r>
              <a:rPr lang="en-US" sz="2900" dirty="0" err="1" smtClean="0">
                <a:solidFill>
                  <a:schemeClr val="accent2"/>
                </a:solidFill>
              </a:rPr>
              <a:t>tính</a:t>
            </a:r>
            <a:r>
              <a:rPr lang="en-US" sz="2900" dirty="0" smtClean="0">
                <a:solidFill>
                  <a:schemeClr val="accent2"/>
                </a:solidFill>
              </a:rPr>
              <a:t>:</a:t>
            </a:r>
            <a:endParaRPr lang="vi-VN" sz="29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vi-VN" sz="2900" dirty="0"/>
              <a:t> </a:t>
            </a:r>
            <a:r>
              <a:rPr lang="vi-VN" sz="2900" dirty="0" smtClean="0"/>
              <a:t>          Face=“tên font chữ”</a:t>
            </a:r>
          </a:p>
          <a:p>
            <a:pPr marL="457200" lvl="1" indent="0">
              <a:buNone/>
            </a:pPr>
            <a:r>
              <a:rPr lang="vi-VN" sz="2900" dirty="0" smtClean="0"/>
              <a:t>    Size=“kích thước”</a:t>
            </a:r>
          </a:p>
          <a:p>
            <a:pPr marL="457200" lvl="1" indent="0">
              <a:buNone/>
            </a:pPr>
            <a:r>
              <a:rPr lang="vi-VN" sz="2900" dirty="0" smtClean="0"/>
              <a:t>    Color=“màu”</a:t>
            </a:r>
          </a:p>
          <a:p>
            <a:pPr lvl="2"/>
            <a:r>
              <a:rPr lang="vi-VN" sz="2900" dirty="0" smtClean="0"/>
              <a:t>Viết bằng tên tiếng Anh(</a:t>
            </a:r>
            <a:r>
              <a:rPr lang="vi-VN" sz="2900" dirty="0" smtClean="0">
                <a:solidFill>
                  <a:schemeClr val="accent2"/>
                </a:solidFill>
              </a:rPr>
              <a:t>red, blue,..)</a:t>
            </a:r>
          </a:p>
          <a:p>
            <a:pPr lvl="2"/>
            <a:r>
              <a:rPr lang="vi-VN" sz="2900" dirty="0" smtClean="0"/>
              <a:t>Viết dạng </a:t>
            </a:r>
            <a:r>
              <a:rPr lang="vi-VN" sz="2900" b="1" dirty="0" smtClean="0"/>
              <a:t>#RRGGBB</a:t>
            </a:r>
            <a:r>
              <a:rPr lang="en-US" sz="2900" b="1" dirty="0" smtClean="0"/>
              <a:t>, RR, GG, BB </a:t>
            </a:r>
            <a:r>
              <a:rPr lang="en-US" sz="2900" dirty="0" smtClean="0"/>
              <a:t>ở </a:t>
            </a:r>
            <a:r>
              <a:rPr lang="en-US" sz="2900" dirty="0" err="1" smtClean="0"/>
              <a:t>dạng</a:t>
            </a:r>
            <a:r>
              <a:rPr lang="en-US" sz="2900" dirty="0" smtClean="0"/>
              <a:t> </a:t>
            </a:r>
            <a:r>
              <a:rPr lang="en-US" sz="2900" dirty="0" err="1" smtClean="0"/>
              <a:t>hexa</a:t>
            </a:r>
            <a:r>
              <a:rPr lang="en-US" sz="2900" dirty="0" smtClean="0"/>
              <a:t>. </a:t>
            </a:r>
            <a:r>
              <a:rPr lang="en-US" sz="2900" dirty="0" err="1" smtClean="0"/>
              <a:t>Ví</a:t>
            </a:r>
            <a:r>
              <a:rPr lang="en-US" sz="2900" dirty="0" smtClean="0"/>
              <a:t> </a:t>
            </a:r>
            <a:r>
              <a:rPr lang="en-US" sz="2900" dirty="0" err="1" smtClean="0"/>
              <a:t>dụ</a:t>
            </a:r>
            <a:r>
              <a:rPr lang="en-US" sz="2900" dirty="0" smtClean="0"/>
              <a:t>:</a:t>
            </a:r>
          </a:p>
          <a:p>
            <a:pPr lvl="3"/>
            <a:r>
              <a:rPr lang="en-US" sz="2900" b="1" dirty="0" smtClean="0"/>
              <a:t>#</a:t>
            </a:r>
            <a:r>
              <a:rPr lang="vi-VN" sz="2900" b="1" dirty="0" smtClean="0"/>
              <a:t>FFFFFF</a:t>
            </a:r>
            <a:r>
              <a:rPr lang="vi-VN" sz="2900" dirty="0" smtClean="0"/>
              <a:t>: Trắng</a:t>
            </a:r>
            <a:r>
              <a:rPr lang="vi-VN" sz="2900" b="1" dirty="0" smtClean="0"/>
              <a:t>, #FF0000</a:t>
            </a:r>
            <a:r>
              <a:rPr lang="vi-VN" sz="2900" dirty="0" smtClean="0"/>
              <a:t>: Đỏ,...</a:t>
            </a:r>
            <a:endParaRPr lang="en-US" sz="29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49"/>
            <a:ext cx="5156200" cy="4945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dirty="0" smtClean="0"/>
              <a:t>    </a:t>
            </a:r>
            <a:r>
              <a:rPr lang="vi-VN" sz="4500" u="sng" dirty="0" smtClean="0">
                <a:solidFill>
                  <a:srgbClr val="7030A0"/>
                </a:solidFill>
              </a:rPr>
              <a:t>Tiêu đề, đoạn văn, ngắt dòng:</a:t>
            </a:r>
          </a:p>
          <a:p>
            <a:r>
              <a:rPr lang="vi-VN" sz="2900" dirty="0" smtClean="0"/>
              <a:t>Tiêu </a:t>
            </a:r>
            <a:r>
              <a:rPr lang="vi-VN" sz="2900" dirty="0"/>
              <a:t>đề: với kích thước nhỏ dần </a:t>
            </a:r>
            <a:endParaRPr lang="vi-VN" sz="2900" dirty="0" smtClean="0"/>
          </a:p>
          <a:p>
            <a:pPr marL="0" indent="0">
              <a:buNone/>
            </a:pPr>
            <a:r>
              <a:rPr lang="en-US" sz="2900" dirty="0" smtClean="0"/>
              <a:t>	</a:t>
            </a:r>
            <a:r>
              <a:rPr lang="en-US" sz="2900" dirty="0"/>
              <a:t>-</a:t>
            </a:r>
            <a:r>
              <a:rPr lang="vi-VN" sz="2900" b="1" dirty="0" smtClean="0"/>
              <a:t>&lt;h1&gt;...&lt;/h1&gt;</a:t>
            </a:r>
            <a:endParaRPr lang="en-US" sz="2900" b="1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-…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</a:t>
            </a:r>
            <a:r>
              <a:rPr lang="en-US" sz="2900" b="1" dirty="0" smtClean="0"/>
              <a:t>&lt;</a:t>
            </a:r>
            <a:r>
              <a:rPr lang="vi-VN" sz="2900" b="1" dirty="0" smtClean="0"/>
              <a:t>h6&gt;...&lt;/h6&gt;</a:t>
            </a:r>
            <a:endParaRPr lang="vi-VN" sz="2900" b="1" dirty="0"/>
          </a:p>
          <a:p>
            <a:r>
              <a:rPr lang="vi-VN" sz="2900" dirty="0" smtClean="0"/>
              <a:t> Sau </a:t>
            </a:r>
            <a:r>
              <a:rPr lang="vi-VN" sz="2900" dirty="0"/>
              <a:t>mỗi tiêu đề, văn bản tự động xuống dòng </a:t>
            </a:r>
            <a:endParaRPr lang="vi-VN" sz="2900" dirty="0" smtClean="0"/>
          </a:p>
          <a:p>
            <a:pPr marL="0" indent="0">
              <a:buNone/>
            </a:pPr>
            <a:r>
              <a:rPr lang="vi-VN" sz="2900" dirty="0" smtClean="0"/>
              <a:t>– </a:t>
            </a:r>
            <a:r>
              <a:rPr lang="vi-VN" sz="2900" dirty="0"/>
              <a:t>Thuộc tính: </a:t>
            </a:r>
            <a:endParaRPr lang="vi-VN" sz="2900" dirty="0" smtClean="0"/>
          </a:p>
          <a:p>
            <a:pPr marL="0" indent="0">
              <a:buNone/>
            </a:pPr>
            <a:r>
              <a:rPr lang="vi-VN" sz="2900" dirty="0" smtClean="0"/>
              <a:t>•   </a:t>
            </a:r>
            <a:r>
              <a:rPr lang="vi-VN" sz="2900" dirty="0" smtClean="0">
                <a:solidFill>
                  <a:srgbClr val="C00000"/>
                </a:solidFill>
              </a:rPr>
              <a:t> </a:t>
            </a:r>
            <a:r>
              <a:rPr lang="vi-VN" sz="2900" dirty="0">
                <a:solidFill>
                  <a:srgbClr val="C00000"/>
                </a:solidFill>
              </a:rPr>
              <a:t>align</a:t>
            </a:r>
            <a:r>
              <a:rPr lang="vi-VN" sz="2900" dirty="0"/>
              <a:t>=“cách căn chỉnh lề</a:t>
            </a:r>
            <a:r>
              <a:rPr lang="vi-VN" sz="2900" dirty="0">
                <a:solidFill>
                  <a:srgbClr val="C00000"/>
                </a:solidFill>
              </a:rPr>
              <a:t>”: left, right, center, </a:t>
            </a:r>
            <a:r>
              <a:rPr lang="vi-VN" sz="2900" dirty="0" smtClean="0">
                <a:solidFill>
                  <a:srgbClr val="C00000"/>
                </a:solidFill>
              </a:rPr>
              <a:t>justify</a:t>
            </a:r>
          </a:p>
          <a:p>
            <a:pPr marL="0" indent="0">
              <a:buNone/>
            </a:pPr>
            <a:r>
              <a:rPr lang="vi-VN" sz="2900" dirty="0" smtClean="0"/>
              <a:t> </a:t>
            </a:r>
            <a:r>
              <a:rPr lang="vi-VN" sz="2900" dirty="0"/>
              <a:t>Đoạn </a:t>
            </a:r>
            <a:r>
              <a:rPr lang="vi-VN" sz="2900" dirty="0" smtClean="0"/>
              <a:t>văn: </a:t>
            </a:r>
            <a:r>
              <a:rPr lang="vi-VN" sz="2900" b="1" dirty="0" smtClean="0"/>
              <a:t>&lt;p&gt;...&lt;/p&gt;</a:t>
            </a:r>
          </a:p>
          <a:p>
            <a:pPr marL="0" indent="0">
              <a:buNone/>
            </a:pPr>
            <a:r>
              <a:rPr lang="vi-VN" sz="2900" dirty="0"/>
              <a:t> </a:t>
            </a:r>
            <a:r>
              <a:rPr lang="vi-VN" sz="2900" dirty="0" smtClean="0"/>
              <a:t>	– </a:t>
            </a:r>
            <a:r>
              <a:rPr lang="vi-VN" sz="2900" dirty="0"/>
              <a:t>Thuộc tính: </a:t>
            </a:r>
            <a:endParaRPr lang="vi-VN" sz="2900" dirty="0" smtClean="0"/>
          </a:p>
          <a:p>
            <a:pPr marL="0" indent="0">
              <a:buNone/>
            </a:pPr>
            <a:r>
              <a:rPr lang="vi-VN" sz="2900" dirty="0"/>
              <a:t>	</a:t>
            </a:r>
            <a:r>
              <a:rPr lang="vi-VN" sz="2900" dirty="0" smtClean="0"/>
              <a:t>+</a:t>
            </a:r>
            <a:r>
              <a:rPr lang="vi-VN" sz="2900" dirty="0" smtClean="0">
                <a:solidFill>
                  <a:srgbClr val="C00000"/>
                </a:solidFill>
              </a:rPr>
              <a:t>align </a:t>
            </a:r>
            <a:r>
              <a:rPr lang="vi-VN" sz="2900" dirty="0"/>
              <a:t>tương tự </a:t>
            </a:r>
            <a:r>
              <a:rPr lang="vi-VN" sz="2900" dirty="0" smtClean="0">
                <a:solidFill>
                  <a:srgbClr val="C00000"/>
                </a:solidFill>
              </a:rPr>
              <a:t>&lt;h&gt;</a:t>
            </a:r>
            <a:endParaRPr lang="vi-VN" sz="29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sz="2900" dirty="0" smtClean="0"/>
              <a:t> Ngắt </a:t>
            </a:r>
            <a:r>
              <a:rPr lang="vi-VN" sz="2900" dirty="0"/>
              <a:t>dòng: </a:t>
            </a:r>
            <a:r>
              <a:rPr lang="vi-VN" sz="2900" b="1" dirty="0" smtClean="0"/>
              <a:t>&lt;br&gt;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5" y="5110163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7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30200" y="660400"/>
            <a:ext cx="4531169" cy="53809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vi-VN" sz="8600" dirty="0" smtClean="0"/>
              <a:t>   </a:t>
            </a:r>
            <a:r>
              <a:rPr lang="vi-VN" sz="12800" u="sng" dirty="0" smtClean="0">
                <a:solidFill>
                  <a:srgbClr val="7030A0"/>
                </a:solidFill>
              </a:rPr>
              <a:t>Danh sách:</a:t>
            </a:r>
          </a:p>
          <a:p>
            <a:pPr marL="0" indent="0">
              <a:buNone/>
            </a:pPr>
            <a:endParaRPr lang="en-US" sz="4000" u="sng" dirty="0" smtClean="0">
              <a:solidFill>
                <a:srgbClr val="7030A0"/>
              </a:solidFill>
            </a:endParaRPr>
          </a:p>
          <a:p>
            <a:r>
              <a:rPr lang="en-US" sz="7200" dirty="0" err="1"/>
              <a:t>Dùng</a:t>
            </a:r>
            <a:r>
              <a:rPr lang="en-US" sz="7200" dirty="0"/>
              <a:t> </a:t>
            </a:r>
            <a:r>
              <a:rPr lang="en-US" sz="7200" dirty="0" err="1"/>
              <a:t>để</a:t>
            </a:r>
            <a:r>
              <a:rPr lang="en-US" sz="7200" dirty="0"/>
              <a:t> </a:t>
            </a:r>
            <a:r>
              <a:rPr lang="en-US" sz="7200" dirty="0" err="1"/>
              <a:t>liệt</a:t>
            </a:r>
            <a:r>
              <a:rPr lang="en-US" sz="7200" dirty="0"/>
              <a:t> </a:t>
            </a:r>
            <a:r>
              <a:rPr lang="en-US" sz="7200" dirty="0" err="1"/>
              <a:t>kê</a:t>
            </a:r>
            <a:r>
              <a:rPr lang="en-US" sz="7200" dirty="0"/>
              <a:t> </a:t>
            </a:r>
            <a:r>
              <a:rPr lang="en-US" sz="7200" dirty="0" err="1"/>
              <a:t>các</a:t>
            </a:r>
            <a:r>
              <a:rPr lang="en-US" sz="7200" dirty="0"/>
              <a:t> </a:t>
            </a:r>
            <a:r>
              <a:rPr lang="en-US" sz="7200" dirty="0" err="1"/>
              <a:t>phần</a:t>
            </a:r>
            <a:r>
              <a:rPr lang="en-US" sz="7200" dirty="0"/>
              <a:t> </a:t>
            </a:r>
            <a:r>
              <a:rPr lang="en-US" sz="7200" dirty="0" err="1"/>
              <a:t>tử</a:t>
            </a:r>
            <a:r>
              <a:rPr lang="en-US" sz="7200" dirty="0"/>
              <a:t> </a:t>
            </a:r>
          </a:p>
          <a:p>
            <a:r>
              <a:rPr lang="en-US" sz="7200" dirty="0" err="1" smtClean="0"/>
              <a:t>Có</a:t>
            </a:r>
            <a:r>
              <a:rPr lang="en-US" sz="7200" dirty="0" smtClean="0"/>
              <a:t> </a:t>
            </a:r>
            <a:r>
              <a:rPr lang="en-US" sz="7200" dirty="0"/>
              <a:t>2 </a:t>
            </a:r>
            <a:r>
              <a:rPr lang="en-US" sz="7200" dirty="0" err="1"/>
              <a:t>loại</a:t>
            </a:r>
            <a:r>
              <a:rPr lang="en-US" sz="7200" dirty="0"/>
              <a:t>: </a:t>
            </a:r>
            <a:r>
              <a:rPr lang="en-US" sz="7200" dirty="0" err="1"/>
              <a:t>Danh</a:t>
            </a:r>
            <a:r>
              <a:rPr lang="en-US" sz="7200" dirty="0"/>
              <a:t> </a:t>
            </a:r>
            <a:r>
              <a:rPr lang="en-US" sz="7200" dirty="0" err="1"/>
              <a:t>sách</a:t>
            </a:r>
            <a:r>
              <a:rPr lang="en-US" sz="7200" dirty="0"/>
              <a:t> </a:t>
            </a:r>
            <a:r>
              <a:rPr lang="en-US" sz="7200" dirty="0" err="1"/>
              <a:t>có</a:t>
            </a:r>
            <a:r>
              <a:rPr lang="en-US" sz="7200" dirty="0"/>
              <a:t> </a:t>
            </a:r>
            <a:r>
              <a:rPr lang="en-US" sz="7200" dirty="0" err="1"/>
              <a:t>thứ</a:t>
            </a:r>
            <a:r>
              <a:rPr lang="en-US" sz="7200" dirty="0"/>
              <a:t> </a:t>
            </a:r>
            <a:r>
              <a:rPr lang="en-US" sz="7200" dirty="0" err="1"/>
              <a:t>tự</a:t>
            </a:r>
            <a:r>
              <a:rPr lang="en-US" sz="7200" dirty="0"/>
              <a:t> 1,2,3,… (Ordered List) </a:t>
            </a:r>
            <a:r>
              <a:rPr lang="en-US" sz="7200" dirty="0" err="1"/>
              <a:t>và</a:t>
            </a:r>
            <a:r>
              <a:rPr lang="en-US" sz="7200" dirty="0"/>
              <a:t> </a:t>
            </a:r>
            <a:r>
              <a:rPr lang="en-US" sz="7200" dirty="0" err="1"/>
              <a:t>không</a:t>
            </a:r>
            <a:r>
              <a:rPr lang="en-US" sz="7200" dirty="0"/>
              <a:t> </a:t>
            </a:r>
            <a:r>
              <a:rPr lang="en-US" sz="7200" dirty="0" err="1"/>
              <a:t>có</a:t>
            </a:r>
            <a:r>
              <a:rPr lang="en-US" sz="7200" dirty="0"/>
              <a:t> </a:t>
            </a:r>
            <a:r>
              <a:rPr lang="en-US" sz="7200" dirty="0" err="1"/>
              <a:t>thứ</a:t>
            </a:r>
            <a:r>
              <a:rPr lang="en-US" sz="7200" dirty="0"/>
              <a:t> </a:t>
            </a:r>
            <a:r>
              <a:rPr lang="en-US" sz="7200" dirty="0" err="1"/>
              <a:t>tự</a:t>
            </a:r>
            <a:r>
              <a:rPr lang="en-US" sz="7200" dirty="0"/>
              <a:t> (Unordered List</a:t>
            </a:r>
            <a:r>
              <a:rPr lang="en-US" sz="7200" dirty="0" smtClean="0"/>
              <a:t>).</a:t>
            </a:r>
          </a:p>
          <a:p>
            <a:r>
              <a:rPr lang="en-US" sz="7200" dirty="0" smtClean="0"/>
              <a:t> </a:t>
            </a:r>
            <a:r>
              <a:rPr lang="en-US" sz="7200" dirty="0" err="1"/>
              <a:t>Một</a:t>
            </a:r>
            <a:r>
              <a:rPr lang="en-US" sz="7200" dirty="0"/>
              <a:t> </a:t>
            </a:r>
            <a:r>
              <a:rPr lang="en-US" sz="7200" dirty="0" err="1"/>
              <a:t>danh</a:t>
            </a:r>
            <a:r>
              <a:rPr lang="en-US" sz="7200" dirty="0"/>
              <a:t> </a:t>
            </a:r>
            <a:r>
              <a:rPr lang="en-US" sz="7200" dirty="0" err="1"/>
              <a:t>sách</a:t>
            </a:r>
            <a:r>
              <a:rPr lang="en-US" sz="7200" dirty="0"/>
              <a:t> </a:t>
            </a:r>
            <a:r>
              <a:rPr lang="en-US" sz="7200" dirty="0" err="1"/>
              <a:t>gồm</a:t>
            </a:r>
            <a:r>
              <a:rPr lang="en-US" sz="7200" dirty="0"/>
              <a:t> </a:t>
            </a:r>
            <a:r>
              <a:rPr lang="en-US" sz="7200" dirty="0" err="1"/>
              <a:t>có</a:t>
            </a:r>
            <a:r>
              <a:rPr lang="en-US" sz="7200" dirty="0"/>
              <a:t> </a:t>
            </a:r>
            <a:r>
              <a:rPr lang="en-US" sz="7200" dirty="0" err="1"/>
              <a:t>nhiều</a:t>
            </a:r>
            <a:r>
              <a:rPr lang="en-US" sz="7200" dirty="0"/>
              <a:t> </a:t>
            </a:r>
            <a:r>
              <a:rPr lang="en-US" sz="7200" dirty="0" err="1"/>
              <a:t>phần</a:t>
            </a:r>
            <a:r>
              <a:rPr lang="en-US" sz="7200" dirty="0"/>
              <a:t> </a:t>
            </a:r>
            <a:r>
              <a:rPr lang="en-US" sz="7200" dirty="0" err="1" smtClean="0"/>
              <a:t>tử</a:t>
            </a:r>
            <a:r>
              <a:rPr lang="en-US" sz="7200" dirty="0" smtClean="0"/>
              <a:t>.</a:t>
            </a:r>
          </a:p>
          <a:p>
            <a:r>
              <a:rPr lang="en-US" sz="7200" dirty="0" err="1"/>
              <a:t>Tạo</a:t>
            </a:r>
            <a:r>
              <a:rPr lang="en-US" sz="7200" dirty="0"/>
              <a:t> </a:t>
            </a:r>
            <a:r>
              <a:rPr lang="en-US" sz="7200" dirty="0" err="1"/>
              <a:t>danh</a:t>
            </a:r>
            <a:r>
              <a:rPr lang="en-US" sz="7200" dirty="0"/>
              <a:t> </a:t>
            </a:r>
            <a:r>
              <a:rPr lang="en-US" sz="7200" dirty="0" err="1"/>
              <a:t>sách</a:t>
            </a:r>
            <a:r>
              <a:rPr lang="en-US" sz="7200" dirty="0"/>
              <a:t>: </a:t>
            </a:r>
          </a:p>
          <a:p>
            <a:pPr lvl="1"/>
            <a:r>
              <a:rPr lang="en-US" sz="7200" dirty="0"/>
              <a:t>-</a:t>
            </a:r>
            <a:r>
              <a:rPr lang="en-US" sz="7200" dirty="0" err="1"/>
              <a:t>Có</a:t>
            </a:r>
            <a:r>
              <a:rPr lang="en-US" sz="7200" dirty="0"/>
              <a:t> </a:t>
            </a:r>
            <a:r>
              <a:rPr lang="en-US" sz="7200" dirty="0" err="1"/>
              <a:t>thứ</a:t>
            </a:r>
            <a:r>
              <a:rPr lang="en-US" sz="7200" dirty="0"/>
              <a:t> </a:t>
            </a:r>
            <a:r>
              <a:rPr lang="en-US" sz="7200" dirty="0" err="1"/>
              <a:t>tự</a:t>
            </a:r>
            <a:r>
              <a:rPr lang="en-US" sz="7200" dirty="0"/>
              <a:t>:</a:t>
            </a:r>
            <a:r>
              <a:rPr lang="vi-VN" sz="7200" dirty="0"/>
              <a:t> </a:t>
            </a:r>
            <a:r>
              <a:rPr lang="vi-VN" sz="7200" b="1" dirty="0"/>
              <a:t>&lt;</a:t>
            </a:r>
            <a:r>
              <a:rPr lang="vi-VN" sz="7200" b="1" dirty="0" smtClean="0"/>
              <a:t>OL</a:t>
            </a:r>
            <a:r>
              <a:rPr lang="vi-VN" sz="7200" b="1" dirty="0"/>
              <a:t>&gt;</a:t>
            </a:r>
            <a:r>
              <a:rPr lang="en-US" sz="7200" dirty="0" err="1" smtClean="0"/>
              <a:t>Các</a:t>
            </a:r>
            <a:r>
              <a:rPr lang="en-US" sz="7200" dirty="0" smtClean="0"/>
              <a:t> </a:t>
            </a:r>
            <a:r>
              <a:rPr lang="en-US" sz="7200" dirty="0" err="1"/>
              <a:t>phần</a:t>
            </a:r>
            <a:r>
              <a:rPr lang="en-US" sz="7200" dirty="0"/>
              <a:t> </a:t>
            </a:r>
            <a:r>
              <a:rPr lang="en-US" sz="7200" dirty="0" err="1"/>
              <a:t>tử</a:t>
            </a:r>
            <a:r>
              <a:rPr lang="en-US" sz="7200" b="1" dirty="0"/>
              <a:t>&lt;/OL&gt;</a:t>
            </a:r>
          </a:p>
          <a:p>
            <a:pPr lvl="1"/>
            <a:r>
              <a:rPr lang="en-US" sz="7200" dirty="0"/>
              <a:t>-</a:t>
            </a:r>
            <a:r>
              <a:rPr lang="en-US" sz="7200" dirty="0" err="1"/>
              <a:t>Không</a:t>
            </a:r>
            <a:r>
              <a:rPr lang="en-US" sz="7200" dirty="0"/>
              <a:t> </a:t>
            </a:r>
            <a:r>
              <a:rPr lang="en-US" sz="7200" dirty="0" err="1"/>
              <a:t>có</a:t>
            </a:r>
            <a:r>
              <a:rPr lang="en-US" sz="7200" dirty="0"/>
              <a:t> </a:t>
            </a:r>
            <a:r>
              <a:rPr lang="en-US" sz="7200" dirty="0" err="1"/>
              <a:t>thứ</a:t>
            </a:r>
            <a:r>
              <a:rPr lang="en-US" sz="7200" dirty="0"/>
              <a:t> </a:t>
            </a:r>
            <a:r>
              <a:rPr lang="en-US" sz="7200" dirty="0" err="1"/>
              <a:t>tự</a:t>
            </a:r>
            <a:r>
              <a:rPr lang="en-US" sz="7200" dirty="0"/>
              <a:t>: </a:t>
            </a:r>
            <a:r>
              <a:rPr lang="en-US" sz="7200" b="1" dirty="0"/>
              <a:t>&lt;UL&gt;</a:t>
            </a:r>
            <a:r>
              <a:rPr lang="en-US" sz="7200" dirty="0" err="1"/>
              <a:t>Các</a:t>
            </a:r>
            <a:r>
              <a:rPr lang="en-US" sz="7200" dirty="0"/>
              <a:t> </a:t>
            </a:r>
            <a:r>
              <a:rPr lang="en-US" sz="7200" dirty="0" err="1"/>
              <a:t>phần</a:t>
            </a:r>
            <a:r>
              <a:rPr lang="en-US" sz="7200" dirty="0"/>
              <a:t> </a:t>
            </a:r>
            <a:r>
              <a:rPr lang="en-US" sz="7200" dirty="0" err="1"/>
              <a:t>tử</a:t>
            </a:r>
            <a:r>
              <a:rPr lang="en-US" sz="7200" b="1" dirty="0"/>
              <a:t>&lt;/UL&gt;</a:t>
            </a:r>
          </a:p>
          <a:p>
            <a:pPr marL="0" indent="0">
              <a:buNone/>
            </a:pPr>
            <a:r>
              <a:rPr lang="vi-VN" sz="7200" dirty="0" smtClean="0"/>
              <a:t>   </a:t>
            </a:r>
            <a:r>
              <a:rPr lang="en-US" sz="7200" dirty="0" err="1" smtClean="0"/>
              <a:t>Tạo</a:t>
            </a:r>
            <a:r>
              <a:rPr lang="en-US" sz="7200" dirty="0" smtClean="0"/>
              <a:t> </a:t>
            </a:r>
            <a:r>
              <a:rPr lang="en-US" sz="7200" dirty="0" err="1" smtClean="0"/>
              <a:t>một</a:t>
            </a:r>
            <a:r>
              <a:rPr lang="en-US" sz="7200" dirty="0" smtClean="0"/>
              <a:t> </a:t>
            </a:r>
            <a:r>
              <a:rPr lang="en-US" sz="7200" dirty="0" err="1" smtClean="0"/>
              <a:t>phần</a:t>
            </a:r>
            <a:r>
              <a:rPr lang="en-US" sz="7200" dirty="0" smtClean="0"/>
              <a:t> </a:t>
            </a:r>
            <a:r>
              <a:rPr lang="en-US" sz="7200" dirty="0" err="1" smtClean="0"/>
              <a:t>tử</a:t>
            </a:r>
            <a:r>
              <a:rPr lang="en-US" sz="7200" dirty="0" smtClean="0"/>
              <a:t>:</a:t>
            </a:r>
            <a:r>
              <a:rPr lang="vi-VN" sz="7200" b="1" dirty="0" smtClean="0"/>
              <a:t>&lt;</a:t>
            </a:r>
            <a:r>
              <a:rPr lang="en-US" sz="7200" b="1" dirty="0" smtClean="0"/>
              <a:t>LI&gt;</a:t>
            </a:r>
            <a:r>
              <a:rPr lang="en-US" sz="7200" dirty="0" err="1" smtClean="0"/>
              <a:t>Tiêu</a:t>
            </a:r>
            <a:r>
              <a:rPr lang="en-US" sz="7200" dirty="0" smtClean="0"/>
              <a:t> </a:t>
            </a:r>
            <a:r>
              <a:rPr lang="en-US" sz="7200" dirty="0" err="1" smtClean="0"/>
              <a:t>đề</a:t>
            </a:r>
            <a:r>
              <a:rPr lang="en-US" sz="7200" dirty="0" smtClean="0"/>
              <a:t> </a:t>
            </a:r>
            <a:r>
              <a:rPr lang="en-US" sz="7200" dirty="0" err="1" smtClean="0"/>
              <a:t>phần</a:t>
            </a:r>
            <a:r>
              <a:rPr lang="en-US" sz="7200" dirty="0" smtClean="0"/>
              <a:t> </a:t>
            </a:r>
            <a:r>
              <a:rPr lang="en-US" sz="7200" dirty="0" err="1" smtClean="0"/>
              <a:t>tử</a:t>
            </a:r>
            <a:r>
              <a:rPr lang="en-US" sz="7200" b="1" dirty="0" smtClean="0"/>
              <a:t>&lt;/LI&gt;</a:t>
            </a:r>
          </a:p>
          <a:p>
            <a:r>
              <a:rPr lang="en-US" sz="7200" dirty="0" err="1" smtClean="0"/>
              <a:t>Một</a:t>
            </a:r>
            <a:r>
              <a:rPr lang="en-US" sz="7200" dirty="0" smtClean="0"/>
              <a:t> </a:t>
            </a:r>
            <a:r>
              <a:rPr lang="en-US" sz="7200" dirty="0" err="1" smtClean="0"/>
              <a:t>phần</a:t>
            </a:r>
            <a:r>
              <a:rPr lang="en-US" sz="7200" dirty="0" smtClean="0"/>
              <a:t> </a:t>
            </a:r>
            <a:r>
              <a:rPr lang="en-US" sz="7200" dirty="0" err="1" smtClean="0"/>
              <a:t>tử</a:t>
            </a:r>
            <a:r>
              <a:rPr lang="en-US" sz="7200" dirty="0" smtClean="0"/>
              <a:t> </a:t>
            </a:r>
            <a:r>
              <a:rPr lang="en-US" sz="7200" dirty="0" err="1" smtClean="0"/>
              <a:t>có</a:t>
            </a:r>
            <a:r>
              <a:rPr lang="en-US" sz="7200" dirty="0" smtClean="0"/>
              <a:t> </a:t>
            </a:r>
            <a:r>
              <a:rPr lang="en-US" sz="7200" dirty="0" err="1" smtClean="0"/>
              <a:t>thể</a:t>
            </a:r>
            <a:r>
              <a:rPr lang="en-US" sz="7200" dirty="0" smtClean="0"/>
              <a:t> </a:t>
            </a:r>
            <a:r>
              <a:rPr lang="en-US" sz="7200" dirty="0" err="1" smtClean="0"/>
              <a:t>là</a:t>
            </a:r>
            <a:r>
              <a:rPr lang="en-US" sz="7200" dirty="0" smtClean="0"/>
              <a:t> 1 </a:t>
            </a:r>
            <a:r>
              <a:rPr lang="en-US" sz="7200" dirty="0" err="1" smtClean="0"/>
              <a:t>danh</a:t>
            </a:r>
            <a:r>
              <a:rPr lang="en-US" sz="7200" dirty="0" smtClean="0"/>
              <a:t> </a:t>
            </a:r>
            <a:r>
              <a:rPr lang="en-US" sz="7200" dirty="0" err="1" smtClean="0"/>
              <a:t>sách</a:t>
            </a:r>
            <a:r>
              <a:rPr lang="en-US" sz="7200" dirty="0" smtClean="0"/>
              <a:t> con.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43500" y="660401"/>
            <a:ext cx="4130504" cy="53809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vi-VN" dirty="0" smtClean="0"/>
              <a:t>    </a:t>
            </a:r>
            <a:r>
              <a:rPr lang="en-US" sz="12800" u="sng" dirty="0" err="1" smtClean="0">
                <a:solidFill>
                  <a:srgbClr val="7030A0"/>
                </a:solidFill>
              </a:rPr>
              <a:t>Chèn</a:t>
            </a:r>
            <a:r>
              <a:rPr lang="en-US" sz="12800" u="sng" dirty="0" smtClean="0">
                <a:solidFill>
                  <a:srgbClr val="7030A0"/>
                </a:solidFill>
              </a:rPr>
              <a:t> </a:t>
            </a:r>
            <a:r>
              <a:rPr lang="en-US" sz="12800" u="sng" dirty="0" err="1" smtClean="0">
                <a:solidFill>
                  <a:srgbClr val="7030A0"/>
                </a:solidFill>
              </a:rPr>
              <a:t>ảnh</a:t>
            </a:r>
            <a:endParaRPr lang="en-US" sz="12800" u="sng" dirty="0" smtClean="0">
              <a:solidFill>
                <a:srgbClr val="7030A0"/>
              </a:solidFill>
            </a:endParaRPr>
          </a:p>
          <a:p>
            <a:r>
              <a:rPr lang="en-US" sz="7200" dirty="0" err="1" smtClean="0"/>
              <a:t>Thẻ</a:t>
            </a:r>
            <a:r>
              <a:rPr lang="en-US" sz="7200" dirty="0" smtClean="0"/>
              <a:t> </a:t>
            </a:r>
            <a:r>
              <a:rPr lang="en-US" sz="7200" b="1" dirty="0" smtClean="0">
                <a:solidFill>
                  <a:srgbClr val="C00000"/>
                </a:solidFill>
              </a:rPr>
              <a:t>&lt;</a:t>
            </a:r>
            <a:r>
              <a:rPr lang="en-US" sz="7200" b="1" dirty="0" err="1">
                <a:solidFill>
                  <a:srgbClr val="C00000"/>
                </a:solidFill>
              </a:rPr>
              <a:t>i</a:t>
            </a:r>
            <a:r>
              <a:rPr lang="en-US" sz="7200" b="1" dirty="0" err="1" smtClean="0">
                <a:solidFill>
                  <a:srgbClr val="C00000"/>
                </a:solidFill>
              </a:rPr>
              <a:t>mg</a:t>
            </a:r>
            <a:r>
              <a:rPr lang="en-US" sz="7200" b="1" dirty="0" smtClean="0">
                <a:solidFill>
                  <a:srgbClr val="C00000"/>
                </a:solidFill>
              </a:rPr>
              <a:t>&gt;</a:t>
            </a:r>
            <a:r>
              <a:rPr lang="en-US" sz="7200" dirty="0" smtClean="0"/>
              <a:t>, </a:t>
            </a:r>
            <a:r>
              <a:rPr lang="en-US" sz="7200" dirty="0" err="1" smtClean="0"/>
              <a:t>không</a:t>
            </a:r>
            <a:r>
              <a:rPr lang="en-US" sz="7200" dirty="0" smtClean="0"/>
              <a:t> </a:t>
            </a:r>
            <a:r>
              <a:rPr lang="en-US" sz="7200" dirty="0" err="1" smtClean="0"/>
              <a:t>có</a:t>
            </a:r>
            <a:r>
              <a:rPr lang="en-US" sz="7200" dirty="0" smtClean="0"/>
              <a:t> </a:t>
            </a:r>
            <a:r>
              <a:rPr lang="en-US" sz="7200" dirty="0" err="1" smtClean="0"/>
              <a:t>thẻ</a:t>
            </a:r>
            <a:r>
              <a:rPr lang="en-US" sz="7200" dirty="0" smtClean="0"/>
              <a:t> </a:t>
            </a:r>
            <a:r>
              <a:rPr lang="en-US" sz="7200" dirty="0" err="1" smtClean="0"/>
              <a:t>đóng</a:t>
            </a:r>
            <a:endParaRPr lang="en-US" sz="7200" dirty="0" smtClean="0"/>
          </a:p>
          <a:p>
            <a:r>
              <a:rPr lang="en-US" sz="7200" dirty="0"/>
              <a:t> </a:t>
            </a:r>
            <a:r>
              <a:rPr lang="en-US" sz="7200" dirty="0" err="1" smtClean="0"/>
              <a:t>Các</a:t>
            </a:r>
            <a:r>
              <a:rPr lang="en-US" sz="7200" dirty="0" smtClean="0"/>
              <a:t> </a:t>
            </a:r>
            <a:r>
              <a:rPr lang="en-US" sz="7200" dirty="0" err="1" smtClean="0"/>
              <a:t>thuộc</a:t>
            </a:r>
            <a:r>
              <a:rPr lang="en-US" sz="7200" dirty="0" smtClean="0"/>
              <a:t> </a:t>
            </a:r>
            <a:r>
              <a:rPr lang="en-US" sz="7200" dirty="0" err="1" smtClean="0"/>
              <a:t>tính</a:t>
            </a:r>
            <a:r>
              <a:rPr lang="en-US" sz="7200" dirty="0" smtClean="0"/>
              <a:t>:</a:t>
            </a:r>
            <a:br>
              <a:rPr lang="en-US" sz="7200" dirty="0" smtClean="0"/>
            </a:br>
            <a:r>
              <a:rPr lang="en-US" sz="7200" dirty="0" smtClean="0"/>
              <a:t> </a:t>
            </a:r>
            <a:r>
              <a:rPr lang="vi-VN" sz="7200" dirty="0" smtClean="0"/>
              <a:t>   </a:t>
            </a:r>
            <a:r>
              <a:rPr lang="en-US" sz="7200" dirty="0" smtClean="0"/>
              <a:t>+</a:t>
            </a:r>
            <a:r>
              <a:rPr lang="en-US" sz="7200" dirty="0" smtClean="0">
                <a:solidFill>
                  <a:srgbClr val="C00000"/>
                </a:solidFill>
              </a:rPr>
              <a:t> </a:t>
            </a:r>
            <a:r>
              <a:rPr lang="en-US" sz="7200" dirty="0" err="1" smtClean="0">
                <a:solidFill>
                  <a:srgbClr val="C00000"/>
                </a:solidFill>
              </a:rPr>
              <a:t>src</a:t>
            </a:r>
            <a:r>
              <a:rPr lang="en-US" sz="7200" dirty="0" smtClean="0"/>
              <a:t>=“</a:t>
            </a:r>
            <a:r>
              <a:rPr lang="en-US" sz="7200" dirty="0" err="1" smtClean="0"/>
              <a:t>Địa</a:t>
            </a:r>
            <a:r>
              <a:rPr lang="en-US" sz="7200" dirty="0" smtClean="0"/>
              <a:t> </a:t>
            </a:r>
            <a:r>
              <a:rPr lang="en-US" sz="7200" dirty="0" err="1" smtClean="0"/>
              <a:t>chỉ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r>
              <a:rPr lang="en-US" sz="7200" dirty="0" smtClean="0"/>
              <a:t>”:  </a:t>
            </a:r>
            <a:r>
              <a:rPr lang="en-US" sz="7200" dirty="0" err="1" smtClean="0"/>
              <a:t>nếu</a:t>
            </a:r>
            <a:r>
              <a:rPr lang="en-US" sz="7200" dirty="0" smtClean="0"/>
              <a:t> </a:t>
            </a:r>
            <a:r>
              <a:rPr lang="en-US" sz="7200" dirty="0" err="1" smtClean="0"/>
              <a:t>chèn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r>
              <a:rPr lang="en-US" sz="7200" dirty="0" smtClean="0"/>
              <a:t> </a:t>
            </a:r>
            <a:r>
              <a:rPr lang="en-US" sz="7200" dirty="0" err="1" smtClean="0"/>
              <a:t>trong</a:t>
            </a:r>
            <a:r>
              <a:rPr lang="en-US" sz="7200" dirty="0" smtClean="0"/>
              <a:t> </a:t>
            </a:r>
            <a:r>
              <a:rPr lang="en-US" sz="7200" dirty="0" err="1" smtClean="0"/>
              <a:t>cùng</a:t>
            </a:r>
            <a:r>
              <a:rPr lang="en-US" sz="7200" dirty="0" smtClean="0"/>
              <a:t> web site </a:t>
            </a:r>
            <a:r>
              <a:rPr lang="en-US" sz="7200" dirty="0" err="1" smtClean="0"/>
              <a:t>thì</a:t>
            </a:r>
            <a:r>
              <a:rPr lang="en-US" sz="7200" dirty="0" smtClean="0"/>
              <a:t> </a:t>
            </a:r>
            <a:r>
              <a:rPr lang="en-US" sz="7200" dirty="0" err="1" smtClean="0"/>
              <a:t>nên</a:t>
            </a:r>
            <a:r>
              <a:rPr lang="en-US" sz="7200" dirty="0" smtClean="0"/>
              <a:t> </a:t>
            </a:r>
            <a:r>
              <a:rPr lang="en-US" sz="7200" dirty="0" err="1" smtClean="0"/>
              <a:t>sử</a:t>
            </a:r>
            <a:r>
              <a:rPr lang="en-US" sz="7200" dirty="0" smtClean="0"/>
              <a:t> </a:t>
            </a:r>
            <a:r>
              <a:rPr lang="en-US" sz="7200" dirty="0" err="1" smtClean="0"/>
              <a:t>dụng</a:t>
            </a:r>
            <a:r>
              <a:rPr lang="en-US" sz="7200" dirty="0" smtClean="0"/>
              <a:t> </a:t>
            </a:r>
            <a:r>
              <a:rPr lang="en-US" sz="7200" dirty="0" err="1" smtClean="0"/>
              <a:t>đường</a:t>
            </a:r>
            <a:r>
              <a:rPr lang="en-US" sz="7200" dirty="0" smtClean="0"/>
              <a:t> </a:t>
            </a:r>
            <a:r>
              <a:rPr lang="en-US" sz="7200" dirty="0" err="1" smtClean="0"/>
              <a:t>dẫn</a:t>
            </a:r>
            <a:r>
              <a:rPr lang="en-US" sz="7200" dirty="0" smtClean="0"/>
              <a:t> </a:t>
            </a:r>
            <a:r>
              <a:rPr lang="en-US" sz="7200" dirty="0" err="1" smtClean="0"/>
              <a:t>tương</a:t>
            </a:r>
            <a:r>
              <a:rPr lang="en-US" sz="7200" dirty="0" smtClean="0"/>
              <a:t> </a:t>
            </a:r>
            <a:r>
              <a:rPr lang="en-US" sz="7200" dirty="0" err="1" smtClean="0"/>
              <a:t>đối</a:t>
            </a:r>
            <a:r>
              <a:rPr lang="en-US" sz="7200" dirty="0" smtClean="0"/>
              <a:t>.</a:t>
            </a:r>
          </a:p>
          <a:p>
            <a:pPr marL="0" indent="0">
              <a:buNone/>
            </a:pPr>
            <a:r>
              <a:rPr lang="vi-VN" sz="7200" dirty="0" smtClean="0"/>
              <a:t>      </a:t>
            </a:r>
            <a:r>
              <a:rPr lang="en-US" sz="7200" dirty="0" smtClean="0"/>
              <a:t> +</a:t>
            </a:r>
            <a:r>
              <a:rPr lang="en-US" sz="7200" dirty="0" smtClean="0">
                <a:solidFill>
                  <a:srgbClr val="C00000"/>
                </a:solidFill>
              </a:rPr>
              <a:t>alt</a:t>
            </a:r>
            <a:r>
              <a:rPr lang="en-US" sz="7200" dirty="0" smtClean="0"/>
              <a:t>=“</a:t>
            </a:r>
            <a:r>
              <a:rPr lang="en-US" sz="7200" dirty="0" err="1" smtClean="0"/>
              <a:t>Chú</a:t>
            </a:r>
            <a:r>
              <a:rPr lang="en-US" sz="7200" dirty="0" smtClean="0"/>
              <a:t> </a:t>
            </a:r>
            <a:r>
              <a:rPr lang="en-US" sz="7200" dirty="0" err="1" smtClean="0"/>
              <a:t>thích</a:t>
            </a:r>
            <a:r>
              <a:rPr lang="en-US" sz="7200" dirty="0" smtClean="0"/>
              <a:t> </a:t>
            </a:r>
            <a:r>
              <a:rPr lang="en-US" sz="7200" dirty="0" err="1" smtClean="0"/>
              <a:t>cho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r>
              <a:rPr lang="en-US" sz="7200" dirty="0" smtClean="0"/>
              <a:t>”: </a:t>
            </a:r>
            <a:r>
              <a:rPr lang="en-US" sz="7200" dirty="0" err="1" smtClean="0"/>
              <a:t>sẽ</a:t>
            </a:r>
            <a:r>
              <a:rPr lang="en-US" sz="7200" dirty="0" smtClean="0"/>
              <a:t> </a:t>
            </a:r>
            <a:r>
              <a:rPr lang="en-US" sz="7200" dirty="0" err="1" smtClean="0"/>
              <a:t>được</a:t>
            </a:r>
            <a:r>
              <a:rPr lang="en-US" sz="7200" dirty="0" smtClean="0"/>
              <a:t> </a:t>
            </a:r>
            <a:r>
              <a:rPr lang="en-US" sz="7200" dirty="0" err="1" smtClean="0"/>
              <a:t>hiển</a:t>
            </a:r>
            <a:r>
              <a:rPr lang="en-US" sz="7200" dirty="0" smtClean="0"/>
              <a:t> </a:t>
            </a:r>
            <a:r>
              <a:rPr lang="en-US" sz="7200" dirty="0" err="1" smtClean="0"/>
              <a:t>thị</a:t>
            </a:r>
            <a:r>
              <a:rPr lang="en-US" sz="7200" dirty="0" smtClean="0"/>
              <a:t> </a:t>
            </a:r>
            <a:r>
              <a:rPr lang="en-US" sz="7200" dirty="0" err="1" smtClean="0"/>
              <a:t>khi</a:t>
            </a:r>
            <a:r>
              <a:rPr lang="en-US" sz="7200" dirty="0" smtClean="0"/>
              <a:t> </a:t>
            </a:r>
            <a:r>
              <a:rPr lang="en-US" sz="7200" dirty="0" err="1" smtClean="0"/>
              <a:t>trình</a:t>
            </a:r>
            <a:r>
              <a:rPr lang="en-US" sz="7200" dirty="0" smtClean="0"/>
              <a:t> </a:t>
            </a:r>
            <a:r>
              <a:rPr lang="en-US" sz="7200" dirty="0" err="1" smtClean="0"/>
              <a:t>duyệt</a:t>
            </a:r>
            <a:r>
              <a:rPr lang="en-US" sz="7200" dirty="0" smtClean="0"/>
              <a:t> </a:t>
            </a:r>
            <a:r>
              <a:rPr lang="en-US" sz="7200" dirty="0" err="1" smtClean="0"/>
              <a:t>không</a:t>
            </a:r>
            <a:r>
              <a:rPr lang="en-US" sz="7200" dirty="0" smtClean="0"/>
              <a:t> </a:t>
            </a:r>
            <a:r>
              <a:rPr lang="en-US" sz="7200" dirty="0" err="1" smtClean="0"/>
              <a:t>hiện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r>
              <a:rPr lang="en-US" sz="7200" dirty="0" smtClean="0"/>
              <a:t> </a:t>
            </a:r>
            <a:r>
              <a:rPr lang="en-US" sz="7200" dirty="0" err="1" smtClean="0"/>
              <a:t>hoặc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r>
              <a:rPr lang="en-US" sz="7200" dirty="0" smtClean="0"/>
              <a:t> </a:t>
            </a:r>
            <a:r>
              <a:rPr lang="en-US" sz="7200" dirty="0" err="1" smtClean="0"/>
              <a:t>bị</a:t>
            </a:r>
            <a:r>
              <a:rPr lang="en-US" sz="7200" dirty="0" smtClean="0"/>
              <a:t> </a:t>
            </a:r>
            <a:r>
              <a:rPr lang="en-US" sz="7200" dirty="0" err="1" smtClean="0"/>
              <a:t>lỗi</a:t>
            </a:r>
            <a:r>
              <a:rPr lang="en-US" sz="7200" dirty="0" smtClean="0"/>
              <a:t> </a:t>
            </a:r>
            <a:r>
              <a:rPr lang="en-US" sz="7200" dirty="0" err="1" smtClean="0"/>
              <a:t>hoặc</a:t>
            </a:r>
            <a:r>
              <a:rPr lang="en-US" sz="7200" dirty="0" smtClean="0"/>
              <a:t> </a:t>
            </a:r>
            <a:r>
              <a:rPr lang="en-US" sz="7200" dirty="0" err="1" smtClean="0"/>
              <a:t>khi</a:t>
            </a:r>
            <a:r>
              <a:rPr lang="en-US" sz="7200" dirty="0" smtClean="0"/>
              <a:t> di </a:t>
            </a:r>
            <a:r>
              <a:rPr lang="en-US" sz="7200" dirty="0" err="1" smtClean="0"/>
              <a:t>chuyển</a:t>
            </a:r>
            <a:r>
              <a:rPr lang="en-US" sz="7200" dirty="0" smtClean="0"/>
              <a:t> </a:t>
            </a:r>
            <a:r>
              <a:rPr lang="en-US" sz="7200" dirty="0" err="1" smtClean="0"/>
              <a:t>chuột</a:t>
            </a:r>
            <a:r>
              <a:rPr lang="en-US" sz="7200" dirty="0" smtClean="0"/>
              <a:t> </a:t>
            </a:r>
            <a:r>
              <a:rPr lang="en-US" sz="7200" dirty="0" err="1" smtClean="0"/>
              <a:t>lên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endParaRPr lang="en-US" sz="7200" dirty="0" smtClean="0"/>
          </a:p>
          <a:p>
            <a:pPr marL="0" indent="0">
              <a:buNone/>
            </a:pPr>
            <a:r>
              <a:rPr lang="vi-VN" sz="7200" dirty="0"/>
              <a:t> </a:t>
            </a:r>
            <a:r>
              <a:rPr lang="vi-VN" sz="7200" dirty="0" smtClean="0"/>
              <a:t>      </a:t>
            </a:r>
            <a:r>
              <a:rPr lang="en-US" sz="7200" dirty="0" smtClean="0"/>
              <a:t>+</a:t>
            </a:r>
            <a:r>
              <a:rPr lang="en-US" sz="7200" dirty="0" smtClean="0">
                <a:solidFill>
                  <a:srgbClr val="C00000"/>
                </a:solidFill>
              </a:rPr>
              <a:t>width</a:t>
            </a:r>
            <a:r>
              <a:rPr lang="en-US" sz="7200" dirty="0" smtClean="0"/>
              <a:t>=“</a:t>
            </a:r>
            <a:r>
              <a:rPr lang="en-US" sz="7200" dirty="0" err="1" smtClean="0"/>
              <a:t>rộng</a:t>
            </a:r>
            <a:r>
              <a:rPr lang="en-US" sz="7200" dirty="0" smtClean="0"/>
              <a:t>”, </a:t>
            </a:r>
            <a:r>
              <a:rPr lang="en-US" sz="7200" dirty="0" smtClean="0">
                <a:solidFill>
                  <a:srgbClr val="C00000"/>
                </a:solidFill>
              </a:rPr>
              <a:t>height</a:t>
            </a:r>
            <a:r>
              <a:rPr lang="en-US" sz="7200" dirty="0" smtClean="0"/>
              <a:t>=“</a:t>
            </a:r>
            <a:r>
              <a:rPr lang="en-US" sz="7200" dirty="0" err="1" smtClean="0"/>
              <a:t>cao</a:t>
            </a:r>
            <a:r>
              <a:rPr lang="en-US" sz="7200" dirty="0" smtClean="0"/>
              <a:t>”: </a:t>
            </a:r>
            <a:r>
              <a:rPr lang="en-US" sz="7200" dirty="0" err="1" smtClean="0"/>
              <a:t>độ</a:t>
            </a:r>
            <a:r>
              <a:rPr lang="en-US" sz="7200" dirty="0" smtClean="0"/>
              <a:t> </a:t>
            </a:r>
            <a:r>
              <a:rPr lang="en-US" sz="7200" dirty="0" err="1" smtClean="0"/>
              <a:t>rộng</a:t>
            </a:r>
            <a:r>
              <a:rPr lang="en-US" sz="7200" dirty="0"/>
              <a:t> </a:t>
            </a:r>
            <a:r>
              <a:rPr lang="en-US" sz="7200" dirty="0" err="1" smtClean="0"/>
              <a:t>và</a:t>
            </a:r>
            <a:r>
              <a:rPr lang="en-US" sz="7200" dirty="0" smtClean="0"/>
              <a:t> </a:t>
            </a:r>
            <a:r>
              <a:rPr lang="en-US" sz="7200" dirty="0" err="1" smtClean="0"/>
              <a:t>độ</a:t>
            </a:r>
            <a:r>
              <a:rPr lang="en-US" sz="7200" dirty="0" smtClean="0"/>
              <a:t> </a:t>
            </a:r>
            <a:r>
              <a:rPr lang="en-US" sz="7200" dirty="0" err="1" smtClean="0"/>
              <a:t>cao</a:t>
            </a:r>
            <a:r>
              <a:rPr lang="en-US" sz="7200" dirty="0" smtClean="0"/>
              <a:t> </a:t>
            </a:r>
            <a:r>
              <a:rPr lang="en-US" sz="7200" dirty="0" err="1" smtClean="0"/>
              <a:t>của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endParaRPr lang="en-US" sz="7200" dirty="0" smtClean="0"/>
          </a:p>
          <a:p>
            <a:pPr marL="0" indent="0">
              <a:buNone/>
            </a:pPr>
            <a:r>
              <a:rPr lang="vi-VN" sz="7200" dirty="0"/>
              <a:t> </a:t>
            </a:r>
            <a:r>
              <a:rPr lang="vi-VN" sz="7200" dirty="0" smtClean="0"/>
              <a:t>      </a:t>
            </a:r>
            <a:r>
              <a:rPr lang="en-US" sz="7200" dirty="0" smtClean="0"/>
              <a:t>+</a:t>
            </a:r>
            <a:r>
              <a:rPr lang="en-US" sz="7200" dirty="0" smtClean="0">
                <a:solidFill>
                  <a:srgbClr val="C00000"/>
                </a:solidFill>
              </a:rPr>
              <a:t>border</a:t>
            </a:r>
            <a:r>
              <a:rPr lang="en-US" sz="7200" dirty="0" smtClean="0"/>
              <a:t>=“n”:</a:t>
            </a:r>
            <a:r>
              <a:rPr lang="en-US" sz="7200" dirty="0" smtClean="0">
                <a:solidFill>
                  <a:srgbClr val="C00000"/>
                </a:solidFill>
              </a:rPr>
              <a:t> n </a:t>
            </a:r>
            <a:r>
              <a:rPr lang="en-US" sz="7200" dirty="0" err="1" smtClean="0"/>
              <a:t>là</a:t>
            </a:r>
            <a:r>
              <a:rPr lang="en-US" sz="7200" dirty="0" smtClean="0"/>
              <a:t> </a:t>
            </a:r>
            <a:r>
              <a:rPr lang="en-US" sz="7200" dirty="0" err="1" smtClean="0"/>
              <a:t>số</a:t>
            </a:r>
            <a:r>
              <a:rPr lang="en-US" sz="7200" dirty="0" smtClean="0"/>
              <a:t>: </a:t>
            </a:r>
            <a:r>
              <a:rPr lang="en-US" sz="7200" dirty="0" err="1" smtClean="0"/>
              <a:t>kích</a:t>
            </a:r>
            <a:r>
              <a:rPr lang="en-US" sz="7200" dirty="0" smtClean="0"/>
              <a:t> </a:t>
            </a:r>
            <a:r>
              <a:rPr lang="en-US" sz="7200" dirty="0" err="1" smtClean="0"/>
              <a:t>thước</a:t>
            </a:r>
            <a:r>
              <a:rPr lang="en-US" sz="7200" dirty="0" smtClean="0"/>
              <a:t> </a:t>
            </a:r>
            <a:r>
              <a:rPr lang="en-US" sz="7200" dirty="0" err="1" smtClean="0"/>
              <a:t>đường</a:t>
            </a:r>
            <a:r>
              <a:rPr lang="en-US" sz="7200" dirty="0" smtClean="0"/>
              <a:t> </a:t>
            </a:r>
            <a:r>
              <a:rPr lang="en-US" sz="7200" dirty="0" err="1" smtClean="0"/>
              <a:t>viền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r>
              <a:rPr lang="en-US" sz="7200" dirty="0" smtClean="0"/>
              <a:t>.</a:t>
            </a:r>
          </a:p>
          <a:p>
            <a:pPr marL="0" indent="0">
              <a:buNone/>
            </a:pPr>
            <a:r>
              <a:rPr lang="vi-VN" sz="7200" dirty="0" smtClean="0"/>
              <a:t>       </a:t>
            </a:r>
            <a:r>
              <a:rPr lang="en-US" sz="7200" dirty="0" smtClean="0"/>
              <a:t>+</a:t>
            </a:r>
            <a:r>
              <a:rPr lang="en-US" sz="7200" dirty="0" smtClean="0">
                <a:solidFill>
                  <a:srgbClr val="C00000"/>
                </a:solidFill>
              </a:rPr>
              <a:t>align</a:t>
            </a:r>
            <a:r>
              <a:rPr lang="en-US" sz="7200" dirty="0" smtClean="0"/>
              <a:t>=“</a:t>
            </a:r>
            <a:r>
              <a:rPr lang="en-US" sz="7200" dirty="0" err="1" smtClean="0"/>
              <a:t>căn</a:t>
            </a:r>
            <a:r>
              <a:rPr lang="en-US" sz="7200" dirty="0" smtClean="0"/>
              <a:t> </a:t>
            </a:r>
            <a:r>
              <a:rPr lang="en-US" sz="7200" dirty="0" err="1" smtClean="0"/>
              <a:t>chỉnh</a:t>
            </a:r>
            <a:r>
              <a:rPr lang="en-US" sz="7200" dirty="0" smtClean="0"/>
              <a:t> </a:t>
            </a:r>
            <a:r>
              <a:rPr lang="en-US" sz="7200" dirty="0" err="1" smtClean="0"/>
              <a:t>ảnh</a:t>
            </a:r>
            <a:r>
              <a:rPr lang="en-US" sz="7200" dirty="0" smtClean="0"/>
              <a:t>”: </a:t>
            </a:r>
            <a:r>
              <a:rPr lang="en-US" sz="7200" dirty="0" smtClean="0">
                <a:solidFill>
                  <a:srgbClr val="C00000"/>
                </a:solidFill>
              </a:rPr>
              <a:t>left, right, </a:t>
            </a:r>
            <a:r>
              <a:rPr lang="en-US" sz="7200" dirty="0" err="1" smtClean="0">
                <a:solidFill>
                  <a:srgbClr val="C00000"/>
                </a:solidFill>
              </a:rPr>
              <a:t>middle,top</a:t>
            </a:r>
            <a:r>
              <a:rPr lang="en-US" sz="7200" dirty="0" smtClean="0">
                <a:solidFill>
                  <a:srgbClr val="C00000"/>
                </a:solidFill>
              </a:rPr>
              <a:t>, </a:t>
            </a:r>
            <a:r>
              <a:rPr lang="en-US" sz="7200" dirty="0" err="1" smtClean="0">
                <a:solidFill>
                  <a:srgbClr val="C00000"/>
                </a:solidFill>
              </a:rPr>
              <a:t>texttop</a:t>
            </a:r>
            <a:r>
              <a:rPr lang="en-US" sz="7200" dirty="0" smtClean="0">
                <a:solidFill>
                  <a:srgbClr val="C00000"/>
                </a:solidFill>
              </a:rPr>
              <a:t>,…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26989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0100" y="720724"/>
            <a:ext cx="10515600" cy="48799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vi-VN" dirty="0" smtClean="0"/>
              <a:t> 			</a:t>
            </a:r>
            <a:r>
              <a:rPr lang="vi-VN" sz="12800" u="sng" dirty="0" smtClean="0">
                <a:solidFill>
                  <a:srgbClr val="7030A0"/>
                </a:solidFill>
              </a:rPr>
              <a:t>Siêu </a:t>
            </a:r>
            <a:r>
              <a:rPr lang="vi-VN" sz="12800" u="sng" dirty="0">
                <a:solidFill>
                  <a:srgbClr val="7030A0"/>
                </a:solidFill>
              </a:rPr>
              <a:t>liên kết (Hyperlink) </a:t>
            </a:r>
            <a:endParaRPr lang="en-US" sz="12800" u="sng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sz="6400" dirty="0" smtClean="0"/>
              <a:t>Là </a:t>
            </a:r>
            <a:r>
              <a:rPr lang="vi-VN" sz="6400" dirty="0"/>
              <a:t>khả năng cho phép tạo liên kết giữa 1 đối tượng với một phần nội dung. Khi ta kích chuột vào đối tượng thì phần nội dung sẽ được hiện ra. </a:t>
            </a:r>
            <a:endParaRPr lang="en-US" sz="6400" dirty="0"/>
          </a:p>
          <a:p>
            <a:pPr marL="0" indent="0">
              <a:buNone/>
            </a:pPr>
            <a:r>
              <a:rPr lang="vi-VN" sz="6400" dirty="0" smtClean="0"/>
              <a:t>	</a:t>
            </a:r>
            <a:r>
              <a:rPr lang="en-US" sz="6400" dirty="0" smtClean="0"/>
              <a:t>T</a:t>
            </a:r>
            <a:r>
              <a:rPr lang="vi-VN" sz="6400" dirty="0" smtClean="0"/>
              <a:t>a </a:t>
            </a:r>
            <a:r>
              <a:rPr lang="vi-VN" sz="6400" dirty="0"/>
              <a:t>gọi</a:t>
            </a:r>
            <a:r>
              <a:rPr lang="vi-VN" sz="6400" dirty="0" smtClean="0"/>
              <a:t>:</a:t>
            </a:r>
            <a:endParaRPr lang="en-US" sz="6400" dirty="0" smtClean="0"/>
          </a:p>
          <a:p>
            <a:pPr marL="0" indent="0">
              <a:buNone/>
            </a:pPr>
            <a:r>
              <a:rPr lang="vi-VN" sz="6400" dirty="0"/>
              <a:t> </a:t>
            </a:r>
            <a:r>
              <a:rPr lang="vi-VN" sz="6400" dirty="0" smtClean="0"/>
              <a:t>    – </a:t>
            </a:r>
            <a:r>
              <a:rPr lang="vi-VN" sz="6400" dirty="0"/>
              <a:t>Đối tượng sử dụng để kích chuột vào là: Đối tượng liên kết. Đối tượng có thể là: văn bản, hình ảnh, một phần của ảnh</a:t>
            </a:r>
            <a:r>
              <a:rPr lang="vi-VN" sz="6400" dirty="0" smtClean="0"/>
              <a:t>.</a:t>
            </a:r>
            <a:endParaRPr lang="en-US" sz="6400" dirty="0" smtClean="0"/>
          </a:p>
          <a:p>
            <a:pPr marL="0" indent="0">
              <a:buNone/>
            </a:pPr>
            <a:r>
              <a:rPr lang="vi-VN" sz="6400" dirty="0"/>
              <a:t> </a:t>
            </a:r>
            <a:r>
              <a:rPr lang="vi-VN" sz="6400" dirty="0" smtClean="0"/>
              <a:t>    – </a:t>
            </a:r>
            <a:r>
              <a:rPr lang="vi-VN" sz="6400" dirty="0"/>
              <a:t>Địa chỉ nội dung sẽ được hiện ra là Đích liên </a:t>
            </a:r>
            <a:r>
              <a:rPr lang="vi-VN" sz="6400" dirty="0" smtClean="0"/>
              <a:t>kết</a:t>
            </a:r>
            <a:endParaRPr lang="en-US" sz="6400" dirty="0" smtClean="0"/>
          </a:p>
          <a:p>
            <a:r>
              <a:rPr lang="vi-VN" sz="6400" dirty="0"/>
              <a:t>Thẻ tạo liên kết</a:t>
            </a:r>
            <a:r>
              <a:rPr lang="vi-VN" sz="6400" b="1" dirty="0"/>
              <a:t>: </a:t>
            </a:r>
            <a:r>
              <a:rPr lang="en-US" sz="6400" b="1" dirty="0" smtClean="0"/>
              <a:t>&lt;a&gt;</a:t>
            </a:r>
            <a:r>
              <a:rPr lang="vi-VN" sz="6400" b="1" dirty="0" smtClean="0"/>
              <a:t>Đối </a:t>
            </a:r>
            <a:r>
              <a:rPr lang="vi-VN" sz="6400" b="1" dirty="0"/>
              <a:t>tượng liên </a:t>
            </a:r>
            <a:r>
              <a:rPr lang="vi-VN" sz="6400" b="1" dirty="0" smtClean="0"/>
              <a:t>kết</a:t>
            </a:r>
            <a:r>
              <a:rPr lang="en-US" sz="6400" b="1" dirty="0" smtClean="0"/>
              <a:t>&lt;/a&gt;</a:t>
            </a:r>
          </a:p>
          <a:p>
            <a:r>
              <a:rPr lang="vi-VN" sz="6400" dirty="0" smtClean="0"/>
              <a:t> </a:t>
            </a:r>
            <a:r>
              <a:rPr lang="vi-VN" sz="6400" dirty="0"/>
              <a:t>– Thuộc tính: </a:t>
            </a:r>
            <a:endParaRPr lang="en-US" sz="6400" dirty="0" smtClean="0"/>
          </a:p>
          <a:p>
            <a:r>
              <a:rPr lang="vi-VN" sz="6400" dirty="0" smtClean="0">
                <a:solidFill>
                  <a:srgbClr val="C00000"/>
                </a:solidFill>
              </a:rPr>
              <a:t>href</a:t>
            </a:r>
            <a:r>
              <a:rPr lang="vi-VN" sz="6400" dirty="0"/>
              <a:t>=“đích liên kết”: Nếu trong cùng web nên sử dụng đường dẫn tương đối</a:t>
            </a:r>
            <a:r>
              <a:rPr lang="vi-VN" sz="6400" dirty="0" smtClean="0"/>
              <a:t>.</a:t>
            </a:r>
            <a:endParaRPr lang="en-US" sz="6400" dirty="0" smtClean="0"/>
          </a:p>
          <a:p>
            <a:r>
              <a:rPr lang="vi-VN" sz="6400" dirty="0" smtClean="0"/>
              <a:t> </a:t>
            </a:r>
            <a:r>
              <a:rPr lang="vi-VN" sz="6400" dirty="0">
                <a:solidFill>
                  <a:srgbClr val="C00000"/>
                </a:solidFill>
              </a:rPr>
              <a:t>target</a:t>
            </a:r>
            <a:r>
              <a:rPr lang="vi-VN" sz="6400" dirty="0"/>
              <a:t>=“tên cửa sổ đích”. Tên CS phân biệt chữ hoa/thường. Có một số tên đặc biệt: </a:t>
            </a:r>
            <a:endParaRPr lang="en-US" sz="6400" dirty="0" smtClean="0"/>
          </a:p>
          <a:p>
            <a:pPr marL="0" indent="0">
              <a:buNone/>
            </a:pPr>
            <a:r>
              <a:rPr lang="vi-VN" sz="6400" dirty="0"/>
              <a:t> </a:t>
            </a:r>
            <a:r>
              <a:rPr lang="vi-VN" sz="6400" dirty="0" smtClean="0"/>
              <a:t>       _</a:t>
            </a:r>
            <a:r>
              <a:rPr lang="vi-VN" sz="6400" dirty="0"/>
              <a:t>self: cửa sổ hiện tại </a:t>
            </a:r>
            <a:endParaRPr lang="en-US" sz="6400" dirty="0" smtClean="0"/>
          </a:p>
          <a:p>
            <a:pPr marL="0" indent="0">
              <a:buNone/>
            </a:pPr>
            <a:r>
              <a:rPr lang="vi-VN" sz="6400" dirty="0"/>
              <a:t> </a:t>
            </a:r>
            <a:r>
              <a:rPr lang="vi-VN" sz="6400" dirty="0" smtClean="0"/>
              <a:t>       </a:t>
            </a:r>
            <a:r>
              <a:rPr lang="vi-VN" sz="6400" dirty="0"/>
              <a:t>_blank: cửa sổ mới </a:t>
            </a:r>
            <a:endParaRPr lang="en-US" sz="6400" dirty="0" smtClean="0"/>
          </a:p>
          <a:p>
            <a:r>
              <a:rPr lang="vi-VN" sz="6400" dirty="0" smtClean="0"/>
              <a:t>– </a:t>
            </a:r>
            <a:r>
              <a:rPr lang="vi-VN" sz="6400" dirty="0"/>
              <a:t>Chú ý</a:t>
            </a:r>
            <a:r>
              <a:rPr lang="vi-VN" sz="6400" dirty="0" smtClean="0"/>
              <a:t>:</a:t>
            </a:r>
            <a:endParaRPr lang="en-US" sz="6400" dirty="0" smtClean="0"/>
          </a:p>
          <a:p>
            <a:pPr marL="0" indent="0">
              <a:buNone/>
            </a:pPr>
            <a:r>
              <a:rPr lang="vi-VN" sz="6400" dirty="0" smtClean="0"/>
              <a:t> </a:t>
            </a:r>
            <a:r>
              <a:rPr lang="vi-VN" sz="6400" dirty="0"/>
              <a:t> </a:t>
            </a:r>
            <a:r>
              <a:rPr lang="vi-VN" sz="6400" dirty="0" smtClean="0"/>
              <a:t>     Liên </a:t>
            </a:r>
            <a:r>
              <a:rPr lang="vi-VN" sz="6400" dirty="0"/>
              <a:t>kết với địa chỉ e-mail thì đặt </a:t>
            </a:r>
            <a:r>
              <a:rPr lang="vi-VN" sz="6400" b="1" dirty="0" smtClean="0"/>
              <a:t>href=“mailto:địa_chỉ_e-mail” </a:t>
            </a:r>
            <a:endParaRPr lang="en-US" sz="6400" b="1" dirty="0" smtClean="0"/>
          </a:p>
          <a:p>
            <a:pPr marL="0" indent="0">
              <a:buNone/>
            </a:pPr>
            <a:r>
              <a:rPr lang="vi-VN" sz="6400" dirty="0" smtClean="0"/>
              <a:t>       Thực hiện lệnh JavaScript khi kích chuột vào thì đặt </a:t>
            </a:r>
            <a:r>
              <a:rPr lang="vi-VN" sz="6400" b="1" dirty="0" smtClean="0"/>
              <a:t>href=“javascript:lệnh”</a:t>
            </a:r>
            <a:endParaRPr lang="en-US" sz="6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12" y="47244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1652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sz="3000" u="sng" dirty="0" err="1" smtClean="0">
                <a:solidFill>
                  <a:srgbClr val="7030A0"/>
                </a:solidFill>
              </a:rPr>
              <a:t>Bảng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biểu</a:t>
            </a:r>
            <a:r>
              <a:rPr lang="en-US" sz="3000" u="sng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2200" dirty="0" smtClean="0"/>
              <a:t>HTML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coi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,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ô,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ô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thẻ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: </a:t>
            </a:r>
            <a:r>
              <a:rPr lang="en-US" sz="2200" b="1" dirty="0" smtClean="0"/>
              <a:t>&lt;table&gt;…&lt;/table</a:t>
            </a:r>
            <a:r>
              <a:rPr lang="en-US" sz="2200" dirty="0" smtClean="0"/>
              <a:t>&gt;</a:t>
            </a:r>
          </a:p>
          <a:p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: </a:t>
            </a:r>
            <a:r>
              <a:rPr lang="en-US" sz="2200" b="1" dirty="0" smtClean="0"/>
              <a:t>&lt;</a:t>
            </a:r>
            <a:r>
              <a:rPr lang="en-US" sz="2200" b="1" dirty="0" err="1" smtClean="0"/>
              <a:t>str</a:t>
            </a:r>
            <a:r>
              <a:rPr lang="en-US" sz="2200" b="1" dirty="0" smtClean="0"/>
              <a:t>&gt;…&lt;/</a:t>
            </a:r>
            <a:r>
              <a:rPr lang="en-US" sz="2200" b="1" dirty="0" err="1" smtClean="0"/>
              <a:t>str</a:t>
            </a:r>
            <a:r>
              <a:rPr lang="en-US" sz="2200" b="1" dirty="0" smtClean="0"/>
              <a:t>&gt;</a:t>
            </a:r>
          </a:p>
          <a:p>
            <a:r>
              <a:rPr lang="en-US" sz="2200" dirty="0" err="1" smtClean="0"/>
              <a:t>Tạo</a:t>
            </a:r>
            <a:r>
              <a:rPr lang="en-US" sz="2200" dirty="0" smtClean="0"/>
              <a:t> ô:</a:t>
            </a:r>
          </a:p>
          <a:p>
            <a:r>
              <a:rPr lang="en-US" sz="2200" dirty="0" smtClean="0"/>
              <a:t> ô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: </a:t>
            </a:r>
            <a:r>
              <a:rPr lang="en-US" sz="2200" b="1" dirty="0" smtClean="0"/>
              <a:t>&lt;</a:t>
            </a:r>
            <a:r>
              <a:rPr lang="en-US" sz="2200" b="1" dirty="0" err="1" smtClean="0"/>
              <a:t>th</a:t>
            </a:r>
            <a:r>
              <a:rPr lang="en-US" sz="2200" b="1" dirty="0" smtClean="0"/>
              <a:t>&gt;…&lt;/</a:t>
            </a:r>
            <a:r>
              <a:rPr lang="en-US" sz="2200" b="1" dirty="0" err="1" smtClean="0"/>
              <a:t>th</a:t>
            </a:r>
            <a:r>
              <a:rPr lang="en-US" sz="2200" b="1" dirty="0" smtClean="0"/>
              <a:t>&gt;</a:t>
            </a:r>
          </a:p>
          <a:p>
            <a:r>
              <a:rPr lang="en-US" sz="2200" dirty="0" smtClean="0"/>
              <a:t>Ô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: </a:t>
            </a:r>
            <a:r>
              <a:rPr lang="en-US" sz="2200" b="1" dirty="0" smtClean="0"/>
              <a:t>&lt;td&gt;…&lt;/td&gt;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100" y="11652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sz="3000" u="sng" dirty="0" err="1" smtClean="0">
                <a:solidFill>
                  <a:srgbClr val="7030A0"/>
                </a:solidFill>
              </a:rPr>
              <a:t>Bảng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biểu</a:t>
            </a:r>
            <a:r>
              <a:rPr lang="en-US" sz="3000" u="sng" dirty="0" smtClean="0">
                <a:solidFill>
                  <a:srgbClr val="7030A0"/>
                </a:solidFill>
              </a:rPr>
              <a:t> – </a:t>
            </a:r>
            <a:r>
              <a:rPr lang="en-US" sz="3000" u="sng" dirty="0" err="1" smtClean="0">
                <a:solidFill>
                  <a:srgbClr val="7030A0"/>
                </a:solidFill>
              </a:rPr>
              <a:t>Thuộc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tính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của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các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thẻ</a:t>
            </a:r>
            <a:r>
              <a:rPr lang="en-US" sz="3000" u="sng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3000" dirty="0" err="1" smtClean="0">
                <a:solidFill>
                  <a:srgbClr val="C00000"/>
                </a:solidFill>
              </a:rPr>
              <a:t>Cellspacing</a:t>
            </a:r>
            <a:r>
              <a:rPr lang="en-US" sz="3000" dirty="0" smtClean="0"/>
              <a:t>= “</a:t>
            </a:r>
            <a:r>
              <a:rPr lang="en-US" sz="3000" dirty="0" err="1" smtClean="0"/>
              <a:t>Số</a:t>
            </a:r>
            <a:r>
              <a:rPr lang="en-US" sz="3000" dirty="0" smtClean="0"/>
              <a:t>”: </a:t>
            </a:r>
            <a:r>
              <a:rPr lang="en-US" sz="3000" dirty="0" err="1" smtClean="0"/>
              <a:t>Khoảng</a:t>
            </a:r>
            <a:r>
              <a:rPr lang="en-US" sz="3000" dirty="0" smtClean="0"/>
              <a:t> </a:t>
            </a:r>
            <a:r>
              <a:rPr lang="en-US" sz="3000" dirty="0" err="1" smtClean="0"/>
              <a:t>cách</a:t>
            </a:r>
            <a:r>
              <a:rPr lang="en-US" sz="3000" dirty="0" smtClean="0"/>
              <a:t> </a:t>
            </a:r>
            <a:r>
              <a:rPr lang="en-US" sz="3000" dirty="0" err="1" smtClean="0"/>
              <a:t>giữu</a:t>
            </a:r>
            <a:r>
              <a:rPr lang="en-US" sz="3000" dirty="0" smtClean="0"/>
              <a:t> 2 ô </a:t>
            </a:r>
            <a:r>
              <a:rPr lang="en-US" sz="3000" dirty="0" err="1" smtClean="0"/>
              <a:t>liên</a:t>
            </a:r>
            <a:r>
              <a:rPr lang="en-US" sz="3000" dirty="0" smtClean="0"/>
              <a:t> </a:t>
            </a:r>
            <a:r>
              <a:rPr lang="en-US" sz="3000" dirty="0" err="1" smtClean="0"/>
              <a:t>tiếp</a:t>
            </a:r>
            <a:r>
              <a:rPr lang="en-US" sz="3000" dirty="0" smtClean="0"/>
              <a:t>.</a:t>
            </a:r>
          </a:p>
          <a:p>
            <a:r>
              <a:rPr lang="en-US" sz="3000" dirty="0" smtClean="0">
                <a:solidFill>
                  <a:srgbClr val="C00000"/>
                </a:solidFill>
              </a:rPr>
              <a:t>Cell</a:t>
            </a:r>
            <a:r>
              <a:rPr lang="vi-VN" sz="3000" dirty="0" smtClean="0">
                <a:solidFill>
                  <a:srgbClr val="C00000"/>
                </a:solidFill>
              </a:rPr>
              <a:t>padd</a:t>
            </a:r>
            <a:r>
              <a:rPr lang="en-US" sz="3000" dirty="0" err="1" smtClean="0">
                <a:solidFill>
                  <a:srgbClr val="C00000"/>
                </a:solidFill>
              </a:rPr>
              <a:t>ing</a:t>
            </a:r>
            <a:r>
              <a:rPr lang="en-US" sz="3000" dirty="0" smtClean="0"/>
              <a:t>= “</a:t>
            </a:r>
            <a:r>
              <a:rPr lang="en-US" sz="3000" dirty="0" err="1" smtClean="0"/>
              <a:t>Số</a:t>
            </a:r>
            <a:r>
              <a:rPr lang="en-US" sz="3000" dirty="0" smtClean="0"/>
              <a:t>”: </a:t>
            </a:r>
            <a:r>
              <a:rPr lang="en-US" sz="3000" dirty="0" err="1" smtClean="0"/>
              <a:t>Khoảng</a:t>
            </a:r>
            <a:r>
              <a:rPr lang="en-US" sz="3000" dirty="0" smtClean="0"/>
              <a:t> </a:t>
            </a:r>
            <a:r>
              <a:rPr lang="en-US" sz="3000" dirty="0" err="1" smtClean="0"/>
              <a:t>cách</a:t>
            </a:r>
            <a:r>
              <a:rPr lang="en-US" sz="3000" dirty="0" smtClean="0"/>
              <a:t> </a:t>
            </a:r>
            <a:r>
              <a:rPr lang="en-US" sz="3000" dirty="0" err="1" smtClean="0"/>
              <a:t>từ</a:t>
            </a:r>
            <a:r>
              <a:rPr lang="en-US" sz="3000" dirty="0" smtClean="0"/>
              <a:t> </a:t>
            </a:r>
            <a:r>
              <a:rPr lang="en-US" sz="3000" dirty="0" err="1" smtClean="0"/>
              <a:t>góc</a:t>
            </a:r>
            <a:r>
              <a:rPr lang="en-US" sz="3000" dirty="0" smtClean="0"/>
              <a:t> ô </a:t>
            </a:r>
            <a:r>
              <a:rPr lang="en-US" sz="3000" dirty="0" err="1" smtClean="0"/>
              <a:t>đến</a:t>
            </a:r>
            <a:r>
              <a:rPr lang="en-US" sz="3000" dirty="0" smtClean="0"/>
              <a:t> </a:t>
            </a:r>
            <a:r>
              <a:rPr lang="en-US" sz="3000" dirty="0" err="1" smtClean="0"/>
              <a:t>nội</a:t>
            </a:r>
            <a:r>
              <a:rPr lang="en-US" sz="3000" dirty="0" smtClean="0"/>
              <a:t> dung ô.</a:t>
            </a:r>
          </a:p>
          <a:p>
            <a:r>
              <a:rPr lang="en-US" sz="3000" dirty="0" err="1" smtClean="0">
                <a:solidFill>
                  <a:srgbClr val="C00000"/>
                </a:solidFill>
              </a:rPr>
              <a:t>Bgcolor</a:t>
            </a:r>
            <a:r>
              <a:rPr lang="en-US" sz="3000" dirty="0" smtClean="0"/>
              <a:t>=“</a:t>
            </a:r>
            <a:r>
              <a:rPr lang="en-US" sz="3000" dirty="0" err="1" smtClean="0"/>
              <a:t>màu</a:t>
            </a:r>
            <a:r>
              <a:rPr lang="en-US" sz="3000" dirty="0" smtClean="0"/>
              <a:t>”: </a:t>
            </a:r>
            <a:r>
              <a:rPr lang="en-US" sz="3000" dirty="0" err="1" smtClean="0"/>
              <a:t>màu</a:t>
            </a:r>
            <a:r>
              <a:rPr lang="en-US" sz="3000" dirty="0" smtClean="0"/>
              <a:t> </a:t>
            </a:r>
            <a:r>
              <a:rPr lang="en-US" sz="3000" dirty="0" err="1" smtClean="0"/>
              <a:t>nền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bảng</a:t>
            </a:r>
            <a:endParaRPr lang="en-US" sz="3000" dirty="0" smtClean="0"/>
          </a:p>
          <a:p>
            <a:r>
              <a:rPr lang="en-US" sz="3000" dirty="0" smtClean="0">
                <a:solidFill>
                  <a:srgbClr val="C00000"/>
                </a:solidFill>
              </a:rPr>
              <a:t>Background</a:t>
            </a:r>
            <a:r>
              <a:rPr lang="en-US" sz="3000" dirty="0" smtClean="0"/>
              <a:t>=“</a:t>
            </a:r>
            <a:r>
              <a:rPr lang="en-US" sz="3000" dirty="0" err="1" smtClean="0"/>
              <a:t>địa</a:t>
            </a:r>
            <a:r>
              <a:rPr lang="en-US" sz="3000" dirty="0" smtClean="0"/>
              <a:t> </a:t>
            </a:r>
            <a:r>
              <a:rPr lang="en-US" sz="3000" dirty="0" err="1" smtClean="0"/>
              <a:t>chỉ</a:t>
            </a:r>
            <a:r>
              <a:rPr lang="en-US" sz="3000" dirty="0" smtClean="0"/>
              <a:t> </a:t>
            </a:r>
            <a:r>
              <a:rPr lang="en-US" sz="3000" dirty="0" err="1" smtClean="0"/>
              <a:t>ảnh</a:t>
            </a:r>
            <a:r>
              <a:rPr lang="en-US" sz="3000" dirty="0" smtClean="0"/>
              <a:t>”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80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793</Words>
  <Application>Microsoft Office PowerPoint</Application>
  <PresentationFormat>Widescreen</PresentationFormat>
  <Paragraphs>274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Courier New</vt:lpstr>
      <vt:lpstr>Tahoma</vt:lpstr>
      <vt:lpstr>Trebuchet MS</vt:lpstr>
      <vt:lpstr>Verdana</vt:lpstr>
      <vt:lpstr>Wingdings</vt:lpstr>
      <vt:lpstr>Wingdings 3</vt:lpstr>
      <vt:lpstr>Facet</vt:lpstr>
      <vt:lpstr>Ngôn ngữ HTML</vt:lpstr>
      <vt:lpstr>Giới thiệu về HTML</vt:lpstr>
      <vt:lpstr>Thẻ (Tag)     Thuộc tính của thẻ(Property)</vt:lpstr>
      <vt:lpstr>Cách tạo lập một trang web bằng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HTML</dc:title>
  <dc:creator>Admin</dc:creator>
  <cp:lastModifiedBy>Admin</cp:lastModifiedBy>
  <cp:revision>34</cp:revision>
  <dcterms:created xsi:type="dcterms:W3CDTF">2019-10-03T07:45:02Z</dcterms:created>
  <dcterms:modified xsi:type="dcterms:W3CDTF">2019-10-04T14:38:39Z</dcterms:modified>
</cp:coreProperties>
</file>