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733D9-F925-4F5A-AC02-DE441D4DAE24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71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77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0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0DA2-9406-4F64-8980-04A2AA2BB66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A9B39C-8EE1-4C47-B0E2-E380C058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301624"/>
            <a:ext cx="10807700" cy="6188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			</a:t>
            </a:r>
            <a:r>
              <a:rPr lang="vi-VN" sz="4000" u="sng" dirty="0" smtClean="0">
                <a:solidFill>
                  <a:srgbClr val="7030A0"/>
                </a:solidFill>
              </a:rPr>
              <a:t>Các đối tượng nhập dữ liệu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Cho </a:t>
            </a:r>
            <a:r>
              <a:rPr lang="vi-VN" dirty="0"/>
              <a:t>phép người sử dụng nhập dữ liệu trên trang web. Dữ liệu này có thể được gửi về server để xử lý. </a:t>
            </a:r>
          </a:p>
          <a:p>
            <a:pPr marL="0" indent="0">
              <a:buNone/>
            </a:pPr>
            <a:r>
              <a:rPr lang="vi-VN" dirty="0" smtClean="0"/>
              <a:t>    Người </a:t>
            </a:r>
            <a:r>
              <a:rPr lang="vi-VN" dirty="0"/>
              <a:t>sử dụng nhập dữ liệu thông qua các điều khiển (controls). Có nhiều loại control: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1. Form 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2. Oneline </a:t>
            </a:r>
            <a:r>
              <a:rPr lang="vi-VN" dirty="0">
                <a:solidFill>
                  <a:srgbClr val="C00000"/>
                </a:solidFill>
              </a:rPr>
              <a:t>Textbox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3. </a:t>
            </a:r>
            <a:r>
              <a:rPr lang="vi-VN" dirty="0">
                <a:solidFill>
                  <a:srgbClr val="C00000"/>
                </a:solidFill>
              </a:rPr>
              <a:t>Checkbox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4</a:t>
            </a:r>
            <a:r>
              <a:rPr lang="vi-VN" dirty="0">
                <a:solidFill>
                  <a:srgbClr val="C00000"/>
                </a:solidFill>
              </a:rPr>
              <a:t>. Radio Button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5</a:t>
            </a:r>
            <a:r>
              <a:rPr lang="vi-VN" dirty="0">
                <a:solidFill>
                  <a:srgbClr val="C00000"/>
                </a:solidFill>
              </a:rPr>
              <a:t>. Button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6</a:t>
            </a:r>
            <a:r>
              <a:rPr lang="vi-VN" dirty="0">
                <a:solidFill>
                  <a:srgbClr val="C00000"/>
                </a:solidFill>
              </a:rPr>
              <a:t>. Combo box (drop-down menu</a:t>
            </a:r>
            <a:r>
              <a:rPr lang="vi-VN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7</a:t>
            </a:r>
            <a:r>
              <a:rPr lang="vi-VN" dirty="0">
                <a:solidFill>
                  <a:srgbClr val="C00000"/>
                </a:solidFill>
              </a:rPr>
              <a:t>. Listbox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8</a:t>
            </a:r>
            <a:r>
              <a:rPr lang="vi-VN" dirty="0">
                <a:solidFill>
                  <a:srgbClr val="C00000"/>
                </a:solidFill>
              </a:rPr>
              <a:t>. Hộp nhập văn bản nhiều dòng (TextArea) </a:t>
            </a:r>
            <a:endParaRPr lang="vi-V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olidFill>
                  <a:srgbClr val="C00000"/>
                </a:solidFill>
              </a:rPr>
              <a:t>9</a:t>
            </a:r>
            <a:r>
              <a:rPr lang="vi-VN" dirty="0">
                <a:solidFill>
                  <a:srgbClr val="C00000"/>
                </a:solidFill>
              </a:rPr>
              <a:t>. </a:t>
            </a:r>
            <a:r>
              <a:rPr lang="vi-VN" dirty="0" smtClean="0">
                <a:solidFill>
                  <a:srgbClr val="C00000"/>
                </a:solidFill>
              </a:rPr>
              <a:t>…</a:t>
            </a:r>
            <a:endParaRPr lang="vi-V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/>
              <a:t>   Tất </a:t>
            </a:r>
            <a:r>
              <a:rPr lang="vi-VN" dirty="0"/>
              <a:t>cả các điều khiển đều có tên được quy định qua thuộc tính </a:t>
            </a:r>
            <a:r>
              <a:rPr lang="vi-VN" dirty="0" smtClean="0"/>
              <a:t>name Tuy </a:t>
            </a:r>
            <a:r>
              <a:rPr lang="vi-VN" dirty="0"/>
              <a:t>nhiên có một số điều khiển thì name không quan trọng (các điều khiển mà sau này không cần lấy dữ </a:t>
            </a:r>
            <a:r>
              <a:rPr lang="vi-VN" dirty="0" smtClean="0"/>
              <a:t>liệu)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Các </a:t>
            </a:r>
            <a:r>
              <a:rPr lang="vi-VN" dirty="0"/>
              <a:t>điều khiển từ số 2. đến số 5 được định nghĩa nhờ thẻ </a:t>
            </a:r>
            <a:r>
              <a:rPr lang="vi-VN" dirty="0" smtClean="0"/>
              <a:t>&lt;input&gt; và </a:t>
            </a:r>
            <a:r>
              <a:rPr lang="vi-VN" dirty="0"/>
              <a:t>thuộc tính type sẽ xác định là điều khiển nào sẽ được tạo ra.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312" y="13843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3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6887" y="1503771"/>
            <a:ext cx="8035290" cy="395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Các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đối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tượng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nhập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dữ</a:t>
            </a:r>
            <a:r>
              <a:rPr lang="en-US" sz="3600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600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liệu</a:t>
            </a:r>
            <a:endParaRPr lang="en-US" sz="3600" u="sng" spc="-10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11112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400" spc="-1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Tất</a:t>
            </a:r>
            <a:r>
              <a:rPr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cả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các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có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tên được quy  định qua thuộc tính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name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.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Tuy nhiên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có  một số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thì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name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quan  trọng (các 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mà sau này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cần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lấy dữ</a:t>
            </a:r>
            <a:r>
              <a:rPr sz="2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)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 </a:t>
            </a:r>
            <a:r>
              <a:rPr sz="2400" spc="-1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Các</a:t>
            </a:r>
            <a:r>
              <a:rPr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từ số 2.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đến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số 5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được định  nghĩa nhờ thẻ 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&lt;input&gt;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và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thuộc tính  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type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sẽ xác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là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điều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khiển nào sẽ 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được tạo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ra.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76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72200" y="1030287"/>
            <a:ext cx="4495800" cy="36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8200" y="1093787"/>
            <a:ext cx="5791200" cy="36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00734" y="292990"/>
            <a:ext cx="7866380" cy="54110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84300" lvl="3"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Form</a:t>
            </a:r>
          </a:p>
          <a:p>
            <a:pPr marL="12700">
              <a:spcBef>
                <a:spcPts val="6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Sử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dụng để 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chứa mọi đối tượng</a:t>
            </a:r>
            <a:r>
              <a:rPr sz="2000" b="1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khác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</a:t>
            </a:r>
            <a:r>
              <a:rPr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nhìn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thấy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khi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trang web được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hiển</a:t>
            </a:r>
            <a:r>
              <a:rPr sz="20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thị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Quy</a:t>
            </a:r>
            <a:r>
              <a:rPr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 một số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thuộc tính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quan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trọng</a:t>
            </a:r>
            <a:r>
              <a:rPr sz="20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như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355600"/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method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action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Thẻ</a:t>
            </a:r>
            <a:r>
              <a:rPr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tạo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form: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&lt;form&gt;…&lt;/form&gt;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chemeClr val="accent6"/>
                </a:solidFill>
                <a:latin typeface="Verdana"/>
                <a:cs typeface="Verdana"/>
              </a:rPr>
              <a:t>Các</a:t>
            </a:r>
            <a:r>
              <a:rPr sz="2000" spc="-5" dirty="0" smtClean="0">
                <a:solidFill>
                  <a:schemeClr val="accent6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accent6"/>
                </a:solidFill>
                <a:latin typeface="Verdana"/>
                <a:cs typeface="Verdana"/>
              </a:rPr>
              <a:t>thuộc tính</a:t>
            </a:r>
            <a:r>
              <a:rPr sz="2000" spc="-5" dirty="0">
                <a:solidFill>
                  <a:schemeClr val="accent6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chemeClr val="accent6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7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name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=“tên_form”: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Không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quan trọng</a:t>
            </a:r>
            <a:r>
              <a:rPr sz="20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lắm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756285" marR="5080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action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=“địa chỉ nhận dữ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liệu”: Nên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sử dụng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đường</a:t>
            </a:r>
            <a:r>
              <a:rPr sz="2000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dẫn  tương đối nếu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nằm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trong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cùng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1</a:t>
            </a:r>
            <a:r>
              <a:rPr sz="2000" spc="-11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web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84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method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=“phương thức gửi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dữ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liệu”.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Chỉ có 2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giá</a:t>
            </a:r>
            <a:r>
              <a:rPr sz="20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trị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155700" lvl="2" indent="-228600">
              <a:spcBef>
                <a:spcPts val="440"/>
              </a:spcBef>
              <a:buFont typeface="Verdana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GET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(mặc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định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)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  <a:p>
            <a:pPr marL="1155700" lvl="2" indent="-228600">
              <a:spcBef>
                <a:spcPts val="430"/>
              </a:spcBef>
              <a:buFont typeface="Verdana"/>
              <a:buChar char="•"/>
              <a:tabLst>
                <a:tab pos="1156335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POST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41" y="4791076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8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9200" y="1157288"/>
            <a:ext cx="6540500" cy="5340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u="sng" dirty="0" smtClean="0">
                <a:solidFill>
                  <a:srgbClr val="003399"/>
                </a:solidFill>
                <a:latin typeface="Verdana"/>
                <a:cs typeface="Verdana"/>
              </a:rPr>
              <a:t> 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Hộp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nhập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văn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bản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một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dòng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      </a:t>
            </a: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(</a:t>
            </a:r>
            <a:r>
              <a:rPr lang="en-US" sz="3200" dirty="0" err="1" smtClean="0">
                <a:solidFill>
                  <a:srgbClr val="003399"/>
                </a:solidFill>
                <a:latin typeface="Verdana"/>
                <a:cs typeface="Verdana"/>
              </a:rPr>
              <a:t>Oneline</a:t>
            </a: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 Textbox)</a:t>
            </a: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buFont typeface="Wingdings"/>
              <a:buChar char=""/>
              <a:tabLst>
                <a:tab pos="355600" algn="l"/>
              </a:tabLst>
            </a:pPr>
            <a:endParaRPr lang="en-US" sz="2400" dirty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latin typeface="Verdana"/>
                <a:cs typeface="Verdana"/>
              </a:rPr>
              <a:t>    </a:t>
            </a:r>
            <a:r>
              <a:rPr sz="2400" dirty="0" err="1" smtClean="0">
                <a:latin typeface="Verdana"/>
                <a:cs typeface="Verdana"/>
              </a:rPr>
              <a:t>Sử</a:t>
            </a:r>
            <a:r>
              <a:rPr sz="2400" dirty="0" smtClean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dụng để </a:t>
            </a:r>
            <a:r>
              <a:rPr sz="2400" dirty="0">
                <a:latin typeface="Verdana"/>
                <a:cs typeface="Verdana"/>
              </a:rPr>
              <a:t>nhập các </a:t>
            </a:r>
            <a:r>
              <a:rPr sz="2400" spc="-5" dirty="0">
                <a:latin typeface="Verdana"/>
                <a:cs typeface="Verdana"/>
              </a:rPr>
              <a:t>văn bản  </a:t>
            </a:r>
            <a:r>
              <a:rPr sz="2400" dirty="0">
                <a:latin typeface="Verdana"/>
                <a:cs typeface="Verdana"/>
              </a:rPr>
              <a:t>ngắn </a:t>
            </a:r>
            <a:r>
              <a:rPr sz="2400" spc="-5" dirty="0">
                <a:latin typeface="Verdana"/>
                <a:cs typeface="Verdana"/>
              </a:rPr>
              <a:t>(trên </a:t>
            </a:r>
            <a:r>
              <a:rPr sz="2400" dirty="0">
                <a:latin typeface="Verdana"/>
                <a:cs typeface="Verdana"/>
              </a:rPr>
              <a:t>1 </a:t>
            </a:r>
            <a:r>
              <a:rPr sz="2400" spc="-5" dirty="0">
                <a:latin typeface="Verdana"/>
                <a:cs typeface="Verdana"/>
              </a:rPr>
              <a:t>dòng) </a:t>
            </a:r>
            <a:r>
              <a:rPr sz="2400" dirty="0">
                <a:latin typeface="Verdana"/>
                <a:cs typeface="Verdana"/>
              </a:rPr>
              <a:t>hoặc mật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khẩu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115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    </a:t>
            </a:r>
            <a:r>
              <a:rPr sz="2400" spc="-5" dirty="0" err="1" smtClean="0">
                <a:latin typeface="Verdana"/>
                <a:cs typeface="Verdana"/>
              </a:rPr>
              <a:t>Thẻ</a:t>
            </a:r>
            <a:r>
              <a:rPr sz="2400" spc="-5" dirty="0">
                <a:latin typeface="Verdana"/>
                <a:cs typeface="Verdana"/>
              </a:rPr>
              <a:t>: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&lt;input&gt;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115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    </a:t>
            </a:r>
            <a:r>
              <a:rPr sz="2400" spc="-5" dirty="0" err="1" smtClean="0">
                <a:latin typeface="Verdana"/>
                <a:cs typeface="Verdana"/>
              </a:rPr>
              <a:t>Thuộc</a:t>
            </a:r>
            <a:r>
              <a:rPr sz="2400" spc="-5" dirty="0" smtClean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tính</a:t>
            </a:r>
            <a:r>
              <a:rPr sz="2400"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102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solidFill>
                  <a:srgbClr val="C00000"/>
                </a:solidFill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type</a:t>
            </a:r>
            <a:r>
              <a:rPr sz="2000" b="1" dirty="0">
                <a:latin typeface="Verdana"/>
                <a:cs typeface="Verdana"/>
              </a:rPr>
              <a:t>=“text”</a:t>
            </a:r>
            <a:r>
              <a:rPr sz="2000" dirty="0">
                <a:latin typeface="Verdana"/>
                <a:cs typeface="Verdana"/>
              </a:rPr>
              <a:t>:Ô nhập văn </a:t>
            </a:r>
            <a:r>
              <a:rPr sz="2000" spc="-5" dirty="0">
                <a:latin typeface="Verdana"/>
                <a:cs typeface="Verdana"/>
              </a:rPr>
              <a:t>bản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thường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type</a:t>
            </a:r>
            <a:r>
              <a:rPr sz="2000" b="1" dirty="0">
                <a:latin typeface="Verdana"/>
                <a:cs typeface="Verdana"/>
              </a:rPr>
              <a:t>=“password”</a:t>
            </a:r>
            <a:r>
              <a:rPr sz="2000" dirty="0">
                <a:latin typeface="Verdana"/>
                <a:cs typeface="Verdana"/>
              </a:rPr>
              <a:t>: ô nhập </a:t>
            </a:r>
            <a:r>
              <a:rPr sz="2000" spc="-5" dirty="0">
                <a:latin typeface="Verdana"/>
                <a:cs typeface="Verdana"/>
              </a:rPr>
              <a:t>mật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khẩu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96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Verdana"/>
                <a:cs typeface="Verdana"/>
              </a:rPr>
              <a:t>value</a:t>
            </a:r>
            <a:r>
              <a:rPr sz="2000" dirty="0">
                <a:latin typeface="Verdana"/>
                <a:cs typeface="Verdana"/>
              </a:rPr>
              <a:t>=“giá </a:t>
            </a:r>
            <a:r>
              <a:rPr sz="2000" spc="-5" dirty="0">
                <a:latin typeface="Verdana"/>
                <a:cs typeface="Verdana"/>
              </a:rPr>
              <a:t>trị mặc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1" y="1676398"/>
            <a:ext cx="2353003" cy="10764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75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83182" y="920556"/>
            <a:ext cx="5955030" cy="5450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510">
              <a:lnSpc>
                <a:spcPct val="11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Check BOX</a:t>
            </a:r>
          </a:p>
          <a:p>
            <a:pPr marL="12700" marR="143510">
              <a:lnSpc>
                <a:spcPct val="11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sz="2400" dirty="0" smtClean="0">
                <a:latin typeface="Verdana"/>
                <a:cs typeface="Verdana"/>
              </a:rPr>
              <a:t>Cho </a:t>
            </a:r>
            <a:r>
              <a:rPr sz="2400" dirty="0">
                <a:latin typeface="Verdana"/>
                <a:cs typeface="Verdana"/>
              </a:rPr>
              <a:t>phép </a:t>
            </a:r>
            <a:r>
              <a:rPr sz="2400" b="1" spc="-5" dirty="0">
                <a:latin typeface="Verdana"/>
                <a:cs typeface="Verdana"/>
              </a:rPr>
              <a:t>chọn nhiều </a:t>
            </a:r>
            <a:r>
              <a:rPr sz="2400" spc="-5" dirty="0">
                <a:latin typeface="Verdana"/>
                <a:cs typeface="Verdana"/>
              </a:rPr>
              <a:t>lựa </a:t>
            </a:r>
            <a:r>
              <a:rPr sz="2400" dirty="0">
                <a:latin typeface="Verdana"/>
                <a:cs typeface="Verdana"/>
              </a:rPr>
              <a:t>chọn  </a:t>
            </a:r>
            <a:r>
              <a:rPr sz="2400" spc="-5" dirty="0">
                <a:latin typeface="Verdana"/>
                <a:cs typeface="Verdana"/>
              </a:rPr>
              <a:t>trong </a:t>
            </a:r>
            <a:r>
              <a:rPr sz="2400" dirty="0">
                <a:latin typeface="Verdana"/>
                <a:cs typeface="Verdana"/>
              </a:rPr>
              <a:t>một nhóm </a:t>
            </a:r>
            <a:r>
              <a:rPr sz="2400" spc="-5" dirty="0">
                <a:latin typeface="Verdana"/>
                <a:cs typeface="Verdana"/>
              </a:rPr>
              <a:t>lựa </a:t>
            </a:r>
            <a:r>
              <a:rPr sz="2400" dirty="0">
                <a:latin typeface="Verdana"/>
                <a:cs typeface="Verdana"/>
              </a:rPr>
              <a:t>chọn </a:t>
            </a:r>
            <a:r>
              <a:rPr sz="2400" spc="-5" dirty="0">
                <a:latin typeface="Verdana"/>
                <a:cs typeface="Verdana"/>
              </a:rPr>
              <a:t>được đưa  </a:t>
            </a:r>
            <a:r>
              <a:rPr sz="2400" dirty="0">
                <a:latin typeface="Verdana"/>
                <a:cs typeface="Verdana"/>
              </a:rPr>
              <a:t>ra </a:t>
            </a:r>
            <a:r>
              <a:rPr sz="2400" spc="-5" dirty="0">
                <a:latin typeface="Verdana"/>
                <a:cs typeface="Verdana"/>
              </a:rPr>
              <a:t>bằng </a:t>
            </a:r>
            <a:r>
              <a:rPr sz="2400" dirty="0">
                <a:latin typeface="Verdana"/>
                <a:cs typeface="Verdana"/>
              </a:rPr>
              <a:t>cách đánh </a:t>
            </a:r>
            <a:r>
              <a:rPr sz="2400" spc="-5" dirty="0">
                <a:latin typeface="Verdana"/>
                <a:cs typeface="Verdana"/>
              </a:rPr>
              <a:t>dấu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(“tích</a:t>
            </a:r>
            <a:r>
              <a:rPr sz="2400" spc="-5" dirty="0">
                <a:latin typeface="Verdana"/>
                <a:cs typeface="Verdana"/>
              </a:rPr>
              <a:t>”).</a:t>
            </a:r>
            <a:endParaRPr sz="2400" dirty="0">
              <a:latin typeface="Verdana"/>
              <a:cs typeface="Verdana"/>
            </a:endParaRPr>
          </a:p>
          <a:p>
            <a:pPr marL="12700" marR="445134">
              <a:lnSpc>
                <a:spcPct val="110000"/>
              </a:lnSpc>
              <a:spcBef>
                <a:spcPts val="57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latin typeface="Verdana"/>
                <a:cs typeface="Verdana"/>
              </a:rPr>
              <a:t>-</a:t>
            </a:r>
            <a:r>
              <a:rPr sz="24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400" b="1" spc="-10" dirty="0">
                <a:latin typeface="Verdana"/>
                <a:cs typeface="Verdana"/>
              </a:rPr>
              <a:t>&lt;input&gt;</a:t>
            </a:r>
            <a:r>
              <a:rPr sz="2400" spc="-10" dirty="0"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mỗi ô nhập cần 1  </a:t>
            </a:r>
            <a:r>
              <a:rPr sz="2400" spc="-5" dirty="0">
                <a:latin typeface="Verdana"/>
                <a:cs typeface="Verdana"/>
              </a:rPr>
              <a:t>thẻ</a:t>
            </a:r>
            <a:endParaRPr sz="2400" dirty="0">
              <a:latin typeface="Verdana"/>
              <a:cs typeface="Verdana"/>
            </a:endParaRPr>
          </a:p>
          <a:p>
            <a:pPr marL="12700">
              <a:spcBef>
                <a:spcPts val="86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Verdana"/>
                <a:cs typeface="Verdana"/>
              </a:rPr>
              <a:t>-</a:t>
            </a:r>
            <a:r>
              <a:rPr sz="24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4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40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77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72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type=“checkbox”</a:t>
            </a:r>
            <a:endParaRPr sz="2000" dirty="0">
              <a:latin typeface="Verdana"/>
              <a:cs typeface="Verdana"/>
            </a:endParaRPr>
          </a:p>
          <a:p>
            <a:pPr marL="756285" marR="5080" lvl="1" indent="-286385">
              <a:lnSpc>
                <a:spcPct val="11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value</a:t>
            </a:r>
            <a:r>
              <a:rPr sz="2000" dirty="0">
                <a:latin typeface="Verdana"/>
                <a:cs typeface="Verdana"/>
              </a:rPr>
              <a:t>=“giá </a:t>
            </a:r>
            <a:r>
              <a:rPr sz="2000" spc="-5" dirty="0">
                <a:latin typeface="Verdana"/>
                <a:cs typeface="Verdana"/>
              </a:rPr>
              <a:t>trị”: đây </a:t>
            </a:r>
            <a:r>
              <a:rPr sz="2000" spc="-10" dirty="0">
                <a:latin typeface="Verdana"/>
                <a:cs typeface="Verdana"/>
              </a:rPr>
              <a:t>là </a:t>
            </a:r>
            <a:r>
              <a:rPr sz="2000" spc="-5" dirty="0">
                <a:latin typeface="Verdana"/>
                <a:cs typeface="Verdana"/>
              </a:rPr>
              <a:t>giá trị </a:t>
            </a:r>
            <a:r>
              <a:rPr sz="2000" dirty="0">
                <a:latin typeface="Verdana"/>
                <a:cs typeface="Verdana"/>
              </a:rPr>
              <a:t>chương  </a:t>
            </a:r>
            <a:r>
              <a:rPr sz="2000" spc="-5" dirty="0">
                <a:latin typeface="Verdana"/>
                <a:cs typeface="Verdana"/>
              </a:rPr>
              <a:t>trình </a:t>
            </a:r>
            <a:r>
              <a:rPr sz="2000" dirty="0">
                <a:latin typeface="Verdana"/>
                <a:cs typeface="Verdana"/>
              </a:rPr>
              <a:t>sẽ nhận </a:t>
            </a:r>
            <a:r>
              <a:rPr sz="2000" spc="-5" dirty="0">
                <a:latin typeface="Verdana"/>
                <a:cs typeface="Verdana"/>
              </a:rPr>
              <a:t>được </a:t>
            </a:r>
            <a:r>
              <a:rPr sz="2000" dirty="0">
                <a:latin typeface="Verdana"/>
                <a:cs typeface="Verdana"/>
              </a:rPr>
              <a:t>nếu </a:t>
            </a:r>
            <a:r>
              <a:rPr sz="2000" spc="-5" dirty="0">
                <a:latin typeface="Verdana"/>
                <a:cs typeface="Verdana"/>
              </a:rPr>
              <a:t>NSD </a:t>
            </a:r>
            <a:r>
              <a:rPr sz="2000" dirty="0">
                <a:latin typeface="Verdana"/>
                <a:cs typeface="Verdana"/>
              </a:rPr>
              <a:t>chọn ô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này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 marL="756285" marR="236220" lvl="1" indent="-286385">
              <a:lnSpc>
                <a:spcPct val="11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checked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nếu có </a:t>
            </a:r>
            <a:r>
              <a:rPr sz="2000" spc="-5" dirty="0">
                <a:latin typeface="Verdana"/>
                <a:cs typeface="Verdana"/>
              </a:rPr>
              <a:t>thì </a:t>
            </a:r>
            <a:r>
              <a:rPr sz="2000" dirty="0">
                <a:latin typeface="Verdana"/>
                <a:cs typeface="Verdana"/>
              </a:rPr>
              <a:t>nút này </a:t>
            </a:r>
            <a:r>
              <a:rPr sz="2000" spc="-5" dirty="0">
                <a:latin typeface="Verdana"/>
                <a:cs typeface="Verdana"/>
              </a:rPr>
              <a:t>mặc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  được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chọn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05800" y="1523936"/>
            <a:ext cx="2209800" cy="10588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99450" y="1517713"/>
            <a:ext cx="2222500" cy="1071880"/>
          </a:xfrm>
          <a:custGeom>
            <a:avLst/>
            <a:gdLst/>
            <a:ahLst/>
            <a:cxnLst/>
            <a:rect l="l" t="t" r="r" b="b"/>
            <a:pathLst>
              <a:path w="2222500" h="1071880">
                <a:moveTo>
                  <a:pt x="0" y="1071562"/>
                </a:moveTo>
                <a:lnTo>
                  <a:pt x="2222500" y="1071562"/>
                </a:lnTo>
                <a:lnTo>
                  <a:pt x="2222500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28" y="499865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7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46149" y="947132"/>
            <a:ext cx="5822315" cy="5680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Option Button </a:t>
            </a:r>
          </a:p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003399"/>
                </a:solidFill>
                <a:latin typeface="Verdana"/>
                <a:cs typeface="Verdana"/>
              </a:rPr>
              <a:t>( Radio Button)</a:t>
            </a:r>
          </a:p>
          <a:p>
            <a:pPr marL="12700" marR="295275">
              <a:lnSpc>
                <a:spcPct val="110000"/>
              </a:lnSpc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       </a:t>
            </a:r>
            <a:r>
              <a:rPr sz="2000" dirty="0" smtClean="0">
                <a:latin typeface="Verdana"/>
                <a:cs typeface="Verdana"/>
              </a:rPr>
              <a:t>Cho </a:t>
            </a:r>
            <a:r>
              <a:rPr sz="2000" spc="-5" dirty="0">
                <a:latin typeface="Verdana"/>
                <a:cs typeface="Verdana"/>
              </a:rPr>
              <a:t>phép </a:t>
            </a:r>
            <a:r>
              <a:rPr sz="2000" b="1" spc="-5" dirty="0">
                <a:latin typeface="Verdana"/>
                <a:cs typeface="Verdana"/>
              </a:rPr>
              <a:t>chọn </a:t>
            </a:r>
            <a:r>
              <a:rPr sz="2000" b="1" dirty="0">
                <a:latin typeface="Verdana"/>
                <a:cs typeface="Verdana"/>
              </a:rPr>
              <a:t>một </a:t>
            </a:r>
            <a:r>
              <a:rPr sz="2000" spc="-5" dirty="0">
                <a:latin typeface="Verdana"/>
                <a:cs typeface="Verdana"/>
              </a:rPr>
              <a:t>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trong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một  </a:t>
            </a:r>
            <a:r>
              <a:rPr sz="2000" dirty="0">
                <a:latin typeface="Verdana"/>
                <a:cs typeface="Verdana"/>
              </a:rPr>
              <a:t>nhóm </a:t>
            </a:r>
            <a:r>
              <a:rPr sz="2000" spc="-5" dirty="0">
                <a:latin typeface="Verdana"/>
                <a:cs typeface="Verdana"/>
              </a:rPr>
              <a:t>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được đưa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ra.</a:t>
            </a:r>
            <a:endParaRPr sz="2000" dirty="0">
              <a:latin typeface="Verdana"/>
              <a:cs typeface="Verdana"/>
            </a:endParaRPr>
          </a:p>
          <a:p>
            <a:pPr marL="12700" marR="617220">
              <a:lnSpc>
                <a:spcPct val="110000"/>
              </a:lnSpc>
              <a:spcBef>
                <a:spcPts val="48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       </a:t>
            </a:r>
            <a:r>
              <a:rPr sz="2000" spc="-5" dirty="0" err="1" smtClean="0">
                <a:latin typeface="Verdana"/>
                <a:cs typeface="Verdana"/>
              </a:rPr>
              <a:t>Trên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 form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nhiều </a:t>
            </a:r>
            <a:r>
              <a:rPr sz="2000" dirty="0">
                <a:latin typeface="Verdana"/>
                <a:cs typeface="Verdana"/>
              </a:rPr>
              <a:t>nhóm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lựa 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kiểu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này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       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b="1" dirty="0">
                <a:latin typeface="Verdana"/>
                <a:cs typeface="Verdana"/>
              </a:rPr>
              <a:t>&lt;input&gt;</a:t>
            </a:r>
            <a:r>
              <a:rPr sz="2000" dirty="0">
                <a:latin typeface="Verdana"/>
                <a:cs typeface="Verdana"/>
              </a:rPr>
              <a:t>: Mỗi ô cần 1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thẻ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Verdana"/>
                <a:cs typeface="Verdana"/>
              </a:rPr>
              <a:t>       </a:t>
            </a:r>
            <a:r>
              <a:rPr sz="2000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5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marR="5080" lvl="1" indent="-286385">
              <a:lnSpc>
                <a:spcPct val="110100"/>
              </a:lnSpc>
              <a:spcBef>
                <a:spcPts val="46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name</a:t>
            </a:r>
            <a:r>
              <a:rPr spc="-5" dirty="0">
                <a:latin typeface="Verdana"/>
                <a:cs typeface="Verdana"/>
              </a:rPr>
              <a:t>=“tên_đt”: quan trọng. Các đối tượng  </a:t>
            </a:r>
            <a:r>
              <a:rPr dirty="0">
                <a:latin typeface="Verdana"/>
                <a:cs typeface="Verdana"/>
              </a:rPr>
              <a:t>cùng </a:t>
            </a:r>
            <a:r>
              <a:rPr spc="-5" dirty="0">
                <a:latin typeface="Verdana"/>
                <a:cs typeface="Verdana"/>
              </a:rPr>
              <a:t>tên thì thuộc </a:t>
            </a:r>
            <a:r>
              <a:rPr dirty="0">
                <a:latin typeface="Verdana"/>
                <a:cs typeface="Verdana"/>
              </a:rPr>
              <a:t>cùng nhóm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type=“radio”</a:t>
            </a:r>
            <a:endParaRPr dirty="0">
              <a:latin typeface="Verdana"/>
              <a:cs typeface="Verdana"/>
            </a:endParaRPr>
          </a:p>
          <a:p>
            <a:pPr marL="756285" marR="114935" lvl="1" indent="-286385">
              <a:lnSpc>
                <a:spcPct val="110000"/>
              </a:lnSpc>
              <a:spcBef>
                <a:spcPts val="43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value</a:t>
            </a:r>
            <a:r>
              <a:rPr spc="-5" dirty="0">
                <a:latin typeface="Verdana"/>
                <a:cs typeface="Verdana"/>
              </a:rPr>
              <a:t>=“giá trị”: đây </a:t>
            </a:r>
            <a:r>
              <a:rPr spc="5" dirty="0">
                <a:latin typeface="Verdana"/>
                <a:cs typeface="Verdana"/>
              </a:rPr>
              <a:t>là </a:t>
            </a:r>
            <a:r>
              <a:rPr spc="-5" dirty="0">
                <a:latin typeface="Verdana"/>
                <a:cs typeface="Verdana"/>
              </a:rPr>
              <a:t>giá trị </a:t>
            </a:r>
            <a:r>
              <a:rPr dirty="0">
                <a:latin typeface="Verdana"/>
                <a:cs typeface="Verdana"/>
              </a:rPr>
              <a:t>chương </a:t>
            </a:r>
            <a:r>
              <a:rPr spc="-5" dirty="0">
                <a:latin typeface="Verdana"/>
                <a:cs typeface="Verdana"/>
              </a:rPr>
              <a:t>trình  </a:t>
            </a:r>
            <a:r>
              <a:rPr dirty="0">
                <a:latin typeface="Verdana"/>
                <a:cs typeface="Verdana"/>
              </a:rPr>
              <a:t>sẽ nhận </a:t>
            </a:r>
            <a:r>
              <a:rPr spc="-5" dirty="0">
                <a:latin typeface="Verdana"/>
                <a:cs typeface="Verdana"/>
              </a:rPr>
              <a:t>được </a:t>
            </a:r>
            <a:r>
              <a:rPr dirty="0">
                <a:latin typeface="Verdana"/>
                <a:cs typeface="Verdana"/>
              </a:rPr>
              <a:t>nếu </a:t>
            </a:r>
            <a:r>
              <a:rPr spc="-5" dirty="0">
                <a:latin typeface="Verdana"/>
                <a:cs typeface="Verdana"/>
              </a:rPr>
              <a:t>NSD chọn </a:t>
            </a:r>
            <a:r>
              <a:rPr dirty="0">
                <a:latin typeface="Verdana"/>
                <a:cs typeface="Verdana"/>
              </a:rPr>
              <a:t>ô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này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checked</a:t>
            </a:r>
            <a:r>
              <a:rPr spc="-5" dirty="0">
                <a:latin typeface="Verdana"/>
                <a:cs typeface="Verdana"/>
              </a:rPr>
              <a:t>: nếu </a:t>
            </a:r>
            <a:r>
              <a:rPr dirty="0">
                <a:latin typeface="Verdana"/>
                <a:cs typeface="Verdana"/>
              </a:rPr>
              <a:t>có </a:t>
            </a:r>
            <a:r>
              <a:rPr spc="-5" dirty="0">
                <a:latin typeface="Verdana"/>
                <a:cs typeface="Verdana"/>
              </a:rPr>
              <a:t>thì </a:t>
            </a:r>
            <a:r>
              <a:rPr dirty="0">
                <a:latin typeface="Verdana"/>
                <a:cs typeface="Verdana"/>
              </a:rPr>
              <a:t>nút này mặc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định</a:t>
            </a:r>
            <a:endParaRPr dirty="0">
              <a:latin typeface="Verdana"/>
              <a:cs typeface="Verdana"/>
            </a:endParaRPr>
          </a:p>
          <a:p>
            <a:pPr marL="756285">
              <a:spcBef>
                <a:spcPts val="215"/>
              </a:spcBef>
            </a:pPr>
            <a:r>
              <a:rPr spc="-5" dirty="0">
                <a:latin typeface="Verdana"/>
                <a:cs typeface="Verdana"/>
              </a:rPr>
              <a:t>được </a:t>
            </a:r>
            <a:r>
              <a:rPr dirty="0">
                <a:latin typeface="Verdana"/>
                <a:cs typeface="Verdana"/>
              </a:rPr>
              <a:t>chọn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0" y="1447737"/>
            <a:ext cx="2133600" cy="1150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75650" y="1441514"/>
            <a:ext cx="2146300" cy="1163955"/>
          </a:xfrm>
          <a:custGeom>
            <a:avLst/>
            <a:gdLst/>
            <a:ahLst/>
            <a:cxnLst/>
            <a:rect l="l" t="t" r="r" b="b"/>
            <a:pathLst>
              <a:path w="2146300" h="1163955">
                <a:moveTo>
                  <a:pt x="0" y="1163637"/>
                </a:moveTo>
                <a:lnTo>
                  <a:pt x="2146300" y="1163637"/>
                </a:lnTo>
                <a:lnTo>
                  <a:pt x="2146300" y="0"/>
                </a:lnTo>
                <a:lnTo>
                  <a:pt x="0" y="0"/>
                </a:lnTo>
                <a:lnTo>
                  <a:pt x="0" y="11636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75" y="498475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8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99626" y="3979798"/>
            <a:ext cx="79375" cy="157480"/>
          </a:xfrm>
          <a:custGeom>
            <a:avLst/>
            <a:gdLst/>
            <a:ahLst/>
            <a:cxnLst/>
            <a:rect l="l" t="t" r="r" b="b"/>
            <a:pathLst>
              <a:path w="79375" h="157479">
                <a:moveTo>
                  <a:pt x="0" y="157225"/>
                </a:moveTo>
                <a:lnTo>
                  <a:pt x="79375" y="0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32976" y="3708400"/>
            <a:ext cx="79375" cy="157480"/>
          </a:xfrm>
          <a:custGeom>
            <a:avLst/>
            <a:gdLst/>
            <a:ahLst/>
            <a:cxnLst/>
            <a:rect l="l" t="t" r="r" b="b"/>
            <a:pathLst>
              <a:path w="79375" h="157479">
                <a:moveTo>
                  <a:pt x="0" y="157225"/>
                </a:moveTo>
                <a:lnTo>
                  <a:pt x="79375" y="0"/>
                </a:lnTo>
              </a:path>
            </a:pathLst>
          </a:custGeom>
          <a:ln w="254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59940" y="1234796"/>
            <a:ext cx="6117590" cy="539891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384300" lvl="3">
              <a:spcBef>
                <a:spcPts val="8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Nút</a:t>
            </a:r>
            <a:r>
              <a:rPr lang="en-US" sz="3200" u="sng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u="sng" dirty="0" err="1" smtClean="0">
                <a:solidFill>
                  <a:srgbClr val="003399"/>
                </a:solidFill>
                <a:latin typeface="Verdana"/>
                <a:cs typeface="Verdana"/>
              </a:rPr>
              <a:t>lệnh</a:t>
            </a: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( Button)</a:t>
            </a:r>
          </a:p>
          <a:p>
            <a:pPr marL="12700">
              <a:spcBef>
                <a:spcPts val="8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err="1" smtClean="0">
                <a:latin typeface="Verdana"/>
                <a:cs typeface="Verdana"/>
              </a:rPr>
              <a:t>Sử</a:t>
            </a:r>
            <a:r>
              <a:rPr sz="2000" dirty="0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dụng </a:t>
            </a:r>
            <a:r>
              <a:rPr sz="2000" spc="-5" dirty="0">
                <a:latin typeface="Verdana"/>
                <a:cs typeface="Verdana"/>
              </a:rPr>
              <a:t>để NSD </a:t>
            </a:r>
            <a:r>
              <a:rPr sz="2000" dirty="0">
                <a:latin typeface="Verdana"/>
                <a:cs typeface="Verdana"/>
              </a:rPr>
              <a:t>ra </a:t>
            </a:r>
            <a:r>
              <a:rPr sz="2000" spc="-5" dirty="0">
                <a:latin typeface="Verdana"/>
                <a:cs typeface="Verdana"/>
              </a:rPr>
              <a:t>lệnh thực hiện </a:t>
            </a:r>
            <a:r>
              <a:rPr sz="2000" dirty="0">
                <a:latin typeface="Verdana"/>
                <a:cs typeface="Verdana"/>
              </a:rPr>
              <a:t>công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việc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Trên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web </a:t>
            </a:r>
            <a:r>
              <a:rPr sz="2000" dirty="0">
                <a:latin typeface="Verdana"/>
                <a:cs typeface="Verdana"/>
              </a:rPr>
              <a:t>có 3 </a:t>
            </a:r>
            <a:r>
              <a:rPr sz="2000" spc="-5" dirty="0">
                <a:latin typeface="Verdana"/>
                <a:cs typeface="Verdana"/>
              </a:rPr>
              <a:t>loại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nút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6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submit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Tự động </a:t>
            </a:r>
            <a:r>
              <a:rPr dirty="0">
                <a:latin typeface="Verdana"/>
                <a:cs typeface="Verdana"/>
              </a:rPr>
              <a:t>ra lệnh </a:t>
            </a:r>
            <a:r>
              <a:rPr spc="-5" dirty="0">
                <a:latin typeface="Verdana"/>
                <a:cs typeface="Verdana"/>
              </a:rPr>
              <a:t>gửi dữ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liệu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reset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đưa </a:t>
            </a:r>
            <a:r>
              <a:rPr dirty="0">
                <a:latin typeface="Verdana"/>
                <a:cs typeface="Verdana"/>
              </a:rPr>
              <a:t>mọi </a:t>
            </a:r>
            <a:r>
              <a:rPr spc="-5" dirty="0">
                <a:latin typeface="Verdana"/>
                <a:cs typeface="Verdana"/>
              </a:rPr>
              <a:t>dữ </a:t>
            </a:r>
            <a:r>
              <a:rPr dirty="0">
                <a:latin typeface="Verdana"/>
                <a:cs typeface="Verdana"/>
              </a:rPr>
              <a:t>liệu về </a:t>
            </a:r>
            <a:r>
              <a:rPr spc="-5" dirty="0">
                <a:latin typeface="Verdana"/>
                <a:cs typeface="Verdana"/>
              </a:rPr>
              <a:t>trạng thái </a:t>
            </a:r>
            <a:r>
              <a:rPr dirty="0">
                <a:latin typeface="Verdana"/>
                <a:cs typeface="Verdana"/>
              </a:rPr>
              <a:t>mặc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định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i="1" spc="-5" dirty="0">
                <a:solidFill>
                  <a:srgbClr val="C00000"/>
                </a:solidFill>
                <a:latin typeface="Verdana"/>
                <a:cs typeface="Verdana"/>
              </a:rPr>
              <a:t>normal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pc="-5" dirty="0">
                <a:latin typeface="Verdana"/>
                <a:cs typeface="Verdana"/>
              </a:rPr>
              <a:t>người </a:t>
            </a:r>
            <a:r>
              <a:rPr dirty="0">
                <a:latin typeface="Verdana"/>
                <a:cs typeface="Verdana"/>
              </a:rPr>
              <a:t>lập </a:t>
            </a:r>
            <a:r>
              <a:rPr spc="-5" dirty="0">
                <a:latin typeface="Verdana"/>
                <a:cs typeface="Verdana"/>
              </a:rPr>
              <a:t>trình tự </a:t>
            </a:r>
            <a:r>
              <a:rPr dirty="0">
                <a:latin typeface="Verdana"/>
                <a:cs typeface="Verdana"/>
              </a:rPr>
              <a:t>xử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lý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69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>
                <a:latin typeface="Verdana"/>
                <a:cs typeface="Verdana"/>
              </a:rPr>
              <a:t>: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&lt;input&gt;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72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Verdana"/>
                <a:cs typeface="Verdana"/>
              </a:rPr>
              <a:t>	</a:t>
            </a:r>
            <a:r>
              <a:rPr sz="2000" dirty="0" err="1" smtClean="0">
                <a:latin typeface="Verdana"/>
                <a:cs typeface="Verdana"/>
              </a:rPr>
              <a:t>Thuộc</a:t>
            </a:r>
            <a:r>
              <a:rPr sz="2000" spc="-5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</a:t>
            </a:r>
            <a:r>
              <a:rPr sz="2000" spc="-5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6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name</a:t>
            </a:r>
            <a:r>
              <a:rPr spc="-5" dirty="0">
                <a:latin typeface="Verdana"/>
                <a:cs typeface="Verdana"/>
              </a:rPr>
              <a:t>=“tên_ĐT”: thường </a:t>
            </a:r>
            <a:r>
              <a:rPr dirty="0">
                <a:latin typeface="Verdana"/>
                <a:cs typeface="Verdana"/>
              </a:rPr>
              <a:t>không </a:t>
            </a:r>
            <a:r>
              <a:rPr spc="-5" dirty="0">
                <a:latin typeface="Verdana"/>
                <a:cs typeface="Verdana"/>
              </a:rPr>
              <a:t>quan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trọng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type=“submit”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submit</a:t>
            </a:r>
          </a:p>
          <a:p>
            <a:pPr marL="756285" lvl="1" indent="-286385">
              <a:spcBef>
                <a:spcPts val="65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type=“reset”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reset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type=“button”</a:t>
            </a:r>
            <a:r>
              <a:rPr spc="-5" dirty="0">
                <a:latin typeface="Verdana"/>
                <a:cs typeface="Verdana"/>
              </a:rPr>
              <a:t>: </a:t>
            </a:r>
            <a:r>
              <a:rPr dirty="0">
                <a:latin typeface="Verdana"/>
                <a:cs typeface="Verdana"/>
              </a:rPr>
              <a:t>nút </a:t>
            </a:r>
            <a:r>
              <a:rPr spc="-5" dirty="0">
                <a:latin typeface="Verdana"/>
                <a:cs typeface="Verdana"/>
              </a:rPr>
              <a:t>thông thường</a:t>
            </a:r>
            <a:r>
              <a:rPr spc="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(normal),</a:t>
            </a:r>
            <a:endParaRPr dirty="0">
              <a:latin typeface="Verdana"/>
              <a:cs typeface="Verdana"/>
            </a:endParaRPr>
          </a:p>
          <a:p>
            <a:pPr marL="756285">
              <a:spcBef>
                <a:spcPts val="220"/>
              </a:spcBef>
            </a:pPr>
            <a:r>
              <a:rPr dirty="0">
                <a:latin typeface="Verdana"/>
                <a:cs typeface="Verdana"/>
              </a:rPr>
              <a:t>it sử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dụng</a:t>
            </a:r>
            <a:r>
              <a:rPr spc="-5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756285" lvl="1" indent="-286385">
              <a:spcBef>
                <a:spcPts val="645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b="1" spc="-5" dirty="0">
                <a:latin typeface="Verdana"/>
                <a:cs typeface="Verdana"/>
              </a:rPr>
              <a:t>value</a:t>
            </a:r>
            <a:r>
              <a:rPr spc="-5" dirty="0">
                <a:latin typeface="Verdana"/>
                <a:cs typeface="Verdana"/>
              </a:rPr>
              <a:t>=“tiêu đề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nút</a:t>
            </a:r>
            <a:r>
              <a:rPr dirty="0">
                <a:latin typeface="Verdana"/>
                <a:cs typeface="Verdana"/>
              </a:rPr>
              <a:t>”</a:t>
            </a:r>
          </a:p>
        </p:txBody>
      </p:sp>
      <p:sp>
        <p:nvSpPr>
          <p:cNvPr id="28" name="object 28"/>
          <p:cNvSpPr/>
          <p:nvPr/>
        </p:nvSpPr>
        <p:spPr>
          <a:xfrm>
            <a:off x="8534401" y="1447800"/>
            <a:ext cx="1900301" cy="3124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28051" y="1441450"/>
            <a:ext cx="1913255" cy="3136900"/>
          </a:xfrm>
          <a:custGeom>
            <a:avLst/>
            <a:gdLst/>
            <a:ahLst/>
            <a:cxnLst/>
            <a:rect l="l" t="t" r="r" b="b"/>
            <a:pathLst>
              <a:path w="1913254" h="3136900">
                <a:moveTo>
                  <a:pt x="0" y="3136900"/>
                </a:moveTo>
                <a:lnTo>
                  <a:pt x="1913001" y="3136900"/>
                </a:lnTo>
                <a:lnTo>
                  <a:pt x="1913001" y="0"/>
                </a:lnTo>
                <a:lnTo>
                  <a:pt x="0" y="0"/>
                </a:lnTo>
                <a:lnTo>
                  <a:pt x="0" y="3136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47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59939" y="958850"/>
            <a:ext cx="5784215" cy="5309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95885" lvl="3"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i="1" u="sng" dirty="0" smtClean="0">
                <a:solidFill>
                  <a:srgbClr val="003399"/>
                </a:solidFill>
                <a:latin typeface="Verdana"/>
                <a:cs typeface="Verdana"/>
              </a:rPr>
              <a:t>Combo Box</a:t>
            </a:r>
          </a:p>
          <a:p>
            <a:pPr marL="12700" marR="95885">
              <a:spcBef>
                <a:spcPts val="10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dirty="0" err="1" smtClean="0">
                <a:latin typeface="Verdana"/>
                <a:cs typeface="Verdana"/>
              </a:rPr>
              <a:t>B</a:t>
            </a:r>
            <a:r>
              <a:rPr dirty="0" err="1" smtClean="0">
                <a:latin typeface="Verdana"/>
                <a:cs typeface="Verdana"/>
              </a:rPr>
              <a:t>ao</a:t>
            </a:r>
            <a:r>
              <a:rPr dirty="0" smtClean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gồm </a:t>
            </a:r>
            <a:r>
              <a:rPr dirty="0">
                <a:latin typeface="Verdana"/>
                <a:cs typeface="Verdana"/>
              </a:rPr>
              <a:t>một </a:t>
            </a:r>
            <a:r>
              <a:rPr spc="-5" dirty="0">
                <a:latin typeface="Verdana"/>
                <a:cs typeface="Verdana"/>
              </a:rPr>
              <a:t>danh </a:t>
            </a:r>
            <a:r>
              <a:rPr dirty="0">
                <a:latin typeface="Verdana"/>
                <a:cs typeface="Verdana"/>
              </a:rPr>
              <a:t>sách có nhiều </a:t>
            </a:r>
            <a:r>
              <a:rPr spc="-5" dirty="0">
                <a:latin typeface="Verdana"/>
                <a:cs typeface="Verdana"/>
              </a:rPr>
              <a:t>phần tử. Tại  </a:t>
            </a:r>
            <a:r>
              <a:rPr dirty="0">
                <a:latin typeface="Verdana"/>
                <a:cs typeface="Verdana"/>
              </a:rPr>
              <a:t>một </a:t>
            </a:r>
            <a:r>
              <a:rPr spc="-5" dirty="0">
                <a:latin typeface="Verdana"/>
                <a:cs typeface="Verdana"/>
              </a:rPr>
              <a:t>thời </a:t>
            </a:r>
            <a:r>
              <a:rPr dirty="0">
                <a:latin typeface="Verdana"/>
                <a:cs typeface="Verdana"/>
              </a:rPr>
              <a:t>điểm chỉ có 1 </a:t>
            </a:r>
            <a:r>
              <a:rPr spc="-5" dirty="0">
                <a:latin typeface="Verdana"/>
                <a:cs typeface="Verdana"/>
              </a:rPr>
              <a:t>phần tử được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chọn</a:t>
            </a:r>
            <a:endParaRPr dirty="0">
              <a:latin typeface="Verdana"/>
              <a:cs typeface="Verdana"/>
            </a:endParaRPr>
          </a:p>
          <a:p>
            <a:pPr marL="12700" marR="5080">
              <a:spcBef>
                <a:spcPts val="43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smtClean="0">
                <a:latin typeface="Verdana"/>
                <a:cs typeface="Verdana"/>
              </a:rPr>
              <a:t>NSD </a:t>
            </a:r>
            <a:r>
              <a:rPr dirty="0">
                <a:latin typeface="Verdana"/>
                <a:cs typeface="Verdana"/>
              </a:rPr>
              <a:t>có </a:t>
            </a:r>
            <a:r>
              <a:rPr spc="-5" dirty="0">
                <a:latin typeface="Verdana"/>
                <a:cs typeface="Verdana"/>
              </a:rPr>
              <a:t>thể </a:t>
            </a:r>
            <a:r>
              <a:rPr dirty="0">
                <a:latin typeface="Verdana"/>
                <a:cs typeface="Verdana"/>
              </a:rPr>
              <a:t>chọn 1 </a:t>
            </a:r>
            <a:r>
              <a:rPr spc="-5" dirty="0">
                <a:latin typeface="Verdana"/>
                <a:cs typeface="Verdana"/>
              </a:rPr>
              <a:t>phần tử trong danh </a:t>
            </a:r>
            <a:r>
              <a:rPr dirty="0">
                <a:latin typeface="Verdana"/>
                <a:cs typeface="Verdana"/>
              </a:rPr>
              <a:t>sách xổ  xuống </a:t>
            </a:r>
            <a:r>
              <a:rPr spc="-5" dirty="0">
                <a:latin typeface="Verdana"/>
                <a:cs typeface="Verdana"/>
              </a:rPr>
              <a:t>bằng cách </a:t>
            </a:r>
            <a:r>
              <a:rPr dirty="0">
                <a:latin typeface="Verdana"/>
                <a:cs typeface="Verdana"/>
              </a:rPr>
              <a:t>kích vào mũi </a:t>
            </a:r>
            <a:r>
              <a:rPr spc="-5" dirty="0">
                <a:latin typeface="Verdana"/>
                <a:cs typeface="Verdana"/>
              </a:rPr>
              <a:t>tên bên phải  </a:t>
            </a:r>
            <a:r>
              <a:rPr dirty="0">
                <a:latin typeface="Verdana"/>
                <a:cs typeface="Verdana"/>
              </a:rPr>
              <a:t>hộp </a:t>
            </a:r>
            <a:r>
              <a:rPr spc="-5" dirty="0">
                <a:latin typeface="Verdana"/>
                <a:cs typeface="Verdana"/>
              </a:rPr>
              <a:t>danh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sách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434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tạo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hộp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danh</a:t>
            </a:r>
            <a:r>
              <a:rPr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sách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355600">
              <a:spcBef>
                <a:spcPts val="430"/>
              </a:spcBef>
            </a:pPr>
            <a:r>
              <a:rPr b="1" spc="-5" dirty="0">
                <a:latin typeface="Verdana"/>
                <a:cs typeface="Verdana"/>
              </a:rPr>
              <a:t>&lt;select&gt;</a:t>
            </a:r>
            <a:r>
              <a:rPr spc="-5" dirty="0">
                <a:latin typeface="Verdana"/>
                <a:cs typeface="Verdana"/>
              </a:rPr>
              <a:t>Danh sách phần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tử</a:t>
            </a:r>
            <a:r>
              <a:rPr b="1" spc="-5" dirty="0">
                <a:latin typeface="Verdana"/>
                <a:cs typeface="Verdana"/>
              </a:rPr>
              <a:t>&lt;/select&gt;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434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latin typeface="Verdana"/>
                <a:cs typeface="Verdana"/>
              </a:rPr>
              <a:t>Thuộc</a:t>
            </a:r>
            <a:r>
              <a:rPr spc="-20" dirty="0" smtClean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tính</a:t>
            </a:r>
            <a:r>
              <a:rPr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3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Verdana"/>
                <a:cs typeface="Verdana"/>
              </a:rPr>
              <a:t>name</a:t>
            </a:r>
            <a:r>
              <a:rPr sz="1600" spc="-5" dirty="0">
                <a:latin typeface="Verdana"/>
                <a:cs typeface="Verdana"/>
              </a:rPr>
              <a:t>=“tên_ĐT”: quan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trọng</a:t>
            </a:r>
            <a:endParaRPr sz="1600" dirty="0">
              <a:latin typeface="Verdana"/>
              <a:cs typeface="Verdana"/>
            </a:endParaRPr>
          </a:p>
          <a:p>
            <a:pPr marL="12700">
              <a:spcBef>
                <a:spcPts val="439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tạo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1 </a:t>
            </a:r>
            <a:r>
              <a:rPr spc="-5" dirty="0">
                <a:solidFill>
                  <a:srgbClr val="C00000"/>
                </a:solidFill>
                <a:latin typeface="Verdana"/>
                <a:cs typeface="Verdana"/>
              </a:rPr>
              <a:t>phần tử trong danh</a:t>
            </a:r>
            <a:r>
              <a:rPr spc="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sách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355600">
              <a:spcBef>
                <a:spcPts val="430"/>
              </a:spcBef>
            </a:pPr>
            <a:r>
              <a:rPr b="1" spc="-5" dirty="0">
                <a:latin typeface="Verdana"/>
                <a:cs typeface="Verdana"/>
              </a:rPr>
              <a:t>&lt;option&gt;</a:t>
            </a:r>
            <a:r>
              <a:rPr spc="-5" dirty="0">
                <a:latin typeface="Verdana"/>
                <a:cs typeface="Verdana"/>
              </a:rPr>
              <a:t>Tiêu đề phần</a:t>
            </a:r>
            <a:r>
              <a:rPr spc="2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tử</a:t>
            </a:r>
            <a:r>
              <a:rPr b="1" spc="-5" dirty="0">
                <a:latin typeface="Verdana"/>
                <a:cs typeface="Verdana"/>
              </a:rPr>
              <a:t>&lt;/option&gt;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430"/>
              </a:spcBef>
              <a:buClr>
                <a:srgbClr val="1F5FDF"/>
              </a:buClr>
              <a:tabLst>
                <a:tab pos="354965" algn="l"/>
                <a:tab pos="355600" algn="l"/>
              </a:tabLst>
            </a:pPr>
            <a:r>
              <a:rPr lang="en-US" spc="-5" dirty="0" smtClean="0">
                <a:latin typeface="Verdana"/>
                <a:cs typeface="Verdana"/>
              </a:rPr>
              <a:t>	</a:t>
            </a:r>
            <a:r>
              <a:rPr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pc="-2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380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Verdana"/>
                <a:cs typeface="Verdana"/>
              </a:rPr>
              <a:t>value</a:t>
            </a:r>
            <a:r>
              <a:rPr sz="1600" spc="-10" dirty="0">
                <a:latin typeface="Verdana"/>
                <a:cs typeface="Verdana"/>
              </a:rPr>
              <a:t>=“giá </a:t>
            </a:r>
            <a:r>
              <a:rPr sz="1600" spc="-5" dirty="0">
                <a:latin typeface="Verdana"/>
                <a:cs typeface="Verdana"/>
              </a:rPr>
              <a:t>trị”: </a:t>
            </a:r>
            <a:r>
              <a:rPr sz="1600" spc="-10" dirty="0">
                <a:latin typeface="Verdana"/>
                <a:cs typeface="Verdana"/>
              </a:rPr>
              <a:t>giá </a:t>
            </a:r>
            <a:r>
              <a:rPr sz="1600" spc="-5" dirty="0">
                <a:latin typeface="Verdana"/>
                <a:cs typeface="Verdana"/>
              </a:rPr>
              <a:t>trị chương trình nhận</a:t>
            </a:r>
            <a:r>
              <a:rPr sz="1600" spc="114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được</a:t>
            </a:r>
            <a:endParaRPr sz="1600" dirty="0">
              <a:latin typeface="Verdana"/>
              <a:cs typeface="Verdana"/>
            </a:endParaRPr>
          </a:p>
          <a:p>
            <a:pPr marL="756285"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nếu phần </a:t>
            </a:r>
            <a:r>
              <a:rPr sz="1600" spc="-10" dirty="0">
                <a:latin typeface="Verdana"/>
                <a:cs typeface="Verdana"/>
              </a:rPr>
              <a:t>tử </a:t>
            </a:r>
            <a:r>
              <a:rPr sz="1600" spc="-5" dirty="0">
                <a:latin typeface="Verdana"/>
                <a:cs typeface="Verdana"/>
              </a:rPr>
              <a:t>được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chọn</a:t>
            </a:r>
            <a:endParaRPr sz="1600" dirty="0">
              <a:latin typeface="Verdana"/>
              <a:cs typeface="Verdana"/>
            </a:endParaRPr>
          </a:p>
          <a:p>
            <a:pPr marL="756285" marR="19685" lvl="1" indent="-286385">
              <a:spcBef>
                <a:spcPts val="384"/>
              </a:spcBef>
              <a:buFont typeface="Verdana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Verdana"/>
                <a:cs typeface="Verdana"/>
              </a:rPr>
              <a:t>selected</a:t>
            </a:r>
            <a:r>
              <a:rPr sz="1600" spc="-10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nếu có thì </a:t>
            </a:r>
            <a:r>
              <a:rPr sz="1600" spc="-10" dirty="0">
                <a:latin typeface="Verdana"/>
                <a:cs typeface="Verdana"/>
              </a:rPr>
              <a:t>phần </a:t>
            </a:r>
            <a:r>
              <a:rPr sz="1600" spc="-5" dirty="0">
                <a:latin typeface="Verdana"/>
                <a:cs typeface="Verdana"/>
              </a:rPr>
              <a:t>tử này mặc </a:t>
            </a:r>
            <a:r>
              <a:rPr sz="1600" spc="-10" dirty="0">
                <a:latin typeface="Verdana"/>
                <a:cs typeface="Verdana"/>
              </a:rPr>
              <a:t>định </a:t>
            </a:r>
            <a:r>
              <a:rPr sz="1600" spc="-5" dirty="0">
                <a:latin typeface="Verdana"/>
                <a:cs typeface="Verdana"/>
              </a:rPr>
              <a:t>được  chọn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01000" y="1447801"/>
            <a:ext cx="2438400" cy="1704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94650" y="1441451"/>
            <a:ext cx="2451100" cy="1717675"/>
          </a:xfrm>
          <a:custGeom>
            <a:avLst/>
            <a:gdLst/>
            <a:ahLst/>
            <a:cxnLst/>
            <a:rect l="l" t="t" r="r" b="b"/>
            <a:pathLst>
              <a:path w="2451100" h="1717675">
                <a:moveTo>
                  <a:pt x="0" y="1717675"/>
                </a:moveTo>
                <a:lnTo>
                  <a:pt x="2451100" y="1717675"/>
                </a:lnTo>
                <a:lnTo>
                  <a:pt x="2451100" y="0"/>
                </a:lnTo>
                <a:lnTo>
                  <a:pt x="0" y="0"/>
                </a:lnTo>
                <a:lnTo>
                  <a:pt x="0" y="17176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99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60068" y="947860"/>
            <a:ext cx="5996305" cy="514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36195" lvl="3" algn="just">
              <a:lnSpc>
                <a:spcPct val="12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spc="-5" dirty="0" err="1" smtClean="0">
                <a:solidFill>
                  <a:srgbClr val="7030A0"/>
                </a:solidFill>
                <a:latin typeface="Verdana"/>
                <a:cs typeface="Verdana"/>
              </a:rPr>
              <a:t>ListBOX</a:t>
            </a:r>
            <a:endParaRPr lang="en-US" sz="3200" i="1" u="sng" spc="-5" dirty="0" smtClean="0">
              <a:solidFill>
                <a:srgbClr val="7030A0"/>
              </a:solidFill>
              <a:latin typeface="Verdana"/>
              <a:cs typeface="Verdana"/>
            </a:endParaRPr>
          </a:p>
          <a:p>
            <a:pPr marL="12700" marR="36195" algn="just">
              <a:lnSpc>
                <a:spcPct val="120100"/>
              </a:lnSpc>
              <a:spcBef>
                <a:spcPts val="9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Tương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tự </a:t>
            </a:r>
            <a:r>
              <a:rPr sz="2000" dirty="0">
                <a:latin typeface="Verdana"/>
                <a:cs typeface="Verdana"/>
              </a:rPr>
              <a:t>như </a:t>
            </a:r>
            <a:r>
              <a:rPr sz="2000" spc="-5" dirty="0">
                <a:latin typeface="Verdana"/>
                <a:cs typeface="Verdana"/>
              </a:rPr>
              <a:t>Combo box, tuy nhiên 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</a:t>
            </a:r>
            <a:r>
              <a:rPr sz="2000" dirty="0">
                <a:latin typeface="Verdana"/>
                <a:cs typeface="Verdana"/>
              </a:rPr>
              <a:t>nhìn </a:t>
            </a:r>
            <a:r>
              <a:rPr sz="2000" spc="-5" dirty="0">
                <a:latin typeface="Verdana"/>
                <a:cs typeface="Verdana"/>
              </a:rPr>
              <a:t>thấy nhiều </a:t>
            </a:r>
            <a:r>
              <a:rPr sz="2000" dirty="0">
                <a:latin typeface="Verdana"/>
                <a:cs typeface="Verdana"/>
              </a:rPr>
              <a:t>phần </a:t>
            </a:r>
            <a:r>
              <a:rPr sz="2000" spc="-5" dirty="0">
                <a:latin typeface="Verdana"/>
                <a:cs typeface="Verdana"/>
              </a:rPr>
              <a:t>tử </a:t>
            </a:r>
            <a:r>
              <a:rPr sz="2000" dirty="0">
                <a:latin typeface="Verdana"/>
                <a:cs typeface="Verdana"/>
              </a:rPr>
              <a:t>cùng  </a:t>
            </a:r>
            <a:r>
              <a:rPr sz="2000" spc="-5" dirty="0">
                <a:latin typeface="Verdana"/>
                <a:cs typeface="Verdana"/>
              </a:rPr>
              <a:t>lúc, </a:t>
            </a:r>
            <a:r>
              <a:rPr sz="2000" dirty="0">
                <a:latin typeface="Verdana"/>
                <a:cs typeface="Verdana"/>
              </a:rPr>
              <a:t>có </a:t>
            </a:r>
            <a:r>
              <a:rPr sz="2000" spc="-5" dirty="0">
                <a:latin typeface="Verdana"/>
                <a:cs typeface="Verdana"/>
              </a:rPr>
              <a:t>thể lựa </a:t>
            </a:r>
            <a:r>
              <a:rPr sz="2000" dirty="0">
                <a:latin typeface="Verdana"/>
                <a:cs typeface="Verdana"/>
              </a:rPr>
              <a:t>chọn nhiều phần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tử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15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2000" spc="-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&lt;select&gt;…&lt;/select&gt;</a:t>
            </a:r>
            <a:endParaRPr sz="2000" dirty="0">
              <a:latin typeface="Verdana"/>
              <a:cs typeface="Verdana"/>
            </a:endParaRPr>
          </a:p>
          <a:p>
            <a:pPr marL="12700" marR="79375" algn="just">
              <a:lnSpc>
                <a:spcPct val="120100"/>
              </a:lnSpc>
              <a:spcBef>
                <a:spcPts val="57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tính: </a:t>
            </a:r>
            <a:r>
              <a:rPr sz="2000" spc="-5" dirty="0">
                <a:latin typeface="Verdana"/>
                <a:cs typeface="Verdana"/>
              </a:rPr>
              <a:t>tương tự </a:t>
            </a:r>
            <a:r>
              <a:rPr sz="2000" dirty="0">
                <a:latin typeface="Verdana"/>
                <a:cs typeface="Verdana"/>
              </a:rPr>
              <a:t>của </a:t>
            </a:r>
            <a:r>
              <a:rPr sz="2000" spc="-5" dirty="0">
                <a:latin typeface="Verdana"/>
                <a:cs typeface="Verdana"/>
              </a:rPr>
              <a:t>combo tuy  </a:t>
            </a:r>
            <a:r>
              <a:rPr sz="2000" dirty="0">
                <a:latin typeface="Verdana"/>
                <a:cs typeface="Verdana"/>
              </a:rPr>
              <a:t>nhiên </a:t>
            </a:r>
            <a:r>
              <a:rPr sz="2000" spc="-5" dirty="0">
                <a:latin typeface="Verdana"/>
                <a:cs typeface="Verdana"/>
              </a:rPr>
              <a:t>có </a:t>
            </a:r>
            <a:r>
              <a:rPr sz="2000" dirty="0">
                <a:latin typeface="Verdana"/>
                <a:cs typeface="Verdana"/>
              </a:rPr>
              <a:t>2 thuộc </a:t>
            </a:r>
            <a:r>
              <a:rPr sz="2000" spc="-5" dirty="0">
                <a:latin typeface="Verdana"/>
                <a:cs typeface="Verdana"/>
              </a:rPr>
              <a:t>tính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khác</a:t>
            </a:r>
            <a:r>
              <a:rPr sz="2000" dirty="0">
                <a:latin typeface="Verdana"/>
                <a:cs typeface="Verdana"/>
              </a:rPr>
              <a:t>:</a:t>
            </a:r>
          </a:p>
          <a:p>
            <a:pPr marL="756285" lvl="1" indent="-286385">
              <a:spcBef>
                <a:spcPts val="1025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size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  <a:p>
            <a:pPr marL="756285" marR="5080" lvl="1" indent="-286385">
              <a:lnSpc>
                <a:spcPct val="120000"/>
              </a:lnSpc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multiple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cho </a:t>
            </a:r>
            <a:r>
              <a:rPr sz="2000" spc="-5" dirty="0">
                <a:latin typeface="Verdana"/>
                <a:cs typeface="Verdana"/>
              </a:rPr>
              <a:t>phép lựa </a:t>
            </a:r>
            <a:r>
              <a:rPr sz="2000" dirty="0">
                <a:latin typeface="Verdana"/>
                <a:cs typeface="Verdana"/>
              </a:rPr>
              <a:t>chọn </a:t>
            </a:r>
            <a:r>
              <a:rPr sz="2000" spc="-5" dirty="0">
                <a:latin typeface="Verdana"/>
                <a:cs typeface="Verdana"/>
              </a:rPr>
              <a:t>nhiều phần  tử </a:t>
            </a:r>
            <a:r>
              <a:rPr sz="2000" dirty="0">
                <a:latin typeface="Verdana"/>
                <a:cs typeface="Verdana"/>
              </a:rPr>
              <a:t>cùng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lúc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09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latin typeface="Verdana"/>
                <a:cs typeface="Verdana"/>
              </a:rPr>
              <a:t>Thẻ</a:t>
            </a:r>
            <a:r>
              <a:rPr sz="2000" spc="-5" dirty="0" smtClean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&lt;option&gt;…&lt;/option&gt; </a:t>
            </a:r>
            <a:r>
              <a:rPr sz="2000" spc="-5" dirty="0">
                <a:latin typeface="Verdana"/>
                <a:cs typeface="Verdana"/>
              </a:rPr>
              <a:t>tương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tự</a:t>
            </a:r>
            <a:endParaRPr sz="2000" dirty="0"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dirty="0">
                <a:latin typeface="Verdana"/>
                <a:cs typeface="Verdana"/>
              </a:rPr>
              <a:t>của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combo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box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58200" y="1447800"/>
            <a:ext cx="2057400" cy="1543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51850" y="1441450"/>
            <a:ext cx="2070100" cy="1555750"/>
          </a:xfrm>
          <a:custGeom>
            <a:avLst/>
            <a:gdLst/>
            <a:ahLst/>
            <a:cxnLst/>
            <a:rect l="l" t="t" r="r" b="b"/>
            <a:pathLst>
              <a:path w="2070100" h="1555750">
                <a:moveTo>
                  <a:pt x="0" y="1555750"/>
                </a:moveTo>
                <a:lnTo>
                  <a:pt x="2070100" y="1555750"/>
                </a:lnTo>
                <a:lnTo>
                  <a:pt x="2070100" y="0"/>
                </a:lnTo>
                <a:lnTo>
                  <a:pt x="0" y="0"/>
                </a:lnTo>
                <a:lnTo>
                  <a:pt x="0" y="15557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26" y="48895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71372" y="711114"/>
            <a:ext cx="5326380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lvl="2"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dirty="0" err="1" smtClean="0">
                <a:solidFill>
                  <a:srgbClr val="003399"/>
                </a:solidFill>
                <a:latin typeface="Verdana"/>
                <a:cs typeface="Verdana"/>
              </a:rPr>
              <a:t>TextArea</a:t>
            </a:r>
            <a:endParaRPr lang="en-US" sz="3200" i="1" u="sng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 marR="5080"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40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dirty="0" smtClean="0">
                <a:latin typeface="Verdana"/>
                <a:cs typeface="Verdana"/>
              </a:rPr>
              <a:t>Cho </a:t>
            </a:r>
            <a:r>
              <a:rPr sz="2000" dirty="0">
                <a:latin typeface="Verdana"/>
                <a:cs typeface="Verdana"/>
              </a:rPr>
              <a:t>phép nhập </a:t>
            </a:r>
            <a:r>
              <a:rPr sz="2000" spc="-5" dirty="0">
                <a:latin typeface="Verdana"/>
                <a:cs typeface="Verdana"/>
              </a:rPr>
              <a:t>văn bản dài trên  nhiều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Thẻ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5" dirty="0">
                <a:latin typeface="Verdana"/>
                <a:cs typeface="Verdana"/>
              </a:rPr>
              <a:t>&lt;textarea</a:t>
            </a:r>
            <a:r>
              <a:rPr sz="2000" b="1" spc="-5" dirty="0">
                <a:latin typeface="Verdana"/>
                <a:cs typeface="Verdana"/>
              </a:rPr>
              <a:t>&gt;</a:t>
            </a:r>
            <a:endParaRPr sz="2000" dirty="0">
              <a:latin typeface="Verdana"/>
              <a:cs typeface="Verdana"/>
            </a:endParaRPr>
          </a:p>
          <a:p>
            <a:pPr marL="927100">
              <a:spcBef>
                <a:spcPts val="575"/>
              </a:spcBef>
            </a:pPr>
            <a:r>
              <a:rPr sz="2000" spc="-5" dirty="0">
                <a:latin typeface="Verdana"/>
                <a:cs typeface="Verdana"/>
              </a:rPr>
              <a:t>Nội </a:t>
            </a:r>
            <a:r>
              <a:rPr sz="2000" dirty="0">
                <a:latin typeface="Verdana"/>
                <a:cs typeface="Verdana"/>
              </a:rPr>
              <a:t>dung mặc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định</a:t>
            </a:r>
            <a:endParaRPr sz="2000" dirty="0">
              <a:latin typeface="Verdana"/>
              <a:cs typeface="Verdana"/>
            </a:endParaRPr>
          </a:p>
          <a:p>
            <a:pPr marL="355600">
              <a:spcBef>
                <a:spcPts val="575"/>
              </a:spcBef>
            </a:pPr>
            <a:r>
              <a:rPr sz="2000" b="1" spc="-5" dirty="0">
                <a:latin typeface="Verdana"/>
                <a:cs typeface="Verdana"/>
              </a:rPr>
              <a:t>&lt;/textarea</a:t>
            </a:r>
            <a:r>
              <a:rPr sz="2000" b="1" spc="-5" dirty="0">
                <a:latin typeface="Verdana"/>
                <a:cs typeface="Verdana"/>
              </a:rPr>
              <a:t>&gt;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58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Thuộc</a:t>
            </a:r>
            <a:r>
              <a:rPr sz="2000" spc="-8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47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spc="-5" dirty="0">
                <a:latin typeface="Verdana"/>
                <a:cs typeface="Verdana"/>
              </a:rPr>
              <a:t>name</a:t>
            </a:r>
            <a:r>
              <a:rPr sz="2000" spc="-5" dirty="0">
                <a:latin typeface="Verdana"/>
                <a:cs typeface="Verdana"/>
              </a:rPr>
              <a:t>=“tên_ĐT”: quan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trọng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rows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dòng</a:t>
            </a:r>
            <a:r>
              <a:rPr sz="2000" spc="-5" dirty="0"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480"/>
              </a:spcBef>
              <a:buFont typeface="Verdana"/>
              <a:buChar char="–"/>
              <a:tabLst>
                <a:tab pos="756920" algn="l"/>
              </a:tabLst>
            </a:pPr>
            <a:r>
              <a:rPr sz="2000" b="1" dirty="0">
                <a:latin typeface="Verdana"/>
                <a:cs typeface="Verdana"/>
              </a:rPr>
              <a:t>cols</a:t>
            </a:r>
            <a:r>
              <a:rPr sz="2000" dirty="0">
                <a:latin typeface="Verdana"/>
                <a:cs typeface="Verdana"/>
              </a:rPr>
              <a:t>=“số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cột</a:t>
            </a:r>
            <a:r>
              <a:rPr sz="2000" dirty="0">
                <a:latin typeface="Verdana"/>
                <a:cs typeface="Verdana"/>
              </a:rPr>
              <a:t>”</a:t>
            </a:r>
          </a:p>
          <a:p>
            <a:pPr marL="756285" marR="257810">
              <a:spcBef>
                <a:spcPts val="484"/>
              </a:spcBef>
            </a:pPr>
            <a:r>
              <a:rPr sz="2000" i="1" dirty="0">
                <a:solidFill>
                  <a:srgbClr val="C00000"/>
                </a:solidFill>
                <a:latin typeface="Verdana"/>
                <a:cs typeface="Verdana"/>
              </a:rPr>
              <a:t>rows</a:t>
            </a:r>
            <a:r>
              <a:rPr sz="2000" i="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 theo </a:t>
            </a:r>
            <a:r>
              <a:rPr sz="2000" dirty="0">
                <a:latin typeface="Verdana"/>
                <a:cs typeface="Verdana"/>
              </a:rPr>
              <a:t>số dòng văn </a:t>
            </a:r>
            <a:r>
              <a:rPr sz="2000" spc="-5" dirty="0">
                <a:latin typeface="Verdana"/>
                <a:cs typeface="Verdana"/>
              </a:rPr>
              <a:t>bản,  </a:t>
            </a:r>
            <a:r>
              <a:rPr sz="2000" i="1" dirty="0">
                <a:solidFill>
                  <a:srgbClr val="C00000"/>
                </a:solidFill>
                <a:latin typeface="Verdana"/>
                <a:cs typeface="Verdana"/>
              </a:rPr>
              <a:t>cols</a:t>
            </a:r>
            <a:r>
              <a:rPr sz="2000" i="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tính theo </a:t>
            </a:r>
            <a:r>
              <a:rPr sz="2000" dirty="0">
                <a:latin typeface="Verdana"/>
                <a:cs typeface="Verdana"/>
              </a:rPr>
              <a:t>số ký tự chuẩn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trên  dòng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48002" y="1470530"/>
            <a:ext cx="2828925" cy="2657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64" y="47371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59900" cy="625475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Giới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thiệu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u="sng" dirty="0" err="1" smtClean="0">
                <a:solidFill>
                  <a:schemeClr val="accent5"/>
                </a:solidFill>
                <a:latin typeface="+mn-lt"/>
              </a:rPr>
              <a:t>về</a:t>
            </a:r>
            <a:r>
              <a:rPr lang="en-US" u="sng" dirty="0" smtClean="0">
                <a:solidFill>
                  <a:schemeClr val="accent5"/>
                </a:solidFill>
                <a:latin typeface="+mn-lt"/>
              </a:rPr>
              <a:t> HTML</a:t>
            </a:r>
            <a:endParaRPr lang="en-US" u="sng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thiệu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vi-VN" dirty="0" smtClean="0"/>
              <a:t> </a:t>
            </a:r>
            <a:r>
              <a:rPr lang="en-US" dirty="0" smtClean="0"/>
              <a:t>HTML=</a:t>
            </a:r>
            <a:r>
              <a:rPr lang="en-US" dirty="0" err="1" smtClean="0">
                <a:solidFill>
                  <a:srgbClr val="C00000"/>
                </a:solidFill>
              </a:rPr>
              <a:t>H</a:t>
            </a:r>
            <a:r>
              <a:rPr lang="en-US" dirty="0" err="1" smtClean="0"/>
              <a:t>yper</a:t>
            </a:r>
            <a:r>
              <a:rPr lang="en-US" dirty="0" err="1" smtClean="0">
                <a:solidFill>
                  <a:srgbClr val="C00000"/>
                </a:solidFill>
              </a:rPr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arkup 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–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web.</a:t>
            </a:r>
          </a:p>
          <a:p>
            <a:pPr marL="0" indent="0">
              <a:buNone/>
            </a:pPr>
            <a:r>
              <a:rPr lang="vi-VN" dirty="0" smtClean="0"/>
              <a:t>  Do Tim Berner Lee phát minh và được W3C (World Wide Web Consortium) đưa thành chuẩn năm 1994.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Đặc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u="sng" dirty="0" err="1" smtClean="0">
                <a:solidFill>
                  <a:schemeClr val="bg1">
                    <a:lumMod val="50000"/>
                  </a:schemeClr>
                </a:solidFill>
              </a:rPr>
              <a:t>điểm</a:t>
            </a:r>
            <a:r>
              <a:rPr lang="en-US" u="sng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vi-VN" dirty="0" smtClean="0"/>
              <a:t>  HTML sử dụng các thẻ (tags) để định dạng dữ liệu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 HTML không phân biệt chữ hoa, chữ thường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  Các trình duyệt thường không báo lỗi cú pháp HTML. Nếu viết sai cú pháp chỉ dẫn đến kết quả hiển thị không đúng với dự định.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12" y="1397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2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59941" y="1271677"/>
            <a:ext cx="8024495" cy="3688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5900" marR="5080" lvl="6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40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Frame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Cho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phép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chia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một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trang web làm nhiều  phần,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mỗi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phần chứa nội dung của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1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trang  web khác</a:t>
            </a:r>
            <a:endParaRPr sz="32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12700">
              <a:spcBef>
                <a:spcPts val="134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		</a:t>
            </a:r>
            <a:r>
              <a:rPr sz="3200" spc="-10" dirty="0" err="1" smtClean="0">
                <a:solidFill>
                  <a:srgbClr val="C00000"/>
                </a:solidFill>
                <a:latin typeface="Verdana"/>
                <a:cs typeface="Verdana"/>
              </a:rPr>
              <a:t>Trình</a:t>
            </a:r>
            <a:r>
              <a:rPr sz="3200" spc="-10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duyệt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có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thể không </a:t>
            </a:r>
            <a:r>
              <a:rPr sz="3200" spc="-5" dirty="0">
                <a:solidFill>
                  <a:srgbClr val="C00000"/>
                </a:solidFill>
                <a:latin typeface="Verdana"/>
                <a:cs typeface="Verdana"/>
              </a:rPr>
              <a:t>hỗ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trợ</a:t>
            </a:r>
            <a:r>
              <a:rPr sz="3200" spc="1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Verdana"/>
                <a:cs typeface="Verdana"/>
              </a:rPr>
              <a:t>khung</a:t>
            </a:r>
            <a:endParaRPr sz="32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951" y="-189445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83880" y="618924"/>
            <a:ext cx="7522845" cy="537865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384300" lvl="3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3200" i="1" u="sng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  <a:endParaRPr lang="en-US" sz="3200" i="1" u="sng" spc="-10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800" spc="-10" dirty="0" err="1" smtClean="0">
                <a:solidFill>
                  <a:srgbClr val="003399"/>
                </a:solidFill>
                <a:latin typeface="Verdana"/>
                <a:cs typeface="Verdana"/>
              </a:rPr>
              <a:t>Tạo</a:t>
            </a:r>
            <a:r>
              <a:rPr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003399"/>
                </a:solidFill>
                <a:latin typeface="Verdana"/>
                <a:cs typeface="Verdana"/>
              </a:rPr>
              <a:t>trang web 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chứa các</a:t>
            </a:r>
            <a:r>
              <a:rPr sz="2800" spc="95" dirty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  <a:r>
              <a:rPr sz="2800" spc="-5" dirty="0">
                <a:solidFill>
                  <a:srgbClr val="003399"/>
                </a:solidFill>
                <a:latin typeface="Verdana"/>
                <a:cs typeface="Verdana"/>
              </a:rPr>
              <a:t>:</a:t>
            </a:r>
            <a:endParaRPr sz="2800" dirty="0">
              <a:latin typeface="Verdana"/>
              <a:cs typeface="Verdana"/>
            </a:endParaRPr>
          </a:p>
          <a:p>
            <a:pPr marL="469900">
              <a:spcBef>
                <a:spcPts val="1220"/>
              </a:spcBef>
            </a:pPr>
            <a:r>
              <a:rPr sz="2400" dirty="0">
                <a:solidFill>
                  <a:srgbClr val="003399"/>
                </a:solidFill>
                <a:latin typeface="Verdana"/>
                <a:cs typeface="Verdana"/>
              </a:rPr>
              <a:t>– 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Thay thẻ </a:t>
            </a:r>
            <a:r>
              <a:rPr sz="2400" b="1" spc="-5" dirty="0">
                <a:solidFill>
                  <a:srgbClr val="003399"/>
                </a:solidFill>
                <a:latin typeface="Courier New"/>
                <a:cs typeface="Courier New"/>
              </a:rPr>
              <a:t>&lt;body&gt;…&lt;/body&gt;</a:t>
            </a:r>
            <a:r>
              <a:rPr sz="2400" b="1" spc="-73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bằng</a:t>
            </a:r>
            <a:r>
              <a:rPr sz="2400" spc="-5" dirty="0">
                <a:solidFill>
                  <a:srgbClr val="003399"/>
                </a:solidFill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  <a:p>
            <a:pPr marL="756285" marR="5115560" indent="-287020">
              <a:lnSpc>
                <a:spcPts val="4029"/>
              </a:lnSpc>
              <a:spcBef>
                <a:spcPts val="280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&lt;frameset&gt;  các</a:t>
            </a:r>
            <a:r>
              <a:rPr sz="2400" spc="-1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khung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830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&lt;/frameset&gt;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15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&lt;noframes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5080">
              <a:lnSpc>
                <a:spcPct val="120000"/>
              </a:lnSpc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nội dung trong trường hợp trình</a:t>
            </a:r>
            <a:r>
              <a:rPr sz="2400" spc="-1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duyệt  không hỗ trợ</a:t>
            </a:r>
            <a:r>
              <a:rPr sz="2400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khung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155"/>
              </a:spcBef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&lt;/noframes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25" y="4808537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1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1893" y="1112393"/>
            <a:ext cx="8042909" cy="4648708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		</a:t>
            </a:r>
            <a:r>
              <a:rPr lang="en-US" sz="32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800" spc="-10" dirty="0" err="1" smtClean="0">
                <a:latin typeface="Verdana"/>
                <a:cs typeface="Verdana"/>
              </a:rPr>
              <a:t>Một</a:t>
            </a:r>
            <a:r>
              <a:rPr sz="2800" spc="-10" dirty="0" smtClean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số </a:t>
            </a:r>
            <a:r>
              <a:rPr sz="2800" spc="-10" dirty="0">
                <a:latin typeface="Verdana"/>
                <a:cs typeface="Verdana"/>
              </a:rPr>
              <a:t>thuộc tính </a:t>
            </a:r>
            <a:r>
              <a:rPr sz="2800" spc="-5" dirty="0">
                <a:latin typeface="Verdana"/>
                <a:cs typeface="Verdana"/>
              </a:rPr>
              <a:t>của</a:t>
            </a:r>
            <a:r>
              <a:rPr sz="2800" spc="85" dirty="0"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Verdana"/>
                <a:cs typeface="Verdana"/>
              </a:rPr>
              <a:t>&lt;frameset&gt;</a:t>
            </a:r>
            <a:endParaRPr sz="28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rows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…</a:t>
            </a:r>
            <a:r>
              <a:rPr sz="2400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5080">
              <a:lnSpc>
                <a:spcPct val="120000"/>
              </a:lnSpc>
            </a:pPr>
            <a:r>
              <a:rPr sz="2400" dirty="0">
                <a:latin typeface="Verdana"/>
                <a:cs typeface="Verdana"/>
              </a:rPr>
              <a:t>hoặc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cols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2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…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spc="-5" dirty="0">
                <a:latin typeface="Courier New"/>
                <a:cs typeface="Courier New"/>
              </a:rPr>
              <a:t>”</a:t>
            </a:r>
            <a:r>
              <a:rPr sz="2400" spc="-5" dirty="0">
                <a:latin typeface="Verdana"/>
                <a:cs typeface="Verdana"/>
              </a:rPr>
              <a:t>: Quy định </a:t>
            </a:r>
            <a:r>
              <a:rPr sz="2400" dirty="0">
                <a:latin typeface="Verdana"/>
                <a:cs typeface="Verdana"/>
              </a:rPr>
              <a:t>có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sz="2400" dirty="0">
                <a:latin typeface="Courier New"/>
                <a:cs typeface="Courier New"/>
              </a:rPr>
              <a:t>  </a:t>
            </a:r>
            <a:r>
              <a:rPr sz="2400" spc="-5" dirty="0">
                <a:latin typeface="Verdana"/>
                <a:cs typeface="Verdana"/>
              </a:rPr>
              <a:t>dòng (hoặc cột), độ rộng dòng (cột) thứ </a:t>
            </a:r>
            <a:r>
              <a:rPr sz="2400" dirty="0">
                <a:latin typeface="Verdana"/>
                <a:cs typeface="Verdana"/>
              </a:rPr>
              <a:t>i </a:t>
            </a:r>
            <a:r>
              <a:rPr sz="2400" spc="-5" dirty="0">
                <a:latin typeface="Verdana"/>
                <a:cs typeface="Verdana"/>
              </a:rPr>
              <a:t>là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. 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2400" spc="-7" baseline="-20833" dirty="0">
                <a:solidFill>
                  <a:srgbClr val="C00000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latin typeface="Verdana"/>
                <a:cs typeface="Verdana"/>
              </a:rPr>
              <a:t>là số, </a:t>
            </a:r>
            <a:r>
              <a:rPr sz="2400" dirty="0">
                <a:latin typeface="Verdana"/>
                <a:cs typeface="Verdana"/>
              </a:rPr>
              <a:t>có </a:t>
            </a:r>
            <a:r>
              <a:rPr sz="2400" spc="-5" dirty="0">
                <a:latin typeface="Verdana"/>
                <a:cs typeface="Verdana"/>
              </a:rPr>
              <a:t>thể </a:t>
            </a:r>
            <a:r>
              <a:rPr sz="2400" dirty="0">
                <a:latin typeface="Verdana"/>
                <a:cs typeface="Verdana"/>
              </a:rPr>
              <a:t>thay </a:t>
            </a:r>
            <a:r>
              <a:rPr sz="2400" spc="-5" dirty="0">
                <a:latin typeface="Verdana"/>
                <a:cs typeface="Verdana"/>
              </a:rPr>
              <a:t>bằng </a:t>
            </a:r>
            <a:r>
              <a:rPr sz="2400" dirty="0">
                <a:latin typeface="Verdana"/>
                <a:cs typeface="Verdana"/>
              </a:rPr>
              <a:t>*: </a:t>
            </a:r>
            <a:r>
              <a:rPr sz="2400" spc="-5" dirty="0">
                <a:latin typeface="Verdana"/>
                <a:cs typeface="Verdana"/>
              </a:rPr>
              <a:t>phần còn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lại</a:t>
            </a:r>
            <a:endParaRPr sz="2400" dirty="0">
              <a:latin typeface="Verdana"/>
              <a:cs typeface="Verdana"/>
            </a:endParaRPr>
          </a:p>
          <a:p>
            <a:pPr marL="756285" lvl="1" indent="-286385">
              <a:spcBef>
                <a:spcPts val="115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frameborder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yes</a:t>
            </a:r>
            <a:r>
              <a:rPr sz="2400" spc="-6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Verdana"/>
                <a:cs typeface="Verdana"/>
              </a:rPr>
              <a:t>hoặc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endParaRPr sz="24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marR="721360" lvl="1" indent="-286385">
              <a:lnSpc>
                <a:spcPct val="12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framespacing </a:t>
            </a:r>
            <a:r>
              <a:rPr sz="2400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“n”</a:t>
            </a:r>
            <a:r>
              <a:rPr sz="24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400" dirty="0">
                <a:latin typeface="Verdana"/>
                <a:cs typeface="Verdana"/>
              </a:rPr>
              <a:t>Khoảng </a:t>
            </a:r>
            <a:r>
              <a:rPr sz="2400" spc="-5" dirty="0">
                <a:latin typeface="Verdana"/>
                <a:cs typeface="Verdana"/>
              </a:rPr>
              <a:t>cách giữa </a:t>
            </a:r>
            <a:r>
              <a:rPr sz="2400" dirty="0">
                <a:latin typeface="Verdana"/>
                <a:cs typeface="Verdana"/>
              </a:rPr>
              <a:t>2  khung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-51182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426" y="4238625"/>
            <a:ext cx="1727200" cy="1219200"/>
          </a:xfrm>
          <a:custGeom>
            <a:avLst/>
            <a:gdLst/>
            <a:ahLst/>
            <a:cxnLst/>
            <a:rect l="l" t="t" r="r" b="b"/>
            <a:pathLst>
              <a:path w="1727200" h="1219200">
                <a:moveTo>
                  <a:pt x="1135591" y="941324"/>
                </a:moveTo>
                <a:lnTo>
                  <a:pt x="925449" y="941324"/>
                </a:lnTo>
                <a:lnTo>
                  <a:pt x="1006475" y="993775"/>
                </a:lnTo>
                <a:lnTo>
                  <a:pt x="1073150" y="1185926"/>
                </a:lnTo>
                <a:lnTo>
                  <a:pt x="1128649" y="1219200"/>
                </a:lnTo>
                <a:lnTo>
                  <a:pt x="1095375" y="1162050"/>
                </a:lnTo>
                <a:lnTo>
                  <a:pt x="1055624" y="1123950"/>
                </a:lnTo>
                <a:lnTo>
                  <a:pt x="1063625" y="1077976"/>
                </a:lnTo>
                <a:lnTo>
                  <a:pt x="1141334" y="1077976"/>
                </a:lnTo>
                <a:lnTo>
                  <a:pt x="1162050" y="1043051"/>
                </a:lnTo>
                <a:lnTo>
                  <a:pt x="1158875" y="976249"/>
                </a:lnTo>
                <a:lnTo>
                  <a:pt x="1135591" y="941324"/>
                </a:lnTo>
                <a:close/>
              </a:path>
              <a:path w="1727200" h="1219200">
                <a:moveTo>
                  <a:pt x="1134575" y="939800"/>
                </a:moveTo>
                <a:lnTo>
                  <a:pt x="660400" y="939800"/>
                </a:lnTo>
                <a:lnTo>
                  <a:pt x="660400" y="1009650"/>
                </a:lnTo>
                <a:lnTo>
                  <a:pt x="747649" y="1171575"/>
                </a:lnTo>
                <a:lnTo>
                  <a:pt x="773049" y="1171575"/>
                </a:lnTo>
                <a:lnTo>
                  <a:pt x="798449" y="1093851"/>
                </a:lnTo>
                <a:lnTo>
                  <a:pt x="788924" y="1055751"/>
                </a:lnTo>
                <a:lnTo>
                  <a:pt x="865124" y="946150"/>
                </a:lnTo>
                <a:lnTo>
                  <a:pt x="925449" y="941324"/>
                </a:lnTo>
                <a:lnTo>
                  <a:pt x="1135591" y="941324"/>
                </a:lnTo>
                <a:lnTo>
                  <a:pt x="1134575" y="939800"/>
                </a:lnTo>
                <a:close/>
              </a:path>
              <a:path w="1727200" h="1219200">
                <a:moveTo>
                  <a:pt x="1141334" y="1077976"/>
                </a:moveTo>
                <a:lnTo>
                  <a:pt x="1063625" y="1077976"/>
                </a:lnTo>
                <a:lnTo>
                  <a:pt x="1115949" y="1120775"/>
                </a:lnTo>
                <a:lnTo>
                  <a:pt x="1141334" y="1077976"/>
                </a:lnTo>
                <a:close/>
              </a:path>
              <a:path w="1727200" h="1219200">
                <a:moveTo>
                  <a:pt x="189937" y="287274"/>
                </a:moveTo>
                <a:lnTo>
                  <a:pt x="133350" y="287274"/>
                </a:lnTo>
                <a:lnTo>
                  <a:pt x="136525" y="306324"/>
                </a:lnTo>
                <a:lnTo>
                  <a:pt x="96774" y="358775"/>
                </a:lnTo>
                <a:lnTo>
                  <a:pt x="236474" y="358775"/>
                </a:lnTo>
                <a:lnTo>
                  <a:pt x="236474" y="581025"/>
                </a:lnTo>
                <a:lnTo>
                  <a:pt x="263525" y="611124"/>
                </a:lnTo>
                <a:lnTo>
                  <a:pt x="236474" y="623824"/>
                </a:lnTo>
                <a:lnTo>
                  <a:pt x="236474" y="685800"/>
                </a:lnTo>
                <a:lnTo>
                  <a:pt x="242824" y="741299"/>
                </a:lnTo>
                <a:lnTo>
                  <a:pt x="188849" y="785749"/>
                </a:lnTo>
                <a:lnTo>
                  <a:pt x="201549" y="822325"/>
                </a:lnTo>
                <a:lnTo>
                  <a:pt x="301625" y="960374"/>
                </a:lnTo>
                <a:lnTo>
                  <a:pt x="301625" y="1000125"/>
                </a:lnTo>
                <a:lnTo>
                  <a:pt x="371475" y="984250"/>
                </a:lnTo>
                <a:lnTo>
                  <a:pt x="439800" y="915924"/>
                </a:lnTo>
                <a:lnTo>
                  <a:pt x="417449" y="915924"/>
                </a:lnTo>
                <a:lnTo>
                  <a:pt x="349250" y="865124"/>
                </a:lnTo>
                <a:lnTo>
                  <a:pt x="353949" y="809625"/>
                </a:lnTo>
                <a:lnTo>
                  <a:pt x="1306213" y="809625"/>
                </a:lnTo>
                <a:lnTo>
                  <a:pt x="1314450" y="787400"/>
                </a:lnTo>
                <a:lnTo>
                  <a:pt x="1301750" y="744474"/>
                </a:lnTo>
                <a:lnTo>
                  <a:pt x="1265174" y="660400"/>
                </a:lnTo>
                <a:lnTo>
                  <a:pt x="1306449" y="638175"/>
                </a:lnTo>
                <a:lnTo>
                  <a:pt x="1345580" y="638175"/>
                </a:lnTo>
                <a:lnTo>
                  <a:pt x="1328674" y="611124"/>
                </a:lnTo>
                <a:lnTo>
                  <a:pt x="1366774" y="581025"/>
                </a:lnTo>
                <a:lnTo>
                  <a:pt x="1398524" y="504825"/>
                </a:lnTo>
                <a:lnTo>
                  <a:pt x="1404874" y="433324"/>
                </a:lnTo>
                <a:lnTo>
                  <a:pt x="1377950" y="433324"/>
                </a:lnTo>
                <a:lnTo>
                  <a:pt x="1403350" y="325374"/>
                </a:lnTo>
                <a:lnTo>
                  <a:pt x="1489614" y="325374"/>
                </a:lnTo>
                <a:lnTo>
                  <a:pt x="1494022" y="320675"/>
                </a:lnTo>
                <a:lnTo>
                  <a:pt x="217424" y="320675"/>
                </a:lnTo>
                <a:lnTo>
                  <a:pt x="189937" y="287274"/>
                </a:lnTo>
                <a:close/>
              </a:path>
              <a:path w="1727200" h="1219200">
                <a:moveTo>
                  <a:pt x="1306213" y="809625"/>
                </a:moveTo>
                <a:lnTo>
                  <a:pt x="353949" y="809625"/>
                </a:lnTo>
                <a:lnTo>
                  <a:pt x="436499" y="865124"/>
                </a:lnTo>
                <a:lnTo>
                  <a:pt x="533400" y="865124"/>
                </a:lnTo>
                <a:lnTo>
                  <a:pt x="611124" y="920750"/>
                </a:lnTo>
                <a:lnTo>
                  <a:pt x="592074" y="963549"/>
                </a:lnTo>
                <a:lnTo>
                  <a:pt x="641350" y="965200"/>
                </a:lnTo>
                <a:lnTo>
                  <a:pt x="660400" y="939800"/>
                </a:lnTo>
                <a:lnTo>
                  <a:pt x="1134575" y="939800"/>
                </a:lnTo>
                <a:lnTo>
                  <a:pt x="1127125" y="928624"/>
                </a:lnTo>
                <a:lnTo>
                  <a:pt x="1208024" y="928624"/>
                </a:lnTo>
                <a:lnTo>
                  <a:pt x="1271524" y="903224"/>
                </a:lnTo>
                <a:lnTo>
                  <a:pt x="1306213" y="809625"/>
                </a:lnTo>
                <a:close/>
              </a:path>
              <a:path w="1727200" h="1219200">
                <a:moveTo>
                  <a:pt x="1208024" y="928624"/>
                </a:moveTo>
                <a:lnTo>
                  <a:pt x="1127125" y="928624"/>
                </a:lnTo>
                <a:lnTo>
                  <a:pt x="1192149" y="934974"/>
                </a:lnTo>
                <a:lnTo>
                  <a:pt x="1208024" y="928624"/>
                </a:lnTo>
                <a:close/>
              </a:path>
              <a:path w="1727200" h="1219200">
                <a:moveTo>
                  <a:pt x="441325" y="914400"/>
                </a:moveTo>
                <a:lnTo>
                  <a:pt x="417449" y="915924"/>
                </a:lnTo>
                <a:lnTo>
                  <a:pt x="439800" y="915924"/>
                </a:lnTo>
                <a:lnTo>
                  <a:pt x="441325" y="914400"/>
                </a:lnTo>
                <a:close/>
              </a:path>
              <a:path w="1727200" h="1219200">
                <a:moveTo>
                  <a:pt x="1345580" y="638175"/>
                </a:moveTo>
                <a:lnTo>
                  <a:pt x="1306449" y="638175"/>
                </a:lnTo>
                <a:lnTo>
                  <a:pt x="1331849" y="655574"/>
                </a:lnTo>
                <a:lnTo>
                  <a:pt x="1331849" y="666750"/>
                </a:lnTo>
                <a:lnTo>
                  <a:pt x="1339850" y="696849"/>
                </a:lnTo>
                <a:lnTo>
                  <a:pt x="1360424" y="661924"/>
                </a:lnTo>
                <a:lnTo>
                  <a:pt x="1345580" y="638175"/>
                </a:lnTo>
                <a:close/>
              </a:path>
              <a:path w="1727200" h="1219200">
                <a:moveTo>
                  <a:pt x="1599522" y="292100"/>
                </a:moveTo>
                <a:lnTo>
                  <a:pt x="1520825" y="292100"/>
                </a:lnTo>
                <a:lnTo>
                  <a:pt x="1525524" y="387350"/>
                </a:lnTo>
                <a:lnTo>
                  <a:pt x="1500124" y="433324"/>
                </a:lnTo>
                <a:lnTo>
                  <a:pt x="1519174" y="482600"/>
                </a:lnTo>
                <a:lnTo>
                  <a:pt x="1563624" y="428625"/>
                </a:lnTo>
                <a:lnTo>
                  <a:pt x="1566799" y="349250"/>
                </a:lnTo>
                <a:lnTo>
                  <a:pt x="1617599" y="327025"/>
                </a:lnTo>
                <a:lnTo>
                  <a:pt x="1599522" y="292100"/>
                </a:lnTo>
                <a:close/>
              </a:path>
              <a:path w="1727200" h="1219200">
                <a:moveTo>
                  <a:pt x="1489614" y="325374"/>
                </a:moveTo>
                <a:lnTo>
                  <a:pt x="1403350" y="325374"/>
                </a:lnTo>
                <a:lnTo>
                  <a:pt x="1438275" y="368300"/>
                </a:lnTo>
                <a:lnTo>
                  <a:pt x="1474724" y="341249"/>
                </a:lnTo>
                <a:lnTo>
                  <a:pt x="1489614" y="325374"/>
                </a:lnTo>
                <a:close/>
              </a:path>
              <a:path w="1727200" h="1219200">
                <a:moveTo>
                  <a:pt x="157099" y="212725"/>
                </a:moveTo>
                <a:lnTo>
                  <a:pt x="98425" y="247650"/>
                </a:lnTo>
                <a:lnTo>
                  <a:pt x="50800" y="320675"/>
                </a:lnTo>
                <a:lnTo>
                  <a:pt x="0" y="358775"/>
                </a:lnTo>
                <a:lnTo>
                  <a:pt x="71374" y="358775"/>
                </a:lnTo>
                <a:lnTo>
                  <a:pt x="87249" y="333375"/>
                </a:lnTo>
                <a:lnTo>
                  <a:pt x="133350" y="287274"/>
                </a:lnTo>
                <a:lnTo>
                  <a:pt x="189937" y="287274"/>
                </a:lnTo>
                <a:lnTo>
                  <a:pt x="187325" y="284099"/>
                </a:lnTo>
                <a:lnTo>
                  <a:pt x="224661" y="284099"/>
                </a:lnTo>
                <a:lnTo>
                  <a:pt x="217424" y="254000"/>
                </a:lnTo>
                <a:lnTo>
                  <a:pt x="157099" y="212725"/>
                </a:lnTo>
                <a:close/>
              </a:path>
              <a:path w="1727200" h="1219200">
                <a:moveTo>
                  <a:pt x="381000" y="174625"/>
                </a:moveTo>
                <a:lnTo>
                  <a:pt x="327025" y="236474"/>
                </a:lnTo>
                <a:lnTo>
                  <a:pt x="342900" y="273050"/>
                </a:lnTo>
                <a:lnTo>
                  <a:pt x="217424" y="320675"/>
                </a:lnTo>
                <a:lnTo>
                  <a:pt x="1494022" y="320675"/>
                </a:lnTo>
                <a:lnTo>
                  <a:pt x="1507483" y="306324"/>
                </a:lnTo>
                <a:lnTo>
                  <a:pt x="404749" y="306324"/>
                </a:lnTo>
                <a:lnTo>
                  <a:pt x="353949" y="273050"/>
                </a:lnTo>
                <a:lnTo>
                  <a:pt x="353949" y="242824"/>
                </a:lnTo>
                <a:lnTo>
                  <a:pt x="382524" y="196850"/>
                </a:lnTo>
                <a:lnTo>
                  <a:pt x="415925" y="176149"/>
                </a:lnTo>
                <a:lnTo>
                  <a:pt x="381000" y="174625"/>
                </a:lnTo>
                <a:close/>
              </a:path>
              <a:path w="1727200" h="1219200">
                <a:moveTo>
                  <a:pt x="846074" y="12700"/>
                </a:moveTo>
                <a:lnTo>
                  <a:pt x="730250" y="36449"/>
                </a:lnTo>
                <a:lnTo>
                  <a:pt x="731774" y="99949"/>
                </a:lnTo>
                <a:lnTo>
                  <a:pt x="477774" y="211074"/>
                </a:lnTo>
                <a:lnTo>
                  <a:pt x="404749" y="306324"/>
                </a:lnTo>
                <a:lnTo>
                  <a:pt x="1507483" y="306324"/>
                </a:lnTo>
                <a:lnTo>
                  <a:pt x="1520825" y="292100"/>
                </a:lnTo>
                <a:lnTo>
                  <a:pt x="1599522" y="292100"/>
                </a:lnTo>
                <a:lnTo>
                  <a:pt x="1597025" y="287274"/>
                </a:lnTo>
                <a:lnTo>
                  <a:pt x="1714500" y="247650"/>
                </a:lnTo>
                <a:lnTo>
                  <a:pt x="1727200" y="187325"/>
                </a:lnTo>
                <a:lnTo>
                  <a:pt x="1614778" y="152400"/>
                </a:lnTo>
                <a:lnTo>
                  <a:pt x="1406525" y="152400"/>
                </a:lnTo>
                <a:lnTo>
                  <a:pt x="1374328" y="134874"/>
                </a:lnTo>
                <a:lnTo>
                  <a:pt x="1216025" y="134874"/>
                </a:lnTo>
                <a:lnTo>
                  <a:pt x="1133424" y="45974"/>
                </a:lnTo>
                <a:lnTo>
                  <a:pt x="911225" y="45974"/>
                </a:lnTo>
                <a:lnTo>
                  <a:pt x="846074" y="12700"/>
                </a:lnTo>
                <a:close/>
              </a:path>
              <a:path w="1727200" h="1219200">
                <a:moveTo>
                  <a:pt x="224661" y="284099"/>
                </a:moveTo>
                <a:lnTo>
                  <a:pt x="187325" y="284099"/>
                </a:lnTo>
                <a:lnTo>
                  <a:pt x="211074" y="287274"/>
                </a:lnTo>
                <a:lnTo>
                  <a:pt x="225425" y="287274"/>
                </a:lnTo>
                <a:lnTo>
                  <a:pt x="224661" y="284099"/>
                </a:lnTo>
                <a:close/>
              </a:path>
              <a:path w="1727200" h="1219200">
                <a:moveTo>
                  <a:pt x="1589024" y="144399"/>
                </a:moveTo>
                <a:lnTo>
                  <a:pt x="1406525" y="152400"/>
                </a:lnTo>
                <a:lnTo>
                  <a:pt x="1614778" y="152400"/>
                </a:lnTo>
                <a:lnTo>
                  <a:pt x="1589024" y="144399"/>
                </a:lnTo>
                <a:close/>
              </a:path>
              <a:path w="1727200" h="1219200">
                <a:moveTo>
                  <a:pt x="1333500" y="112649"/>
                </a:moveTo>
                <a:lnTo>
                  <a:pt x="1216025" y="134874"/>
                </a:lnTo>
                <a:lnTo>
                  <a:pt x="1374328" y="134874"/>
                </a:lnTo>
                <a:lnTo>
                  <a:pt x="1333500" y="112649"/>
                </a:lnTo>
                <a:close/>
              </a:path>
              <a:path w="1727200" h="1219200">
                <a:moveTo>
                  <a:pt x="1065149" y="0"/>
                </a:moveTo>
                <a:lnTo>
                  <a:pt x="911225" y="45974"/>
                </a:lnTo>
                <a:lnTo>
                  <a:pt x="1133424" y="45974"/>
                </a:lnTo>
                <a:lnTo>
                  <a:pt x="1112774" y="23749"/>
                </a:lnTo>
                <a:lnTo>
                  <a:pt x="1065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13078" y="908630"/>
            <a:ext cx="7524750" cy="506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5080" lvl="4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3200" i="1" u="sng" spc="-10" dirty="0" smtClean="0">
                <a:solidFill>
                  <a:srgbClr val="003399"/>
                </a:solidFill>
                <a:latin typeface="Verdana"/>
                <a:cs typeface="Verdana"/>
              </a:rPr>
              <a:t>KHUNG</a:t>
            </a:r>
          </a:p>
          <a:p>
            <a:pPr marL="12700" marR="5080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10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10" dirty="0" err="1" smtClean="0">
                <a:latin typeface="Verdana"/>
                <a:cs typeface="Verdana"/>
              </a:rPr>
              <a:t>Tạo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1 </a:t>
            </a:r>
            <a:r>
              <a:rPr sz="2000" spc="-10" dirty="0">
                <a:latin typeface="Verdana"/>
                <a:cs typeface="Verdana"/>
              </a:rPr>
              <a:t>khung </a:t>
            </a:r>
            <a:r>
              <a:rPr sz="2000" spc="-5" dirty="0">
                <a:latin typeface="Verdana"/>
                <a:cs typeface="Verdana"/>
              </a:rPr>
              <a:t>có </a:t>
            </a:r>
            <a:r>
              <a:rPr sz="2000" spc="-10" dirty="0">
                <a:latin typeface="Verdana"/>
                <a:cs typeface="Verdana"/>
              </a:rPr>
              <a:t>nội dung </a:t>
            </a:r>
            <a:r>
              <a:rPr sz="2000" spc="-5" dirty="0">
                <a:latin typeface="Verdana"/>
                <a:cs typeface="Verdana"/>
              </a:rPr>
              <a:t>là 1 </a:t>
            </a:r>
            <a:r>
              <a:rPr sz="2000" spc="-10" dirty="0">
                <a:latin typeface="Verdana"/>
                <a:cs typeface="Verdana"/>
              </a:rPr>
              <a:t>trang web  </a:t>
            </a:r>
            <a:r>
              <a:rPr sz="2000" spc="-5" dirty="0">
                <a:latin typeface="Verdana"/>
                <a:cs typeface="Verdana"/>
              </a:rPr>
              <a:t>nào </a:t>
            </a:r>
            <a:r>
              <a:rPr sz="2000" spc="-10" dirty="0">
                <a:latin typeface="Verdana"/>
                <a:cs typeface="Verdana"/>
              </a:rPr>
              <a:t>đó</a:t>
            </a:r>
            <a:r>
              <a:rPr sz="2000" spc="-10" dirty="0">
                <a:latin typeface="Verdana"/>
                <a:cs typeface="Verdana"/>
              </a:rPr>
              <a:t>: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&lt;frame&gt;</a:t>
            </a:r>
            <a:endParaRPr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Thuộc </a:t>
            </a:r>
            <a:r>
              <a:rPr sz="2000" dirty="0">
                <a:latin typeface="Verdana"/>
                <a:cs typeface="Verdana"/>
              </a:rPr>
              <a:t>tính</a:t>
            </a:r>
            <a:r>
              <a:rPr sz="2000" dirty="0">
                <a:latin typeface="Verdana"/>
                <a:cs typeface="Verdana"/>
              </a:rPr>
              <a:t>:</a:t>
            </a:r>
          </a:p>
          <a:p>
            <a:pPr marL="1155700" lvl="2" indent="-228600">
              <a:spcBef>
                <a:spcPts val="985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src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</a:t>
            </a:r>
            <a:r>
              <a:rPr sz="2000" spc="-5" dirty="0">
                <a:latin typeface="Courier New"/>
                <a:cs typeface="Courier New"/>
              </a:rPr>
              <a:t>Địa chỉ chứa nội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dung”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96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name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</a:t>
            </a:r>
            <a:r>
              <a:rPr sz="2000" spc="-5" dirty="0">
                <a:latin typeface="Courier New"/>
                <a:cs typeface="Courier New"/>
              </a:rPr>
              <a:t>tên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khung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100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noresize</a:t>
            </a:r>
            <a:r>
              <a:rPr sz="2000" spc="-5" dirty="0">
                <a:latin typeface="Verdana"/>
                <a:cs typeface="Verdana"/>
              </a:rPr>
              <a:t>: </a:t>
            </a:r>
            <a:r>
              <a:rPr sz="2000" dirty="0">
                <a:latin typeface="Verdana"/>
                <a:cs typeface="Verdana"/>
              </a:rPr>
              <a:t>Không được </a:t>
            </a:r>
            <a:r>
              <a:rPr sz="2000" spc="-5" dirty="0">
                <a:latin typeface="Verdana"/>
                <a:cs typeface="Verdana"/>
              </a:rPr>
              <a:t>thay đổi </a:t>
            </a:r>
            <a:r>
              <a:rPr sz="2000" dirty="0">
                <a:latin typeface="Verdana"/>
                <a:cs typeface="Verdana"/>
              </a:rPr>
              <a:t>kích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thước</a:t>
            </a:r>
            <a:endParaRPr sz="2000" dirty="0">
              <a:latin typeface="Verdana"/>
              <a:cs typeface="Verdana"/>
            </a:endParaRPr>
          </a:p>
          <a:p>
            <a:pPr marL="12700">
              <a:spcBef>
                <a:spcPts val="1215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10" dirty="0" smtClean="0">
                <a:latin typeface="Verdana"/>
                <a:cs typeface="Verdana"/>
              </a:rPr>
              <a:t>	</a:t>
            </a:r>
            <a:r>
              <a:rPr sz="2000" spc="-10" dirty="0" err="1" smtClean="0">
                <a:latin typeface="Verdana"/>
                <a:cs typeface="Verdana"/>
              </a:rPr>
              <a:t>Thẻ</a:t>
            </a:r>
            <a:r>
              <a:rPr sz="2000" spc="-10" dirty="0" smtClean="0"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&lt;base&gt;</a:t>
            </a:r>
            <a:r>
              <a:rPr sz="2000" b="1" spc="-70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Verdana"/>
                <a:cs typeface="Verdana"/>
              </a:rPr>
              <a:t>mặc </a:t>
            </a:r>
            <a:r>
              <a:rPr sz="2000" spc="-10" dirty="0">
                <a:latin typeface="Verdana"/>
                <a:cs typeface="Verdana"/>
              </a:rPr>
              <a:t>định</a:t>
            </a:r>
            <a:endParaRPr sz="2000" dirty="0">
              <a:latin typeface="Verdana"/>
              <a:cs typeface="Verdana"/>
            </a:endParaRPr>
          </a:p>
          <a:p>
            <a:pPr marL="756285" lvl="1" indent="-286385">
              <a:spcBef>
                <a:spcPts val="1215"/>
              </a:spcBef>
              <a:buChar char="–"/>
              <a:tabLst>
                <a:tab pos="756920" algn="l"/>
              </a:tabLst>
            </a:pPr>
            <a:r>
              <a:rPr sz="2000" spc="-5" dirty="0">
                <a:latin typeface="Verdana"/>
                <a:cs typeface="Verdana"/>
              </a:rPr>
              <a:t>Thuộc tính</a:t>
            </a:r>
            <a:endParaRPr sz="2000" dirty="0">
              <a:latin typeface="Verdana"/>
              <a:cs typeface="Verdana"/>
            </a:endParaRPr>
          </a:p>
          <a:p>
            <a:pPr marL="1155700" lvl="2" indent="-228600">
              <a:spcBef>
                <a:spcPts val="99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target</a:t>
            </a:r>
            <a:r>
              <a:rPr sz="2000" spc="-5" dirty="0">
                <a:latin typeface="Courier New"/>
                <a:cs typeface="Courier New"/>
              </a:rPr>
              <a:t>=“Cửa </a:t>
            </a:r>
            <a:r>
              <a:rPr sz="2000" dirty="0">
                <a:latin typeface="Courier New"/>
                <a:cs typeface="Courier New"/>
              </a:rPr>
              <a:t>sổ </a:t>
            </a:r>
            <a:r>
              <a:rPr sz="2000" spc="-5" dirty="0">
                <a:latin typeface="Courier New"/>
                <a:cs typeface="Courier New"/>
              </a:rPr>
              <a:t>mặc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định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  <a:p>
            <a:pPr marL="1155700" lvl="2" indent="-228600">
              <a:spcBef>
                <a:spcPts val="96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href</a:t>
            </a:r>
            <a:r>
              <a:rPr sz="2000" spc="-5" dirty="0">
                <a:latin typeface="Courier New"/>
                <a:cs typeface="Courier New"/>
              </a:rPr>
              <a:t>=“Địa chỉ gốc mặc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định</a:t>
            </a:r>
            <a:r>
              <a:rPr sz="2000" spc="-5" dirty="0">
                <a:latin typeface="Courier New"/>
                <a:cs typeface="Courier New"/>
              </a:rPr>
              <a:t>”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02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6826" y="4932298"/>
            <a:ext cx="25400" cy="26034"/>
          </a:xfrm>
          <a:custGeom>
            <a:avLst/>
            <a:gdLst/>
            <a:ahLst/>
            <a:cxnLst/>
            <a:rect l="l" t="t" r="r" b="b"/>
            <a:pathLst>
              <a:path w="25400" h="26035">
                <a:moveTo>
                  <a:pt x="25400" y="0"/>
                </a:moveTo>
                <a:lnTo>
                  <a:pt x="0" y="0"/>
                </a:lnTo>
                <a:lnTo>
                  <a:pt x="25400" y="25526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3827" y="4867276"/>
            <a:ext cx="79375" cy="7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926" y="4927601"/>
            <a:ext cx="714375" cy="930275"/>
          </a:xfrm>
          <a:custGeom>
            <a:avLst/>
            <a:gdLst/>
            <a:ahLst/>
            <a:cxnLst/>
            <a:rect l="l" t="t" r="r" b="b"/>
            <a:pathLst>
              <a:path w="714375" h="930275">
                <a:moveTo>
                  <a:pt x="686202" y="420624"/>
                </a:moveTo>
                <a:lnTo>
                  <a:pt x="220599" y="420624"/>
                </a:lnTo>
                <a:lnTo>
                  <a:pt x="273050" y="441325"/>
                </a:lnTo>
                <a:lnTo>
                  <a:pt x="268224" y="506475"/>
                </a:lnTo>
                <a:lnTo>
                  <a:pt x="306324" y="593725"/>
                </a:lnTo>
                <a:lnTo>
                  <a:pt x="303149" y="617601"/>
                </a:lnTo>
                <a:lnTo>
                  <a:pt x="319024" y="644525"/>
                </a:lnTo>
                <a:lnTo>
                  <a:pt x="295275" y="706437"/>
                </a:lnTo>
                <a:lnTo>
                  <a:pt x="323850" y="784225"/>
                </a:lnTo>
                <a:lnTo>
                  <a:pt x="339725" y="844550"/>
                </a:lnTo>
                <a:lnTo>
                  <a:pt x="358775" y="882650"/>
                </a:lnTo>
                <a:lnTo>
                  <a:pt x="379475" y="930275"/>
                </a:lnTo>
                <a:lnTo>
                  <a:pt x="417575" y="923925"/>
                </a:lnTo>
                <a:lnTo>
                  <a:pt x="479425" y="889000"/>
                </a:lnTo>
                <a:lnTo>
                  <a:pt x="508000" y="846137"/>
                </a:lnTo>
                <a:lnTo>
                  <a:pt x="506475" y="817562"/>
                </a:lnTo>
                <a:lnTo>
                  <a:pt x="542925" y="793750"/>
                </a:lnTo>
                <a:lnTo>
                  <a:pt x="536575" y="752475"/>
                </a:lnTo>
                <a:lnTo>
                  <a:pt x="592201" y="685800"/>
                </a:lnTo>
                <a:lnTo>
                  <a:pt x="600075" y="631825"/>
                </a:lnTo>
                <a:lnTo>
                  <a:pt x="585851" y="612775"/>
                </a:lnTo>
                <a:lnTo>
                  <a:pt x="592201" y="590550"/>
                </a:lnTo>
                <a:lnTo>
                  <a:pt x="579501" y="571500"/>
                </a:lnTo>
                <a:lnTo>
                  <a:pt x="620776" y="519175"/>
                </a:lnTo>
                <a:lnTo>
                  <a:pt x="620776" y="492125"/>
                </a:lnTo>
                <a:lnTo>
                  <a:pt x="677926" y="447675"/>
                </a:lnTo>
                <a:lnTo>
                  <a:pt x="686202" y="420624"/>
                </a:lnTo>
                <a:close/>
              </a:path>
              <a:path w="714375" h="930275">
                <a:moveTo>
                  <a:pt x="169799" y="0"/>
                </a:moveTo>
                <a:lnTo>
                  <a:pt x="157099" y="25400"/>
                </a:lnTo>
                <a:lnTo>
                  <a:pt x="101600" y="74549"/>
                </a:lnTo>
                <a:lnTo>
                  <a:pt x="88900" y="118999"/>
                </a:lnTo>
                <a:lnTo>
                  <a:pt x="47625" y="150749"/>
                </a:lnTo>
                <a:lnTo>
                  <a:pt x="19050" y="214249"/>
                </a:lnTo>
                <a:lnTo>
                  <a:pt x="19050" y="252349"/>
                </a:lnTo>
                <a:lnTo>
                  <a:pt x="0" y="319024"/>
                </a:lnTo>
                <a:lnTo>
                  <a:pt x="25400" y="347599"/>
                </a:lnTo>
                <a:lnTo>
                  <a:pt x="88900" y="431800"/>
                </a:lnTo>
                <a:lnTo>
                  <a:pt x="107950" y="420624"/>
                </a:lnTo>
                <a:lnTo>
                  <a:pt x="686202" y="420624"/>
                </a:lnTo>
                <a:lnTo>
                  <a:pt x="705126" y="358775"/>
                </a:lnTo>
                <a:lnTo>
                  <a:pt x="662051" y="358775"/>
                </a:lnTo>
                <a:lnTo>
                  <a:pt x="615950" y="346075"/>
                </a:lnTo>
                <a:lnTo>
                  <a:pt x="622300" y="317500"/>
                </a:lnTo>
                <a:lnTo>
                  <a:pt x="576326" y="285750"/>
                </a:lnTo>
                <a:lnTo>
                  <a:pt x="554101" y="209550"/>
                </a:lnTo>
                <a:lnTo>
                  <a:pt x="509650" y="147574"/>
                </a:lnTo>
                <a:lnTo>
                  <a:pt x="509650" y="123825"/>
                </a:lnTo>
                <a:lnTo>
                  <a:pt x="371475" y="123825"/>
                </a:lnTo>
                <a:lnTo>
                  <a:pt x="334899" y="84074"/>
                </a:lnTo>
                <a:lnTo>
                  <a:pt x="299974" y="74549"/>
                </a:lnTo>
                <a:lnTo>
                  <a:pt x="297299" y="31750"/>
                </a:lnTo>
                <a:lnTo>
                  <a:pt x="245999" y="31750"/>
                </a:lnTo>
                <a:lnTo>
                  <a:pt x="214249" y="20574"/>
                </a:lnTo>
                <a:lnTo>
                  <a:pt x="169799" y="0"/>
                </a:lnTo>
                <a:close/>
              </a:path>
              <a:path w="714375" h="930275">
                <a:moveTo>
                  <a:pt x="714375" y="328549"/>
                </a:moveTo>
                <a:lnTo>
                  <a:pt x="662051" y="358775"/>
                </a:lnTo>
                <a:lnTo>
                  <a:pt x="705126" y="358775"/>
                </a:lnTo>
                <a:lnTo>
                  <a:pt x="714375" y="328549"/>
                </a:lnTo>
                <a:close/>
              </a:path>
              <a:path w="714375" h="930275">
                <a:moveTo>
                  <a:pt x="403225" y="85725"/>
                </a:moveTo>
                <a:lnTo>
                  <a:pt x="385825" y="103124"/>
                </a:lnTo>
                <a:lnTo>
                  <a:pt x="371475" y="123825"/>
                </a:lnTo>
                <a:lnTo>
                  <a:pt x="509650" y="123825"/>
                </a:lnTo>
                <a:lnTo>
                  <a:pt x="509650" y="109474"/>
                </a:lnTo>
                <a:lnTo>
                  <a:pt x="469900" y="109474"/>
                </a:lnTo>
                <a:lnTo>
                  <a:pt x="403225" y="85725"/>
                </a:lnTo>
                <a:close/>
              </a:path>
              <a:path w="714375" h="930275">
                <a:moveTo>
                  <a:pt x="485775" y="103124"/>
                </a:moveTo>
                <a:lnTo>
                  <a:pt x="469900" y="109474"/>
                </a:lnTo>
                <a:lnTo>
                  <a:pt x="509650" y="109474"/>
                </a:lnTo>
                <a:lnTo>
                  <a:pt x="509650" y="104775"/>
                </a:lnTo>
                <a:lnTo>
                  <a:pt x="485775" y="103124"/>
                </a:lnTo>
                <a:close/>
              </a:path>
              <a:path w="714375" h="930275">
                <a:moveTo>
                  <a:pt x="296799" y="23749"/>
                </a:moveTo>
                <a:lnTo>
                  <a:pt x="245999" y="31750"/>
                </a:lnTo>
                <a:lnTo>
                  <a:pt x="297299" y="31750"/>
                </a:lnTo>
                <a:lnTo>
                  <a:pt x="296799" y="23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576" y="5160898"/>
            <a:ext cx="25400" cy="43180"/>
          </a:xfrm>
          <a:custGeom>
            <a:avLst/>
            <a:gdLst/>
            <a:ahLst/>
            <a:cxnLst/>
            <a:rect l="l" t="t" r="r" b="b"/>
            <a:pathLst>
              <a:path w="25400" h="43179">
                <a:moveTo>
                  <a:pt x="11049" y="0"/>
                </a:moveTo>
                <a:lnTo>
                  <a:pt x="4699" y="6350"/>
                </a:lnTo>
                <a:lnTo>
                  <a:pt x="0" y="22225"/>
                </a:lnTo>
                <a:lnTo>
                  <a:pt x="4699" y="30225"/>
                </a:lnTo>
                <a:lnTo>
                  <a:pt x="0" y="36575"/>
                </a:lnTo>
                <a:lnTo>
                  <a:pt x="4699" y="42925"/>
                </a:lnTo>
                <a:lnTo>
                  <a:pt x="14224" y="36575"/>
                </a:lnTo>
                <a:lnTo>
                  <a:pt x="25400" y="36575"/>
                </a:lnTo>
                <a:lnTo>
                  <a:pt x="11049" y="30225"/>
                </a:lnTo>
                <a:lnTo>
                  <a:pt x="11049" y="22225"/>
                </a:lnTo>
                <a:lnTo>
                  <a:pt x="14224" y="12700"/>
                </a:lnTo>
                <a:lnTo>
                  <a:pt x="11049" y="0"/>
                </a:lnTo>
                <a:close/>
              </a:path>
              <a:path w="25400" h="43179">
                <a:moveTo>
                  <a:pt x="25400" y="36575"/>
                </a:moveTo>
                <a:lnTo>
                  <a:pt x="14224" y="36575"/>
                </a:lnTo>
                <a:lnTo>
                  <a:pt x="25400" y="42925"/>
                </a:lnTo>
                <a:lnTo>
                  <a:pt x="25400" y="36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3576" y="5354701"/>
            <a:ext cx="1062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7951" y="5413375"/>
            <a:ext cx="184150" cy="14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0377" y="5716587"/>
            <a:ext cx="123825" cy="158750"/>
          </a:xfrm>
          <a:custGeom>
            <a:avLst/>
            <a:gdLst/>
            <a:ahLst/>
            <a:cxnLst/>
            <a:rect l="l" t="t" r="r" b="b"/>
            <a:pathLst>
              <a:path w="123825" h="158750">
                <a:moveTo>
                  <a:pt x="76200" y="0"/>
                </a:moveTo>
                <a:lnTo>
                  <a:pt x="71374" y="61912"/>
                </a:lnTo>
                <a:lnTo>
                  <a:pt x="0" y="133350"/>
                </a:lnTo>
                <a:lnTo>
                  <a:pt x="25400" y="158750"/>
                </a:lnTo>
                <a:lnTo>
                  <a:pt x="123825" y="476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7602" y="4627498"/>
            <a:ext cx="80899" cy="103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88325" y="4600575"/>
            <a:ext cx="405130" cy="341630"/>
          </a:xfrm>
          <a:custGeom>
            <a:avLst/>
            <a:gdLst/>
            <a:ahLst/>
            <a:cxnLst/>
            <a:rect l="l" t="t" r="r" b="b"/>
            <a:pathLst>
              <a:path w="405129" h="341629">
                <a:moveTo>
                  <a:pt x="333375" y="220599"/>
                </a:moveTo>
                <a:lnTo>
                  <a:pt x="207899" y="220599"/>
                </a:lnTo>
                <a:lnTo>
                  <a:pt x="207899" y="231775"/>
                </a:lnTo>
                <a:lnTo>
                  <a:pt x="254000" y="282575"/>
                </a:lnTo>
                <a:lnTo>
                  <a:pt x="254000" y="298450"/>
                </a:lnTo>
                <a:lnTo>
                  <a:pt x="273050" y="320675"/>
                </a:lnTo>
                <a:lnTo>
                  <a:pt x="268224" y="325374"/>
                </a:lnTo>
                <a:lnTo>
                  <a:pt x="282575" y="341249"/>
                </a:lnTo>
                <a:lnTo>
                  <a:pt x="303149" y="317500"/>
                </a:lnTo>
                <a:lnTo>
                  <a:pt x="290449" y="303149"/>
                </a:lnTo>
                <a:lnTo>
                  <a:pt x="303149" y="288925"/>
                </a:lnTo>
                <a:lnTo>
                  <a:pt x="320675" y="288925"/>
                </a:lnTo>
                <a:lnTo>
                  <a:pt x="328549" y="280924"/>
                </a:lnTo>
                <a:lnTo>
                  <a:pt x="339725" y="280924"/>
                </a:lnTo>
                <a:lnTo>
                  <a:pt x="325374" y="260350"/>
                </a:lnTo>
                <a:lnTo>
                  <a:pt x="333375" y="250825"/>
                </a:lnTo>
                <a:lnTo>
                  <a:pt x="333375" y="220599"/>
                </a:lnTo>
                <a:close/>
              </a:path>
              <a:path w="405129" h="341629">
                <a:moveTo>
                  <a:pt x="195199" y="230124"/>
                </a:moveTo>
                <a:lnTo>
                  <a:pt x="166624" y="230124"/>
                </a:lnTo>
                <a:lnTo>
                  <a:pt x="177800" y="242824"/>
                </a:lnTo>
                <a:lnTo>
                  <a:pt x="176149" y="255524"/>
                </a:lnTo>
                <a:lnTo>
                  <a:pt x="220599" y="299974"/>
                </a:lnTo>
                <a:lnTo>
                  <a:pt x="220599" y="319024"/>
                </a:lnTo>
                <a:lnTo>
                  <a:pt x="230124" y="311150"/>
                </a:lnTo>
                <a:lnTo>
                  <a:pt x="225425" y="299974"/>
                </a:lnTo>
                <a:lnTo>
                  <a:pt x="230124" y="293624"/>
                </a:lnTo>
                <a:lnTo>
                  <a:pt x="237407" y="293624"/>
                </a:lnTo>
                <a:lnTo>
                  <a:pt x="195199" y="241300"/>
                </a:lnTo>
                <a:lnTo>
                  <a:pt x="195199" y="230124"/>
                </a:lnTo>
                <a:close/>
              </a:path>
              <a:path w="405129" h="341629">
                <a:moveTo>
                  <a:pt x="49149" y="206375"/>
                </a:moveTo>
                <a:lnTo>
                  <a:pt x="12700" y="206375"/>
                </a:lnTo>
                <a:lnTo>
                  <a:pt x="12700" y="231775"/>
                </a:lnTo>
                <a:lnTo>
                  <a:pt x="0" y="247650"/>
                </a:lnTo>
                <a:lnTo>
                  <a:pt x="0" y="280924"/>
                </a:lnTo>
                <a:lnTo>
                  <a:pt x="23749" y="307975"/>
                </a:lnTo>
                <a:lnTo>
                  <a:pt x="58674" y="307975"/>
                </a:lnTo>
                <a:lnTo>
                  <a:pt x="112649" y="242824"/>
                </a:lnTo>
                <a:lnTo>
                  <a:pt x="160274" y="242824"/>
                </a:lnTo>
                <a:lnTo>
                  <a:pt x="166624" y="230124"/>
                </a:lnTo>
                <a:lnTo>
                  <a:pt x="195199" y="230124"/>
                </a:lnTo>
                <a:lnTo>
                  <a:pt x="195199" y="226949"/>
                </a:lnTo>
                <a:lnTo>
                  <a:pt x="68199" y="226949"/>
                </a:lnTo>
                <a:lnTo>
                  <a:pt x="49149" y="206375"/>
                </a:lnTo>
                <a:close/>
              </a:path>
              <a:path w="405129" h="341629">
                <a:moveTo>
                  <a:pt x="237407" y="293624"/>
                </a:moveTo>
                <a:lnTo>
                  <a:pt x="230124" y="293624"/>
                </a:lnTo>
                <a:lnTo>
                  <a:pt x="238125" y="299974"/>
                </a:lnTo>
                <a:lnTo>
                  <a:pt x="241300" y="298450"/>
                </a:lnTo>
                <a:lnTo>
                  <a:pt x="237407" y="293624"/>
                </a:lnTo>
                <a:close/>
              </a:path>
              <a:path w="405129" h="341629">
                <a:moveTo>
                  <a:pt x="384524" y="200025"/>
                </a:moveTo>
                <a:lnTo>
                  <a:pt x="347599" y="200025"/>
                </a:lnTo>
                <a:lnTo>
                  <a:pt x="353949" y="206375"/>
                </a:lnTo>
                <a:lnTo>
                  <a:pt x="368300" y="206375"/>
                </a:lnTo>
                <a:lnTo>
                  <a:pt x="361950" y="215900"/>
                </a:lnTo>
                <a:lnTo>
                  <a:pt x="374650" y="230124"/>
                </a:lnTo>
                <a:lnTo>
                  <a:pt x="382524" y="217424"/>
                </a:lnTo>
                <a:lnTo>
                  <a:pt x="392049" y="217424"/>
                </a:lnTo>
                <a:lnTo>
                  <a:pt x="392049" y="212725"/>
                </a:lnTo>
                <a:lnTo>
                  <a:pt x="387350" y="212725"/>
                </a:lnTo>
                <a:lnTo>
                  <a:pt x="379349" y="206375"/>
                </a:lnTo>
                <a:lnTo>
                  <a:pt x="384524" y="200025"/>
                </a:lnTo>
                <a:close/>
              </a:path>
              <a:path w="405129" h="341629">
                <a:moveTo>
                  <a:pt x="219075" y="109474"/>
                </a:moveTo>
                <a:lnTo>
                  <a:pt x="161925" y="109474"/>
                </a:lnTo>
                <a:lnTo>
                  <a:pt x="138049" y="133350"/>
                </a:lnTo>
                <a:lnTo>
                  <a:pt x="128524" y="133350"/>
                </a:lnTo>
                <a:lnTo>
                  <a:pt x="115824" y="149225"/>
                </a:lnTo>
                <a:lnTo>
                  <a:pt x="68199" y="149225"/>
                </a:lnTo>
                <a:lnTo>
                  <a:pt x="84074" y="171450"/>
                </a:lnTo>
                <a:lnTo>
                  <a:pt x="84074" y="206375"/>
                </a:lnTo>
                <a:lnTo>
                  <a:pt x="68199" y="226949"/>
                </a:lnTo>
                <a:lnTo>
                  <a:pt x="195199" y="226949"/>
                </a:lnTo>
                <a:lnTo>
                  <a:pt x="195199" y="220599"/>
                </a:lnTo>
                <a:lnTo>
                  <a:pt x="333375" y="220599"/>
                </a:lnTo>
                <a:lnTo>
                  <a:pt x="333375" y="217424"/>
                </a:lnTo>
                <a:lnTo>
                  <a:pt x="347599" y="200025"/>
                </a:lnTo>
                <a:lnTo>
                  <a:pt x="384524" y="200025"/>
                </a:lnTo>
                <a:lnTo>
                  <a:pt x="400050" y="180975"/>
                </a:lnTo>
                <a:lnTo>
                  <a:pt x="404749" y="180975"/>
                </a:lnTo>
                <a:lnTo>
                  <a:pt x="404749" y="114300"/>
                </a:lnTo>
                <a:lnTo>
                  <a:pt x="222250" y="114300"/>
                </a:lnTo>
                <a:lnTo>
                  <a:pt x="219075" y="109474"/>
                </a:lnTo>
                <a:close/>
              </a:path>
              <a:path w="405129" h="341629">
                <a:moveTo>
                  <a:pt x="404749" y="180975"/>
                </a:moveTo>
                <a:lnTo>
                  <a:pt x="400050" y="180975"/>
                </a:lnTo>
                <a:lnTo>
                  <a:pt x="400050" y="217424"/>
                </a:lnTo>
                <a:lnTo>
                  <a:pt x="404749" y="217424"/>
                </a:lnTo>
                <a:lnTo>
                  <a:pt x="404749" y="180975"/>
                </a:lnTo>
                <a:close/>
              </a:path>
              <a:path w="405129" h="341629">
                <a:moveTo>
                  <a:pt x="241300" y="98425"/>
                </a:moveTo>
                <a:lnTo>
                  <a:pt x="222250" y="114300"/>
                </a:lnTo>
                <a:lnTo>
                  <a:pt x="404749" y="114300"/>
                </a:lnTo>
                <a:lnTo>
                  <a:pt x="404749" y="111125"/>
                </a:lnTo>
                <a:lnTo>
                  <a:pt x="254000" y="111125"/>
                </a:lnTo>
                <a:lnTo>
                  <a:pt x="241300" y="98425"/>
                </a:lnTo>
                <a:close/>
              </a:path>
              <a:path w="405129" h="341629">
                <a:moveTo>
                  <a:pt x="273050" y="65024"/>
                </a:moveTo>
                <a:lnTo>
                  <a:pt x="273050" y="88900"/>
                </a:lnTo>
                <a:lnTo>
                  <a:pt x="254000" y="111125"/>
                </a:lnTo>
                <a:lnTo>
                  <a:pt x="404749" y="111125"/>
                </a:lnTo>
                <a:lnTo>
                  <a:pt x="404749" y="82550"/>
                </a:lnTo>
                <a:lnTo>
                  <a:pt x="287274" y="82550"/>
                </a:lnTo>
                <a:lnTo>
                  <a:pt x="273050" y="65024"/>
                </a:lnTo>
                <a:close/>
              </a:path>
              <a:path w="405129" h="341629">
                <a:moveTo>
                  <a:pt x="196850" y="58674"/>
                </a:moveTo>
                <a:lnTo>
                  <a:pt x="180975" y="76200"/>
                </a:lnTo>
                <a:lnTo>
                  <a:pt x="180975" y="109474"/>
                </a:lnTo>
                <a:lnTo>
                  <a:pt x="195199" y="109474"/>
                </a:lnTo>
                <a:lnTo>
                  <a:pt x="207899" y="93599"/>
                </a:lnTo>
                <a:lnTo>
                  <a:pt x="207899" y="87249"/>
                </a:lnTo>
                <a:lnTo>
                  <a:pt x="196850" y="76200"/>
                </a:lnTo>
                <a:lnTo>
                  <a:pt x="196850" y="58674"/>
                </a:lnTo>
                <a:close/>
              </a:path>
              <a:path w="405129" h="341629">
                <a:moveTo>
                  <a:pt x="404749" y="0"/>
                </a:moveTo>
                <a:lnTo>
                  <a:pt x="266700" y="0"/>
                </a:lnTo>
                <a:lnTo>
                  <a:pt x="266700" y="23749"/>
                </a:lnTo>
                <a:lnTo>
                  <a:pt x="274574" y="31750"/>
                </a:lnTo>
                <a:lnTo>
                  <a:pt x="319024" y="31750"/>
                </a:lnTo>
                <a:lnTo>
                  <a:pt x="319024" y="44450"/>
                </a:lnTo>
                <a:lnTo>
                  <a:pt x="287274" y="44450"/>
                </a:lnTo>
                <a:lnTo>
                  <a:pt x="287274" y="82550"/>
                </a:lnTo>
                <a:lnTo>
                  <a:pt x="404749" y="82550"/>
                </a:lnTo>
                <a:lnTo>
                  <a:pt x="404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5025" y="4737100"/>
            <a:ext cx="147574" cy="247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1527" y="5402326"/>
            <a:ext cx="28575" cy="55880"/>
          </a:xfrm>
          <a:custGeom>
            <a:avLst/>
            <a:gdLst/>
            <a:ahLst/>
            <a:cxnLst/>
            <a:rect l="l" t="t" r="r" b="b"/>
            <a:pathLst>
              <a:path w="28575" h="55879">
                <a:moveTo>
                  <a:pt x="14224" y="0"/>
                </a:moveTo>
                <a:lnTo>
                  <a:pt x="0" y="25400"/>
                </a:lnTo>
                <a:lnTo>
                  <a:pt x="9525" y="55499"/>
                </a:lnTo>
                <a:lnTo>
                  <a:pt x="28575" y="33274"/>
                </a:lnTo>
                <a:lnTo>
                  <a:pt x="1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88475" y="5462652"/>
            <a:ext cx="347980" cy="147955"/>
          </a:xfrm>
          <a:custGeom>
            <a:avLst/>
            <a:gdLst/>
            <a:ahLst/>
            <a:cxnLst/>
            <a:rect l="l" t="t" r="r" b="b"/>
            <a:pathLst>
              <a:path w="347979" h="147954">
                <a:moveTo>
                  <a:pt x="118999" y="95250"/>
                </a:moveTo>
                <a:lnTo>
                  <a:pt x="168275" y="147574"/>
                </a:lnTo>
                <a:lnTo>
                  <a:pt x="347599" y="122174"/>
                </a:lnTo>
                <a:lnTo>
                  <a:pt x="182499" y="122174"/>
                </a:lnTo>
                <a:lnTo>
                  <a:pt x="118999" y="95250"/>
                </a:lnTo>
                <a:close/>
              </a:path>
              <a:path w="347979" h="147954">
                <a:moveTo>
                  <a:pt x="0" y="0"/>
                </a:moveTo>
                <a:lnTo>
                  <a:pt x="73025" y="85725"/>
                </a:lnTo>
                <a:lnTo>
                  <a:pt x="118999" y="95250"/>
                </a:lnTo>
                <a:lnTo>
                  <a:pt x="130175" y="65024"/>
                </a:lnTo>
                <a:lnTo>
                  <a:pt x="52324" y="110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351" y="5586476"/>
            <a:ext cx="373380" cy="349250"/>
          </a:xfrm>
          <a:custGeom>
            <a:avLst/>
            <a:gdLst/>
            <a:ahLst/>
            <a:cxnLst/>
            <a:rect l="l" t="t" r="r" b="b"/>
            <a:pathLst>
              <a:path w="373379" h="349250">
                <a:moveTo>
                  <a:pt x="368940" y="241236"/>
                </a:moveTo>
                <a:lnTo>
                  <a:pt x="155575" y="241236"/>
                </a:lnTo>
                <a:lnTo>
                  <a:pt x="174625" y="245999"/>
                </a:lnTo>
                <a:lnTo>
                  <a:pt x="195199" y="249174"/>
                </a:lnTo>
                <a:lnTo>
                  <a:pt x="196850" y="265049"/>
                </a:lnTo>
                <a:lnTo>
                  <a:pt x="206375" y="269811"/>
                </a:lnTo>
                <a:lnTo>
                  <a:pt x="206375" y="288861"/>
                </a:lnTo>
                <a:lnTo>
                  <a:pt x="233299" y="288861"/>
                </a:lnTo>
                <a:lnTo>
                  <a:pt x="244475" y="296799"/>
                </a:lnTo>
                <a:lnTo>
                  <a:pt x="250825" y="320611"/>
                </a:lnTo>
                <a:lnTo>
                  <a:pt x="284099" y="336486"/>
                </a:lnTo>
                <a:lnTo>
                  <a:pt x="293624" y="349186"/>
                </a:lnTo>
                <a:lnTo>
                  <a:pt x="301625" y="342836"/>
                </a:lnTo>
                <a:lnTo>
                  <a:pt x="311150" y="341249"/>
                </a:lnTo>
                <a:lnTo>
                  <a:pt x="327025" y="325374"/>
                </a:lnTo>
                <a:lnTo>
                  <a:pt x="344424" y="320611"/>
                </a:lnTo>
                <a:lnTo>
                  <a:pt x="344424" y="296799"/>
                </a:lnTo>
                <a:lnTo>
                  <a:pt x="350774" y="268224"/>
                </a:lnTo>
                <a:lnTo>
                  <a:pt x="368300" y="245999"/>
                </a:lnTo>
                <a:lnTo>
                  <a:pt x="368940" y="241236"/>
                </a:lnTo>
                <a:close/>
              </a:path>
              <a:path w="373379" h="349250">
                <a:moveTo>
                  <a:pt x="87249" y="60261"/>
                </a:moveTo>
                <a:lnTo>
                  <a:pt x="76200" y="65024"/>
                </a:lnTo>
                <a:lnTo>
                  <a:pt x="80899" y="80899"/>
                </a:lnTo>
                <a:lnTo>
                  <a:pt x="69850" y="95186"/>
                </a:lnTo>
                <a:lnTo>
                  <a:pt x="25400" y="107886"/>
                </a:lnTo>
                <a:lnTo>
                  <a:pt x="4699" y="125349"/>
                </a:lnTo>
                <a:lnTo>
                  <a:pt x="0" y="147574"/>
                </a:lnTo>
                <a:lnTo>
                  <a:pt x="4699" y="180911"/>
                </a:lnTo>
                <a:lnTo>
                  <a:pt x="12700" y="187261"/>
                </a:lnTo>
                <a:lnTo>
                  <a:pt x="7874" y="201549"/>
                </a:lnTo>
                <a:lnTo>
                  <a:pt x="15875" y="220599"/>
                </a:lnTo>
                <a:lnTo>
                  <a:pt x="22225" y="241236"/>
                </a:lnTo>
                <a:lnTo>
                  <a:pt x="22225" y="265049"/>
                </a:lnTo>
                <a:lnTo>
                  <a:pt x="23749" y="268224"/>
                </a:lnTo>
                <a:lnTo>
                  <a:pt x="44450" y="279336"/>
                </a:lnTo>
                <a:lnTo>
                  <a:pt x="63500" y="268224"/>
                </a:lnTo>
                <a:lnTo>
                  <a:pt x="98425" y="268224"/>
                </a:lnTo>
                <a:lnTo>
                  <a:pt x="98425" y="261874"/>
                </a:lnTo>
                <a:lnTo>
                  <a:pt x="138049" y="249174"/>
                </a:lnTo>
                <a:lnTo>
                  <a:pt x="138049" y="245999"/>
                </a:lnTo>
                <a:lnTo>
                  <a:pt x="155575" y="241236"/>
                </a:lnTo>
                <a:lnTo>
                  <a:pt x="368940" y="241236"/>
                </a:lnTo>
                <a:lnTo>
                  <a:pt x="372999" y="211074"/>
                </a:lnTo>
                <a:lnTo>
                  <a:pt x="372999" y="188849"/>
                </a:lnTo>
                <a:lnTo>
                  <a:pt x="368300" y="160274"/>
                </a:lnTo>
                <a:lnTo>
                  <a:pt x="350774" y="144399"/>
                </a:lnTo>
                <a:lnTo>
                  <a:pt x="347599" y="131699"/>
                </a:lnTo>
                <a:lnTo>
                  <a:pt x="327025" y="104711"/>
                </a:lnTo>
                <a:lnTo>
                  <a:pt x="311150" y="95186"/>
                </a:lnTo>
                <a:lnTo>
                  <a:pt x="302514" y="68199"/>
                </a:lnTo>
                <a:lnTo>
                  <a:pt x="90424" y="68199"/>
                </a:lnTo>
                <a:lnTo>
                  <a:pt x="87249" y="60261"/>
                </a:lnTo>
                <a:close/>
              </a:path>
              <a:path w="373379" h="349250">
                <a:moveTo>
                  <a:pt x="122174" y="34861"/>
                </a:moveTo>
                <a:lnTo>
                  <a:pt x="95250" y="55499"/>
                </a:lnTo>
                <a:lnTo>
                  <a:pt x="90424" y="68199"/>
                </a:lnTo>
                <a:lnTo>
                  <a:pt x="244475" y="68199"/>
                </a:lnTo>
                <a:lnTo>
                  <a:pt x="230124" y="53911"/>
                </a:lnTo>
                <a:lnTo>
                  <a:pt x="227838" y="44386"/>
                </a:lnTo>
                <a:lnTo>
                  <a:pt x="138049" y="44386"/>
                </a:lnTo>
                <a:lnTo>
                  <a:pt x="122174" y="34861"/>
                </a:lnTo>
                <a:close/>
              </a:path>
              <a:path w="373379" h="349250">
                <a:moveTo>
                  <a:pt x="273050" y="0"/>
                </a:moveTo>
                <a:lnTo>
                  <a:pt x="265049" y="3111"/>
                </a:lnTo>
                <a:lnTo>
                  <a:pt x="261874" y="25336"/>
                </a:lnTo>
                <a:lnTo>
                  <a:pt x="265049" y="39624"/>
                </a:lnTo>
                <a:lnTo>
                  <a:pt x="258699" y="68199"/>
                </a:lnTo>
                <a:lnTo>
                  <a:pt x="302514" y="68199"/>
                </a:lnTo>
                <a:lnTo>
                  <a:pt x="299974" y="60261"/>
                </a:lnTo>
                <a:lnTo>
                  <a:pt x="293624" y="34861"/>
                </a:lnTo>
                <a:lnTo>
                  <a:pt x="284099" y="28511"/>
                </a:lnTo>
                <a:lnTo>
                  <a:pt x="273050" y="0"/>
                </a:lnTo>
                <a:close/>
              </a:path>
              <a:path w="373379" h="349250">
                <a:moveTo>
                  <a:pt x="174625" y="3111"/>
                </a:moveTo>
                <a:lnTo>
                  <a:pt x="179324" y="15811"/>
                </a:lnTo>
                <a:lnTo>
                  <a:pt x="161925" y="20574"/>
                </a:lnTo>
                <a:lnTo>
                  <a:pt x="155575" y="39624"/>
                </a:lnTo>
                <a:lnTo>
                  <a:pt x="138049" y="44386"/>
                </a:lnTo>
                <a:lnTo>
                  <a:pt x="227838" y="44386"/>
                </a:lnTo>
                <a:lnTo>
                  <a:pt x="220218" y="12636"/>
                </a:lnTo>
                <a:lnTo>
                  <a:pt x="198374" y="12636"/>
                </a:lnTo>
                <a:lnTo>
                  <a:pt x="174625" y="3111"/>
                </a:lnTo>
                <a:close/>
              </a:path>
              <a:path w="373379" h="349250">
                <a:moveTo>
                  <a:pt x="219075" y="7874"/>
                </a:moveTo>
                <a:lnTo>
                  <a:pt x="198374" y="12636"/>
                </a:lnTo>
                <a:lnTo>
                  <a:pt x="220218" y="12636"/>
                </a:lnTo>
                <a:lnTo>
                  <a:pt x="219075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64802" y="5956301"/>
            <a:ext cx="27305" cy="41275"/>
          </a:xfrm>
          <a:custGeom>
            <a:avLst/>
            <a:gdLst/>
            <a:ahLst/>
            <a:cxnLst/>
            <a:rect l="l" t="t" r="r" b="b"/>
            <a:pathLst>
              <a:path w="27304" h="41275">
                <a:moveTo>
                  <a:pt x="4699" y="0"/>
                </a:moveTo>
                <a:lnTo>
                  <a:pt x="0" y="0"/>
                </a:lnTo>
                <a:lnTo>
                  <a:pt x="3175" y="11112"/>
                </a:lnTo>
                <a:lnTo>
                  <a:pt x="4699" y="17462"/>
                </a:lnTo>
                <a:lnTo>
                  <a:pt x="4699" y="30162"/>
                </a:lnTo>
                <a:lnTo>
                  <a:pt x="14224" y="36512"/>
                </a:lnTo>
                <a:lnTo>
                  <a:pt x="19050" y="41275"/>
                </a:lnTo>
                <a:lnTo>
                  <a:pt x="19050" y="36512"/>
                </a:lnTo>
                <a:lnTo>
                  <a:pt x="20574" y="34925"/>
                </a:lnTo>
                <a:lnTo>
                  <a:pt x="20574" y="30162"/>
                </a:lnTo>
                <a:lnTo>
                  <a:pt x="26924" y="17462"/>
                </a:lnTo>
                <a:lnTo>
                  <a:pt x="26924" y="6350"/>
                </a:lnTo>
                <a:lnTo>
                  <a:pt x="14224" y="6350"/>
                </a:lnTo>
                <a:lnTo>
                  <a:pt x="4699" y="0"/>
                </a:lnTo>
                <a:close/>
              </a:path>
              <a:path w="27304" h="41275">
                <a:moveTo>
                  <a:pt x="26924" y="0"/>
                </a:moveTo>
                <a:lnTo>
                  <a:pt x="20574" y="4762"/>
                </a:lnTo>
                <a:lnTo>
                  <a:pt x="19050" y="4762"/>
                </a:lnTo>
                <a:lnTo>
                  <a:pt x="14224" y="6350"/>
                </a:lnTo>
                <a:lnTo>
                  <a:pt x="26924" y="6350"/>
                </a:lnTo>
                <a:lnTo>
                  <a:pt x="2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8226" y="5554727"/>
            <a:ext cx="40005" cy="167005"/>
          </a:xfrm>
          <a:custGeom>
            <a:avLst/>
            <a:gdLst/>
            <a:ahLst/>
            <a:cxnLst/>
            <a:rect l="l" t="t" r="r" b="b"/>
            <a:pathLst>
              <a:path w="40004" h="167004">
                <a:moveTo>
                  <a:pt x="31750" y="0"/>
                </a:moveTo>
                <a:lnTo>
                  <a:pt x="20574" y="44386"/>
                </a:lnTo>
                <a:lnTo>
                  <a:pt x="4699" y="58674"/>
                </a:lnTo>
                <a:lnTo>
                  <a:pt x="7874" y="101536"/>
                </a:lnTo>
                <a:lnTo>
                  <a:pt x="0" y="126936"/>
                </a:lnTo>
                <a:lnTo>
                  <a:pt x="0" y="166624"/>
                </a:lnTo>
                <a:lnTo>
                  <a:pt x="26924" y="149161"/>
                </a:lnTo>
                <a:lnTo>
                  <a:pt x="39624" y="66611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37627" y="6165851"/>
            <a:ext cx="227329" cy="409575"/>
          </a:xfrm>
          <a:custGeom>
            <a:avLst/>
            <a:gdLst/>
            <a:ahLst/>
            <a:cxnLst/>
            <a:rect l="l" t="t" r="r" b="b"/>
            <a:pathLst>
              <a:path w="227329" h="409575">
                <a:moveTo>
                  <a:pt x="0" y="409575"/>
                </a:moveTo>
                <a:lnTo>
                  <a:pt x="226949" y="0"/>
                </a:lnTo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46480" y="0"/>
            <a:ext cx="6976109" cy="6654386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5" dirty="0" smtClean="0">
                <a:solidFill>
                  <a:srgbClr val="003399"/>
                </a:solidFill>
                <a:latin typeface="Verdana"/>
                <a:cs typeface="Verdana"/>
              </a:rPr>
              <a:t>		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Đa</a:t>
            </a:r>
            <a:r>
              <a:rPr lang="en-US" sz="3200" i="1" u="sng" spc="-5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Phương</a:t>
            </a:r>
            <a:r>
              <a:rPr lang="en-US" sz="3200" i="1" u="sng" spc="-5" dirty="0" smtClean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lang="en-US" sz="3200" i="1" u="sng" spc="-5" dirty="0" err="1" smtClean="0">
                <a:solidFill>
                  <a:srgbClr val="003399"/>
                </a:solidFill>
                <a:latin typeface="Verdana"/>
                <a:cs typeface="Verdana"/>
              </a:rPr>
              <a:t>Tiện</a:t>
            </a:r>
            <a:endParaRPr lang="en-US" sz="3200" i="1" u="sng" spc="-5" dirty="0" smtClean="0">
              <a:solidFill>
                <a:srgbClr val="003399"/>
              </a:solidFill>
              <a:latin typeface="Verdana"/>
              <a:cs typeface="Verdana"/>
            </a:endParaRPr>
          </a:p>
          <a:p>
            <a:pPr marL="12700">
              <a:spcBef>
                <a:spcPts val="151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800" spc="-5" dirty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lang="en-US" sz="2800" spc="-5" dirty="0" smtClean="0">
                <a:solidFill>
                  <a:srgbClr val="003399"/>
                </a:solidFill>
                <a:latin typeface="Verdana"/>
                <a:cs typeface="Verdana"/>
              </a:rPr>
              <a:t>	</a:t>
            </a:r>
            <a:r>
              <a:rPr sz="2000" spc="-5" dirty="0" err="1" smtClean="0">
                <a:solidFill>
                  <a:srgbClr val="C00000"/>
                </a:solidFill>
                <a:latin typeface="Verdana"/>
                <a:cs typeface="Verdana"/>
              </a:rPr>
              <a:t>Âm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thanh nền:</a:t>
            </a:r>
            <a:r>
              <a:rPr sz="2000" spc="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&lt;bgsound</a:t>
            </a:r>
            <a:r>
              <a:rPr sz="2000" spc="-10" dirty="0">
                <a:solidFill>
                  <a:srgbClr val="C00000"/>
                </a:solidFill>
                <a:latin typeface="Verdana"/>
                <a:cs typeface="Verdana"/>
              </a:rPr>
              <a:t>&gt;</a:t>
            </a: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  <a:p>
            <a:pPr marL="756285" lvl="1" indent="-286385">
              <a:spcBef>
                <a:spcPts val="1220"/>
              </a:spcBef>
              <a:buChar char="–"/>
              <a:tabLst>
                <a:tab pos="756920" algn="l"/>
              </a:tabLst>
            </a:pP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Thuộc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tính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</a:p>
          <a:p>
            <a:pPr marL="1155700" lvl="2" indent="-228600">
              <a:spcBef>
                <a:spcPts val="990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src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=“địa chỉ file âm</a:t>
            </a:r>
            <a:r>
              <a:rPr sz="2000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thanh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endParaRPr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155700" lvl="2" indent="-228600">
              <a:spcBef>
                <a:spcPts val="994"/>
              </a:spcBef>
              <a:buFont typeface="Courier New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loop</a:t>
            </a:r>
            <a:r>
              <a:rPr sz="2000" spc="-5" dirty="0">
                <a:solidFill>
                  <a:srgbClr val="C00000"/>
                </a:solidFill>
                <a:latin typeface="Courier New"/>
                <a:cs typeface="Courier New"/>
              </a:rPr>
              <a:t>=“n”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số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lần lặp. </a:t>
            </a:r>
            <a:r>
              <a:rPr sz="2000" dirty="0">
                <a:solidFill>
                  <a:srgbClr val="C00000"/>
                </a:solidFill>
                <a:latin typeface="Verdana"/>
                <a:cs typeface="Verdana"/>
              </a:rPr>
              <a:t>-1: </a:t>
            </a:r>
            <a:r>
              <a:rPr sz="2000" spc="-5" dirty="0">
                <a:solidFill>
                  <a:srgbClr val="C00000"/>
                </a:solidFill>
                <a:latin typeface="Verdana"/>
                <a:cs typeface="Verdana"/>
              </a:rPr>
              <a:t>mặc định: mãi</a:t>
            </a:r>
            <a:r>
              <a:rPr sz="2000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00" spc="-5" dirty="0" err="1">
                <a:solidFill>
                  <a:srgbClr val="C00000"/>
                </a:solidFill>
                <a:latin typeface="Verdana"/>
                <a:cs typeface="Verdana"/>
              </a:rPr>
              <a:t>mãi</a:t>
            </a:r>
            <a:r>
              <a:rPr sz="2000" spc="-5" dirty="0" smtClean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endParaRPr lang="en-US" sz="2000" spc="-5" dirty="0" smtClean="0">
              <a:solidFill>
                <a:srgbClr val="C00000"/>
              </a:solidFill>
              <a:latin typeface="Verdana"/>
              <a:cs typeface="Verdana"/>
            </a:endParaRPr>
          </a:p>
          <a:p>
            <a:pPr marL="12700" marR="741045">
              <a:lnSpc>
                <a:spcPct val="120000"/>
              </a:lnSpc>
              <a:spcBef>
                <a:spcPts val="100"/>
              </a:spcBef>
              <a:buClr>
                <a:srgbClr val="1F5FDF"/>
              </a:buClr>
              <a:tabLst>
                <a:tab pos="355600" algn="l"/>
              </a:tabLst>
            </a:pPr>
            <a:r>
              <a:rPr lang="en-US" sz="2000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	Video </a:t>
            </a:r>
            <a:r>
              <a:rPr lang="en-US" sz="20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trên</a:t>
            </a:r>
            <a:r>
              <a:rPr lang="en-US" sz="20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IE </a:t>
            </a:r>
            <a:r>
              <a:rPr lang="en-US" sz="2000" spc="-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sử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2000" spc="-1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dụng</a:t>
            </a:r>
            <a:r>
              <a:rPr lang="en-US" sz="20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 Windows 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cs typeface="Verdana"/>
              </a:rPr>
              <a:t>Media  Player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Verdana"/>
              <a:cs typeface="Verdana"/>
            </a:endParaRPr>
          </a:p>
          <a:p>
            <a:pPr marL="469900">
              <a:spcBef>
                <a:spcPts val="117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&lt;object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10" dirty="0" err="1">
                <a:solidFill>
                  <a:srgbClr val="C00000"/>
                </a:solidFill>
                <a:latin typeface="Courier New"/>
                <a:cs typeface="Courier New"/>
              </a:rPr>
              <a:t>classid</a:t>
            </a:r>
            <a:r>
              <a:rPr lang="en-US" sz="2000" spc="-10" dirty="0">
                <a:solidFill>
                  <a:srgbClr val="C00000"/>
                </a:solidFill>
                <a:latin typeface="Courier New"/>
                <a:cs typeface="Courier New"/>
              </a:rPr>
              <a:t>="clsid:22D6F312-B0F6-11D0-94AB-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0080C74C7E95“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8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id="MediaPlayer1“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756285">
              <a:spcBef>
                <a:spcPts val="57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width=“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rộng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”</a:t>
            </a:r>
            <a:r>
              <a:rPr lang="en-US" sz="2000" spc="-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height=“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cao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”&gt;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664210" algn="ctr">
              <a:spcBef>
                <a:spcPts val="1035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2000" spc="-5" dirty="0" err="1">
                <a:solidFill>
                  <a:srgbClr val="C00000"/>
                </a:solidFill>
                <a:latin typeface="Courier New"/>
                <a:cs typeface="Courier New"/>
              </a:rPr>
              <a:t>param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 name="</a:t>
            </a:r>
            <a:r>
              <a:rPr lang="en-US" sz="2000" spc="-5" dirty="0" err="1">
                <a:solidFill>
                  <a:srgbClr val="C00000"/>
                </a:solidFill>
                <a:latin typeface="Courier New"/>
                <a:cs typeface="Courier New"/>
              </a:rPr>
              <a:t>FileName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" value=“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địa</a:t>
            </a:r>
            <a:r>
              <a:rPr lang="en-US" sz="2000" b="1" i="1" u="heavy" spc="-5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 </a:t>
            </a:r>
            <a:r>
              <a:rPr lang="en-US" sz="2000" b="1" i="1" u="heavy" spc="-5" dirty="0" err="1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chỉ</a:t>
            </a:r>
            <a:r>
              <a:rPr lang="en-US" sz="2000" b="1" i="1" u="heavy" spc="-30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 </a:t>
            </a:r>
            <a:r>
              <a:rPr lang="en-US" sz="2000" b="1" i="1" u="heavy" spc="-5" dirty="0">
                <a:solidFill>
                  <a:srgbClr val="C00000"/>
                </a:solidFill>
                <a:uFill>
                  <a:solidFill>
                    <a:srgbClr val="D5150F"/>
                  </a:solidFill>
                </a:uFill>
                <a:latin typeface="Courier New"/>
                <a:cs typeface="Courier New"/>
              </a:rPr>
              <a:t>file</a:t>
            </a: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"&gt;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469900">
              <a:spcBef>
                <a:spcPts val="1080"/>
              </a:spcBef>
            </a:pPr>
            <a:r>
              <a:rPr lang="en-US" sz="2000" spc="-5" dirty="0">
                <a:solidFill>
                  <a:srgbClr val="C00000"/>
                </a:solidFill>
                <a:latin typeface="Courier New"/>
                <a:cs typeface="Courier New"/>
              </a:rPr>
              <a:t>&lt;/object&gt;</a:t>
            </a:r>
            <a:endParaRPr lang="en-US" sz="20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1155700" lvl="2" indent="-228600">
              <a:spcBef>
                <a:spcPts val="994"/>
              </a:spcBef>
              <a:buFont typeface="Courier New"/>
              <a:buChar char="•"/>
              <a:tabLst>
                <a:tab pos="1156335" algn="l"/>
              </a:tabLst>
            </a:pPr>
            <a:endParaRPr sz="2000" dirty="0">
              <a:solidFill>
                <a:srgbClr val="C00000"/>
              </a:solidFill>
              <a:latin typeface="Verdana"/>
              <a:cs typeface="Verdan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76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9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0" y="873124"/>
            <a:ext cx="10807700" cy="53244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 smtClean="0"/>
              <a:t>		</a:t>
            </a:r>
            <a:r>
              <a:rPr lang="vi-VN" sz="5100" u="sng" dirty="0" smtClean="0">
                <a:solidFill>
                  <a:srgbClr val="7030A0"/>
                </a:solidFill>
              </a:rPr>
              <a:t>Một số thẻ meta thông dụng:</a:t>
            </a:r>
            <a:endParaRPr lang="en-US" sz="5100" u="sng" dirty="0" smtClean="0">
              <a:solidFill>
                <a:srgbClr val="7030A0"/>
              </a:solidFill>
            </a:endParaRPr>
          </a:p>
          <a:p>
            <a:r>
              <a:rPr lang="en-US" sz="3600" dirty="0" err="1" smtClean="0"/>
              <a:t>Thẻ</a:t>
            </a:r>
            <a:r>
              <a:rPr lang="en-US" sz="3600" dirty="0" smtClean="0"/>
              <a:t> </a:t>
            </a:r>
            <a:r>
              <a:rPr lang="en-US" sz="3600" b="1" dirty="0" smtClean="0"/>
              <a:t>&lt;meta&gt;:</a:t>
            </a:r>
          </a:p>
          <a:p>
            <a:pPr marL="0" indent="0">
              <a:buNone/>
            </a:pPr>
            <a:r>
              <a:rPr lang="vi-VN" sz="3600" dirty="0"/>
              <a:t>	</a:t>
            </a:r>
            <a:r>
              <a:rPr lang="en-US" sz="3600" dirty="0" err="1" smtClean="0"/>
              <a:t>Đặt</a:t>
            </a:r>
            <a:r>
              <a:rPr lang="en-US" sz="3600" dirty="0" smtClean="0"/>
              <a:t> ở </a:t>
            </a:r>
            <a:r>
              <a:rPr lang="en-US" sz="3600" dirty="0" err="1" smtClean="0"/>
              <a:t>giữa</a:t>
            </a:r>
            <a:r>
              <a:rPr lang="en-US" sz="3600" dirty="0" smtClean="0"/>
              <a:t> </a:t>
            </a:r>
            <a:r>
              <a:rPr lang="en-US" sz="3600" b="1" dirty="0" smtClean="0"/>
              <a:t>&lt;head&gt;..&lt;/head&gt;</a:t>
            </a:r>
          </a:p>
          <a:p>
            <a:pPr marL="0" indent="0">
              <a:buNone/>
            </a:pPr>
            <a:r>
              <a:rPr lang="vi-VN" sz="3600" dirty="0" smtClean="0"/>
              <a:t>	</a:t>
            </a:r>
            <a:r>
              <a:rPr lang="en-US" sz="3600" dirty="0" err="1" smtClean="0"/>
              <a:t>Có</a:t>
            </a:r>
            <a:r>
              <a:rPr lang="en-US" sz="3600" dirty="0" smtClean="0"/>
              <a:t> 2 </a:t>
            </a:r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viết</a:t>
            </a:r>
            <a:r>
              <a:rPr lang="en-US" sz="3600" dirty="0" smtClean="0"/>
              <a:t> </a:t>
            </a:r>
            <a:r>
              <a:rPr lang="en-US" sz="3600" dirty="0" err="1" smtClean="0"/>
              <a:t>thẻ</a:t>
            </a:r>
            <a:r>
              <a:rPr lang="en-US" sz="3600" dirty="0" smtClean="0"/>
              <a:t> </a:t>
            </a:r>
            <a:r>
              <a:rPr lang="en-US" sz="3600" b="1" dirty="0" smtClean="0"/>
              <a:t>&lt;meta&gt;: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 </a:t>
            </a:r>
            <a:r>
              <a:rPr lang="vi-VN" sz="3600" b="1" dirty="0" smtClean="0"/>
              <a:t>        </a:t>
            </a:r>
            <a:r>
              <a:rPr lang="en-US" sz="3600" b="1" dirty="0" smtClean="0"/>
              <a:t>&lt;META</a:t>
            </a:r>
            <a:r>
              <a:rPr lang="vi-VN" sz="3600" b="1" dirty="0" smtClean="0"/>
              <a:t> NAME=“name”</a:t>
            </a:r>
            <a:r>
              <a:rPr lang="en-US" sz="3600" b="1" dirty="0" smtClean="0"/>
              <a:t> CONTENT</a:t>
            </a:r>
            <a:r>
              <a:rPr lang="vi-VN" sz="3600" b="1" dirty="0" smtClean="0"/>
              <a:t>=“content”&gt;</a:t>
            </a:r>
            <a:endParaRPr lang="vi-VN" sz="3600" b="1" dirty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  </a:t>
            </a:r>
            <a:r>
              <a:rPr lang="vi-VN" sz="3600" b="1" dirty="0" smtClean="0"/>
              <a:t> &lt;META</a:t>
            </a:r>
            <a:r>
              <a:rPr lang="en-US" sz="3600" b="1" dirty="0" smtClean="0"/>
              <a:t> HTTP</a:t>
            </a:r>
            <a:r>
              <a:rPr lang="vi-VN" sz="3600" b="1" dirty="0" smtClean="0"/>
              <a:t>-</a:t>
            </a:r>
            <a:r>
              <a:rPr lang="en-US" sz="3600" b="1" dirty="0" smtClean="0"/>
              <a:t>EQUIV=“name” CONTENT=“content”&gt;</a:t>
            </a:r>
          </a:p>
          <a:p>
            <a:pPr marL="0" indent="0">
              <a:buNone/>
            </a:pPr>
            <a:endParaRPr lang="vi-VN" sz="3600" dirty="0" smtClean="0"/>
          </a:p>
          <a:p>
            <a:pPr marL="0" indent="0">
              <a:buNone/>
            </a:pPr>
            <a:r>
              <a:rPr lang="vi-VN" sz="3600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NAME=description” content=</a:t>
            </a:r>
            <a:r>
              <a:rPr lang="vi-VN" sz="3600" i="1" dirty="0" smtClean="0">
                <a:solidFill>
                  <a:srgbClr val="C00000"/>
                </a:solidFill>
              </a:rPr>
              <a:t>“”&gt;</a:t>
            </a:r>
          </a:p>
          <a:p>
            <a:pPr marL="0" indent="0">
              <a:buNone/>
            </a:pPr>
            <a:r>
              <a:rPr lang="vi-VN" sz="3600" i="1" dirty="0">
                <a:solidFill>
                  <a:srgbClr val="C00000"/>
                </a:solidFill>
              </a:rPr>
              <a:t> </a:t>
            </a:r>
            <a:r>
              <a:rPr lang="vi-VN" sz="3600" i="1" dirty="0" smtClean="0">
                <a:solidFill>
                  <a:srgbClr val="C00000"/>
                </a:solidFill>
              </a:rPr>
              <a:t>       &lt;META NAME=“keywords” content=“”&gt;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&lt;META NAME=“authors”</a:t>
            </a:r>
            <a:r>
              <a:rPr lang="en-US" sz="3600" i="1" dirty="0" smtClean="0">
                <a:solidFill>
                  <a:srgbClr val="C00000"/>
                </a:solidFill>
              </a:rPr>
              <a:t> CONTENT=“author’s name”&gt;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</a:t>
            </a:r>
            <a:r>
              <a:rPr lang="vi-VN" sz="3600" i="1" dirty="0" smtClean="0">
                <a:solidFill>
                  <a:srgbClr val="C00000"/>
                </a:solidFill>
              </a:rPr>
              <a:t>HTTP-EQUIV=“refresh” CONTENT=“delay;url=new url”&gt;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&lt;META HTTP</a:t>
            </a:r>
            <a:r>
              <a:rPr lang="en-US" sz="3600" i="1" dirty="0" smtClean="0">
                <a:solidFill>
                  <a:srgbClr val="C00000"/>
                </a:solidFill>
              </a:rPr>
              <a:t>-EQUIV=expires” CONTENT=“date”&gt;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</a:t>
            </a:r>
            <a:r>
              <a:rPr lang="en-US" sz="3600" i="1" dirty="0" smtClean="0">
                <a:solidFill>
                  <a:srgbClr val="C00000"/>
                </a:solidFill>
              </a:rPr>
              <a:t>&lt;META HTTP-QUIV</a:t>
            </a:r>
            <a:r>
              <a:rPr lang="vi-VN" sz="3600" i="1" dirty="0" smtClean="0">
                <a:solidFill>
                  <a:srgbClr val="C00000"/>
                </a:solidFill>
              </a:rPr>
              <a:t>=“Content-Type”</a:t>
            </a:r>
          </a:p>
          <a:p>
            <a:pPr marL="0" indent="0">
              <a:buNone/>
            </a:pPr>
            <a:r>
              <a:rPr lang="vi-VN" sz="3600" i="1" dirty="0" smtClean="0">
                <a:solidFill>
                  <a:srgbClr val="C00000"/>
                </a:solidFill>
              </a:rPr>
              <a:t>         CONTENT=“text/html; charset=utf-8”&gt;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725"/>
            <a:ext cx="11061700" cy="1196975"/>
          </a:xfrm>
        </p:spPr>
        <p:txBody>
          <a:bodyPr>
            <a:normAutofit/>
          </a:bodyPr>
          <a:lstStyle/>
          <a:p>
            <a:r>
              <a:rPr lang="en-US" sz="3200" u="sng" dirty="0" err="1" smtClean="0">
                <a:solidFill>
                  <a:srgbClr val="7030A0"/>
                </a:solidFill>
              </a:rPr>
              <a:t>Thẻ</a:t>
            </a:r>
            <a:r>
              <a:rPr lang="en-US" sz="3200" u="sng" dirty="0" smtClean="0">
                <a:solidFill>
                  <a:srgbClr val="7030A0"/>
                </a:solidFill>
              </a:rPr>
              <a:t> (Tag)</a:t>
            </a:r>
            <a:r>
              <a:rPr lang="vi-VN" sz="3200" u="sng" dirty="0" smtClean="0">
                <a:solidFill>
                  <a:srgbClr val="7030A0"/>
                </a:solidFill>
              </a:rPr>
              <a:t>					</a:t>
            </a:r>
            <a:r>
              <a:rPr lang="en-US" sz="3200" u="sng" dirty="0" err="1" smtClean="0">
                <a:solidFill>
                  <a:srgbClr val="7030A0"/>
                </a:solidFill>
              </a:rPr>
              <a:t>Thuộc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tính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của</a:t>
            </a:r>
            <a:r>
              <a:rPr lang="en-US" sz="3200" u="sng" dirty="0" smtClean="0">
                <a:solidFill>
                  <a:srgbClr val="7030A0"/>
                </a:solidFill>
              </a:rPr>
              <a:t> </a:t>
            </a:r>
            <a:r>
              <a:rPr lang="en-US" sz="3200" u="sng" dirty="0" err="1" smtClean="0">
                <a:solidFill>
                  <a:srgbClr val="7030A0"/>
                </a:solidFill>
              </a:rPr>
              <a:t>thẻ</a:t>
            </a:r>
            <a:r>
              <a:rPr lang="en-US" sz="3200" u="sng" dirty="0" smtClean="0">
                <a:solidFill>
                  <a:srgbClr val="7030A0"/>
                </a:solidFill>
              </a:rPr>
              <a:t>(Property)</a:t>
            </a:r>
            <a:endParaRPr lang="en-US" sz="3200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1589"/>
            <a:ext cx="4184035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dirty="0"/>
              <a:t>Có nhiều thẻ, mỗi thẻ có 1 tên và mang ý nghĩa</a:t>
            </a:r>
            <a:br>
              <a:rPr lang="vi-VN" sz="2400" dirty="0"/>
            </a:br>
            <a:r>
              <a:rPr lang="vi-VN" sz="2400" dirty="0"/>
              <a:t>khác nhau.</a:t>
            </a:r>
            <a:br>
              <a:rPr lang="vi-VN" sz="2400" dirty="0"/>
            </a:br>
            <a:r>
              <a:rPr lang="en-US" sz="2400" dirty="0"/>
              <a:t> </a:t>
            </a:r>
            <a:r>
              <a:rPr lang="vi-VN" sz="2400" dirty="0" smtClean="0"/>
              <a:t>Có </a:t>
            </a:r>
            <a:r>
              <a:rPr lang="vi-VN" sz="2400" dirty="0"/>
              <a:t>2 loại thẻ: thẻ đóng và thẻ mở</a:t>
            </a:r>
            <a:br>
              <a:rPr lang="vi-VN" sz="2400" dirty="0"/>
            </a:br>
            <a:r>
              <a:rPr lang="vi-VN" sz="2400" dirty="0" smtClean="0"/>
              <a:t>Cách </a:t>
            </a:r>
            <a:r>
              <a:rPr lang="vi-VN" sz="2400" dirty="0"/>
              <a:t>viết thẻ:</a:t>
            </a:r>
            <a:br>
              <a:rPr lang="vi-VN" sz="2400" dirty="0"/>
            </a:br>
            <a:r>
              <a:rPr lang="vi-VN" sz="2400" dirty="0"/>
              <a:t>– Thẻ mở: </a:t>
            </a:r>
            <a:r>
              <a:rPr lang="vi-VN" sz="2400" b="1" dirty="0"/>
              <a:t>&lt;tên_thẻ&gt;</a:t>
            </a:r>
            <a:br>
              <a:rPr lang="vi-VN" sz="2400" b="1" dirty="0"/>
            </a:br>
            <a:r>
              <a:rPr lang="vi-VN" sz="2400" dirty="0"/>
              <a:t>Ví dụ: &lt;u&gt;, &lt;p&gt;, &lt;img&gt;…</a:t>
            </a:r>
            <a:br>
              <a:rPr lang="vi-VN" sz="2400" dirty="0"/>
            </a:br>
            <a:r>
              <a:rPr lang="vi-VN" sz="2400" dirty="0"/>
              <a:t>– Thẻ đóng tương ứng: </a:t>
            </a:r>
            <a:r>
              <a:rPr lang="vi-VN" sz="2400" b="1" dirty="0"/>
              <a:t>&lt;/tên_thẻ&gt;</a:t>
            </a:r>
            <a:br>
              <a:rPr lang="vi-VN" sz="2400" b="1" dirty="0"/>
            </a:br>
            <a:r>
              <a:rPr lang="vi-VN" sz="2400" dirty="0"/>
              <a:t>Ví dụ: &lt;/u&gt;, &lt;/p&gt;</a:t>
            </a:r>
            <a:br>
              <a:rPr lang="vi-VN" sz="2400" dirty="0"/>
            </a:br>
            <a:r>
              <a:rPr lang="vi-VN" sz="2400" dirty="0"/>
              <a:t>Chú ý: luôn có thẻ mở nhưng có thể không có thẻ đóng</a:t>
            </a:r>
            <a:br>
              <a:rPr lang="vi-VN" sz="2400" dirty="0"/>
            </a:br>
            <a:r>
              <a:rPr lang="vi-VN" sz="2400" dirty="0"/>
              <a:t>tương ứng. Ví dụ: &lt;img&gt; không có thẻ đóng</a:t>
            </a:r>
            <a:r>
              <a:rPr lang="vi-VN" sz="2400" dirty="0" smtClean="0"/>
              <a:t> </a:t>
            </a:r>
            <a:br>
              <a:rPr lang="vi-VN" sz="2400" dirty="0" smtClean="0"/>
            </a:b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71589"/>
            <a:ext cx="6019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000" dirty="0" smtClean="0"/>
              <a:t>  Một thẻ có thể có các thuộc tính nhằm bổ sung tác dụng cho thẻ</a:t>
            </a:r>
            <a:endParaRPr lang="vi-VN" sz="2000" dirty="0"/>
          </a:p>
          <a:p>
            <a:pPr marL="0" indent="0">
              <a:buNone/>
            </a:pPr>
            <a:r>
              <a:rPr lang="vi-VN" sz="2000" dirty="0" smtClean="0"/>
              <a:t>  Mỗi thuộc tính có tên thuộc tính (tên_TT)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  Viết thẻ có thuộc tính: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&lt;</a:t>
            </a:r>
            <a:r>
              <a:rPr lang="en-US" sz="2000" b="1" dirty="0" err="1" smtClean="0"/>
              <a:t>tên_thẻ</a:t>
            </a:r>
            <a:r>
              <a:rPr lang="en-US" sz="2000" b="1" dirty="0" smtClean="0"/>
              <a:t> tên_TT1=“</a:t>
            </a:r>
            <a:r>
              <a:rPr lang="en-US" sz="2000" b="1" dirty="0" err="1" smtClean="0"/>
              <a:t>giá</a:t>
            </a:r>
            <a:r>
              <a:rPr lang="en-US" sz="2000" b="1" dirty="0" smtClean="0"/>
              <a:t> trị1” tên_TT2=“</a:t>
            </a:r>
            <a:r>
              <a:rPr lang="en-US" sz="2000" b="1" dirty="0" err="1" smtClean="0"/>
              <a:t>giá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trị</a:t>
            </a:r>
            <a:r>
              <a:rPr lang="en-US" sz="2000" b="1" dirty="0"/>
              <a:t> </a:t>
            </a:r>
            <a:r>
              <a:rPr lang="en-US" sz="2000" b="1" dirty="0" smtClean="0"/>
              <a:t>2”…&gt;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vi-VN" sz="2000" dirty="0" smtClean="0"/>
              <a:t>Chú ý:</a:t>
            </a:r>
          </a:p>
          <a:p>
            <a:pPr marL="0" indent="0">
              <a:buNone/>
            </a:pPr>
            <a:r>
              <a:rPr lang="vi-VN" sz="2000" dirty="0"/>
              <a:t> </a:t>
            </a:r>
            <a:r>
              <a:rPr lang="vi-VN" sz="2000" dirty="0" smtClean="0"/>
              <a:t>  – Có thể thay đổi thứ tự, số lượng các thuộc tính mà không gây ra lỗi cú pháp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vi-VN" sz="2000" dirty="0" smtClean="0"/>
              <a:t>– Sự hỗ trợ các thẻ, thuộc tính ở mỗi trình duyệt là khác nhau. Chỉ giống nhau ở các thẻ, thuộc tính cơ bản. 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   – Thẻ đóng của thẻ có thuộc tính vẫn viết bình thường.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07" y="3018761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2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 err="1" smtClean="0">
                <a:solidFill>
                  <a:srgbClr val="7030A0"/>
                </a:solidFill>
              </a:rPr>
              <a:t>Cách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tạo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lập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một</a:t>
            </a:r>
            <a:r>
              <a:rPr lang="en-US" sz="3600" u="sng" dirty="0" smtClean="0">
                <a:solidFill>
                  <a:srgbClr val="7030A0"/>
                </a:solidFill>
              </a:rPr>
              <a:t> </a:t>
            </a:r>
            <a:r>
              <a:rPr lang="en-US" sz="3600" u="sng" dirty="0" err="1" smtClean="0">
                <a:solidFill>
                  <a:srgbClr val="7030A0"/>
                </a:solidFill>
              </a:rPr>
              <a:t>trang</a:t>
            </a:r>
            <a:r>
              <a:rPr lang="en-US" sz="3600" u="sng" dirty="0" smtClean="0">
                <a:solidFill>
                  <a:srgbClr val="7030A0"/>
                </a:solidFill>
              </a:rPr>
              <a:t> web </a:t>
            </a:r>
            <a:r>
              <a:rPr lang="en-US" sz="3600" u="sng" dirty="0" err="1" smtClean="0">
                <a:solidFill>
                  <a:srgbClr val="7030A0"/>
                </a:solidFill>
              </a:rPr>
              <a:t>bằng</a:t>
            </a:r>
            <a:r>
              <a:rPr lang="en-US" sz="3600" u="sng" dirty="0" smtClean="0">
                <a:solidFill>
                  <a:srgbClr val="7030A0"/>
                </a:solidFill>
              </a:rPr>
              <a:t> HTML</a:t>
            </a:r>
            <a:endParaRPr lang="en-US" sz="3600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873125"/>
            <a:ext cx="10248900" cy="2619375"/>
          </a:xfrm>
        </p:spPr>
        <p:txBody>
          <a:bodyPr>
            <a:noAutofit/>
          </a:bodyPr>
          <a:lstStyle/>
          <a:p>
            <a:r>
              <a:rPr lang="vi-VN" sz="1800" dirty="0" smtClean="0"/>
              <a:t>Trang HTML có phần mở rộng (đuôi) là .HTM hoặc .HTML</a:t>
            </a:r>
            <a:endParaRPr lang="en-US" sz="1800" dirty="0" smtClean="0"/>
          </a:p>
          <a:p>
            <a:r>
              <a:rPr lang="vi-VN" sz="1800" dirty="0" smtClean="0"/>
              <a:t> Có thể tạo trang HTML bằng bất cứ trình soạn thảo “văn bản thuần” nào (Notepad, EditPlus, Turbo Pascal,…)</a:t>
            </a:r>
            <a:r>
              <a:rPr lang="en-US" sz="1800" dirty="0" smtClean="0"/>
              <a:t>.</a:t>
            </a:r>
          </a:p>
          <a:p>
            <a:r>
              <a:rPr lang="vi-VN" sz="1800" dirty="0" smtClean="0"/>
              <a:t>Có nhiều trình soạn thảo HTML cho phép NSD soạn thảo trực quan, kết quả sinh ra HTML tương ứng như: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</a:t>
            </a:r>
            <a:r>
              <a:rPr lang="vi-VN" sz="1800" dirty="0" smtClean="0"/>
              <a:t>– Microsoft FrontPage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vi-VN" sz="1800" dirty="0" smtClean="0"/>
              <a:t>– Macromedia Dreamweaver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vi-VN" sz="1800" dirty="0" smtClean="0"/>
              <a:t>– …</a:t>
            </a:r>
            <a:endParaRPr lang="en-US" sz="1800" dirty="0" smtClean="0"/>
          </a:p>
          <a:p>
            <a:pPr marL="0" indent="0">
              <a:buNone/>
            </a:pPr>
            <a:r>
              <a:rPr lang="vi-VN" sz="1800" dirty="0" smtClean="0"/>
              <a:t>   </a:t>
            </a:r>
            <a:r>
              <a:rPr lang="vi-VN" sz="1800" dirty="0" smtClean="0">
                <a:solidFill>
                  <a:schemeClr val="accent2"/>
                </a:solidFill>
              </a:rPr>
              <a:t>Soạn thảo: </a:t>
            </a:r>
            <a:r>
              <a:rPr lang="vi-VN" sz="1800" dirty="0" smtClean="0"/>
              <a:t>– Mở trình soạn thảo văn bản thuần (VD Notepad) gõ ND dưới </a:t>
            </a:r>
            <a:endParaRPr lang="en-US" sz="1800" dirty="0" smtClean="0"/>
          </a:p>
          <a:p>
            <a:pPr marL="0" indent="0">
              <a:buNone/>
            </a:pPr>
            <a:r>
              <a:rPr lang="vi-VN" sz="1800" dirty="0" smtClean="0"/>
              <a:t>  – </a:t>
            </a:r>
            <a:r>
              <a:rPr lang="en-US" sz="1800" dirty="0" err="1" smtClean="0"/>
              <a:t>Lưu</a:t>
            </a:r>
            <a:r>
              <a:rPr lang="vi-VN" sz="1800" dirty="0" smtClean="0"/>
              <a:t> lại với tên “</a:t>
            </a:r>
            <a:r>
              <a:rPr lang="en-US" sz="1800" dirty="0"/>
              <a:t> </a:t>
            </a:r>
            <a:r>
              <a:rPr lang="en-US" sz="1800" dirty="0" smtClean="0"/>
              <a:t>ngocanh.html</a:t>
            </a:r>
            <a:r>
              <a:rPr lang="vi-VN" sz="1800" dirty="0" smtClean="0"/>
              <a:t>”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7" y="4287837"/>
            <a:ext cx="5305624" cy="22780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-404019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336675"/>
            <a:ext cx="111125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ngocanh.html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vừa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rồi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duyệt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bên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Quay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Notepad,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rồi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err="1" smtClean="0">
                <a:latin typeface="Arial" panose="020B0604020202020204" pitchFamily="34" charset="0"/>
              </a:rPr>
              <a:t>đó</a:t>
            </a:r>
            <a:r>
              <a:rPr lang="en-US" altLang="en-US" sz="1800" dirty="0" smtClean="0">
                <a:latin typeface="Arial" panose="020B0604020202020204" pitchFamily="34" charset="0"/>
              </a:rPr>
              <a:t> F5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sẽ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hiện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ra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thông</a:t>
            </a:r>
            <a:r>
              <a:rPr lang="en-US" altLang="en-US" sz="1800" dirty="0" smtClean="0">
                <a:latin typeface="Arial" panose="020B0604020202020204" pitchFamily="34" charset="0"/>
              </a:rPr>
              <a:t> tin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vừa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sửa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/>
              <a:t>Soạn</a:t>
            </a:r>
            <a:r>
              <a:rPr lang="en-US" sz="1800" dirty="0" smtClean="0"/>
              <a:t> </a:t>
            </a:r>
            <a:r>
              <a:rPr lang="en-US" sz="1800" dirty="0" err="1" smtClean="0"/>
              <a:t>thảo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Văn </a:t>
            </a:r>
            <a:r>
              <a:rPr lang="vi-VN" sz="1800" dirty="0"/>
              <a:t>bản được soạn thảo như bình thường trong các file HTML </a:t>
            </a: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Lưu </a:t>
            </a:r>
            <a:r>
              <a:rPr lang="vi-VN" sz="1800" dirty="0"/>
              <a:t>ý: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– </a:t>
            </a:r>
            <a:r>
              <a:rPr lang="vi-VN" sz="1800" dirty="0"/>
              <a:t>Mọi khoảng trống, dấu xuống dòng trong HTML được thể hiện trên trang web là 1 khoảng trống duy nhất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– </a:t>
            </a:r>
            <a:r>
              <a:rPr lang="vi-VN" sz="1800" dirty="0"/>
              <a:t>Để gõ một số ký tự đặc biệt ta phải sử dụng mã: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Khoảng trống (trong trường hợp muốn có nhiều hơn 1 ký tự trống): </a:t>
            </a:r>
            <a:r>
              <a:rPr lang="en-US" sz="1800" dirty="0" smtClean="0"/>
              <a:t>&amp;</a:t>
            </a:r>
            <a:r>
              <a:rPr lang="en-US" sz="1800" dirty="0" err="1" smtClean="0"/>
              <a:t>nbsp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Dấu nhỏ hơn </a:t>
            </a:r>
            <a:r>
              <a:rPr lang="en-US" sz="1800" dirty="0" smtClean="0"/>
              <a:t>(</a:t>
            </a:r>
            <a:r>
              <a:rPr lang="vi-VN" sz="1800" dirty="0" smtClean="0"/>
              <a:t>&lt;</a:t>
            </a:r>
            <a:r>
              <a:rPr lang="en-US" sz="1800" dirty="0" smtClean="0"/>
              <a:t>)</a:t>
            </a:r>
            <a:r>
              <a:rPr lang="vi-VN" sz="1800" dirty="0" smtClean="0"/>
              <a:t> 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lớn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(&gt;): &amp;</a:t>
            </a:r>
            <a:r>
              <a:rPr lang="en-US" sz="1800" dirty="0" err="1" smtClean="0"/>
              <a:t>lt</a:t>
            </a:r>
            <a:r>
              <a:rPr lang="en-US" sz="1800" dirty="0" smtClean="0"/>
              <a:t>;            &amp;</a:t>
            </a:r>
            <a:r>
              <a:rPr lang="en-US" sz="1800" dirty="0" err="1" smtClean="0"/>
              <a:t>gt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Dấu ngoặc kép </a:t>
            </a:r>
            <a:r>
              <a:rPr lang="vi-VN" sz="1800" dirty="0" smtClean="0"/>
              <a:t>(</a:t>
            </a:r>
            <a:r>
              <a:rPr lang="en-US" sz="1800" dirty="0" smtClean="0"/>
              <a:t>“): &amp;</a:t>
            </a:r>
            <a:r>
              <a:rPr lang="en-US" sz="1800" dirty="0" err="1" smtClean="0"/>
              <a:t>quot</a:t>
            </a:r>
            <a:r>
              <a:rPr lang="en-US" sz="1800" dirty="0" smtClean="0"/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Ký hiệu </a:t>
            </a:r>
            <a:r>
              <a:rPr lang="vi-VN" sz="1800" dirty="0" smtClean="0"/>
              <a:t>©</a:t>
            </a:r>
            <a:r>
              <a:rPr lang="en-US" sz="1800" dirty="0" smtClean="0"/>
              <a:t>:  &amp;copy;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• </a:t>
            </a:r>
            <a:r>
              <a:rPr lang="vi-VN" sz="1800" dirty="0"/>
              <a:t>… </a:t>
            </a: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vi-VN" sz="1800" dirty="0" smtClean="0"/>
              <a:t>Ghi </a:t>
            </a:r>
            <a:r>
              <a:rPr lang="vi-VN" sz="1800" dirty="0"/>
              <a:t>chú trong HTML: </a:t>
            </a:r>
            <a:endParaRPr 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&lt;!---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Chú</a:t>
            </a:r>
            <a:r>
              <a:rPr lang="en-US" sz="1800" dirty="0" smtClean="0"/>
              <a:t>---!&gt;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41" y="1475124"/>
            <a:ext cx="5450909" cy="162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700" y="1117600"/>
            <a:ext cx="5118100" cy="5059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   </a:t>
            </a:r>
            <a:r>
              <a:rPr lang="en-US" sz="4500" u="sng" dirty="0" err="1" smtClean="0">
                <a:solidFill>
                  <a:srgbClr val="7030A0"/>
                </a:solidFill>
              </a:rPr>
              <a:t>Thẻ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định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dạng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ký</a:t>
            </a:r>
            <a:r>
              <a:rPr lang="en-US" sz="4500" u="sng" dirty="0" smtClean="0">
                <a:solidFill>
                  <a:srgbClr val="7030A0"/>
                </a:solidFill>
              </a:rPr>
              <a:t> </a:t>
            </a:r>
            <a:r>
              <a:rPr lang="en-US" sz="4500" u="sng" dirty="0" err="1" smtClean="0">
                <a:solidFill>
                  <a:srgbClr val="7030A0"/>
                </a:solidFill>
              </a:rPr>
              <a:t>tự</a:t>
            </a:r>
            <a:r>
              <a:rPr lang="en-US" sz="45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900" dirty="0" err="1" smtClean="0"/>
              <a:t>Đậm</a:t>
            </a:r>
            <a:r>
              <a:rPr lang="en-US" sz="2900" dirty="0" smtClean="0"/>
              <a:t>, </a:t>
            </a:r>
            <a:r>
              <a:rPr lang="en-US" sz="2900" dirty="0" err="1" smtClean="0"/>
              <a:t>nghiêng</a:t>
            </a:r>
            <a:r>
              <a:rPr lang="en-US" sz="2900" dirty="0" smtClean="0"/>
              <a:t>, </a:t>
            </a:r>
            <a:r>
              <a:rPr lang="en-US" sz="2900" dirty="0" err="1" smtClean="0"/>
              <a:t>gạch</a:t>
            </a:r>
            <a:r>
              <a:rPr lang="en-US" sz="2900" dirty="0" smtClean="0"/>
              <a:t> </a:t>
            </a:r>
            <a:r>
              <a:rPr lang="en-US" sz="2900" dirty="0" err="1" smtClean="0"/>
              <a:t>chân</a:t>
            </a:r>
            <a:r>
              <a:rPr lang="en-US" sz="2900" dirty="0" smtClean="0"/>
              <a:t>: </a:t>
            </a:r>
            <a:r>
              <a:rPr lang="en-US" sz="2900" b="1" dirty="0" smtClean="0"/>
              <a:t>&lt;b&gt;</a:t>
            </a:r>
            <a:r>
              <a:rPr lang="vi-VN" sz="2900" b="1" dirty="0" smtClean="0"/>
              <a:t>...&lt;/b&gt;</a:t>
            </a:r>
            <a:r>
              <a:rPr lang="en-US" sz="2900" b="1" dirty="0" smtClean="0"/>
              <a:t>, &lt;</a:t>
            </a:r>
            <a:r>
              <a:rPr lang="en-US" sz="2900" b="1" dirty="0" err="1" smtClean="0"/>
              <a:t>i</a:t>
            </a:r>
            <a:r>
              <a:rPr lang="en-US" sz="2900" b="1" dirty="0" smtClean="0"/>
              <a:t>&gt;…&lt;/</a:t>
            </a:r>
            <a:r>
              <a:rPr lang="en-US" sz="2900" b="1" dirty="0" err="1" smtClean="0"/>
              <a:t>i</a:t>
            </a:r>
            <a:r>
              <a:rPr lang="en-US" sz="2900" b="1" dirty="0" smtClean="0"/>
              <a:t>&gt;, &lt;u&gt;…&lt;/u&gt;</a:t>
            </a:r>
          </a:p>
          <a:p>
            <a:r>
              <a:rPr lang="en-US" sz="2900" dirty="0" err="1" smtClean="0"/>
              <a:t>Chỉ</a:t>
            </a:r>
            <a:r>
              <a:rPr lang="en-US" sz="2900" dirty="0" smtClean="0"/>
              <a:t> </a:t>
            </a:r>
            <a:r>
              <a:rPr lang="en-US" sz="2900" dirty="0" err="1" smtClean="0"/>
              <a:t>số</a:t>
            </a:r>
            <a:r>
              <a:rPr lang="en-US" sz="2900" dirty="0" smtClean="0"/>
              <a:t> </a:t>
            </a:r>
            <a:r>
              <a:rPr lang="en-US" sz="2900" dirty="0" err="1" smtClean="0"/>
              <a:t>trên</a:t>
            </a:r>
            <a:r>
              <a:rPr lang="en-US" sz="2900" dirty="0" smtClean="0"/>
              <a:t>:</a:t>
            </a:r>
            <a:r>
              <a:rPr lang="vi-VN" sz="2900" dirty="0" smtClean="0"/>
              <a:t> </a:t>
            </a:r>
            <a:r>
              <a:rPr lang="vi-VN" sz="2900" b="1" dirty="0" smtClean="0"/>
              <a:t>&lt;sup&gt;...&lt;/sup&gt;</a:t>
            </a:r>
          </a:p>
          <a:p>
            <a:r>
              <a:rPr lang="vi-VN" sz="2900" dirty="0" smtClean="0"/>
              <a:t>Chỉ số dưới: </a:t>
            </a:r>
            <a:r>
              <a:rPr lang="vi-VN" sz="2900" b="1" dirty="0" smtClean="0"/>
              <a:t>&lt;</a:t>
            </a:r>
            <a:r>
              <a:rPr lang="en-US" sz="2900" b="1" dirty="0" smtClean="0"/>
              <a:t>sub&gt;…&lt;/sub&gt;</a:t>
            </a:r>
          </a:p>
          <a:p>
            <a:r>
              <a:rPr lang="en-US" sz="2900" dirty="0" smtClean="0"/>
              <a:t>Font </a:t>
            </a:r>
            <a:r>
              <a:rPr lang="en-US" sz="2900" dirty="0" err="1" smtClean="0"/>
              <a:t>chữ</a:t>
            </a:r>
            <a:r>
              <a:rPr lang="en-US" sz="2900" dirty="0" smtClean="0"/>
              <a:t>: </a:t>
            </a:r>
            <a:r>
              <a:rPr lang="en-US" sz="2900" b="1" dirty="0" smtClean="0"/>
              <a:t>&lt;font&gt;…&lt;/font&gt;</a:t>
            </a:r>
          </a:p>
          <a:p>
            <a:r>
              <a:rPr lang="en-US" sz="2900" dirty="0"/>
              <a:t> </a:t>
            </a:r>
            <a:r>
              <a:rPr lang="en-US" sz="2900" dirty="0" smtClean="0">
                <a:solidFill>
                  <a:schemeClr val="accent2"/>
                </a:solidFill>
              </a:rPr>
              <a:t>-</a:t>
            </a:r>
            <a:r>
              <a:rPr lang="en-US" sz="2900" dirty="0" err="1" smtClean="0">
                <a:solidFill>
                  <a:schemeClr val="accent2"/>
                </a:solidFill>
              </a:rPr>
              <a:t>Thuộc</a:t>
            </a:r>
            <a:r>
              <a:rPr lang="en-US" sz="2900" dirty="0" smtClean="0">
                <a:solidFill>
                  <a:schemeClr val="accent2"/>
                </a:solidFill>
              </a:rPr>
              <a:t> </a:t>
            </a:r>
            <a:r>
              <a:rPr lang="en-US" sz="2900" dirty="0" err="1" smtClean="0">
                <a:solidFill>
                  <a:schemeClr val="accent2"/>
                </a:solidFill>
              </a:rPr>
              <a:t>tính</a:t>
            </a:r>
            <a:r>
              <a:rPr lang="en-US" sz="2900" dirty="0" smtClean="0">
                <a:solidFill>
                  <a:schemeClr val="accent2"/>
                </a:solidFill>
              </a:rPr>
              <a:t>:</a:t>
            </a:r>
            <a:endParaRPr lang="vi-VN" sz="29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vi-VN" sz="2900" dirty="0"/>
              <a:t> </a:t>
            </a:r>
            <a:r>
              <a:rPr lang="vi-VN" sz="2900" dirty="0" smtClean="0"/>
              <a:t>          Face=“tên font chữ”</a:t>
            </a:r>
          </a:p>
          <a:p>
            <a:pPr marL="457200" lvl="1" indent="0">
              <a:buNone/>
            </a:pPr>
            <a:r>
              <a:rPr lang="vi-VN" sz="2900" dirty="0" smtClean="0"/>
              <a:t>    Size=“kích thước”</a:t>
            </a:r>
          </a:p>
          <a:p>
            <a:pPr marL="457200" lvl="1" indent="0">
              <a:buNone/>
            </a:pPr>
            <a:r>
              <a:rPr lang="vi-VN" sz="2900" dirty="0" smtClean="0"/>
              <a:t>    Color=“màu”</a:t>
            </a:r>
          </a:p>
          <a:p>
            <a:pPr lvl="2"/>
            <a:r>
              <a:rPr lang="vi-VN" sz="2900" dirty="0" smtClean="0"/>
              <a:t>Viết bằng tên tiếng Anh(</a:t>
            </a:r>
            <a:r>
              <a:rPr lang="vi-VN" sz="2900" dirty="0" smtClean="0">
                <a:solidFill>
                  <a:schemeClr val="accent2"/>
                </a:solidFill>
              </a:rPr>
              <a:t>red, blue,..)</a:t>
            </a:r>
          </a:p>
          <a:p>
            <a:pPr lvl="2"/>
            <a:r>
              <a:rPr lang="vi-VN" sz="2900" dirty="0" smtClean="0"/>
              <a:t>Viết dạng </a:t>
            </a:r>
            <a:r>
              <a:rPr lang="vi-VN" sz="2900" b="1" dirty="0" smtClean="0"/>
              <a:t>#RRGGBB</a:t>
            </a:r>
            <a:r>
              <a:rPr lang="en-US" sz="2900" b="1" dirty="0" smtClean="0"/>
              <a:t>, RR, GG, BB </a:t>
            </a:r>
            <a:r>
              <a:rPr lang="en-US" sz="2900" dirty="0" smtClean="0"/>
              <a:t>ở </a:t>
            </a:r>
            <a:r>
              <a:rPr lang="en-US" sz="2900" dirty="0" err="1" smtClean="0"/>
              <a:t>dạng</a:t>
            </a:r>
            <a:r>
              <a:rPr lang="en-US" sz="2900" dirty="0" smtClean="0"/>
              <a:t> </a:t>
            </a:r>
            <a:r>
              <a:rPr lang="en-US" sz="2900" dirty="0" err="1" smtClean="0"/>
              <a:t>hexa</a:t>
            </a:r>
            <a:r>
              <a:rPr lang="en-US" sz="2900" dirty="0" smtClean="0"/>
              <a:t>. </a:t>
            </a:r>
            <a:r>
              <a:rPr lang="en-US" sz="2900" dirty="0" err="1" smtClean="0"/>
              <a:t>Ví</a:t>
            </a:r>
            <a:r>
              <a:rPr lang="en-US" sz="2900" dirty="0" smtClean="0"/>
              <a:t> </a:t>
            </a:r>
            <a:r>
              <a:rPr lang="en-US" sz="2900" dirty="0" err="1" smtClean="0"/>
              <a:t>dụ</a:t>
            </a:r>
            <a:r>
              <a:rPr lang="en-US" sz="2900" dirty="0" smtClean="0"/>
              <a:t>:</a:t>
            </a:r>
          </a:p>
          <a:p>
            <a:pPr lvl="3"/>
            <a:r>
              <a:rPr lang="en-US" sz="2900" b="1" dirty="0" smtClean="0"/>
              <a:t>#</a:t>
            </a:r>
            <a:r>
              <a:rPr lang="vi-VN" sz="2900" b="1" dirty="0" smtClean="0"/>
              <a:t>FFFFFF</a:t>
            </a:r>
            <a:r>
              <a:rPr lang="vi-VN" sz="2900" dirty="0" smtClean="0"/>
              <a:t>: Trắng</a:t>
            </a:r>
            <a:r>
              <a:rPr lang="vi-VN" sz="2900" b="1" dirty="0" smtClean="0"/>
              <a:t>, #FF0000</a:t>
            </a:r>
            <a:r>
              <a:rPr lang="vi-VN" sz="2900" dirty="0" smtClean="0"/>
              <a:t>: Đỏ,...</a:t>
            </a:r>
            <a:endParaRPr lang="en-US" sz="29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1900"/>
            <a:ext cx="5156200" cy="4945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dirty="0" smtClean="0"/>
              <a:t>    </a:t>
            </a:r>
            <a:r>
              <a:rPr lang="vi-VN" sz="4500" u="sng" dirty="0" smtClean="0">
                <a:solidFill>
                  <a:srgbClr val="7030A0"/>
                </a:solidFill>
              </a:rPr>
              <a:t>Tiêu đề, đoạn văn, ngắt dòng:</a:t>
            </a:r>
          </a:p>
          <a:p>
            <a:r>
              <a:rPr lang="vi-VN" dirty="0" smtClean="0"/>
              <a:t>Tiêu </a:t>
            </a:r>
            <a:r>
              <a:rPr lang="vi-VN" dirty="0"/>
              <a:t>đề: với kích thước nhỏ dần </a:t>
            </a:r>
            <a:endParaRPr lang="vi-VN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-</a:t>
            </a:r>
            <a:r>
              <a:rPr lang="vi-VN" b="1" dirty="0" smtClean="0"/>
              <a:t>&lt;h1&gt;...&lt;/h1&gt;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b="1" dirty="0" smtClean="0"/>
              <a:t>&lt;</a:t>
            </a:r>
            <a:r>
              <a:rPr lang="vi-VN" b="1" dirty="0" smtClean="0"/>
              <a:t>h6&gt;...&lt;/h6&gt;</a:t>
            </a:r>
            <a:endParaRPr lang="vi-VN" b="1" dirty="0"/>
          </a:p>
          <a:p>
            <a:r>
              <a:rPr lang="vi-VN" dirty="0" smtClean="0"/>
              <a:t> Sau </a:t>
            </a:r>
            <a:r>
              <a:rPr lang="vi-VN" dirty="0"/>
              <a:t>mỗi tiêu đề, văn bản tự động xuống dòng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– </a:t>
            </a:r>
            <a:r>
              <a:rPr lang="vi-VN" dirty="0"/>
              <a:t>Thuộc tính: 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•   </a:t>
            </a:r>
            <a:r>
              <a:rPr lang="vi-VN" dirty="0" smtClean="0">
                <a:solidFill>
                  <a:srgbClr val="C00000"/>
                </a:solidFill>
              </a:rPr>
              <a:t> </a:t>
            </a:r>
            <a:r>
              <a:rPr lang="vi-VN" dirty="0">
                <a:solidFill>
                  <a:srgbClr val="C00000"/>
                </a:solidFill>
              </a:rPr>
              <a:t>align</a:t>
            </a:r>
            <a:r>
              <a:rPr lang="vi-VN" dirty="0"/>
              <a:t>=“cách căn chỉnh lề</a:t>
            </a:r>
            <a:r>
              <a:rPr lang="vi-VN" dirty="0">
                <a:solidFill>
                  <a:srgbClr val="C00000"/>
                </a:solidFill>
              </a:rPr>
              <a:t>”: left, right, center, </a:t>
            </a:r>
            <a:r>
              <a:rPr lang="vi-VN" dirty="0" smtClean="0">
                <a:solidFill>
                  <a:srgbClr val="C00000"/>
                </a:solidFill>
              </a:rPr>
              <a:t>justify</a:t>
            </a:r>
          </a:p>
          <a:p>
            <a:pPr marL="0" indent="0">
              <a:buNone/>
            </a:pPr>
            <a:r>
              <a:rPr lang="vi-VN" dirty="0" smtClean="0"/>
              <a:t> </a:t>
            </a:r>
            <a:r>
              <a:rPr lang="vi-VN" dirty="0"/>
              <a:t>Đoạn </a:t>
            </a:r>
            <a:r>
              <a:rPr lang="vi-VN" dirty="0" smtClean="0"/>
              <a:t>văn: </a:t>
            </a:r>
            <a:r>
              <a:rPr lang="vi-VN" b="1" dirty="0" smtClean="0"/>
              <a:t>&lt;p&gt;...&lt;/p&gt;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lang="vi-VN" dirty="0" smtClean="0"/>
              <a:t>	– </a:t>
            </a:r>
            <a:r>
              <a:rPr lang="vi-VN" dirty="0"/>
              <a:t>Thuộc tính: </a:t>
            </a:r>
            <a:endParaRPr lang="vi-VN" dirty="0" smtClean="0"/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+</a:t>
            </a:r>
            <a:r>
              <a:rPr lang="vi-VN" dirty="0" smtClean="0">
                <a:solidFill>
                  <a:srgbClr val="C00000"/>
                </a:solidFill>
              </a:rPr>
              <a:t>align </a:t>
            </a:r>
            <a:r>
              <a:rPr lang="vi-VN" dirty="0"/>
              <a:t>tương tự </a:t>
            </a:r>
            <a:r>
              <a:rPr lang="vi-VN" dirty="0" smtClean="0">
                <a:solidFill>
                  <a:srgbClr val="C00000"/>
                </a:solidFill>
              </a:rPr>
              <a:t>&lt;h&gt;</a:t>
            </a:r>
            <a:endParaRPr lang="vi-V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vi-VN" dirty="0" smtClean="0"/>
              <a:t> Ngắt </a:t>
            </a:r>
            <a:r>
              <a:rPr lang="vi-VN" dirty="0"/>
              <a:t>dòng: </a:t>
            </a:r>
            <a:r>
              <a:rPr lang="vi-VN" b="1" dirty="0" smtClean="0"/>
              <a:t>&lt;br&gt;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5" y="5110163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7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30200" y="660400"/>
            <a:ext cx="4531169" cy="53809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vi-VN" sz="8600" dirty="0" smtClean="0"/>
              <a:t>   </a:t>
            </a:r>
            <a:r>
              <a:rPr lang="vi-VN" sz="8600" u="sng" dirty="0" smtClean="0">
                <a:solidFill>
                  <a:srgbClr val="7030A0"/>
                </a:solidFill>
              </a:rPr>
              <a:t>Danh sách:</a:t>
            </a:r>
          </a:p>
          <a:p>
            <a:pPr marL="0" indent="0">
              <a:buNone/>
            </a:pPr>
            <a:endParaRPr lang="en-US" sz="4000" u="sng" dirty="0" smtClean="0">
              <a:solidFill>
                <a:srgbClr val="7030A0"/>
              </a:solidFill>
            </a:endParaRPr>
          </a:p>
          <a:p>
            <a:r>
              <a:rPr lang="en-US" sz="5100" dirty="0" err="1"/>
              <a:t>Dùng</a:t>
            </a:r>
            <a:r>
              <a:rPr lang="en-US" sz="5100" dirty="0"/>
              <a:t> </a:t>
            </a:r>
            <a:r>
              <a:rPr lang="en-US" sz="5100" dirty="0" err="1"/>
              <a:t>để</a:t>
            </a:r>
            <a:r>
              <a:rPr lang="en-US" sz="5100" dirty="0"/>
              <a:t> </a:t>
            </a:r>
            <a:r>
              <a:rPr lang="en-US" sz="5100" dirty="0" err="1"/>
              <a:t>liệt</a:t>
            </a:r>
            <a:r>
              <a:rPr lang="en-US" sz="5100" dirty="0"/>
              <a:t> </a:t>
            </a:r>
            <a:r>
              <a:rPr lang="en-US" sz="5100" dirty="0" err="1"/>
              <a:t>kê</a:t>
            </a:r>
            <a:r>
              <a:rPr lang="en-US" sz="5100" dirty="0"/>
              <a:t> </a:t>
            </a:r>
            <a:r>
              <a:rPr lang="en-US" sz="5100" dirty="0" err="1"/>
              <a:t>các</a:t>
            </a:r>
            <a:r>
              <a:rPr lang="en-US" sz="5100" dirty="0"/>
              <a:t> </a:t>
            </a:r>
            <a:r>
              <a:rPr lang="en-US" sz="5100" dirty="0" err="1"/>
              <a:t>phần</a:t>
            </a:r>
            <a:r>
              <a:rPr lang="en-US" sz="5100" dirty="0"/>
              <a:t> </a:t>
            </a:r>
            <a:r>
              <a:rPr lang="en-US" sz="5100" dirty="0" err="1"/>
              <a:t>tử</a:t>
            </a:r>
            <a:r>
              <a:rPr lang="en-US" sz="5100" dirty="0"/>
              <a:t> </a:t>
            </a:r>
          </a:p>
          <a:p>
            <a:r>
              <a:rPr lang="en-US" sz="5100" dirty="0" err="1" smtClean="0"/>
              <a:t>Có</a:t>
            </a:r>
            <a:r>
              <a:rPr lang="en-US" sz="5100" dirty="0" smtClean="0"/>
              <a:t> </a:t>
            </a:r>
            <a:r>
              <a:rPr lang="en-US" sz="5100" dirty="0"/>
              <a:t>2 </a:t>
            </a:r>
            <a:r>
              <a:rPr lang="en-US" sz="5100" dirty="0" err="1"/>
              <a:t>loại</a:t>
            </a:r>
            <a:r>
              <a:rPr lang="en-US" sz="5100" dirty="0"/>
              <a:t>: </a:t>
            </a:r>
            <a:r>
              <a:rPr lang="en-US" sz="5100" dirty="0" err="1"/>
              <a:t>Danh</a:t>
            </a:r>
            <a:r>
              <a:rPr lang="en-US" sz="5100" dirty="0"/>
              <a:t> </a:t>
            </a:r>
            <a:r>
              <a:rPr lang="en-US" sz="5100" dirty="0" err="1"/>
              <a:t>sách</a:t>
            </a:r>
            <a:r>
              <a:rPr lang="en-US" sz="5100" dirty="0"/>
              <a:t> </a:t>
            </a:r>
            <a:r>
              <a:rPr lang="en-US" sz="5100" dirty="0" err="1"/>
              <a:t>có</a:t>
            </a:r>
            <a:r>
              <a:rPr lang="en-US" sz="5100" dirty="0"/>
              <a:t> </a:t>
            </a:r>
            <a:r>
              <a:rPr lang="en-US" sz="5100" dirty="0" err="1"/>
              <a:t>thứ</a:t>
            </a:r>
            <a:r>
              <a:rPr lang="en-US" sz="5100" dirty="0"/>
              <a:t> </a:t>
            </a:r>
            <a:r>
              <a:rPr lang="en-US" sz="5100" dirty="0" err="1"/>
              <a:t>tự</a:t>
            </a:r>
            <a:r>
              <a:rPr lang="en-US" sz="5100" dirty="0"/>
              <a:t> 1,2,3,… (Ordered List) </a:t>
            </a:r>
            <a:r>
              <a:rPr lang="en-US" sz="5100" dirty="0" err="1"/>
              <a:t>và</a:t>
            </a:r>
            <a:r>
              <a:rPr lang="en-US" sz="5100" dirty="0"/>
              <a:t> </a:t>
            </a:r>
            <a:r>
              <a:rPr lang="en-US" sz="5100" dirty="0" err="1"/>
              <a:t>không</a:t>
            </a:r>
            <a:r>
              <a:rPr lang="en-US" sz="5100" dirty="0"/>
              <a:t> </a:t>
            </a:r>
            <a:r>
              <a:rPr lang="en-US" sz="5100" dirty="0" err="1"/>
              <a:t>có</a:t>
            </a:r>
            <a:r>
              <a:rPr lang="en-US" sz="5100" dirty="0"/>
              <a:t> </a:t>
            </a:r>
            <a:r>
              <a:rPr lang="en-US" sz="5100" dirty="0" err="1"/>
              <a:t>thứ</a:t>
            </a:r>
            <a:r>
              <a:rPr lang="en-US" sz="5100" dirty="0"/>
              <a:t> </a:t>
            </a:r>
            <a:r>
              <a:rPr lang="en-US" sz="5100" dirty="0" err="1"/>
              <a:t>tự</a:t>
            </a:r>
            <a:r>
              <a:rPr lang="en-US" sz="5100" dirty="0"/>
              <a:t> (Unordered List</a:t>
            </a:r>
            <a:r>
              <a:rPr lang="en-US" sz="5100" dirty="0" smtClean="0"/>
              <a:t>).</a:t>
            </a:r>
          </a:p>
          <a:p>
            <a:r>
              <a:rPr lang="en-US" sz="5100" dirty="0" smtClean="0"/>
              <a:t> </a:t>
            </a:r>
            <a:r>
              <a:rPr lang="en-US" sz="5100" dirty="0" err="1"/>
              <a:t>Một</a:t>
            </a:r>
            <a:r>
              <a:rPr lang="en-US" sz="5100" dirty="0"/>
              <a:t> </a:t>
            </a:r>
            <a:r>
              <a:rPr lang="en-US" sz="5100" dirty="0" err="1"/>
              <a:t>danh</a:t>
            </a:r>
            <a:r>
              <a:rPr lang="en-US" sz="5100" dirty="0"/>
              <a:t> </a:t>
            </a:r>
            <a:r>
              <a:rPr lang="en-US" sz="5100" dirty="0" err="1"/>
              <a:t>sách</a:t>
            </a:r>
            <a:r>
              <a:rPr lang="en-US" sz="5100" dirty="0"/>
              <a:t> </a:t>
            </a:r>
            <a:r>
              <a:rPr lang="en-US" sz="5100" dirty="0" err="1"/>
              <a:t>gồm</a:t>
            </a:r>
            <a:r>
              <a:rPr lang="en-US" sz="5100" dirty="0"/>
              <a:t> </a:t>
            </a:r>
            <a:r>
              <a:rPr lang="en-US" sz="5100" dirty="0" err="1"/>
              <a:t>có</a:t>
            </a:r>
            <a:r>
              <a:rPr lang="en-US" sz="5100" dirty="0"/>
              <a:t> </a:t>
            </a:r>
            <a:r>
              <a:rPr lang="en-US" sz="5100" dirty="0" err="1"/>
              <a:t>nhiều</a:t>
            </a:r>
            <a:r>
              <a:rPr lang="en-US" sz="5100" dirty="0"/>
              <a:t> </a:t>
            </a:r>
            <a:r>
              <a:rPr lang="en-US" sz="5100" dirty="0" err="1"/>
              <a:t>phần</a:t>
            </a:r>
            <a:r>
              <a:rPr lang="en-US" sz="5100" dirty="0"/>
              <a:t> </a:t>
            </a:r>
            <a:r>
              <a:rPr lang="en-US" sz="5100" dirty="0" err="1" smtClean="0"/>
              <a:t>tử</a:t>
            </a:r>
            <a:r>
              <a:rPr lang="en-US" sz="5100" dirty="0" smtClean="0"/>
              <a:t>.</a:t>
            </a:r>
          </a:p>
          <a:p>
            <a:r>
              <a:rPr lang="en-US" sz="5100" dirty="0" err="1"/>
              <a:t>Tạo</a:t>
            </a:r>
            <a:r>
              <a:rPr lang="en-US" sz="5100" dirty="0"/>
              <a:t> </a:t>
            </a:r>
            <a:r>
              <a:rPr lang="en-US" sz="5100" dirty="0" err="1"/>
              <a:t>danh</a:t>
            </a:r>
            <a:r>
              <a:rPr lang="en-US" sz="5100" dirty="0"/>
              <a:t> </a:t>
            </a:r>
            <a:r>
              <a:rPr lang="en-US" sz="5100" dirty="0" err="1"/>
              <a:t>sách</a:t>
            </a:r>
            <a:r>
              <a:rPr lang="en-US" sz="5100" dirty="0"/>
              <a:t>: </a:t>
            </a:r>
          </a:p>
          <a:p>
            <a:pPr lvl="1"/>
            <a:r>
              <a:rPr lang="en-US" sz="5100" dirty="0"/>
              <a:t>-</a:t>
            </a:r>
            <a:r>
              <a:rPr lang="en-US" sz="5100" dirty="0" err="1"/>
              <a:t>Có</a:t>
            </a:r>
            <a:r>
              <a:rPr lang="en-US" sz="5100" dirty="0"/>
              <a:t> </a:t>
            </a:r>
            <a:r>
              <a:rPr lang="en-US" sz="5100" dirty="0" err="1"/>
              <a:t>thứ</a:t>
            </a:r>
            <a:r>
              <a:rPr lang="en-US" sz="5100" dirty="0"/>
              <a:t> </a:t>
            </a:r>
            <a:r>
              <a:rPr lang="en-US" sz="5100" dirty="0" err="1"/>
              <a:t>tự</a:t>
            </a:r>
            <a:r>
              <a:rPr lang="en-US" sz="5100" dirty="0"/>
              <a:t>:</a:t>
            </a:r>
            <a:r>
              <a:rPr lang="vi-VN" sz="5100" dirty="0"/>
              <a:t> </a:t>
            </a:r>
            <a:r>
              <a:rPr lang="vi-VN" sz="5100" b="1" dirty="0"/>
              <a:t>&lt;</a:t>
            </a:r>
            <a:r>
              <a:rPr lang="vi-VN" sz="5100" b="1" dirty="0" smtClean="0"/>
              <a:t>OL</a:t>
            </a:r>
            <a:r>
              <a:rPr lang="vi-VN" sz="5100" b="1" dirty="0"/>
              <a:t>&gt;</a:t>
            </a:r>
            <a:r>
              <a:rPr lang="en-US" sz="5100" dirty="0" err="1" smtClean="0"/>
              <a:t>Các</a:t>
            </a:r>
            <a:r>
              <a:rPr lang="en-US" sz="5100" dirty="0" smtClean="0"/>
              <a:t> </a:t>
            </a:r>
            <a:r>
              <a:rPr lang="en-US" sz="5100" dirty="0" err="1"/>
              <a:t>phần</a:t>
            </a:r>
            <a:r>
              <a:rPr lang="en-US" sz="5100" dirty="0"/>
              <a:t> </a:t>
            </a:r>
            <a:r>
              <a:rPr lang="en-US" sz="5100" dirty="0" err="1"/>
              <a:t>tử</a:t>
            </a:r>
            <a:r>
              <a:rPr lang="en-US" sz="5100" b="1" dirty="0"/>
              <a:t>&lt;/OL&gt;</a:t>
            </a:r>
          </a:p>
          <a:p>
            <a:pPr lvl="1"/>
            <a:r>
              <a:rPr lang="en-US" sz="5100" dirty="0"/>
              <a:t>-</a:t>
            </a:r>
            <a:r>
              <a:rPr lang="en-US" sz="5100" dirty="0" err="1"/>
              <a:t>Không</a:t>
            </a:r>
            <a:r>
              <a:rPr lang="en-US" sz="5100" dirty="0"/>
              <a:t> </a:t>
            </a:r>
            <a:r>
              <a:rPr lang="en-US" sz="5100" dirty="0" err="1"/>
              <a:t>có</a:t>
            </a:r>
            <a:r>
              <a:rPr lang="en-US" sz="5100" dirty="0"/>
              <a:t> </a:t>
            </a:r>
            <a:r>
              <a:rPr lang="en-US" sz="5100" dirty="0" err="1"/>
              <a:t>thứ</a:t>
            </a:r>
            <a:r>
              <a:rPr lang="en-US" sz="5100" dirty="0"/>
              <a:t> </a:t>
            </a:r>
            <a:r>
              <a:rPr lang="en-US" sz="5100" dirty="0" err="1"/>
              <a:t>tự</a:t>
            </a:r>
            <a:r>
              <a:rPr lang="en-US" sz="5100" dirty="0"/>
              <a:t>: </a:t>
            </a:r>
            <a:r>
              <a:rPr lang="en-US" sz="5100" b="1" dirty="0"/>
              <a:t>&lt;UL&gt;</a:t>
            </a:r>
            <a:r>
              <a:rPr lang="en-US" sz="5100" dirty="0" err="1"/>
              <a:t>Các</a:t>
            </a:r>
            <a:r>
              <a:rPr lang="en-US" sz="5100" dirty="0"/>
              <a:t> </a:t>
            </a:r>
            <a:r>
              <a:rPr lang="en-US" sz="5100" dirty="0" err="1"/>
              <a:t>phần</a:t>
            </a:r>
            <a:r>
              <a:rPr lang="en-US" sz="5100" dirty="0"/>
              <a:t> </a:t>
            </a:r>
            <a:r>
              <a:rPr lang="en-US" sz="5100" dirty="0" err="1"/>
              <a:t>tử</a:t>
            </a:r>
            <a:r>
              <a:rPr lang="en-US" sz="5100" b="1" dirty="0"/>
              <a:t>&lt;/UL&gt;</a:t>
            </a:r>
          </a:p>
          <a:p>
            <a:pPr marL="0" indent="0">
              <a:buNone/>
            </a:pPr>
            <a:r>
              <a:rPr lang="vi-VN" sz="5100" dirty="0" smtClean="0"/>
              <a:t>   </a:t>
            </a:r>
            <a:r>
              <a:rPr lang="en-US" sz="5100" dirty="0" err="1" smtClean="0"/>
              <a:t>Tạo</a:t>
            </a:r>
            <a:r>
              <a:rPr lang="en-US" sz="5100" dirty="0" smtClean="0"/>
              <a:t> </a:t>
            </a:r>
            <a:r>
              <a:rPr lang="en-US" sz="5100" dirty="0" err="1" smtClean="0"/>
              <a:t>một</a:t>
            </a:r>
            <a:r>
              <a:rPr lang="en-US" sz="5100" dirty="0" smtClean="0"/>
              <a:t> </a:t>
            </a:r>
            <a:r>
              <a:rPr lang="en-US" sz="5100" dirty="0" err="1" smtClean="0"/>
              <a:t>phần</a:t>
            </a:r>
            <a:r>
              <a:rPr lang="en-US" sz="5100" dirty="0" smtClean="0"/>
              <a:t> </a:t>
            </a:r>
            <a:r>
              <a:rPr lang="en-US" sz="5100" dirty="0" err="1" smtClean="0"/>
              <a:t>tử</a:t>
            </a:r>
            <a:r>
              <a:rPr lang="en-US" sz="5100" dirty="0" smtClean="0"/>
              <a:t>:</a:t>
            </a:r>
            <a:r>
              <a:rPr lang="vi-VN" sz="5100" b="1" dirty="0" smtClean="0"/>
              <a:t>&lt;</a:t>
            </a:r>
            <a:r>
              <a:rPr lang="en-US" sz="5100" b="1" dirty="0" smtClean="0"/>
              <a:t>LI&gt;</a:t>
            </a:r>
            <a:r>
              <a:rPr lang="en-US" sz="5100" dirty="0" err="1" smtClean="0"/>
              <a:t>Tiêu</a:t>
            </a:r>
            <a:r>
              <a:rPr lang="en-US" sz="5100" dirty="0" smtClean="0"/>
              <a:t> </a:t>
            </a:r>
            <a:r>
              <a:rPr lang="en-US" sz="5100" dirty="0" err="1" smtClean="0"/>
              <a:t>đề</a:t>
            </a:r>
            <a:r>
              <a:rPr lang="en-US" sz="5100" dirty="0" smtClean="0"/>
              <a:t> </a:t>
            </a:r>
            <a:r>
              <a:rPr lang="en-US" sz="5100" dirty="0" err="1" smtClean="0"/>
              <a:t>phần</a:t>
            </a:r>
            <a:r>
              <a:rPr lang="en-US" sz="5100" dirty="0" smtClean="0"/>
              <a:t> </a:t>
            </a:r>
            <a:r>
              <a:rPr lang="en-US" sz="5100" dirty="0" err="1" smtClean="0"/>
              <a:t>tử</a:t>
            </a:r>
            <a:r>
              <a:rPr lang="en-US" sz="5100" b="1" dirty="0" smtClean="0"/>
              <a:t>&lt;/LI&gt;</a:t>
            </a:r>
          </a:p>
          <a:p>
            <a:r>
              <a:rPr lang="en-US" sz="5100" dirty="0" err="1" smtClean="0"/>
              <a:t>Một</a:t>
            </a:r>
            <a:r>
              <a:rPr lang="en-US" sz="5100" dirty="0" smtClean="0"/>
              <a:t> </a:t>
            </a:r>
            <a:r>
              <a:rPr lang="en-US" sz="5100" dirty="0" err="1" smtClean="0"/>
              <a:t>phần</a:t>
            </a:r>
            <a:r>
              <a:rPr lang="en-US" sz="5100" dirty="0" smtClean="0"/>
              <a:t> </a:t>
            </a:r>
            <a:r>
              <a:rPr lang="en-US" sz="5100" dirty="0" err="1" smtClean="0"/>
              <a:t>tử</a:t>
            </a:r>
            <a:r>
              <a:rPr lang="en-US" sz="5100" dirty="0" smtClean="0"/>
              <a:t> </a:t>
            </a:r>
            <a:r>
              <a:rPr lang="en-US" sz="5100" dirty="0" err="1" smtClean="0"/>
              <a:t>có</a:t>
            </a:r>
            <a:r>
              <a:rPr lang="en-US" sz="5100" dirty="0" smtClean="0"/>
              <a:t> </a:t>
            </a:r>
            <a:r>
              <a:rPr lang="en-US" sz="5100" dirty="0" err="1" smtClean="0"/>
              <a:t>thể</a:t>
            </a:r>
            <a:r>
              <a:rPr lang="en-US" sz="5100" dirty="0" smtClean="0"/>
              <a:t> </a:t>
            </a:r>
            <a:r>
              <a:rPr lang="en-US" sz="5100" dirty="0" err="1" smtClean="0"/>
              <a:t>là</a:t>
            </a:r>
            <a:r>
              <a:rPr lang="en-US" sz="5100" dirty="0" smtClean="0"/>
              <a:t> 1 </a:t>
            </a:r>
            <a:r>
              <a:rPr lang="en-US" sz="5100" dirty="0" err="1" smtClean="0"/>
              <a:t>danh</a:t>
            </a:r>
            <a:r>
              <a:rPr lang="en-US" sz="5100" dirty="0" smtClean="0"/>
              <a:t> </a:t>
            </a:r>
            <a:r>
              <a:rPr lang="en-US" sz="5100" dirty="0" err="1" smtClean="0"/>
              <a:t>sách</a:t>
            </a:r>
            <a:r>
              <a:rPr lang="en-US" sz="5100" dirty="0" smtClean="0"/>
              <a:t> con.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43500" y="660401"/>
            <a:ext cx="4130504" cy="53809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vi-VN" dirty="0" smtClean="0"/>
              <a:t>    </a:t>
            </a:r>
            <a:r>
              <a:rPr lang="en-US" sz="8600" u="sng" dirty="0" err="1" smtClean="0">
                <a:solidFill>
                  <a:srgbClr val="7030A0"/>
                </a:solidFill>
              </a:rPr>
              <a:t>Chèn</a:t>
            </a:r>
            <a:r>
              <a:rPr lang="en-US" sz="8600" u="sng" dirty="0" smtClean="0">
                <a:solidFill>
                  <a:srgbClr val="7030A0"/>
                </a:solidFill>
              </a:rPr>
              <a:t> </a:t>
            </a:r>
            <a:r>
              <a:rPr lang="en-US" sz="8600" u="sng" dirty="0" err="1" smtClean="0">
                <a:solidFill>
                  <a:srgbClr val="7030A0"/>
                </a:solidFill>
              </a:rPr>
              <a:t>ảnh</a:t>
            </a:r>
            <a:endParaRPr lang="en-US" sz="8600" u="sng" dirty="0" smtClean="0">
              <a:solidFill>
                <a:srgbClr val="7030A0"/>
              </a:solidFill>
            </a:endParaRPr>
          </a:p>
          <a:p>
            <a:r>
              <a:rPr lang="en-US" sz="6000" dirty="0" err="1" smtClean="0"/>
              <a:t>Thẻ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&lt;</a:t>
            </a:r>
            <a:r>
              <a:rPr lang="en-US" sz="6000" b="1" dirty="0" err="1">
                <a:solidFill>
                  <a:srgbClr val="C00000"/>
                </a:solidFill>
              </a:rPr>
              <a:t>i</a:t>
            </a:r>
            <a:r>
              <a:rPr lang="en-US" sz="6000" b="1" dirty="0" err="1" smtClean="0">
                <a:solidFill>
                  <a:srgbClr val="C00000"/>
                </a:solidFill>
              </a:rPr>
              <a:t>mg</a:t>
            </a:r>
            <a:r>
              <a:rPr lang="en-US" sz="6000" b="1" dirty="0" smtClean="0">
                <a:solidFill>
                  <a:srgbClr val="C00000"/>
                </a:solidFill>
              </a:rPr>
              <a:t>&gt;</a:t>
            </a:r>
            <a:r>
              <a:rPr lang="en-US" sz="6000" dirty="0" smtClean="0"/>
              <a:t>, </a:t>
            </a:r>
            <a:r>
              <a:rPr lang="en-US" sz="6000" dirty="0" err="1" smtClean="0"/>
              <a:t>không</a:t>
            </a:r>
            <a:r>
              <a:rPr lang="en-US" sz="6000" dirty="0" smtClean="0"/>
              <a:t> </a:t>
            </a:r>
            <a:r>
              <a:rPr lang="en-US" sz="6000" dirty="0" err="1" smtClean="0"/>
              <a:t>có</a:t>
            </a:r>
            <a:r>
              <a:rPr lang="en-US" sz="6000" dirty="0" smtClean="0"/>
              <a:t> </a:t>
            </a:r>
            <a:r>
              <a:rPr lang="en-US" sz="6000" dirty="0" err="1" smtClean="0"/>
              <a:t>thẻ</a:t>
            </a:r>
            <a:r>
              <a:rPr lang="en-US" sz="6000" dirty="0" smtClean="0"/>
              <a:t> </a:t>
            </a:r>
            <a:r>
              <a:rPr lang="en-US" sz="6000" dirty="0" err="1" smtClean="0"/>
              <a:t>đóng</a:t>
            </a:r>
            <a:endParaRPr lang="en-US" sz="6000" dirty="0" smtClean="0"/>
          </a:p>
          <a:p>
            <a:r>
              <a:rPr lang="en-US" sz="6000" dirty="0"/>
              <a:t> </a:t>
            </a:r>
            <a:r>
              <a:rPr lang="en-US" sz="6000" dirty="0" err="1" smtClean="0"/>
              <a:t>Các</a:t>
            </a:r>
            <a:r>
              <a:rPr lang="en-US" sz="6000" dirty="0" smtClean="0"/>
              <a:t> </a:t>
            </a:r>
            <a:r>
              <a:rPr lang="en-US" sz="6000" dirty="0" err="1" smtClean="0"/>
              <a:t>thuộc</a:t>
            </a:r>
            <a:r>
              <a:rPr lang="en-US" sz="6000" dirty="0" smtClean="0"/>
              <a:t> </a:t>
            </a:r>
            <a:r>
              <a:rPr lang="en-US" sz="6000" dirty="0" err="1" smtClean="0"/>
              <a:t>tính</a:t>
            </a:r>
            <a:r>
              <a:rPr lang="en-US" sz="6000" dirty="0" smtClean="0"/>
              <a:t>:</a:t>
            </a:r>
            <a:br>
              <a:rPr lang="en-US" sz="6000" dirty="0" smtClean="0"/>
            </a:br>
            <a:r>
              <a:rPr lang="en-US" sz="6000" dirty="0" smtClean="0"/>
              <a:t> </a:t>
            </a:r>
            <a:r>
              <a:rPr lang="vi-VN" sz="6000" dirty="0" smtClean="0"/>
              <a:t>   </a:t>
            </a:r>
            <a:r>
              <a:rPr lang="en-US" sz="6000" dirty="0" smtClean="0"/>
              <a:t>+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err="1" smtClean="0">
                <a:solidFill>
                  <a:srgbClr val="C00000"/>
                </a:solidFill>
              </a:rPr>
              <a:t>src</a:t>
            </a:r>
            <a:r>
              <a:rPr lang="en-US" sz="6000" dirty="0" smtClean="0"/>
              <a:t>=“</a:t>
            </a:r>
            <a:r>
              <a:rPr lang="en-US" sz="6000" dirty="0" err="1" smtClean="0"/>
              <a:t>Địa</a:t>
            </a:r>
            <a:r>
              <a:rPr lang="en-US" sz="6000" dirty="0" smtClean="0"/>
              <a:t> </a:t>
            </a:r>
            <a:r>
              <a:rPr lang="en-US" sz="6000" dirty="0" err="1" smtClean="0"/>
              <a:t>chỉ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”:  </a:t>
            </a:r>
            <a:r>
              <a:rPr lang="en-US" sz="6000" dirty="0" err="1" smtClean="0"/>
              <a:t>nếu</a:t>
            </a:r>
            <a:r>
              <a:rPr lang="en-US" sz="6000" dirty="0" smtClean="0"/>
              <a:t> </a:t>
            </a:r>
            <a:r>
              <a:rPr lang="en-US" sz="6000" dirty="0" err="1" smtClean="0"/>
              <a:t>chèn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 </a:t>
            </a:r>
            <a:r>
              <a:rPr lang="en-US" sz="6000" dirty="0" err="1" smtClean="0"/>
              <a:t>trong</a:t>
            </a:r>
            <a:r>
              <a:rPr lang="en-US" sz="6000" dirty="0" smtClean="0"/>
              <a:t> </a:t>
            </a:r>
            <a:r>
              <a:rPr lang="en-US" sz="6000" dirty="0" err="1" smtClean="0"/>
              <a:t>cùng</a:t>
            </a:r>
            <a:r>
              <a:rPr lang="en-US" sz="6000" dirty="0" smtClean="0"/>
              <a:t> web site </a:t>
            </a:r>
            <a:r>
              <a:rPr lang="en-US" sz="6000" dirty="0" err="1" smtClean="0"/>
              <a:t>thì</a:t>
            </a:r>
            <a:r>
              <a:rPr lang="en-US" sz="6000" dirty="0" smtClean="0"/>
              <a:t> </a:t>
            </a:r>
            <a:r>
              <a:rPr lang="en-US" sz="6000" dirty="0" err="1" smtClean="0"/>
              <a:t>nên</a:t>
            </a:r>
            <a:r>
              <a:rPr lang="en-US" sz="6000" dirty="0" smtClean="0"/>
              <a:t> </a:t>
            </a:r>
            <a:r>
              <a:rPr lang="en-US" sz="6000" dirty="0" err="1" smtClean="0"/>
              <a:t>sử</a:t>
            </a:r>
            <a:r>
              <a:rPr lang="en-US" sz="6000" dirty="0" smtClean="0"/>
              <a:t> </a:t>
            </a:r>
            <a:r>
              <a:rPr lang="en-US" sz="6000" dirty="0" err="1" smtClean="0"/>
              <a:t>dụng</a:t>
            </a:r>
            <a:r>
              <a:rPr lang="en-US" sz="6000" dirty="0" smtClean="0"/>
              <a:t> </a:t>
            </a:r>
            <a:r>
              <a:rPr lang="en-US" sz="6000" dirty="0" err="1" smtClean="0"/>
              <a:t>đường</a:t>
            </a:r>
            <a:r>
              <a:rPr lang="en-US" sz="6000" dirty="0" smtClean="0"/>
              <a:t> </a:t>
            </a:r>
            <a:r>
              <a:rPr lang="en-US" sz="6000" dirty="0" err="1" smtClean="0"/>
              <a:t>dẫn</a:t>
            </a:r>
            <a:r>
              <a:rPr lang="en-US" sz="6000" dirty="0" smtClean="0"/>
              <a:t> </a:t>
            </a:r>
            <a:r>
              <a:rPr lang="en-US" sz="6000" dirty="0" err="1" smtClean="0"/>
              <a:t>tương</a:t>
            </a:r>
            <a:r>
              <a:rPr lang="en-US" sz="6000" dirty="0" smtClean="0"/>
              <a:t> </a:t>
            </a:r>
            <a:r>
              <a:rPr lang="en-US" sz="6000" dirty="0" err="1" smtClean="0"/>
              <a:t>đối</a:t>
            </a:r>
            <a:r>
              <a:rPr lang="en-US" sz="6000" dirty="0" smtClean="0"/>
              <a:t>.</a:t>
            </a:r>
          </a:p>
          <a:p>
            <a:pPr marL="0" indent="0">
              <a:buNone/>
            </a:pPr>
            <a:r>
              <a:rPr lang="vi-VN" sz="6000" dirty="0" smtClean="0"/>
              <a:t>      </a:t>
            </a:r>
            <a:r>
              <a:rPr lang="en-US" sz="6000" dirty="0" smtClean="0"/>
              <a:t> +</a:t>
            </a:r>
            <a:r>
              <a:rPr lang="en-US" sz="6000" dirty="0" smtClean="0">
                <a:solidFill>
                  <a:srgbClr val="C00000"/>
                </a:solidFill>
              </a:rPr>
              <a:t>alt</a:t>
            </a:r>
            <a:r>
              <a:rPr lang="en-US" sz="6000" dirty="0" smtClean="0"/>
              <a:t>=“</a:t>
            </a:r>
            <a:r>
              <a:rPr lang="en-US" sz="6000" dirty="0" err="1" smtClean="0"/>
              <a:t>Chú</a:t>
            </a:r>
            <a:r>
              <a:rPr lang="en-US" sz="6000" dirty="0" smtClean="0"/>
              <a:t> </a:t>
            </a:r>
            <a:r>
              <a:rPr lang="en-US" sz="6000" dirty="0" err="1" smtClean="0"/>
              <a:t>thích</a:t>
            </a:r>
            <a:r>
              <a:rPr lang="en-US" sz="6000" dirty="0" smtClean="0"/>
              <a:t> </a:t>
            </a:r>
            <a:r>
              <a:rPr lang="en-US" sz="6000" dirty="0" err="1" smtClean="0"/>
              <a:t>cho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”: </a:t>
            </a:r>
            <a:r>
              <a:rPr lang="en-US" sz="6000" dirty="0" err="1" smtClean="0"/>
              <a:t>sẽ</a:t>
            </a:r>
            <a:r>
              <a:rPr lang="en-US" sz="6000" dirty="0" smtClean="0"/>
              <a:t> </a:t>
            </a:r>
            <a:r>
              <a:rPr lang="en-US" sz="6000" dirty="0" err="1" smtClean="0"/>
              <a:t>được</a:t>
            </a:r>
            <a:r>
              <a:rPr lang="en-US" sz="6000" dirty="0" smtClean="0"/>
              <a:t> </a:t>
            </a:r>
            <a:r>
              <a:rPr lang="en-US" sz="6000" dirty="0" err="1" smtClean="0"/>
              <a:t>hiển</a:t>
            </a:r>
            <a:r>
              <a:rPr lang="en-US" sz="6000" dirty="0" smtClean="0"/>
              <a:t> </a:t>
            </a:r>
            <a:r>
              <a:rPr lang="en-US" sz="6000" dirty="0" err="1" smtClean="0"/>
              <a:t>thị</a:t>
            </a:r>
            <a:r>
              <a:rPr lang="en-US" sz="6000" dirty="0" smtClean="0"/>
              <a:t> </a:t>
            </a:r>
            <a:r>
              <a:rPr lang="en-US" sz="6000" dirty="0" err="1" smtClean="0"/>
              <a:t>khi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</a:t>
            </a:r>
            <a:r>
              <a:rPr lang="en-US" sz="6000" dirty="0" err="1" smtClean="0"/>
              <a:t>duyệt</a:t>
            </a:r>
            <a:r>
              <a:rPr lang="en-US" sz="6000" dirty="0" smtClean="0"/>
              <a:t> </a:t>
            </a:r>
            <a:r>
              <a:rPr lang="en-US" sz="6000" dirty="0" err="1" smtClean="0"/>
              <a:t>không</a:t>
            </a:r>
            <a:r>
              <a:rPr lang="en-US" sz="6000" dirty="0" smtClean="0"/>
              <a:t> </a:t>
            </a:r>
            <a:r>
              <a:rPr lang="en-US" sz="6000" dirty="0" err="1" smtClean="0"/>
              <a:t>hiện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 </a:t>
            </a:r>
            <a:r>
              <a:rPr lang="en-US" sz="6000" dirty="0" err="1" smtClean="0"/>
              <a:t>hoặc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 </a:t>
            </a:r>
            <a:r>
              <a:rPr lang="en-US" sz="6000" dirty="0" err="1" smtClean="0"/>
              <a:t>bị</a:t>
            </a:r>
            <a:r>
              <a:rPr lang="en-US" sz="6000" dirty="0" smtClean="0"/>
              <a:t> </a:t>
            </a:r>
            <a:r>
              <a:rPr lang="en-US" sz="6000" dirty="0" err="1" smtClean="0"/>
              <a:t>lỗi</a:t>
            </a:r>
            <a:r>
              <a:rPr lang="en-US" sz="6000" dirty="0" smtClean="0"/>
              <a:t> </a:t>
            </a:r>
            <a:r>
              <a:rPr lang="en-US" sz="6000" dirty="0" err="1" smtClean="0"/>
              <a:t>hoặc</a:t>
            </a:r>
            <a:r>
              <a:rPr lang="en-US" sz="6000" dirty="0" smtClean="0"/>
              <a:t> </a:t>
            </a:r>
            <a:r>
              <a:rPr lang="en-US" sz="6000" dirty="0" err="1" smtClean="0"/>
              <a:t>khi</a:t>
            </a:r>
            <a:r>
              <a:rPr lang="en-US" sz="6000" dirty="0" smtClean="0"/>
              <a:t> di </a:t>
            </a:r>
            <a:r>
              <a:rPr lang="en-US" sz="6000" dirty="0" err="1" smtClean="0"/>
              <a:t>chuyển</a:t>
            </a:r>
            <a:r>
              <a:rPr lang="en-US" sz="6000" dirty="0" smtClean="0"/>
              <a:t> </a:t>
            </a:r>
            <a:r>
              <a:rPr lang="en-US" sz="6000" dirty="0" err="1" smtClean="0"/>
              <a:t>chuột</a:t>
            </a:r>
            <a:r>
              <a:rPr lang="en-US" sz="6000" dirty="0" smtClean="0"/>
              <a:t> </a:t>
            </a:r>
            <a:r>
              <a:rPr lang="en-US" sz="6000" dirty="0" err="1" smtClean="0"/>
              <a:t>lên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endParaRPr lang="en-US" sz="6000" dirty="0" smtClean="0"/>
          </a:p>
          <a:p>
            <a:pPr marL="0" indent="0">
              <a:buNone/>
            </a:pPr>
            <a:r>
              <a:rPr lang="vi-VN" sz="6000" dirty="0"/>
              <a:t> </a:t>
            </a:r>
            <a:r>
              <a:rPr lang="vi-VN" sz="6000" dirty="0" smtClean="0"/>
              <a:t>      </a:t>
            </a:r>
            <a:r>
              <a:rPr lang="en-US" sz="6000" dirty="0" smtClean="0"/>
              <a:t>+</a:t>
            </a:r>
            <a:r>
              <a:rPr lang="en-US" sz="6000" dirty="0" smtClean="0">
                <a:solidFill>
                  <a:srgbClr val="C00000"/>
                </a:solidFill>
              </a:rPr>
              <a:t>width</a:t>
            </a:r>
            <a:r>
              <a:rPr lang="en-US" sz="6000" dirty="0" smtClean="0"/>
              <a:t>=“</a:t>
            </a:r>
            <a:r>
              <a:rPr lang="en-US" sz="6000" dirty="0" err="1" smtClean="0"/>
              <a:t>rộng</a:t>
            </a:r>
            <a:r>
              <a:rPr lang="en-US" sz="6000" dirty="0" smtClean="0"/>
              <a:t>”, </a:t>
            </a:r>
            <a:r>
              <a:rPr lang="en-US" sz="6000" dirty="0" smtClean="0">
                <a:solidFill>
                  <a:srgbClr val="C00000"/>
                </a:solidFill>
              </a:rPr>
              <a:t>height</a:t>
            </a:r>
            <a:r>
              <a:rPr lang="en-US" sz="6000" dirty="0" smtClean="0"/>
              <a:t>=“</a:t>
            </a:r>
            <a:r>
              <a:rPr lang="en-US" sz="6000" dirty="0" err="1" smtClean="0"/>
              <a:t>cao</a:t>
            </a:r>
            <a:r>
              <a:rPr lang="en-US" sz="6000" dirty="0" smtClean="0"/>
              <a:t>”: </a:t>
            </a:r>
            <a:r>
              <a:rPr lang="en-US" sz="6000" dirty="0" err="1" smtClean="0"/>
              <a:t>độ</a:t>
            </a:r>
            <a:r>
              <a:rPr lang="en-US" sz="6000" dirty="0" smtClean="0"/>
              <a:t> </a:t>
            </a:r>
            <a:r>
              <a:rPr lang="en-US" sz="6000" dirty="0" err="1" smtClean="0"/>
              <a:t>rộng</a:t>
            </a:r>
            <a:r>
              <a:rPr lang="en-US" sz="6000" dirty="0"/>
              <a:t> </a:t>
            </a:r>
            <a:r>
              <a:rPr lang="en-US" sz="6000" dirty="0" err="1" smtClean="0"/>
              <a:t>và</a:t>
            </a:r>
            <a:r>
              <a:rPr lang="en-US" sz="6000" dirty="0" smtClean="0"/>
              <a:t> </a:t>
            </a:r>
            <a:r>
              <a:rPr lang="en-US" sz="6000" dirty="0" err="1" smtClean="0"/>
              <a:t>độ</a:t>
            </a:r>
            <a:r>
              <a:rPr lang="en-US" sz="6000" dirty="0" smtClean="0"/>
              <a:t> </a:t>
            </a:r>
            <a:r>
              <a:rPr lang="en-US" sz="6000" dirty="0" err="1" smtClean="0"/>
              <a:t>cao</a:t>
            </a:r>
            <a:r>
              <a:rPr lang="en-US" sz="6000" dirty="0" smtClean="0"/>
              <a:t> </a:t>
            </a:r>
            <a:r>
              <a:rPr lang="en-US" sz="6000" dirty="0" err="1" smtClean="0"/>
              <a:t>của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endParaRPr lang="en-US" sz="6000" dirty="0" smtClean="0"/>
          </a:p>
          <a:p>
            <a:pPr marL="0" indent="0">
              <a:buNone/>
            </a:pPr>
            <a:r>
              <a:rPr lang="vi-VN" sz="6000" dirty="0"/>
              <a:t> </a:t>
            </a:r>
            <a:r>
              <a:rPr lang="vi-VN" sz="6000" dirty="0" smtClean="0"/>
              <a:t>      </a:t>
            </a:r>
            <a:r>
              <a:rPr lang="en-US" sz="6000" dirty="0" smtClean="0"/>
              <a:t>+</a:t>
            </a:r>
            <a:r>
              <a:rPr lang="en-US" sz="6000" dirty="0" smtClean="0">
                <a:solidFill>
                  <a:srgbClr val="C00000"/>
                </a:solidFill>
              </a:rPr>
              <a:t>border</a:t>
            </a:r>
            <a:r>
              <a:rPr lang="en-US" sz="6000" dirty="0" smtClean="0"/>
              <a:t>=“n”:</a:t>
            </a:r>
            <a:r>
              <a:rPr lang="en-US" sz="6000" dirty="0" smtClean="0">
                <a:solidFill>
                  <a:srgbClr val="C00000"/>
                </a:solidFill>
              </a:rPr>
              <a:t> n </a:t>
            </a:r>
            <a:r>
              <a:rPr lang="en-US" sz="6000" dirty="0" err="1" smtClean="0"/>
              <a:t>là</a:t>
            </a:r>
            <a:r>
              <a:rPr lang="en-US" sz="6000" dirty="0" smtClean="0"/>
              <a:t> </a:t>
            </a:r>
            <a:r>
              <a:rPr lang="en-US" sz="6000" dirty="0" err="1" smtClean="0"/>
              <a:t>số</a:t>
            </a:r>
            <a:r>
              <a:rPr lang="en-US" sz="6000" dirty="0" smtClean="0"/>
              <a:t>: </a:t>
            </a:r>
            <a:r>
              <a:rPr lang="en-US" sz="6000" dirty="0" err="1" smtClean="0"/>
              <a:t>kích</a:t>
            </a:r>
            <a:r>
              <a:rPr lang="en-US" sz="6000" dirty="0" smtClean="0"/>
              <a:t> </a:t>
            </a:r>
            <a:r>
              <a:rPr lang="en-US" sz="6000" dirty="0" err="1" smtClean="0"/>
              <a:t>thước</a:t>
            </a:r>
            <a:r>
              <a:rPr lang="en-US" sz="6000" dirty="0" smtClean="0"/>
              <a:t> </a:t>
            </a:r>
            <a:r>
              <a:rPr lang="en-US" sz="6000" dirty="0" err="1" smtClean="0"/>
              <a:t>đường</a:t>
            </a:r>
            <a:r>
              <a:rPr lang="en-US" sz="6000" dirty="0" smtClean="0"/>
              <a:t> </a:t>
            </a:r>
            <a:r>
              <a:rPr lang="en-US" sz="6000" dirty="0" err="1" smtClean="0"/>
              <a:t>viền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.</a:t>
            </a:r>
          </a:p>
          <a:p>
            <a:pPr marL="0" indent="0">
              <a:buNone/>
            </a:pPr>
            <a:r>
              <a:rPr lang="vi-VN" sz="6000" dirty="0" smtClean="0"/>
              <a:t>       </a:t>
            </a:r>
            <a:r>
              <a:rPr lang="en-US" sz="6000" dirty="0" smtClean="0"/>
              <a:t>+</a:t>
            </a:r>
            <a:r>
              <a:rPr lang="en-US" sz="6000" dirty="0" smtClean="0">
                <a:solidFill>
                  <a:srgbClr val="C00000"/>
                </a:solidFill>
              </a:rPr>
              <a:t>align</a:t>
            </a:r>
            <a:r>
              <a:rPr lang="en-US" sz="6000" dirty="0" smtClean="0"/>
              <a:t>=“</a:t>
            </a:r>
            <a:r>
              <a:rPr lang="en-US" sz="6000" dirty="0" err="1" smtClean="0"/>
              <a:t>căn</a:t>
            </a:r>
            <a:r>
              <a:rPr lang="en-US" sz="6000" dirty="0" smtClean="0"/>
              <a:t> </a:t>
            </a:r>
            <a:r>
              <a:rPr lang="en-US" sz="6000" dirty="0" err="1" smtClean="0"/>
              <a:t>chỉnh</a:t>
            </a:r>
            <a:r>
              <a:rPr lang="en-US" sz="6000" dirty="0" smtClean="0"/>
              <a:t> </a:t>
            </a:r>
            <a:r>
              <a:rPr lang="en-US" sz="6000" dirty="0" err="1" smtClean="0"/>
              <a:t>ảnh</a:t>
            </a:r>
            <a:r>
              <a:rPr lang="en-US" sz="6000" dirty="0" smtClean="0"/>
              <a:t>”: </a:t>
            </a:r>
            <a:r>
              <a:rPr lang="en-US" sz="6000" dirty="0" smtClean="0">
                <a:solidFill>
                  <a:srgbClr val="C00000"/>
                </a:solidFill>
              </a:rPr>
              <a:t>left, right, </a:t>
            </a:r>
            <a:r>
              <a:rPr lang="en-US" sz="6000" dirty="0" err="1" smtClean="0">
                <a:solidFill>
                  <a:srgbClr val="C00000"/>
                </a:solidFill>
              </a:rPr>
              <a:t>middle,top</a:t>
            </a:r>
            <a:r>
              <a:rPr lang="en-US" sz="6000" dirty="0" smtClean="0">
                <a:solidFill>
                  <a:srgbClr val="C00000"/>
                </a:solidFill>
              </a:rPr>
              <a:t>, </a:t>
            </a:r>
            <a:r>
              <a:rPr lang="en-US" sz="6000" dirty="0" err="1" smtClean="0">
                <a:solidFill>
                  <a:srgbClr val="C00000"/>
                </a:solidFill>
              </a:rPr>
              <a:t>texttop</a:t>
            </a:r>
            <a:r>
              <a:rPr lang="en-US" sz="6000" dirty="0" smtClean="0">
                <a:solidFill>
                  <a:srgbClr val="C00000"/>
                </a:solidFill>
              </a:rPr>
              <a:t>,…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26989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0100" y="720724"/>
            <a:ext cx="10515600" cy="48799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vi-VN" dirty="0" smtClean="0"/>
              <a:t> 			</a:t>
            </a:r>
            <a:r>
              <a:rPr lang="vi-VN" sz="7000" u="sng" dirty="0" smtClean="0">
                <a:solidFill>
                  <a:srgbClr val="7030A0"/>
                </a:solidFill>
              </a:rPr>
              <a:t>Siêu </a:t>
            </a:r>
            <a:r>
              <a:rPr lang="vi-VN" sz="7000" u="sng" dirty="0">
                <a:solidFill>
                  <a:srgbClr val="7030A0"/>
                </a:solidFill>
              </a:rPr>
              <a:t>liên kết (Hyperlink) </a:t>
            </a:r>
            <a:endParaRPr lang="en-US" sz="7000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sz="3600" dirty="0" smtClean="0"/>
              <a:t>Là </a:t>
            </a:r>
            <a:r>
              <a:rPr lang="vi-VN" sz="3600" dirty="0"/>
              <a:t>khả năng cho phép tạo liên kết giữa 1 đối tượng với một phần nội dung. Khi ta kích chuột vào đối tượng thì phần nội dung sẽ được hiện ra. </a:t>
            </a:r>
            <a:endParaRPr lang="en-US" sz="3600" dirty="0"/>
          </a:p>
          <a:p>
            <a:pPr marL="0" indent="0">
              <a:buNone/>
            </a:pPr>
            <a:r>
              <a:rPr lang="vi-VN" sz="3600" dirty="0" smtClean="0"/>
              <a:t>	</a:t>
            </a:r>
            <a:r>
              <a:rPr lang="en-US" sz="3600" dirty="0" smtClean="0"/>
              <a:t>T</a:t>
            </a:r>
            <a:r>
              <a:rPr lang="vi-VN" sz="3600" dirty="0" smtClean="0"/>
              <a:t>a </a:t>
            </a:r>
            <a:r>
              <a:rPr lang="vi-VN" sz="3600" dirty="0"/>
              <a:t>gọi</a:t>
            </a:r>
            <a:r>
              <a:rPr lang="vi-VN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– </a:t>
            </a:r>
            <a:r>
              <a:rPr lang="vi-VN" sz="3600" dirty="0"/>
              <a:t>Đối tượng sử dụng để kích chuột vào là: Đối tượng liên kết. Đối tượng có thể là: văn bản, hình ảnh, một phần của ảnh</a:t>
            </a:r>
            <a:r>
              <a:rPr lang="vi-VN" sz="3600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– </a:t>
            </a:r>
            <a:r>
              <a:rPr lang="vi-VN" sz="3600" dirty="0"/>
              <a:t>Địa chỉ nội dung sẽ được hiện ra là Đích liên </a:t>
            </a:r>
            <a:r>
              <a:rPr lang="vi-VN" sz="3600" dirty="0" smtClean="0"/>
              <a:t>kết</a:t>
            </a:r>
            <a:endParaRPr lang="en-US" sz="3600" dirty="0" smtClean="0"/>
          </a:p>
          <a:p>
            <a:r>
              <a:rPr lang="vi-VN" sz="3600" dirty="0"/>
              <a:t>Thẻ tạo liên kết</a:t>
            </a:r>
            <a:r>
              <a:rPr lang="vi-VN" sz="3600" b="1" dirty="0"/>
              <a:t>: </a:t>
            </a:r>
            <a:r>
              <a:rPr lang="en-US" sz="3600" b="1" dirty="0" smtClean="0"/>
              <a:t>&lt;a&gt;</a:t>
            </a:r>
            <a:r>
              <a:rPr lang="vi-VN" sz="3600" b="1" dirty="0" smtClean="0"/>
              <a:t>Đối </a:t>
            </a:r>
            <a:r>
              <a:rPr lang="vi-VN" sz="3600" b="1" dirty="0"/>
              <a:t>tượng liên </a:t>
            </a:r>
            <a:r>
              <a:rPr lang="vi-VN" sz="3600" b="1" dirty="0" smtClean="0"/>
              <a:t>kết</a:t>
            </a:r>
            <a:r>
              <a:rPr lang="en-US" sz="3600" b="1" dirty="0" smtClean="0"/>
              <a:t>&lt;/a&gt;</a:t>
            </a:r>
          </a:p>
          <a:p>
            <a:r>
              <a:rPr lang="vi-VN" sz="3600" dirty="0" smtClean="0"/>
              <a:t> </a:t>
            </a:r>
            <a:r>
              <a:rPr lang="vi-VN" sz="3600" dirty="0"/>
              <a:t>– Thuộc tính: </a:t>
            </a:r>
            <a:endParaRPr lang="en-US" sz="3600" dirty="0" smtClean="0"/>
          </a:p>
          <a:p>
            <a:r>
              <a:rPr lang="vi-VN" sz="3600" dirty="0" smtClean="0">
                <a:solidFill>
                  <a:srgbClr val="C00000"/>
                </a:solidFill>
              </a:rPr>
              <a:t>href</a:t>
            </a:r>
            <a:r>
              <a:rPr lang="vi-VN" sz="3600" dirty="0"/>
              <a:t>=“đích liên kết”: Nếu trong cùng web nên sử dụng đường dẫn tương đối</a:t>
            </a:r>
            <a:r>
              <a:rPr lang="vi-VN" sz="3600" dirty="0" smtClean="0"/>
              <a:t>.</a:t>
            </a:r>
            <a:endParaRPr lang="en-US" sz="3600" dirty="0" smtClean="0"/>
          </a:p>
          <a:p>
            <a:r>
              <a:rPr lang="vi-VN" sz="3600" dirty="0" smtClean="0"/>
              <a:t> </a:t>
            </a:r>
            <a:r>
              <a:rPr lang="vi-VN" sz="3600" dirty="0">
                <a:solidFill>
                  <a:srgbClr val="C00000"/>
                </a:solidFill>
              </a:rPr>
              <a:t>target</a:t>
            </a:r>
            <a:r>
              <a:rPr lang="vi-VN" sz="3600" dirty="0"/>
              <a:t>=“tên cửa sổ đích”. Tên CS phân biệt chữ hoa/thường. Có một số tên đặc biệt: </a:t>
            </a:r>
            <a:endParaRPr lang="en-US" sz="3600" dirty="0" smtClean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   _</a:t>
            </a:r>
            <a:r>
              <a:rPr lang="vi-VN" sz="3600" dirty="0"/>
              <a:t>self: cửa sổ hiện tại </a:t>
            </a:r>
            <a:endParaRPr lang="en-US" sz="3600" dirty="0" smtClean="0"/>
          </a:p>
          <a:p>
            <a:pPr marL="0" indent="0">
              <a:buNone/>
            </a:pPr>
            <a:r>
              <a:rPr lang="vi-VN" sz="3600" dirty="0"/>
              <a:t> </a:t>
            </a:r>
            <a:r>
              <a:rPr lang="vi-VN" sz="3600" dirty="0" smtClean="0"/>
              <a:t>       </a:t>
            </a:r>
            <a:r>
              <a:rPr lang="vi-VN" sz="3600" dirty="0"/>
              <a:t>_blank: cửa sổ mới </a:t>
            </a:r>
            <a:endParaRPr lang="en-US" sz="3600" dirty="0" smtClean="0"/>
          </a:p>
          <a:p>
            <a:r>
              <a:rPr lang="vi-VN" sz="3600" dirty="0" smtClean="0"/>
              <a:t>– </a:t>
            </a:r>
            <a:r>
              <a:rPr lang="vi-VN" sz="3600" dirty="0"/>
              <a:t>Chú ý</a:t>
            </a:r>
            <a:r>
              <a:rPr lang="vi-VN" sz="3600" dirty="0" smtClean="0"/>
              <a:t>:</a:t>
            </a:r>
            <a:endParaRPr lang="en-US" sz="3600" dirty="0" smtClean="0"/>
          </a:p>
          <a:p>
            <a:pPr marL="0" indent="0">
              <a:buNone/>
            </a:pPr>
            <a:r>
              <a:rPr lang="vi-VN" sz="3600" dirty="0" smtClean="0"/>
              <a:t> </a:t>
            </a:r>
            <a:r>
              <a:rPr lang="vi-VN" sz="3600" dirty="0"/>
              <a:t> </a:t>
            </a:r>
            <a:r>
              <a:rPr lang="vi-VN" sz="3600" dirty="0" smtClean="0"/>
              <a:t>     Liên </a:t>
            </a:r>
            <a:r>
              <a:rPr lang="vi-VN" sz="3600" dirty="0"/>
              <a:t>kết với địa chỉ e-mail thì đặt </a:t>
            </a:r>
            <a:r>
              <a:rPr lang="vi-VN" sz="3600" b="1" dirty="0" smtClean="0"/>
              <a:t>href=“mailto:địa_chỉ_e-mail” </a:t>
            </a:r>
            <a:endParaRPr lang="en-US" sz="3600" b="1" dirty="0" smtClean="0"/>
          </a:p>
          <a:p>
            <a:pPr marL="0" indent="0">
              <a:buNone/>
            </a:pPr>
            <a:r>
              <a:rPr lang="vi-VN" sz="3600" dirty="0" smtClean="0"/>
              <a:t>       Thực hiện lệnh JavaScript khi kích chuột vào thì đặt </a:t>
            </a:r>
            <a:r>
              <a:rPr lang="vi-VN" sz="3600" b="1" dirty="0" smtClean="0"/>
              <a:t>href=“javascript:lệnh”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12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1652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sz="3000" u="sng" dirty="0" err="1" smtClean="0">
                <a:solidFill>
                  <a:srgbClr val="7030A0"/>
                </a:solidFill>
              </a:rPr>
              <a:t>Bảng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biểu</a:t>
            </a:r>
            <a:r>
              <a:rPr lang="en-US" sz="30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2200" dirty="0" smtClean="0"/>
              <a:t>HTML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coi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,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nhiều</a:t>
            </a:r>
            <a:r>
              <a:rPr lang="en-US" sz="2200" dirty="0" smtClean="0"/>
              <a:t> ô,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ô </a:t>
            </a:r>
            <a:r>
              <a:rPr lang="en-US" sz="2200" dirty="0" err="1" smtClean="0"/>
              <a:t>mới</a:t>
            </a:r>
            <a:r>
              <a:rPr lang="en-US" sz="2200" dirty="0" smtClean="0"/>
              <a:t>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thẻ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: </a:t>
            </a:r>
            <a:r>
              <a:rPr lang="en-US" sz="2200" b="1" dirty="0" smtClean="0"/>
              <a:t>&lt;table&gt;…&lt;/table</a:t>
            </a:r>
            <a:r>
              <a:rPr lang="en-US" sz="2200" dirty="0" smtClean="0"/>
              <a:t>&gt;</a:t>
            </a:r>
          </a:p>
          <a:p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dòng</a:t>
            </a:r>
            <a:r>
              <a:rPr lang="en-US" sz="2200" dirty="0" smtClean="0"/>
              <a:t>: 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str</a:t>
            </a:r>
            <a:r>
              <a:rPr lang="en-US" sz="2200" b="1" dirty="0" smtClean="0"/>
              <a:t>&gt;…&lt;/</a:t>
            </a:r>
            <a:r>
              <a:rPr lang="en-US" sz="2200" b="1" dirty="0" err="1" smtClean="0"/>
              <a:t>str</a:t>
            </a:r>
            <a:r>
              <a:rPr lang="en-US" sz="2200" b="1" dirty="0" smtClean="0"/>
              <a:t>&gt;</a:t>
            </a:r>
          </a:p>
          <a:p>
            <a:r>
              <a:rPr lang="en-US" sz="2200" dirty="0" err="1" smtClean="0"/>
              <a:t>Tạo</a:t>
            </a:r>
            <a:r>
              <a:rPr lang="en-US" sz="2200" dirty="0" smtClean="0"/>
              <a:t> ô:</a:t>
            </a:r>
          </a:p>
          <a:p>
            <a:r>
              <a:rPr lang="en-US" sz="2200" dirty="0" smtClean="0"/>
              <a:t> ô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: </a:t>
            </a:r>
            <a:r>
              <a:rPr lang="en-US" sz="2200" b="1" dirty="0" smtClean="0"/>
              <a:t>&lt;</a:t>
            </a:r>
            <a:r>
              <a:rPr lang="en-US" sz="2200" b="1" dirty="0" err="1" smtClean="0"/>
              <a:t>th</a:t>
            </a:r>
            <a:r>
              <a:rPr lang="en-US" sz="2200" b="1" dirty="0" smtClean="0"/>
              <a:t>&gt;…&lt;/</a:t>
            </a:r>
            <a:r>
              <a:rPr lang="en-US" sz="2200" b="1" dirty="0" err="1" smtClean="0"/>
              <a:t>th</a:t>
            </a:r>
            <a:r>
              <a:rPr lang="en-US" sz="2200" b="1" dirty="0" smtClean="0"/>
              <a:t>&gt;</a:t>
            </a:r>
          </a:p>
          <a:p>
            <a:r>
              <a:rPr lang="en-US" sz="2200" dirty="0" smtClean="0"/>
              <a:t>Ô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: </a:t>
            </a:r>
            <a:r>
              <a:rPr lang="en-US" sz="2200" b="1" dirty="0" smtClean="0"/>
              <a:t>&lt;td&gt;…&lt;/td&gt;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100" y="11652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en-US" sz="3000" u="sng" dirty="0" err="1" smtClean="0">
                <a:solidFill>
                  <a:srgbClr val="7030A0"/>
                </a:solidFill>
              </a:rPr>
              <a:t>Bảng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biểu</a:t>
            </a:r>
            <a:r>
              <a:rPr lang="en-US" sz="3000" u="sng" dirty="0" smtClean="0">
                <a:solidFill>
                  <a:srgbClr val="7030A0"/>
                </a:solidFill>
              </a:rPr>
              <a:t> – </a:t>
            </a:r>
            <a:r>
              <a:rPr lang="en-US" sz="3000" u="sng" dirty="0" err="1" smtClean="0">
                <a:solidFill>
                  <a:srgbClr val="7030A0"/>
                </a:solidFill>
              </a:rPr>
              <a:t>Thuộc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tính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của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các</a:t>
            </a:r>
            <a:r>
              <a:rPr lang="en-US" sz="3000" u="sng" dirty="0" smtClean="0">
                <a:solidFill>
                  <a:srgbClr val="7030A0"/>
                </a:solidFill>
              </a:rPr>
              <a:t> </a:t>
            </a:r>
            <a:r>
              <a:rPr lang="en-US" sz="3000" u="sng" dirty="0" err="1" smtClean="0">
                <a:solidFill>
                  <a:srgbClr val="7030A0"/>
                </a:solidFill>
              </a:rPr>
              <a:t>thẻ</a:t>
            </a:r>
            <a:r>
              <a:rPr lang="en-US" sz="3000" u="sng" dirty="0" smtClean="0">
                <a:solidFill>
                  <a:srgbClr val="7030A0"/>
                </a:solidFill>
              </a:rPr>
              <a:t>:</a:t>
            </a:r>
          </a:p>
          <a:p>
            <a:r>
              <a:rPr lang="en-US" sz="3000" dirty="0" err="1" smtClean="0">
                <a:solidFill>
                  <a:srgbClr val="C00000"/>
                </a:solidFill>
              </a:rPr>
              <a:t>Cellspacing</a:t>
            </a:r>
            <a:r>
              <a:rPr lang="en-US" sz="3000" dirty="0" smtClean="0"/>
              <a:t>= “</a:t>
            </a:r>
            <a:r>
              <a:rPr lang="en-US" sz="3000" dirty="0" err="1" smtClean="0"/>
              <a:t>Số</a:t>
            </a:r>
            <a:r>
              <a:rPr lang="en-US" sz="3000" dirty="0" smtClean="0"/>
              <a:t>”: </a:t>
            </a:r>
            <a:r>
              <a:rPr lang="en-US" sz="3000" dirty="0" err="1" smtClean="0"/>
              <a:t>Khoảng</a:t>
            </a:r>
            <a:r>
              <a:rPr lang="en-US" sz="3000" dirty="0" smtClean="0"/>
              <a:t> </a:t>
            </a:r>
            <a:r>
              <a:rPr lang="en-US" sz="3000" dirty="0" err="1" smtClean="0"/>
              <a:t>cách</a:t>
            </a:r>
            <a:r>
              <a:rPr lang="en-US" sz="3000" dirty="0" smtClean="0"/>
              <a:t> </a:t>
            </a:r>
            <a:r>
              <a:rPr lang="en-US" sz="3000" dirty="0" err="1" smtClean="0"/>
              <a:t>giữu</a:t>
            </a:r>
            <a:r>
              <a:rPr lang="en-US" sz="3000" dirty="0" smtClean="0"/>
              <a:t> 2 ô </a:t>
            </a:r>
            <a:r>
              <a:rPr lang="en-US" sz="3000" dirty="0" err="1" smtClean="0"/>
              <a:t>liên</a:t>
            </a:r>
            <a:r>
              <a:rPr lang="en-US" sz="3000" dirty="0" smtClean="0"/>
              <a:t> </a:t>
            </a:r>
            <a:r>
              <a:rPr lang="en-US" sz="3000" dirty="0" err="1" smtClean="0"/>
              <a:t>tiếp</a:t>
            </a:r>
            <a:r>
              <a:rPr lang="en-US" sz="3000" dirty="0" smtClean="0"/>
              <a:t>.</a:t>
            </a:r>
          </a:p>
          <a:p>
            <a:r>
              <a:rPr lang="en-US" sz="3000" dirty="0" smtClean="0">
                <a:solidFill>
                  <a:srgbClr val="C00000"/>
                </a:solidFill>
              </a:rPr>
              <a:t>Cell</a:t>
            </a:r>
            <a:r>
              <a:rPr lang="vi-VN" sz="3000" dirty="0" smtClean="0">
                <a:solidFill>
                  <a:srgbClr val="C00000"/>
                </a:solidFill>
              </a:rPr>
              <a:t>padd</a:t>
            </a:r>
            <a:r>
              <a:rPr lang="en-US" sz="3000" dirty="0" err="1" smtClean="0">
                <a:solidFill>
                  <a:srgbClr val="C00000"/>
                </a:solidFill>
              </a:rPr>
              <a:t>ing</a:t>
            </a:r>
            <a:r>
              <a:rPr lang="en-US" sz="3000" dirty="0" smtClean="0"/>
              <a:t>= “</a:t>
            </a:r>
            <a:r>
              <a:rPr lang="en-US" sz="3000" dirty="0" err="1" smtClean="0"/>
              <a:t>Số</a:t>
            </a:r>
            <a:r>
              <a:rPr lang="en-US" sz="3000" dirty="0" smtClean="0"/>
              <a:t>”: </a:t>
            </a:r>
            <a:r>
              <a:rPr lang="en-US" sz="3000" dirty="0" err="1" smtClean="0"/>
              <a:t>Khoảng</a:t>
            </a:r>
            <a:r>
              <a:rPr lang="en-US" sz="3000" dirty="0" smtClean="0"/>
              <a:t> </a:t>
            </a:r>
            <a:r>
              <a:rPr lang="en-US" sz="3000" dirty="0" err="1" smtClean="0"/>
              <a:t>cách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</a:t>
            </a:r>
            <a:r>
              <a:rPr lang="en-US" sz="3000" dirty="0" err="1" smtClean="0"/>
              <a:t>góc</a:t>
            </a:r>
            <a:r>
              <a:rPr lang="en-US" sz="3000" dirty="0" smtClean="0"/>
              <a:t> ô </a:t>
            </a:r>
            <a:r>
              <a:rPr lang="en-US" sz="3000" dirty="0" err="1" smtClean="0"/>
              <a:t>đến</a:t>
            </a:r>
            <a:r>
              <a:rPr lang="en-US" sz="3000" dirty="0" smtClean="0"/>
              <a:t> </a:t>
            </a:r>
            <a:r>
              <a:rPr lang="en-US" sz="3000" dirty="0" err="1" smtClean="0"/>
              <a:t>nội</a:t>
            </a:r>
            <a:r>
              <a:rPr lang="en-US" sz="3000" dirty="0" smtClean="0"/>
              <a:t> dung ô.</a:t>
            </a:r>
          </a:p>
          <a:p>
            <a:r>
              <a:rPr lang="en-US" sz="3000" dirty="0" err="1" smtClean="0">
                <a:solidFill>
                  <a:srgbClr val="C00000"/>
                </a:solidFill>
              </a:rPr>
              <a:t>Bgcolor</a:t>
            </a:r>
            <a:r>
              <a:rPr lang="en-US" sz="3000" dirty="0" smtClean="0"/>
              <a:t>=“</a:t>
            </a:r>
            <a:r>
              <a:rPr lang="en-US" sz="3000" dirty="0" err="1" smtClean="0"/>
              <a:t>màu</a:t>
            </a:r>
            <a:r>
              <a:rPr lang="en-US" sz="3000" dirty="0" smtClean="0"/>
              <a:t>”: </a:t>
            </a:r>
            <a:r>
              <a:rPr lang="en-US" sz="3000" dirty="0" err="1" smtClean="0"/>
              <a:t>màu</a:t>
            </a:r>
            <a:r>
              <a:rPr lang="en-US" sz="3000" dirty="0" smtClean="0"/>
              <a:t> </a:t>
            </a:r>
            <a:r>
              <a:rPr lang="en-US" sz="3000" dirty="0" err="1" smtClean="0"/>
              <a:t>nền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bảng</a:t>
            </a:r>
            <a:endParaRPr lang="en-US" sz="3000" dirty="0" smtClean="0"/>
          </a:p>
          <a:p>
            <a:r>
              <a:rPr lang="en-US" sz="3000" dirty="0" smtClean="0">
                <a:solidFill>
                  <a:srgbClr val="C00000"/>
                </a:solidFill>
              </a:rPr>
              <a:t>Background</a:t>
            </a:r>
            <a:r>
              <a:rPr lang="en-US" sz="3000" dirty="0" smtClean="0"/>
              <a:t>=“</a:t>
            </a:r>
            <a:r>
              <a:rPr lang="en-US" sz="3000" dirty="0" err="1" smtClean="0"/>
              <a:t>địa</a:t>
            </a:r>
            <a:r>
              <a:rPr lang="en-US" sz="3000" dirty="0" smtClean="0"/>
              <a:t> </a:t>
            </a:r>
            <a:r>
              <a:rPr lang="en-US" sz="3000" dirty="0" err="1" smtClean="0"/>
              <a:t>chỉ</a:t>
            </a:r>
            <a:r>
              <a:rPr lang="en-US" sz="3000" dirty="0" smtClean="0"/>
              <a:t> </a:t>
            </a:r>
            <a:r>
              <a:rPr lang="en-US" sz="3000" dirty="0" err="1" smtClean="0"/>
              <a:t>ảnh</a:t>
            </a:r>
            <a:r>
              <a:rPr lang="en-US" sz="3000" dirty="0" smtClean="0"/>
              <a:t>”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24669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80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793</Words>
  <Application>Microsoft Office PowerPoint</Application>
  <PresentationFormat>Widescreen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Courier New</vt:lpstr>
      <vt:lpstr>Tahoma</vt:lpstr>
      <vt:lpstr>Trebuchet MS</vt:lpstr>
      <vt:lpstr>Verdana</vt:lpstr>
      <vt:lpstr>Wingdings</vt:lpstr>
      <vt:lpstr>Wingdings 3</vt:lpstr>
      <vt:lpstr>Facet</vt:lpstr>
      <vt:lpstr>Ngôn ngữ HTML</vt:lpstr>
      <vt:lpstr>Giới thiệu về HTML</vt:lpstr>
      <vt:lpstr>Thẻ (Tag)     Thuộc tính của thẻ(Property)</vt:lpstr>
      <vt:lpstr>Cách tạo lập một trang web bằng 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HTML</dc:title>
  <dc:creator>Admin</dc:creator>
  <cp:lastModifiedBy>Admin</cp:lastModifiedBy>
  <cp:revision>33</cp:revision>
  <dcterms:created xsi:type="dcterms:W3CDTF">2019-10-03T07:45:02Z</dcterms:created>
  <dcterms:modified xsi:type="dcterms:W3CDTF">2019-10-04T14:20:42Z</dcterms:modified>
</cp:coreProperties>
</file>