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57" r:id="rId9"/>
    <p:sldId id="261" r:id="rId10"/>
    <p:sldId id="278" r:id="rId11"/>
    <p:sldId id="277" r:id="rId12"/>
    <p:sldId id="267" r:id="rId13"/>
    <p:sldId id="279" r:id="rId14"/>
    <p:sldId id="280" r:id="rId15"/>
    <p:sldId id="281" r:id="rId16"/>
    <p:sldId id="272" r:id="rId17"/>
    <p:sldId id="273" r:id="rId18"/>
  </p:sldIdLst>
  <p:sldSz cx="18288000" cy="10287000"/>
  <p:notesSz cx="6858000" cy="9144000"/>
  <p:embeddedFontLst>
    <p:embeddedFont>
      <p:font typeface="DM Sans" pitchFamily="2" charset="77"/>
      <p:regular r:id="rId19"/>
      <p:bold r:id="rId20"/>
      <p:italic r:id="rId21"/>
      <p:boldItalic r:id="rId22"/>
    </p:embeddedFont>
    <p:embeddedFont>
      <p:font typeface="DM Sans Bold" pitchFamily="2" charset="77"/>
      <p:regular r:id="rId23"/>
      <p:bold r:id="rId24"/>
    </p:embeddedFont>
    <p:embeddedFont>
      <p:font typeface="DM Sans Italics" pitchFamily="2" charset="77"/>
      <p:regular r:id="rId25"/>
      <p:italic r:id="rId26"/>
    </p:embeddedFont>
    <p:embeddedFont>
      <p:font typeface="Kollektif Bold" panose="020B0604020101010102" pitchFamily="34" charset="77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7B4"/>
    <a:srgbClr val="49CFAE"/>
    <a:srgbClr val="FFCB77"/>
    <a:srgbClr val="227C9D"/>
    <a:srgbClr val="222222"/>
    <a:srgbClr val="8E8D93"/>
    <a:srgbClr val="FE6D73"/>
    <a:srgbClr val="000000"/>
    <a:srgbClr val="545454"/>
    <a:srgbClr val="EB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6" autoAdjust="0"/>
    <p:restoredTop sz="93496" autoAdjust="0"/>
  </p:normalViewPr>
  <p:slideViewPr>
    <p:cSldViewPr>
      <p:cViewPr varScale="1">
        <p:scale>
          <a:sx n="69" d="100"/>
          <a:sy n="69" d="100"/>
        </p:scale>
        <p:origin x="240" y="10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rgbClr val="49CFA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3A-8347-951F-7CAAB30182C8}"/>
              </c:ext>
            </c:extLst>
          </c:dPt>
          <c:dPt>
            <c:idx val="1"/>
            <c:bubble3D val="0"/>
            <c:spPr>
              <a:solidFill>
                <a:srgbClr val="FFCB7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3A-8347-951F-7CAAB30182C8}"/>
              </c:ext>
            </c:extLst>
          </c:dPt>
          <c:dPt>
            <c:idx val="2"/>
            <c:bubble3D val="0"/>
            <c:spPr>
              <a:solidFill>
                <a:srgbClr val="2077B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3A-8347-951F-7CAAB30182C8}"/>
              </c:ext>
            </c:extLst>
          </c:dPt>
          <c:dLbls>
            <c:delete val="1"/>
          </c:dLbls>
          <c:cat>
            <c:strRef>
              <c:f>Hoja1!$A$2:$A$4</c:f>
              <c:strCache>
                <c:ptCount val="3"/>
                <c:pt idx="0">
                  <c:v>Fixed amount</c:v>
                </c:pt>
                <c:pt idx="1">
                  <c:v>Percentage based</c:v>
                </c:pt>
                <c:pt idx="2">
                  <c:v>Other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 formatCode="#,##0">
                  <c:v>4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D3A-8347-951F-7CAAB30182C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43438320209973"/>
          <c:y val="0.24176562499999998"/>
          <c:w val="0.46646464895013118"/>
          <c:h val="0.69969697342519677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rgbClr val="FFCB77"/>
            </a:solidFill>
          </c:spPr>
          <c:dPt>
            <c:idx val="0"/>
            <c:bubble3D val="0"/>
            <c:spPr>
              <a:solidFill>
                <a:srgbClr val="FFCB77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47-084D-9267-19B121DD2728}"/>
              </c:ext>
            </c:extLst>
          </c:dPt>
          <c:dPt>
            <c:idx val="1"/>
            <c:bubble3D val="0"/>
            <c:spPr>
              <a:solidFill>
                <a:srgbClr val="49CFA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47-084D-9267-19B121DD2728}"/>
              </c:ext>
            </c:extLst>
          </c:dPt>
          <c:dPt>
            <c:idx val="2"/>
            <c:bubble3D val="0"/>
            <c:spPr>
              <a:solidFill>
                <a:srgbClr val="2077B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47-084D-9267-19B121DD2728}"/>
              </c:ext>
            </c:extLst>
          </c:dPt>
          <c:dLbls>
            <c:delete val="1"/>
          </c:dLbls>
          <c:cat>
            <c:strRef>
              <c:f>Hoja1!$A$2:$A$4</c:f>
              <c:strCache>
                <c:ptCount val="3"/>
                <c:pt idx="0">
                  <c:v>Fixed amount</c:v>
                </c:pt>
                <c:pt idx="1">
                  <c:v>Percentage based</c:v>
                </c:pt>
                <c:pt idx="2">
                  <c:v>Other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32.200000000000003</c:v>
                </c:pt>
                <c:pt idx="1">
                  <c:v>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47-084D-9267-19B121DD272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414003" y="3451290"/>
            <a:ext cx="14125225" cy="2892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999" b="1" dirty="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TIP-ME</a:t>
            </a:r>
          </a:p>
          <a:p>
            <a:pPr algn="ctr"/>
            <a:r>
              <a:rPr lang="en-US" sz="6000" b="1" dirty="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APP FOR EASY DIRECT TIPS</a:t>
            </a:r>
          </a:p>
          <a:p>
            <a:pPr algn="ctr"/>
            <a:r>
              <a:rPr lang="en-US" sz="2800" b="1" dirty="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COMPLETE ANAYLSIS OF RESTAURANT TIPPING BEHAVIOR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79680" y="7499314"/>
            <a:ext cx="7197206" cy="52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Javier Martínez Ochoa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308D17-45E5-6EE8-7344-5D99D9AB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481A7F4-DC5D-DF4D-99AD-88C220755F25}"/>
              </a:ext>
            </a:extLst>
          </p:cNvPr>
          <p:cNvSpPr txBox="1"/>
          <p:nvPr/>
        </p:nvSpPr>
        <p:spPr>
          <a:xfrm>
            <a:off x="3833915" y="3187700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OVERALL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D640B34-20C7-87EF-626E-233832EF6B66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97A6011-EE78-A8EF-B9EE-D00DF02093A2}"/>
              </a:ext>
            </a:extLst>
          </p:cNvPr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7A5C072-310B-281E-D44B-D0780D62CC55}"/>
              </a:ext>
            </a:extLst>
          </p:cNvPr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4655BDE-DC06-BF2B-866D-FE38F319A7F6}"/>
              </a:ext>
            </a:extLst>
          </p:cNvPr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2F299EE-6889-CBBC-BF0A-A68716699F84}"/>
              </a:ext>
            </a:extLst>
          </p:cNvPr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0A1D0DD-4493-A55D-F1E8-1F5F8D65A2C1}"/>
              </a:ext>
            </a:extLst>
          </p:cNvPr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557F3D7-DB94-3637-C5E1-C99422960282}"/>
              </a:ext>
            </a:extLst>
          </p:cNvPr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0DED3C6-9303-BE9D-25DE-43D2CFC09327}"/>
              </a:ext>
            </a:extLst>
          </p:cNvPr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E370F9EB-8CFD-1EBF-AA25-6D9F446A0B8C}"/>
              </a:ext>
            </a:extLst>
          </p:cNvPr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C0907F66-689C-55A2-034B-C38D45CF9139}"/>
              </a:ext>
            </a:extLst>
          </p:cNvPr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8D59714-3EAF-3702-EE54-60AAD1DB13A5}"/>
              </a:ext>
            </a:extLst>
          </p:cNvPr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476F178-5966-FA19-FDD6-332755EB91A6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9234804F-F979-CFAE-5DD6-FC719CA90AE8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791F2CA4-9267-55A1-CC86-A67EE3BAF5CB}"/>
              </a:ext>
            </a:extLst>
          </p:cNvPr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4F69B25-241D-33B9-6FD5-8CE37AF5CA30}"/>
              </a:ext>
            </a:extLst>
          </p:cNvPr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E84BF8A0-FE8F-4DC3-DEAA-96EAB7689731}"/>
              </a:ext>
            </a:extLst>
          </p:cNvPr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0CDFF778-460E-0D49-14A8-1A23D92EB4E6}"/>
              </a:ext>
            </a:extLst>
          </p:cNvPr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FB5745F-E4D1-5F85-3DD5-D3EC219CE274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B9482DB-F785-3E2E-64A7-317B05A02CE5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C1E3172-D4A9-DFEA-B5E0-A87A30F480D9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>
            <a:extLst>
              <a:ext uri="{FF2B5EF4-FFF2-40B4-BE49-F238E27FC236}">
                <a16:creationId xmlns:a16="http://schemas.microsoft.com/office/drawing/2014/main" id="{D0AC2374-C54A-214B-7578-92729067DEFB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F59FBB9F-CC83-D311-C044-4C705521326F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B3FB5F7E-A8B6-2FCB-5C28-361EF298BBC6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C4A0F01C-F57F-C090-A1DE-C0CB968616D0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8FED6587-2F94-D555-74DE-B87BF53E58EF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>
            <a:extLst>
              <a:ext uri="{FF2B5EF4-FFF2-40B4-BE49-F238E27FC236}">
                <a16:creationId xmlns:a16="http://schemas.microsoft.com/office/drawing/2014/main" id="{B6617BF9-EA2E-646E-77D4-573A80902C04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3BDED1DD-9A41-160B-7BC7-F75A97353437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BC338B6F-E75A-EB80-AF10-95789BF2A95E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733FF9B9-656E-4455-9790-530D906774FB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B5B61C91-CCF0-CF52-3676-A814EC1E5DBC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826D2FD2-B28D-7C03-23FA-7E2E9982F2B4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0CC9067A-EEEA-52D5-B8D6-D7A97C24470C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53665EC9-DA4E-5E75-868D-824A16DE4ED9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02559686-E388-D002-AA14-55C4C09BC9E7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907B607C-7DBC-BA58-1D02-0F5D8708B349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427D6560-682D-9994-E487-A80D65DDACCC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A2071D51-6548-1D2A-DB15-7056297E1D05}"/>
              </a:ext>
            </a:extLst>
          </p:cNvPr>
          <p:cNvSpPr txBox="1"/>
          <p:nvPr/>
        </p:nvSpPr>
        <p:spPr>
          <a:xfrm>
            <a:off x="3784200" y="5883275"/>
            <a:ext cx="10719600" cy="86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Understanding how the users behave is crucial for further analysis and to get and overall idea of the situation.</a:t>
            </a: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5E4B8E62-9031-87EE-5C8C-31BAAB9C1C42}"/>
              </a:ext>
            </a:extLst>
          </p:cNvPr>
          <p:cNvSpPr txBox="1"/>
          <p:nvPr/>
        </p:nvSpPr>
        <p:spPr>
          <a:xfrm>
            <a:off x="-1752600" y="4765628"/>
            <a:ext cx="21793199" cy="646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s-ES" sz="4000" b="1" dirty="0">
                <a:solidFill>
                  <a:srgbClr val="227C9D"/>
                </a:solidFill>
                <a:latin typeface="Kollektif Bold"/>
                <a:sym typeface="Kollektif Bold"/>
              </a:rPr>
              <a:t>RESTAURANT EXPERIENCE</a:t>
            </a:r>
            <a:endParaRPr lang="en-US" sz="4000" b="1" dirty="0">
              <a:solidFill>
                <a:srgbClr val="227C9D"/>
              </a:solidFill>
              <a:latin typeface="Kollektif Bold"/>
              <a:sym typeface="Kollektif Bold"/>
            </a:endParaRPr>
          </a:p>
        </p:txBody>
      </p:sp>
    </p:spTree>
    <p:extLst>
      <p:ext uri="{BB962C8B-B14F-4D97-AF65-F5344CB8AC3E}">
        <p14:creationId xmlns:p14="http://schemas.microsoft.com/office/powerpoint/2010/main" val="358464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AFB89-4BF2-63B9-E844-0062F7D03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>
            <a:extLst>
              <a:ext uri="{FF2B5EF4-FFF2-40B4-BE49-F238E27FC236}">
                <a16:creationId xmlns:a16="http://schemas.microsoft.com/office/drawing/2014/main" id="{9297978E-166A-589A-1E07-31A840827105}"/>
              </a:ext>
            </a:extLst>
          </p:cNvPr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9CC1D72-CF3B-DD43-A88E-10D04C8440CA}"/>
              </a:ext>
            </a:extLst>
          </p:cNvPr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883ADA5-B120-CD36-8DEA-9998E91FCECA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72244E9E-47CF-AEB2-40E2-0D688FE3BB51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AF39662-5849-AF3A-8254-D2741B3FB0FE}"/>
              </a:ext>
            </a:extLst>
          </p:cNvPr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27DFE98-C0FB-7923-6760-E31E6D9E14B1}"/>
              </a:ext>
            </a:extLst>
          </p:cNvPr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2C8CEDC-D1E1-17D7-D5AF-19CEE680C70A}"/>
              </a:ext>
            </a:extLst>
          </p:cNvPr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20843319-6ABE-958B-07A2-1E92497F0738}"/>
              </a:ext>
            </a:extLst>
          </p:cNvPr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>
            <a:extLst>
              <a:ext uri="{FF2B5EF4-FFF2-40B4-BE49-F238E27FC236}">
                <a16:creationId xmlns:a16="http://schemas.microsoft.com/office/drawing/2014/main" id="{BDE6D046-5200-1C5D-FC07-04823B473DAC}"/>
              </a:ext>
            </a:extLst>
          </p:cNvPr>
          <p:cNvGrpSpPr/>
          <p:nvPr/>
        </p:nvGrpSpPr>
        <p:grpSpPr>
          <a:xfrm rot="2700000">
            <a:off x="-2100522" y="-3586075"/>
            <a:ext cx="7415398" cy="3565095"/>
            <a:chOff x="0" y="0"/>
            <a:chExt cx="660400" cy="3175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6A54AB8-508D-3566-7E97-92B50D60AE91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C9CB9168-ABD2-2FBB-9624-0DDBBE4249A5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400644AF-BBF0-3168-7389-418C7A7485FB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4B1C0067-5DD1-AA0F-09CB-9D5AA7DD9880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7D2D487E-E9EB-B99F-90EF-36E0C341D8F5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BB9324A0-D437-240E-169E-C99A893D4D4C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033D7F97-9D96-6CA6-55A3-DB38D9D277AD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74E23DF4-E2E7-0688-5747-7DE71BC1E6E3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9402B793-6CAA-DF1C-F4D0-B48AB4A9E773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F245791C-69EB-1602-4A44-81E65F4F11BB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DC9C64B8-DE4F-3E98-07C9-71FA2442126C}"/>
              </a:ext>
            </a:extLst>
          </p:cNvPr>
          <p:cNvSpPr txBox="1"/>
          <p:nvPr/>
        </p:nvSpPr>
        <p:spPr>
          <a:xfrm>
            <a:off x="3223072" y="4928793"/>
            <a:ext cx="5875836" cy="2173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8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In this part of the analysis we are going to explain how users behave when going to restaurants and what there preferences they have regarding payment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FC37ECB3-6432-FEA7-768F-DCB8C7E44BB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258" t="5888" b="17040"/>
          <a:stretch/>
        </p:blipFill>
        <p:spPr>
          <a:xfrm>
            <a:off x="10744782" y="3077758"/>
            <a:ext cx="6908803" cy="5875742"/>
          </a:xfrm>
          <a:prstGeom prst="rect">
            <a:avLst/>
          </a:prstGeom>
        </p:spPr>
      </p:pic>
      <p:sp>
        <p:nvSpPr>
          <p:cNvPr id="44" name="TextBox 13">
            <a:extLst>
              <a:ext uri="{FF2B5EF4-FFF2-40B4-BE49-F238E27FC236}">
                <a16:creationId xmlns:a16="http://schemas.microsoft.com/office/drawing/2014/main" id="{9771A3DB-48A8-CC04-1DC3-A41160BC0EFC}"/>
              </a:ext>
            </a:extLst>
          </p:cNvPr>
          <p:cNvSpPr txBox="1"/>
          <p:nvPr/>
        </p:nvSpPr>
        <p:spPr>
          <a:xfrm>
            <a:off x="9533389" y="8969078"/>
            <a:ext cx="531190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49CFAE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Weekly</a:t>
            </a: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02788D44-E2EF-4BCB-D478-798587E75FF2}"/>
              </a:ext>
            </a:extLst>
          </p:cNvPr>
          <p:cNvSpPr txBox="1"/>
          <p:nvPr/>
        </p:nvSpPr>
        <p:spPr>
          <a:xfrm>
            <a:off x="11658600" y="8981802"/>
            <a:ext cx="531190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FFCB77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Monthly</a:t>
            </a: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E14B30A5-8385-7FE6-554B-4F63AC4738FC}"/>
              </a:ext>
            </a:extLst>
          </p:cNvPr>
          <p:cNvSpPr txBox="1"/>
          <p:nvPr/>
        </p:nvSpPr>
        <p:spPr>
          <a:xfrm>
            <a:off x="13783811" y="8975440"/>
            <a:ext cx="531190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Daily</a:t>
            </a: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2875FA93-8B6A-14B5-3BBD-0017965B5EA8}"/>
              </a:ext>
            </a:extLst>
          </p:cNvPr>
          <p:cNvSpPr txBox="1"/>
          <p:nvPr/>
        </p:nvSpPr>
        <p:spPr>
          <a:xfrm>
            <a:off x="3969520" y="2416176"/>
            <a:ext cx="5480392" cy="211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br>
              <a:rPr lang="es-ES" sz="6000" dirty="0"/>
            </a:br>
            <a:r>
              <a:rPr lang="es-ES" sz="5600" b="1" dirty="0">
                <a:solidFill>
                  <a:srgbClr val="FE6D73"/>
                </a:solidFill>
                <a:latin typeface="Kollektif Bold"/>
              </a:rPr>
              <a:t>FREQUENCY </a:t>
            </a:r>
            <a:br>
              <a:rPr lang="es-ES" sz="5600" b="1" dirty="0">
                <a:solidFill>
                  <a:srgbClr val="FE6D73"/>
                </a:solidFill>
                <a:latin typeface="Kollektif Bold"/>
              </a:rPr>
            </a:br>
            <a:r>
              <a:rPr lang="es-ES" sz="5600" b="1" dirty="0">
                <a:solidFill>
                  <a:srgbClr val="FE6D73"/>
                </a:solidFill>
                <a:latin typeface="Kollektif Bold"/>
              </a:rPr>
              <a:t>OF VISITS</a:t>
            </a:r>
            <a:endParaRPr lang="en-US" sz="5600" b="1" dirty="0">
              <a:solidFill>
                <a:srgbClr val="FE6D73"/>
              </a:solidFill>
              <a:latin typeface="Kollektif Bold"/>
              <a:sym typeface="Kollektif Bold"/>
            </a:endParaRP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34DB2203-F490-73BD-142C-7856C882AF2A}"/>
              </a:ext>
            </a:extLst>
          </p:cNvPr>
          <p:cNvSpPr txBox="1"/>
          <p:nvPr/>
        </p:nvSpPr>
        <p:spPr>
          <a:xfrm>
            <a:off x="3421911" y="644806"/>
            <a:ext cx="13231622" cy="1155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6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RESTAURANT EXPERIENCE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3D41703-B60F-E412-6569-A197D05C3E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526" y="94294"/>
            <a:ext cx="1293085" cy="1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3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48466" y="1579634"/>
            <a:ext cx="5480392" cy="211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br>
              <a:rPr lang="es-ES" sz="6000" dirty="0"/>
            </a:br>
            <a:r>
              <a:rPr lang="es-ES" sz="5600" b="1" dirty="0">
                <a:solidFill>
                  <a:srgbClr val="FE6D73"/>
                </a:solidFill>
                <a:latin typeface="Kollektif Bold"/>
              </a:rPr>
              <a:t>PAYMENT METHOD</a:t>
            </a:r>
            <a:endParaRPr lang="en-US" sz="5600" b="1" dirty="0">
              <a:solidFill>
                <a:srgbClr val="FE6D73"/>
              </a:solidFill>
              <a:latin typeface="Kollektif Bold"/>
              <a:sym typeface="Kollektif Bold"/>
            </a:endParaRPr>
          </a:p>
        </p:txBody>
      </p:sp>
      <p:sp>
        <p:nvSpPr>
          <p:cNvPr id="7" name="Freeform 7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flipH="1">
            <a:off x="16298854" y="-362874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H="1">
            <a:off x="16080026" y="-38426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15893267" y="-402229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H="1">
            <a:off x="15683626" y="-4148951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H="1">
            <a:off x="15586790" y="-4292805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1990362" y="4038951"/>
            <a:ext cx="4427943" cy="1854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study shows that older people tend to pay more with cash than younger people meaning that people carry less cash nowadays.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821020" y="9684122"/>
            <a:ext cx="2915093" cy="29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SOCIAL MEDIA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2592078" y="7533934"/>
            <a:ext cx="2915093" cy="576797"/>
            <a:chOff x="0" y="0"/>
            <a:chExt cx="1036059" cy="205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612483" y="9690312"/>
            <a:ext cx="2915093" cy="29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BRANDING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2592078" y="6597348"/>
            <a:ext cx="2915093" cy="576797"/>
            <a:chOff x="0" y="0"/>
            <a:chExt cx="1036059" cy="205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0715426" y="9684122"/>
            <a:ext cx="2915093" cy="29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100" b="1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WEBSITE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11E43E35-F9CC-622E-2DC0-1DFC1F1A72A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" t="25544" r="67780" b="9974"/>
          <a:stretch/>
        </p:blipFill>
        <p:spPr>
          <a:xfrm>
            <a:off x="6839515" y="1866900"/>
            <a:ext cx="5417629" cy="39624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AFACDDD-E250-D09D-36CE-0C8D90066F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7248" t="26689" r="37389" b="9900"/>
          <a:stretch/>
        </p:blipFill>
        <p:spPr>
          <a:xfrm>
            <a:off x="12473212" y="6215583"/>
            <a:ext cx="4182436" cy="3829938"/>
          </a:xfrm>
          <a:prstGeom prst="rect">
            <a:avLst/>
          </a:prstGeom>
        </p:spPr>
      </p:pic>
      <p:grpSp>
        <p:nvGrpSpPr>
          <p:cNvPr id="39" name="Group 16">
            <a:extLst>
              <a:ext uri="{FF2B5EF4-FFF2-40B4-BE49-F238E27FC236}">
                <a16:creationId xmlns:a16="http://schemas.microsoft.com/office/drawing/2014/main" id="{A4B65EE2-747D-C65D-26D0-107E3A8A4EC7}"/>
              </a:ext>
            </a:extLst>
          </p:cNvPr>
          <p:cNvGrpSpPr/>
          <p:nvPr/>
        </p:nvGrpSpPr>
        <p:grpSpPr>
          <a:xfrm>
            <a:off x="14129243" y="3374845"/>
            <a:ext cx="2915093" cy="576797"/>
            <a:chOff x="0" y="0"/>
            <a:chExt cx="1036059" cy="205000"/>
          </a:xfrm>
        </p:grpSpPr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66DECA09-E2C7-1E83-92AB-3FECC422F7C3}"/>
                </a:ext>
              </a:extLst>
            </p:cNvPr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92583BD0-B600-9E56-D9CC-6DEB86C2C659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2" name="Group 16">
            <a:extLst>
              <a:ext uri="{FF2B5EF4-FFF2-40B4-BE49-F238E27FC236}">
                <a16:creationId xmlns:a16="http://schemas.microsoft.com/office/drawing/2014/main" id="{5547BE01-9A8B-7FED-9918-2950F161C119}"/>
              </a:ext>
            </a:extLst>
          </p:cNvPr>
          <p:cNvGrpSpPr/>
          <p:nvPr/>
        </p:nvGrpSpPr>
        <p:grpSpPr>
          <a:xfrm>
            <a:off x="7343854" y="8004680"/>
            <a:ext cx="2915093" cy="576797"/>
            <a:chOff x="0" y="0"/>
            <a:chExt cx="1036059" cy="205000"/>
          </a:xfrm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D1EA20C6-9270-7E82-B35E-69FB2B1211FC}"/>
                </a:ext>
              </a:extLst>
            </p:cNvPr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FE844419-89F4-9DD5-5C7B-EBE8025AACBC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45" name="Flecha derecha 44">
            <a:extLst>
              <a:ext uri="{FF2B5EF4-FFF2-40B4-BE49-F238E27FC236}">
                <a16:creationId xmlns:a16="http://schemas.microsoft.com/office/drawing/2014/main" id="{8FFF05C6-1F60-E316-BDCE-DBE4C7BC0B21}"/>
              </a:ext>
            </a:extLst>
          </p:cNvPr>
          <p:cNvSpPr/>
          <p:nvPr/>
        </p:nvSpPr>
        <p:spPr>
          <a:xfrm>
            <a:off x="10771621" y="8110731"/>
            <a:ext cx="1457546" cy="364694"/>
          </a:xfrm>
          <a:prstGeom prst="rightArrow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 izquierda 45">
            <a:extLst>
              <a:ext uri="{FF2B5EF4-FFF2-40B4-BE49-F238E27FC236}">
                <a16:creationId xmlns:a16="http://schemas.microsoft.com/office/drawing/2014/main" id="{9EFBBAFC-CABE-E2B3-A819-8C2B34082FDB}"/>
              </a:ext>
            </a:extLst>
          </p:cNvPr>
          <p:cNvSpPr/>
          <p:nvPr/>
        </p:nvSpPr>
        <p:spPr>
          <a:xfrm>
            <a:off x="11942506" y="3483407"/>
            <a:ext cx="1556995" cy="364693"/>
          </a:xfrm>
          <a:prstGeom prst="leftArrow">
            <a:avLst/>
          </a:prstGeom>
          <a:solidFill>
            <a:srgbClr val="227C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5FC38FA-F823-417B-8061-00626E79EC66}"/>
              </a:ext>
            </a:extLst>
          </p:cNvPr>
          <p:cNvSpPr/>
          <p:nvPr/>
        </p:nvSpPr>
        <p:spPr>
          <a:xfrm>
            <a:off x="7751889" y="1888850"/>
            <a:ext cx="609600" cy="24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08B5212-4902-7EE4-D790-CDCF18E00731}"/>
              </a:ext>
            </a:extLst>
          </p:cNvPr>
          <p:cNvSpPr/>
          <p:nvPr/>
        </p:nvSpPr>
        <p:spPr>
          <a:xfrm>
            <a:off x="10466821" y="5624101"/>
            <a:ext cx="609600" cy="24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23CFF56-415B-A7C1-09C2-77CCBD89C2C9}"/>
              </a:ext>
            </a:extLst>
          </p:cNvPr>
          <p:cNvSpPr/>
          <p:nvPr/>
        </p:nvSpPr>
        <p:spPr>
          <a:xfrm>
            <a:off x="8381082" y="2669013"/>
            <a:ext cx="915317" cy="430742"/>
          </a:xfrm>
          <a:prstGeom prst="rect">
            <a:avLst/>
          </a:prstGeom>
          <a:solidFill>
            <a:srgbClr val="FE6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3611033-1532-F9C0-BE11-5A48E187F6A0}"/>
              </a:ext>
            </a:extLst>
          </p:cNvPr>
          <p:cNvSpPr/>
          <p:nvPr/>
        </p:nvSpPr>
        <p:spPr>
          <a:xfrm>
            <a:off x="9551504" y="4638942"/>
            <a:ext cx="915317" cy="430742"/>
          </a:xfrm>
          <a:prstGeom prst="rect">
            <a:avLst/>
          </a:prstGeom>
          <a:solidFill>
            <a:srgbClr val="49CF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A164985-6107-F429-16BA-86F0BEC6A2D5}"/>
              </a:ext>
            </a:extLst>
          </p:cNvPr>
          <p:cNvSpPr/>
          <p:nvPr/>
        </p:nvSpPr>
        <p:spPr>
          <a:xfrm>
            <a:off x="14253494" y="8998765"/>
            <a:ext cx="915317" cy="430742"/>
          </a:xfrm>
          <a:prstGeom prst="rect">
            <a:avLst/>
          </a:prstGeom>
          <a:solidFill>
            <a:srgbClr val="49CF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A96A64E4-B94A-FF9D-13BA-05C56EBB4B64}"/>
              </a:ext>
            </a:extLst>
          </p:cNvPr>
          <p:cNvSpPr/>
          <p:nvPr/>
        </p:nvSpPr>
        <p:spPr>
          <a:xfrm>
            <a:off x="14072304" y="6827300"/>
            <a:ext cx="457201" cy="291464"/>
          </a:xfrm>
          <a:prstGeom prst="rect">
            <a:avLst/>
          </a:prstGeom>
          <a:solidFill>
            <a:srgbClr val="FE6D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id="{197C6471-D023-31D6-C406-67C12E6B8AC4}"/>
              </a:ext>
            </a:extLst>
          </p:cNvPr>
          <p:cNvSpPr txBox="1"/>
          <p:nvPr/>
        </p:nvSpPr>
        <p:spPr>
          <a:xfrm>
            <a:off x="6188485" y="8135687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18-50</a:t>
            </a:r>
          </a:p>
        </p:txBody>
      </p:sp>
      <p:sp>
        <p:nvSpPr>
          <p:cNvPr id="57" name="TextBox 13">
            <a:extLst>
              <a:ext uri="{FF2B5EF4-FFF2-40B4-BE49-F238E27FC236}">
                <a16:creationId xmlns:a16="http://schemas.microsoft.com/office/drawing/2014/main" id="{082FEAA7-EB88-6655-B814-D35AC472A0F6}"/>
              </a:ext>
            </a:extLst>
          </p:cNvPr>
          <p:cNvSpPr txBox="1"/>
          <p:nvPr/>
        </p:nvSpPr>
        <p:spPr>
          <a:xfrm>
            <a:off x="13014928" y="3476819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51+</a:t>
            </a:r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3E40152A-CF27-382D-61E4-C784FF251453}"/>
              </a:ext>
            </a:extLst>
          </p:cNvPr>
          <p:cNvSpPr txBox="1"/>
          <p:nvPr/>
        </p:nvSpPr>
        <p:spPr>
          <a:xfrm>
            <a:off x="8709085" y="4401598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83.3%</a:t>
            </a: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82393D45-84D0-2493-B317-0803456D19DA}"/>
              </a:ext>
            </a:extLst>
          </p:cNvPr>
          <p:cNvSpPr txBox="1"/>
          <p:nvPr/>
        </p:nvSpPr>
        <p:spPr>
          <a:xfrm>
            <a:off x="7612483" y="2637616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16.7%</a:t>
            </a: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48A7D7D1-B5D8-4C96-809F-380E7EC7C217}"/>
              </a:ext>
            </a:extLst>
          </p:cNvPr>
          <p:cNvSpPr txBox="1"/>
          <p:nvPr/>
        </p:nvSpPr>
        <p:spPr>
          <a:xfrm>
            <a:off x="13443798" y="8803299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92.3%</a:t>
            </a:r>
          </a:p>
        </p:txBody>
      </p:sp>
      <p:sp>
        <p:nvSpPr>
          <p:cNvPr id="61" name="TextBox 13">
            <a:extLst>
              <a:ext uri="{FF2B5EF4-FFF2-40B4-BE49-F238E27FC236}">
                <a16:creationId xmlns:a16="http://schemas.microsoft.com/office/drawing/2014/main" id="{BD9E0509-D5B0-DEB5-3D85-358346AAB0F9}"/>
              </a:ext>
            </a:extLst>
          </p:cNvPr>
          <p:cNvSpPr txBox="1"/>
          <p:nvPr/>
        </p:nvSpPr>
        <p:spPr>
          <a:xfrm>
            <a:off x="13077912" y="6425593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7.7%</a:t>
            </a:r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7A126482-DC97-F79A-AFF2-95E12AC1BF06}"/>
              </a:ext>
            </a:extLst>
          </p:cNvPr>
          <p:cNvSpPr/>
          <p:nvPr/>
        </p:nvSpPr>
        <p:spPr>
          <a:xfrm rot="5400000">
            <a:off x="-11723" y="70165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3" name="TextBox 13">
            <a:extLst>
              <a:ext uri="{FF2B5EF4-FFF2-40B4-BE49-F238E27FC236}">
                <a16:creationId xmlns:a16="http://schemas.microsoft.com/office/drawing/2014/main" id="{D3728FE5-60B9-6CB8-1086-B64D3C040C7D}"/>
              </a:ext>
            </a:extLst>
          </p:cNvPr>
          <p:cNvSpPr txBox="1"/>
          <p:nvPr/>
        </p:nvSpPr>
        <p:spPr>
          <a:xfrm>
            <a:off x="2844937" y="6693387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Card</a:t>
            </a: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31921108-3F8D-2603-C92B-50147B56F2D1}"/>
              </a:ext>
            </a:extLst>
          </p:cNvPr>
          <p:cNvSpPr txBox="1"/>
          <p:nvPr/>
        </p:nvSpPr>
        <p:spPr>
          <a:xfrm>
            <a:off x="2839429" y="7630746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Cash</a:t>
            </a: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6D4E35C7-9629-1DB6-841A-50495E561535}"/>
              </a:ext>
            </a:extLst>
          </p:cNvPr>
          <p:cNvSpPr txBox="1"/>
          <p:nvPr/>
        </p:nvSpPr>
        <p:spPr>
          <a:xfrm>
            <a:off x="2708761" y="391531"/>
            <a:ext cx="13231622" cy="1155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6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RESTAURANT EXPERIENCE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0BB391-7430-07E6-2D13-BB22D9D41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526" y="94294"/>
            <a:ext cx="1293085" cy="11557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8D227-2E26-545F-0ACD-95305BC4D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BF4FA65-BCB8-0C24-2169-D593101716D3}"/>
              </a:ext>
            </a:extLst>
          </p:cNvPr>
          <p:cNvSpPr txBox="1"/>
          <p:nvPr/>
        </p:nvSpPr>
        <p:spPr>
          <a:xfrm>
            <a:off x="3833915" y="3187700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BEHAVIOUR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BE35532-DC40-55E1-B5DF-A48996E86ACD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B105912-4E01-CDE1-EF3A-12C08120D5C1}"/>
              </a:ext>
            </a:extLst>
          </p:cNvPr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02CD514-38D2-B504-2DFB-3B248F05F478}"/>
              </a:ext>
            </a:extLst>
          </p:cNvPr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B84D9DF-F879-B005-28AC-077726396CAD}"/>
              </a:ext>
            </a:extLst>
          </p:cNvPr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709D6AA-BF36-A70C-6400-8A2972D5E79E}"/>
              </a:ext>
            </a:extLst>
          </p:cNvPr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CF41E7F-0B7E-B530-0105-1D2C1B2776F9}"/>
              </a:ext>
            </a:extLst>
          </p:cNvPr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AC193DE-5D40-046D-9B35-E1D13F773315}"/>
              </a:ext>
            </a:extLst>
          </p:cNvPr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143B4A7-913E-164F-6818-DFFE506D4DCF}"/>
              </a:ext>
            </a:extLst>
          </p:cNvPr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DD62B76-1AD6-FC3B-0374-88479F4EB0BD}"/>
              </a:ext>
            </a:extLst>
          </p:cNvPr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D6059AE-A7D7-30BC-17CA-382C09B7CFC5}"/>
              </a:ext>
            </a:extLst>
          </p:cNvPr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0EAC63E-EA6A-7938-B8AE-3F08A7AB87B7}"/>
              </a:ext>
            </a:extLst>
          </p:cNvPr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01765FA-C6E8-F73D-4DF3-20B49A53250D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24D71CF-8897-2844-6BC7-91E9DC9D4726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6D19F36-4A11-7599-C6B7-D232A660E25B}"/>
              </a:ext>
            </a:extLst>
          </p:cNvPr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0775EF7-E844-C4D2-8B2A-0961409CEC05}"/>
              </a:ext>
            </a:extLst>
          </p:cNvPr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7B3B703B-E62E-C6ED-DAD2-3C28B819A55E}"/>
              </a:ext>
            </a:extLst>
          </p:cNvPr>
          <p:cNvSpPr/>
          <p:nvPr/>
        </p:nvSpPr>
        <p:spPr>
          <a:xfrm>
            <a:off x="1083111" y="815653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20C1D74C-0663-9290-6023-1E5C34437E19}"/>
              </a:ext>
            </a:extLst>
          </p:cNvPr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0E00B0D-0ABF-5D1E-5A17-46E119B091C3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4DD0F8E-1197-E3FC-8532-584149C5928F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5728AE9C-C5B4-B77D-2FDC-C2A9DAB99DE5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>
            <a:extLst>
              <a:ext uri="{FF2B5EF4-FFF2-40B4-BE49-F238E27FC236}">
                <a16:creationId xmlns:a16="http://schemas.microsoft.com/office/drawing/2014/main" id="{C4355486-E7A8-7F10-E848-A6B35AB5FAC5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274E2A7D-37D0-A398-03A7-31FA648A1074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665DB007-C381-CA38-EDAB-295A4D73EB90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2C440915-35B7-513E-A534-65B7A12DB33B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73DE8E58-B85D-9772-306A-99AAB9D8CE8A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>
            <a:extLst>
              <a:ext uri="{FF2B5EF4-FFF2-40B4-BE49-F238E27FC236}">
                <a16:creationId xmlns:a16="http://schemas.microsoft.com/office/drawing/2014/main" id="{3CFC1BAC-D601-9060-EC0E-F8B6BDEB1ECD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59EDBD-F255-E3FE-EDDC-BCA4AB570F16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ECFBED88-0B9B-DCFF-483C-690A0714501A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BE7CA60D-B4DB-4908-EFE3-F6925EA3631F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7BCD32DE-FBD2-9A95-1A7F-63B29D47AE93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139B5659-6CEE-3207-74C5-B091D8FF3113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EA11CFB2-509D-9F21-C7E6-658B72F00A44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20124450-4F54-C452-3CB9-916EAC99C4B3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DCA965AC-E14E-B22C-F15D-7D49CEF6644A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08C15B63-3551-8ADE-DD88-C9FD479EFBD3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5F20A5B4-35A5-B857-12E0-C6495E85703D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9A1F9F4B-00D1-A050-2D1E-08B5E61CD584}"/>
              </a:ext>
            </a:extLst>
          </p:cNvPr>
          <p:cNvSpPr txBox="1"/>
          <p:nvPr/>
        </p:nvSpPr>
        <p:spPr>
          <a:xfrm>
            <a:off x="3784200" y="5883275"/>
            <a:ext cx="10719600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s-ES" sz="2800" dirty="0" err="1">
                <a:solidFill>
                  <a:srgbClr val="545454"/>
                </a:solidFill>
                <a:latin typeface="DM Sans"/>
              </a:rPr>
              <a:t>How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often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do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our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users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leave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a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tip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? In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this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part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of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analysis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we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will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explore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user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action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regarding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tipping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to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gain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insights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into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their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habits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.</a:t>
            </a:r>
            <a:endParaRPr lang="en-US" sz="2800" dirty="0">
              <a:solidFill>
                <a:srgbClr val="545454"/>
              </a:solidFill>
              <a:latin typeface="DM Sans"/>
              <a:sym typeface="DM Sans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F2DD9D61-3712-6CC3-9B12-1DB806BA684F}"/>
              </a:ext>
            </a:extLst>
          </p:cNvPr>
          <p:cNvSpPr txBox="1"/>
          <p:nvPr/>
        </p:nvSpPr>
        <p:spPr>
          <a:xfrm>
            <a:off x="-1752600" y="4765628"/>
            <a:ext cx="21793199" cy="646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s-ES" sz="4000" b="1" dirty="0">
                <a:solidFill>
                  <a:srgbClr val="227C9D"/>
                </a:solidFill>
                <a:latin typeface="Kollektif Bold"/>
                <a:sym typeface="Kollektif Bold"/>
              </a:rPr>
              <a:t>USER TIPPING BEHAVIOR</a:t>
            </a:r>
            <a:endParaRPr lang="en-US" sz="4000" b="1" dirty="0">
              <a:solidFill>
                <a:srgbClr val="227C9D"/>
              </a:solidFill>
              <a:latin typeface="Kollektif Bold"/>
              <a:sym typeface="Kollektif Bold"/>
            </a:endParaRPr>
          </a:p>
        </p:txBody>
      </p:sp>
    </p:spTree>
    <p:extLst>
      <p:ext uri="{BB962C8B-B14F-4D97-AF65-F5344CB8AC3E}">
        <p14:creationId xmlns:p14="http://schemas.microsoft.com/office/powerpoint/2010/main" val="159201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A12E2-C341-F290-F82C-EA91AD5D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>
            <a:extLst>
              <a:ext uri="{FF2B5EF4-FFF2-40B4-BE49-F238E27FC236}">
                <a16:creationId xmlns:a16="http://schemas.microsoft.com/office/drawing/2014/main" id="{923A0C47-06AD-A2EF-FE23-E6F172ED73A0}"/>
              </a:ext>
            </a:extLst>
          </p:cNvPr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0E2E73E2-4438-BC09-E5B0-DFF65ED81A59}"/>
              </a:ext>
            </a:extLst>
          </p:cNvPr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A424352-DB37-5887-8848-276E8943FEC2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651F2F5-2BF8-75AF-9C5A-43B31B4F885B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ABE58D9-125A-24D6-9B69-F898A86CF214}"/>
              </a:ext>
            </a:extLst>
          </p:cNvPr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3905417-C455-E183-42CA-C342782F4C91}"/>
              </a:ext>
            </a:extLst>
          </p:cNvPr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9B7F2B2F-8573-2542-0E8C-439A85D8CFCF}"/>
              </a:ext>
            </a:extLst>
          </p:cNvPr>
          <p:cNvSpPr/>
          <p:nvPr/>
        </p:nvSpPr>
        <p:spPr>
          <a:xfrm>
            <a:off x="1093334" y="81279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9F9B86C2-3AAB-3264-201F-D45A587D1345}"/>
              </a:ext>
            </a:extLst>
          </p:cNvPr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>
            <a:extLst>
              <a:ext uri="{FF2B5EF4-FFF2-40B4-BE49-F238E27FC236}">
                <a16:creationId xmlns:a16="http://schemas.microsoft.com/office/drawing/2014/main" id="{399EC322-E794-9637-AF3D-A67B29D1C0CB}"/>
              </a:ext>
            </a:extLst>
          </p:cNvPr>
          <p:cNvGrpSpPr/>
          <p:nvPr/>
        </p:nvGrpSpPr>
        <p:grpSpPr>
          <a:xfrm rot="2700000">
            <a:off x="-3025908" y="-4605586"/>
            <a:ext cx="7415398" cy="3565095"/>
            <a:chOff x="0" y="0"/>
            <a:chExt cx="660400" cy="3175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DD591CE-704C-FDAA-2E0F-D725B13E49FF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7B3E555E-BD48-1BCD-6AE0-5455542774A2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CBA8C0B8-C755-827B-EBAC-5A9C40029CB3}"/>
              </a:ext>
            </a:extLst>
          </p:cNvPr>
          <p:cNvSpPr/>
          <p:nvPr/>
        </p:nvSpPr>
        <p:spPr>
          <a:xfrm>
            <a:off x="-2764391" y="-329328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C2DA07AC-0DCB-28EF-F067-289779076255}"/>
              </a:ext>
            </a:extLst>
          </p:cNvPr>
          <p:cNvSpPr/>
          <p:nvPr/>
        </p:nvSpPr>
        <p:spPr>
          <a:xfrm>
            <a:off x="-2978337" y="-298060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DA3EDDCD-AD5A-46D7-E30C-ABB0909EFA84}"/>
              </a:ext>
            </a:extLst>
          </p:cNvPr>
          <p:cNvSpPr/>
          <p:nvPr/>
        </p:nvSpPr>
        <p:spPr>
          <a:xfrm>
            <a:off x="-3157939" y="-262213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522F040F-6B9D-BF2C-09A3-E202D3881089}"/>
              </a:ext>
            </a:extLst>
          </p:cNvPr>
          <p:cNvSpPr/>
          <p:nvPr/>
        </p:nvSpPr>
        <p:spPr>
          <a:xfrm>
            <a:off x="-3284594" y="-223586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41CAA95D-4BD6-5D23-907C-0D3996186F26}"/>
              </a:ext>
            </a:extLst>
          </p:cNvPr>
          <p:cNvSpPr/>
          <p:nvPr/>
        </p:nvSpPr>
        <p:spPr>
          <a:xfrm>
            <a:off x="-3428448" y="-179619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088B00F3-9E43-39B7-D56F-276621FE6B2B}"/>
              </a:ext>
            </a:extLst>
          </p:cNvPr>
          <p:cNvSpPr/>
          <p:nvPr/>
        </p:nvSpPr>
        <p:spPr>
          <a:xfrm>
            <a:off x="-3549267" y="-135246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9DC9AE54-53AF-1A64-5A18-3C8784F051D5}"/>
              </a:ext>
            </a:extLst>
          </p:cNvPr>
          <p:cNvSpPr/>
          <p:nvPr/>
        </p:nvSpPr>
        <p:spPr>
          <a:xfrm>
            <a:off x="-3523500" y="-790834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C8940A1F-C8CB-C77A-20D5-9F69B84C5995}"/>
              </a:ext>
            </a:extLst>
          </p:cNvPr>
          <p:cNvSpPr/>
          <p:nvPr/>
        </p:nvSpPr>
        <p:spPr>
          <a:xfrm>
            <a:off x="-3435183" y="-113751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1E17EDE0-A947-67EE-4E0B-8ECD1129DD27}"/>
              </a:ext>
            </a:extLst>
          </p:cNvPr>
          <p:cNvSpPr txBox="1"/>
          <p:nvPr/>
        </p:nvSpPr>
        <p:spPr>
          <a:xfrm>
            <a:off x="1529599" y="4240031"/>
            <a:ext cx="5875836" cy="1737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8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We can see that most of the users leave a tip and that cash is the preference of method for this action 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09389313-5DF2-32D5-619A-70E83B4D3936}"/>
              </a:ext>
            </a:extLst>
          </p:cNvPr>
          <p:cNvSpPr txBox="1"/>
          <p:nvPr/>
        </p:nvSpPr>
        <p:spPr>
          <a:xfrm>
            <a:off x="6643500" y="8453761"/>
            <a:ext cx="531190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Always</a:t>
            </a: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7E09AF71-C2B6-7529-0841-DD567F69A022}"/>
              </a:ext>
            </a:extLst>
          </p:cNvPr>
          <p:cNvSpPr txBox="1"/>
          <p:nvPr/>
        </p:nvSpPr>
        <p:spPr>
          <a:xfrm>
            <a:off x="1500806" y="1916587"/>
            <a:ext cx="6350917" cy="2115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br>
              <a:rPr lang="es-ES" sz="4800" dirty="0"/>
            </a:br>
            <a:r>
              <a:rPr lang="es-ES" sz="4800" b="1" dirty="0">
                <a:solidFill>
                  <a:srgbClr val="FE6D73"/>
                </a:solidFill>
                <a:latin typeface="Kollektif Bold"/>
              </a:rPr>
              <a:t>TIPPING PREFERENCE AND FREQUENCY</a:t>
            </a:r>
            <a:endParaRPr lang="en-US" sz="4800" b="1" dirty="0">
              <a:solidFill>
                <a:srgbClr val="FE6D73"/>
              </a:solidFill>
              <a:latin typeface="Kollektif Bold"/>
              <a:sym typeface="Kollektif Bold"/>
            </a:endParaRP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0BD0BC4B-BBF1-DA89-0309-1DB238186055}"/>
              </a:ext>
            </a:extLst>
          </p:cNvPr>
          <p:cNvSpPr txBox="1"/>
          <p:nvPr/>
        </p:nvSpPr>
        <p:spPr>
          <a:xfrm>
            <a:off x="3421911" y="644806"/>
            <a:ext cx="13231622" cy="1155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6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USER TIPPING BEHAVIOR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69F8F475-1A5C-F450-5070-25399A8C1AB6}"/>
              </a:ext>
            </a:extLst>
          </p:cNvPr>
          <p:cNvSpPr txBox="1"/>
          <p:nvPr/>
        </p:nvSpPr>
        <p:spPr>
          <a:xfrm>
            <a:off x="8458200" y="8453760"/>
            <a:ext cx="531190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Sometimes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2128B1C5-2270-C950-4924-A49B95A68A3C}"/>
              </a:ext>
            </a:extLst>
          </p:cNvPr>
          <p:cNvSpPr txBox="1"/>
          <p:nvPr/>
        </p:nvSpPr>
        <p:spPr>
          <a:xfrm>
            <a:off x="10323180" y="8453759"/>
            <a:ext cx="531190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Often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2B871AB5-3D5D-E441-C568-85DC1238BEAE}"/>
              </a:ext>
            </a:extLst>
          </p:cNvPr>
          <p:cNvSpPr txBox="1"/>
          <p:nvPr/>
        </p:nvSpPr>
        <p:spPr>
          <a:xfrm>
            <a:off x="12310295" y="8453758"/>
            <a:ext cx="531190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Rarely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9C2FD89-DC3B-E919-F455-B61B17DDAFCA}"/>
              </a:ext>
            </a:extLst>
          </p:cNvPr>
          <p:cNvSpPr txBox="1"/>
          <p:nvPr/>
        </p:nvSpPr>
        <p:spPr>
          <a:xfrm>
            <a:off x="14297410" y="8453757"/>
            <a:ext cx="531190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Never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AEEEB9-7AB6-9EEC-8D2A-CC356C7BF9F9}"/>
              </a:ext>
            </a:extLst>
          </p:cNvPr>
          <p:cNvSpPr txBox="1"/>
          <p:nvPr/>
        </p:nvSpPr>
        <p:spPr>
          <a:xfrm>
            <a:off x="2819400" y="8416379"/>
            <a:ext cx="493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solidFill>
                  <a:srgbClr val="227C9D"/>
                </a:solidFill>
                <a:latin typeface="Kollektif Bold"/>
              </a:rPr>
              <a:t>How</a:t>
            </a:r>
            <a:r>
              <a:rPr lang="es-ES" sz="2000" b="1" dirty="0">
                <a:solidFill>
                  <a:srgbClr val="227C9D"/>
                </a:solidFill>
                <a:latin typeface="Kollektif Bold"/>
              </a:rPr>
              <a:t> </a:t>
            </a:r>
            <a:r>
              <a:rPr lang="es-ES" sz="2000" b="1" dirty="0" err="1">
                <a:solidFill>
                  <a:srgbClr val="227C9D"/>
                </a:solidFill>
                <a:latin typeface="Kollektif Bold"/>
              </a:rPr>
              <a:t>often</a:t>
            </a:r>
            <a:r>
              <a:rPr lang="es-ES" sz="2000" b="1" dirty="0">
                <a:solidFill>
                  <a:srgbClr val="227C9D"/>
                </a:solidFill>
                <a:latin typeface="Kollektif Bold"/>
              </a:rPr>
              <a:t> do </a:t>
            </a:r>
            <a:r>
              <a:rPr lang="es-ES" sz="2000" b="1" dirty="0" err="1">
                <a:solidFill>
                  <a:srgbClr val="227C9D"/>
                </a:solidFill>
                <a:latin typeface="Kollektif Bold"/>
              </a:rPr>
              <a:t>you</a:t>
            </a:r>
            <a:r>
              <a:rPr lang="es-ES" sz="2000" b="1" dirty="0">
                <a:solidFill>
                  <a:srgbClr val="227C9D"/>
                </a:solidFill>
                <a:latin typeface="Kollektif Bold"/>
              </a:rPr>
              <a:t> </a:t>
            </a:r>
            <a:r>
              <a:rPr lang="es-ES" sz="2000" b="1" dirty="0" err="1">
                <a:solidFill>
                  <a:srgbClr val="227C9D"/>
                </a:solidFill>
                <a:latin typeface="Kollektif Bold"/>
              </a:rPr>
              <a:t>leave</a:t>
            </a:r>
            <a:r>
              <a:rPr lang="es-ES" sz="2000" b="1" dirty="0">
                <a:solidFill>
                  <a:srgbClr val="227C9D"/>
                </a:solidFill>
                <a:latin typeface="Kollektif Bold"/>
              </a:rPr>
              <a:t> </a:t>
            </a:r>
            <a:r>
              <a:rPr lang="es-ES" sz="2000" b="1" dirty="0" err="1">
                <a:solidFill>
                  <a:srgbClr val="227C9D"/>
                </a:solidFill>
                <a:latin typeface="Kollektif Bold"/>
              </a:rPr>
              <a:t>tips</a:t>
            </a:r>
            <a:r>
              <a:rPr lang="es-ES" sz="2000" b="1" dirty="0">
                <a:solidFill>
                  <a:srgbClr val="227C9D"/>
                </a:solidFill>
                <a:latin typeface="Kollektif Bold"/>
              </a:rPr>
              <a:t>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F26A581-E104-E0C5-A233-B721944C467E}"/>
              </a:ext>
            </a:extLst>
          </p:cNvPr>
          <p:cNvCxnSpPr>
            <a:cxnSpLocks/>
          </p:cNvCxnSpPr>
          <p:nvPr/>
        </p:nvCxnSpPr>
        <p:spPr>
          <a:xfrm>
            <a:off x="6858000" y="8669864"/>
            <a:ext cx="1294274" cy="0"/>
          </a:xfrm>
          <a:prstGeom prst="straightConnector1">
            <a:avLst/>
          </a:prstGeom>
          <a:ln w="9525" cap="flat" cmpd="sng" algn="ctr">
            <a:solidFill>
              <a:srgbClr val="227C9D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62FBA79-8C57-DAB5-3B81-A926C080C4F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903" t="5240" b="8398"/>
          <a:stretch/>
        </p:blipFill>
        <p:spPr>
          <a:xfrm>
            <a:off x="7919998" y="2575679"/>
            <a:ext cx="10118272" cy="5897127"/>
          </a:xfrm>
          <a:prstGeom prst="rect">
            <a:avLst/>
          </a:prstGeom>
        </p:spPr>
      </p:pic>
      <p:grpSp>
        <p:nvGrpSpPr>
          <p:cNvPr id="20" name="Group 29">
            <a:extLst>
              <a:ext uri="{FF2B5EF4-FFF2-40B4-BE49-F238E27FC236}">
                <a16:creationId xmlns:a16="http://schemas.microsoft.com/office/drawing/2014/main" id="{86580039-2865-4123-1E93-E2EAA8FE951F}"/>
              </a:ext>
            </a:extLst>
          </p:cNvPr>
          <p:cNvGrpSpPr/>
          <p:nvPr/>
        </p:nvGrpSpPr>
        <p:grpSpPr>
          <a:xfrm>
            <a:off x="3084152" y="6896100"/>
            <a:ext cx="2915093" cy="576797"/>
            <a:chOff x="0" y="0"/>
            <a:chExt cx="1036059" cy="205000"/>
          </a:xfrm>
        </p:grpSpPr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C8524A90-3684-ED40-1F62-1D1A393486E2}"/>
                </a:ext>
              </a:extLst>
            </p:cNvPr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FC8A1513-17BC-8AC1-2D4F-C75E4BF6E7D2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1C6796A9-81C0-45E8-2471-B14CAD595162}"/>
              </a:ext>
            </a:extLst>
          </p:cNvPr>
          <p:cNvGrpSpPr/>
          <p:nvPr/>
        </p:nvGrpSpPr>
        <p:grpSpPr>
          <a:xfrm>
            <a:off x="3084152" y="6229802"/>
            <a:ext cx="2915093" cy="576797"/>
            <a:chOff x="0" y="0"/>
            <a:chExt cx="1036059" cy="205000"/>
          </a:xfrm>
        </p:grpSpPr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1873B570-9DD5-B76A-BDA7-4E2936CFB709}"/>
                </a:ext>
              </a:extLst>
            </p:cNvPr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5" name="TextBox 35">
              <a:extLst>
                <a:ext uri="{FF2B5EF4-FFF2-40B4-BE49-F238E27FC236}">
                  <a16:creationId xmlns:a16="http://schemas.microsoft.com/office/drawing/2014/main" id="{E91C8524-E194-9857-3BE7-B5CC104F0694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6" name="TextBox 13">
            <a:extLst>
              <a:ext uri="{FF2B5EF4-FFF2-40B4-BE49-F238E27FC236}">
                <a16:creationId xmlns:a16="http://schemas.microsoft.com/office/drawing/2014/main" id="{8DA7C769-6749-04B5-7A7C-11EB5208547E}"/>
              </a:ext>
            </a:extLst>
          </p:cNvPr>
          <p:cNvSpPr txBox="1"/>
          <p:nvPr/>
        </p:nvSpPr>
        <p:spPr>
          <a:xfrm>
            <a:off x="3337011" y="6325841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Card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5AA30889-44AD-A779-D4E9-D2BF486B66E1}"/>
              </a:ext>
            </a:extLst>
          </p:cNvPr>
          <p:cNvSpPr txBox="1"/>
          <p:nvPr/>
        </p:nvSpPr>
        <p:spPr>
          <a:xfrm>
            <a:off x="3331503" y="6992912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Cash</a:t>
            </a:r>
          </a:p>
        </p:txBody>
      </p:sp>
      <p:sp>
        <p:nvSpPr>
          <p:cNvPr id="43" name="Freeform 30">
            <a:extLst>
              <a:ext uri="{FF2B5EF4-FFF2-40B4-BE49-F238E27FC236}">
                <a16:creationId xmlns:a16="http://schemas.microsoft.com/office/drawing/2014/main" id="{5C0E4157-5681-DC78-4152-8F4CF74ECA6A}"/>
              </a:ext>
            </a:extLst>
          </p:cNvPr>
          <p:cNvSpPr/>
          <p:nvPr/>
        </p:nvSpPr>
        <p:spPr>
          <a:xfrm>
            <a:off x="3104704" y="7613365"/>
            <a:ext cx="2915096" cy="576797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FFCB77"/>
          </a:solidFill>
        </p:spPr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D43E543A-4F19-3DB1-171F-7E90DED9C7F2}"/>
              </a:ext>
            </a:extLst>
          </p:cNvPr>
          <p:cNvSpPr txBox="1"/>
          <p:nvPr/>
        </p:nvSpPr>
        <p:spPr>
          <a:xfrm>
            <a:off x="3352055" y="7710177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Other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C0EEA072-FAA6-9484-B4CD-C6DE62833F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526" y="114300"/>
            <a:ext cx="1293085" cy="1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2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5C72F-2446-A53E-3EA0-6EDBA8ABA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>
            <a:extLst>
              <a:ext uri="{FF2B5EF4-FFF2-40B4-BE49-F238E27FC236}">
                <a16:creationId xmlns:a16="http://schemas.microsoft.com/office/drawing/2014/main" id="{CFCF7989-79E7-B5F4-5F31-344866000C81}"/>
              </a:ext>
            </a:extLst>
          </p:cNvPr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F6B7799-FDF0-D42F-658D-57D6F4432E4F}"/>
              </a:ext>
            </a:extLst>
          </p:cNvPr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D051186-77C8-6FBF-8238-28B0C962D952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D821D2B-AA7A-FD06-56A3-089F822ACC44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B91DE2B-288D-457C-9746-434577802558}"/>
              </a:ext>
            </a:extLst>
          </p:cNvPr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26DE1976-217E-7E3F-34CE-1937D16B8D0E}"/>
              </a:ext>
            </a:extLst>
          </p:cNvPr>
          <p:cNvSpPr/>
          <p:nvPr/>
        </p:nvSpPr>
        <p:spPr>
          <a:xfrm rot="-10800000">
            <a:off x="17437" y="596212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F9A0EDE8-D4EF-69AC-9CBB-D0CDDD261459}"/>
              </a:ext>
            </a:extLst>
          </p:cNvPr>
          <p:cNvSpPr/>
          <p:nvPr/>
        </p:nvSpPr>
        <p:spPr>
          <a:xfrm>
            <a:off x="1093334" y="81279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6FFD0563-C78D-C78D-AE64-D19852A686AC}"/>
              </a:ext>
            </a:extLst>
          </p:cNvPr>
          <p:cNvSpPr/>
          <p:nvPr/>
        </p:nvSpPr>
        <p:spPr>
          <a:xfrm rot="5400000">
            <a:off x="2153158" y="705221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>
            <a:extLst>
              <a:ext uri="{FF2B5EF4-FFF2-40B4-BE49-F238E27FC236}">
                <a16:creationId xmlns:a16="http://schemas.microsoft.com/office/drawing/2014/main" id="{A5B5F5CD-7649-5062-A97C-18CD5E507524}"/>
              </a:ext>
            </a:extLst>
          </p:cNvPr>
          <p:cNvGrpSpPr/>
          <p:nvPr/>
        </p:nvGrpSpPr>
        <p:grpSpPr>
          <a:xfrm rot="2700000">
            <a:off x="-3025908" y="-4605586"/>
            <a:ext cx="7415398" cy="3565095"/>
            <a:chOff x="0" y="0"/>
            <a:chExt cx="660400" cy="3175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22298F3-CA7C-0E03-352D-70A4E2172382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1B324FC7-8DB0-B434-D288-70A34CE32689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65E584B9-E052-EF24-88CC-F2D339C3A3EB}"/>
              </a:ext>
            </a:extLst>
          </p:cNvPr>
          <p:cNvSpPr/>
          <p:nvPr/>
        </p:nvSpPr>
        <p:spPr>
          <a:xfrm>
            <a:off x="-2764391" y="-329328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DD8506D2-8C12-D341-F89D-AF8337203311}"/>
              </a:ext>
            </a:extLst>
          </p:cNvPr>
          <p:cNvSpPr/>
          <p:nvPr/>
        </p:nvSpPr>
        <p:spPr>
          <a:xfrm>
            <a:off x="-2978337" y="-298060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C3F6D2D-5BAC-7100-2D01-7533794C5FBC}"/>
              </a:ext>
            </a:extLst>
          </p:cNvPr>
          <p:cNvSpPr/>
          <p:nvPr/>
        </p:nvSpPr>
        <p:spPr>
          <a:xfrm>
            <a:off x="-3157939" y="-262213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82150946-28E9-3566-EB6E-974D3406CCD4}"/>
              </a:ext>
            </a:extLst>
          </p:cNvPr>
          <p:cNvSpPr/>
          <p:nvPr/>
        </p:nvSpPr>
        <p:spPr>
          <a:xfrm>
            <a:off x="-3284594" y="-223586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65E8CA40-FD0B-698E-37CD-E2BF980DD3E7}"/>
              </a:ext>
            </a:extLst>
          </p:cNvPr>
          <p:cNvSpPr/>
          <p:nvPr/>
        </p:nvSpPr>
        <p:spPr>
          <a:xfrm>
            <a:off x="-3428448" y="-179619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3D00975C-C597-85A6-A032-BFD8ED372F81}"/>
              </a:ext>
            </a:extLst>
          </p:cNvPr>
          <p:cNvSpPr/>
          <p:nvPr/>
        </p:nvSpPr>
        <p:spPr>
          <a:xfrm>
            <a:off x="-3549267" y="-135246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DA58ED00-76D5-4576-DDEF-6A8124626FBD}"/>
              </a:ext>
            </a:extLst>
          </p:cNvPr>
          <p:cNvSpPr/>
          <p:nvPr/>
        </p:nvSpPr>
        <p:spPr>
          <a:xfrm>
            <a:off x="-3523500" y="-790834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BE57AD6D-2973-6942-8016-7E725FB1BE66}"/>
              </a:ext>
            </a:extLst>
          </p:cNvPr>
          <p:cNvSpPr/>
          <p:nvPr/>
        </p:nvSpPr>
        <p:spPr>
          <a:xfrm>
            <a:off x="-3435183" y="-113751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E499C006-25C4-1E32-AB4C-83A1300A8D89}"/>
              </a:ext>
            </a:extLst>
          </p:cNvPr>
          <p:cNvSpPr txBox="1"/>
          <p:nvPr/>
        </p:nvSpPr>
        <p:spPr>
          <a:xfrm>
            <a:off x="1309229" y="3636655"/>
            <a:ext cx="5875836" cy="2171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s-ES" sz="2800" dirty="0">
                <a:solidFill>
                  <a:srgbClr val="545454"/>
                </a:solidFill>
                <a:latin typeface="DM Sans"/>
              </a:rPr>
              <a:t>As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we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can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see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most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of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our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users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prefer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fixed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amount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tips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but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important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to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note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that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older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people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tend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to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prefer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percentage-based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tips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.</a:t>
            </a:r>
            <a:endParaRPr lang="en-US" sz="2800" dirty="0">
              <a:solidFill>
                <a:srgbClr val="545454"/>
              </a:solidFill>
              <a:latin typeface="DM Sans"/>
              <a:sym typeface="DM Sans"/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883532DE-A4E1-C82B-4C51-D20BE3874CD5}"/>
              </a:ext>
            </a:extLst>
          </p:cNvPr>
          <p:cNvSpPr txBox="1"/>
          <p:nvPr/>
        </p:nvSpPr>
        <p:spPr>
          <a:xfrm>
            <a:off x="1517670" y="1406183"/>
            <a:ext cx="6350917" cy="2115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br>
              <a:rPr lang="es-ES" sz="4800" dirty="0"/>
            </a:br>
            <a:r>
              <a:rPr lang="es-ES" sz="4800" b="1" dirty="0">
                <a:solidFill>
                  <a:srgbClr val="FE6D73"/>
                </a:solidFill>
                <a:latin typeface="Kollektif Bold"/>
              </a:rPr>
              <a:t>TIPPING AMOUNT RELATED TO AGE</a:t>
            </a:r>
            <a:endParaRPr lang="en-US" sz="4800" b="1" dirty="0">
              <a:solidFill>
                <a:srgbClr val="FE6D73"/>
              </a:solidFill>
              <a:latin typeface="Kollektif Bold"/>
              <a:sym typeface="Kollektif Bold"/>
            </a:endParaRP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F1A19BDF-0D6A-B1A3-4352-03CA285423D5}"/>
              </a:ext>
            </a:extLst>
          </p:cNvPr>
          <p:cNvSpPr txBox="1"/>
          <p:nvPr/>
        </p:nvSpPr>
        <p:spPr>
          <a:xfrm>
            <a:off x="3421911" y="644806"/>
            <a:ext cx="13231622" cy="1155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6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USER TIPPING BEHAVIOR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C91A80C-9F24-2C3F-814E-F8451D076129}"/>
              </a:ext>
            </a:extLst>
          </p:cNvPr>
          <p:cNvGrpSpPr/>
          <p:nvPr/>
        </p:nvGrpSpPr>
        <p:grpSpPr>
          <a:xfrm>
            <a:off x="5355650" y="9423137"/>
            <a:ext cx="2915093" cy="576797"/>
            <a:chOff x="0" y="0"/>
            <a:chExt cx="1036059" cy="205000"/>
          </a:xfrm>
        </p:grpSpPr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0D1ABDBC-9F80-92C7-CC75-52AF428F3C30}"/>
                </a:ext>
              </a:extLst>
            </p:cNvPr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C6DC079B-DB08-F046-0411-037C4F37D2DC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id="{1DCC2F22-D212-AF65-55D3-8A6C4F4205D1}"/>
              </a:ext>
            </a:extLst>
          </p:cNvPr>
          <p:cNvGrpSpPr/>
          <p:nvPr/>
        </p:nvGrpSpPr>
        <p:grpSpPr>
          <a:xfrm>
            <a:off x="10667559" y="9376063"/>
            <a:ext cx="2915093" cy="576797"/>
            <a:chOff x="0" y="0"/>
            <a:chExt cx="1036059" cy="205000"/>
          </a:xfrm>
        </p:grpSpPr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8B8C6055-EE00-CAC0-D5A7-C54105979B44}"/>
                </a:ext>
              </a:extLst>
            </p:cNvPr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2" name="TextBox 18">
              <a:extLst>
                <a:ext uri="{FF2B5EF4-FFF2-40B4-BE49-F238E27FC236}">
                  <a16:creationId xmlns:a16="http://schemas.microsoft.com/office/drawing/2014/main" id="{95FF4173-161F-2A68-7B47-56DACAB1E2B9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2" name="Group 33">
            <a:extLst>
              <a:ext uri="{FF2B5EF4-FFF2-40B4-BE49-F238E27FC236}">
                <a16:creationId xmlns:a16="http://schemas.microsoft.com/office/drawing/2014/main" id="{EC9BB58B-BA0C-A713-D93F-97EB2C3CD285}"/>
              </a:ext>
            </a:extLst>
          </p:cNvPr>
          <p:cNvGrpSpPr/>
          <p:nvPr/>
        </p:nvGrpSpPr>
        <p:grpSpPr>
          <a:xfrm>
            <a:off x="9185064" y="2710899"/>
            <a:ext cx="3474688" cy="576797"/>
            <a:chOff x="0" y="0"/>
            <a:chExt cx="1036059" cy="205000"/>
          </a:xfrm>
        </p:grpSpPr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DBC01E97-4294-674D-6DB2-4890D4A69E43}"/>
                </a:ext>
              </a:extLst>
            </p:cNvPr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54" name="TextBox 35">
              <a:extLst>
                <a:ext uri="{FF2B5EF4-FFF2-40B4-BE49-F238E27FC236}">
                  <a16:creationId xmlns:a16="http://schemas.microsoft.com/office/drawing/2014/main" id="{94F8AABE-5D7E-E959-00AE-27C8A409B452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6" name="Freeform 30">
            <a:extLst>
              <a:ext uri="{FF2B5EF4-FFF2-40B4-BE49-F238E27FC236}">
                <a16:creationId xmlns:a16="http://schemas.microsoft.com/office/drawing/2014/main" id="{51C30F7F-F41D-A4FB-041D-0293E99A5E9B}"/>
              </a:ext>
            </a:extLst>
          </p:cNvPr>
          <p:cNvSpPr/>
          <p:nvPr/>
        </p:nvSpPr>
        <p:spPr>
          <a:xfrm>
            <a:off x="9186754" y="3538199"/>
            <a:ext cx="3454136" cy="576797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FFCB77"/>
          </a:solidFill>
        </p:spPr>
      </p:sp>
      <p:sp>
        <p:nvSpPr>
          <p:cNvPr id="57" name="TextBox 13">
            <a:extLst>
              <a:ext uri="{FF2B5EF4-FFF2-40B4-BE49-F238E27FC236}">
                <a16:creationId xmlns:a16="http://schemas.microsoft.com/office/drawing/2014/main" id="{D82C4350-3845-33F9-908B-6FAB48B83CB9}"/>
              </a:ext>
            </a:extLst>
          </p:cNvPr>
          <p:cNvSpPr txBox="1"/>
          <p:nvPr/>
        </p:nvSpPr>
        <p:spPr>
          <a:xfrm>
            <a:off x="9371646" y="2818634"/>
            <a:ext cx="2915095" cy="34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Percentage-based tips</a:t>
            </a:r>
          </a:p>
        </p:txBody>
      </p:sp>
      <p:sp>
        <p:nvSpPr>
          <p:cNvPr id="58" name="TextBox 13">
            <a:extLst>
              <a:ext uri="{FF2B5EF4-FFF2-40B4-BE49-F238E27FC236}">
                <a16:creationId xmlns:a16="http://schemas.microsoft.com/office/drawing/2014/main" id="{48CB729B-708E-8B88-2251-C8BAD37016F5}"/>
              </a:ext>
            </a:extLst>
          </p:cNvPr>
          <p:cNvSpPr txBox="1"/>
          <p:nvPr/>
        </p:nvSpPr>
        <p:spPr>
          <a:xfrm>
            <a:off x="4157241" y="9554594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51+</a:t>
            </a: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C513E1D2-500E-2B30-0274-E6BC94645FBF}"/>
              </a:ext>
            </a:extLst>
          </p:cNvPr>
          <p:cNvSpPr txBox="1"/>
          <p:nvPr/>
        </p:nvSpPr>
        <p:spPr>
          <a:xfrm>
            <a:off x="9490350" y="9518882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18-50</a:t>
            </a:r>
          </a:p>
        </p:txBody>
      </p:sp>
      <p:graphicFrame>
        <p:nvGraphicFramePr>
          <p:cNvPr id="61" name="Gráfico 60">
            <a:extLst>
              <a:ext uri="{FF2B5EF4-FFF2-40B4-BE49-F238E27FC236}">
                <a16:creationId xmlns:a16="http://schemas.microsoft.com/office/drawing/2014/main" id="{CFED6024-C249-4417-209D-28316A4F7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309503"/>
              </p:ext>
            </p:extLst>
          </p:nvPr>
        </p:nvGraphicFramePr>
        <p:xfrm>
          <a:off x="4515773" y="5422029"/>
          <a:ext cx="4653530" cy="402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2" name="TextBox 13">
            <a:extLst>
              <a:ext uri="{FF2B5EF4-FFF2-40B4-BE49-F238E27FC236}">
                <a16:creationId xmlns:a16="http://schemas.microsoft.com/office/drawing/2014/main" id="{DB3C13AB-1CE3-9E46-964B-64B36EC52BF2}"/>
              </a:ext>
            </a:extLst>
          </p:cNvPr>
          <p:cNvSpPr txBox="1"/>
          <p:nvPr/>
        </p:nvSpPr>
        <p:spPr>
          <a:xfrm>
            <a:off x="6276013" y="7899586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67%</a:t>
            </a:r>
          </a:p>
        </p:txBody>
      </p:sp>
      <p:sp>
        <p:nvSpPr>
          <p:cNvPr id="63" name="TextBox 13">
            <a:extLst>
              <a:ext uri="{FF2B5EF4-FFF2-40B4-BE49-F238E27FC236}">
                <a16:creationId xmlns:a16="http://schemas.microsoft.com/office/drawing/2014/main" id="{E4B26735-318E-6BD9-A0BF-F939D0DFBBB2}"/>
              </a:ext>
            </a:extLst>
          </p:cNvPr>
          <p:cNvSpPr txBox="1"/>
          <p:nvPr/>
        </p:nvSpPr>
        <p:spPr>
          <a:xfrm>
            <a:off x="4530751" y="7301911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16%</a:t>
            </a:r>
          </a:p>
        </p:txBody>
      </p:sp>
      <p:sp>
        <p:nvSpPr>
          <p:cNvPr id="64" name="TextBox 13">
            <a:extLst>
              <a:ext uri="{FF2B5EF4-FFF2-40B4-BE49-F238E27FC236}">
                <a16:creationId xmlns:a16="http://schemas.microsoft.com/office/drawing/2014/main" id="{00D87A08-5CFF-F551-B554-A7C24AF3148E}"/>
              </a:ext>
            </a:extLst>
          </p:cNvPr>
          <p:cNvSpPr txBox="1"/>
          <p:nvPr/>
        </p:nvSpPr>
        <p:spPr>
          <a:xfrm>
            <a:off x="5100431" y="6271060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17%</a:t>
            </a:r>
          </a:p>
        </p:txBody>
      </p:sp>
      <p:graphicFrame>
        <p:nvGraphicFramePr>
          <p:cNvPr id="65" name="Gráfico 64">
            <a:extLst>
              <a:ext uri="{FF2B5EF4-FFF2-40B4-BE49-F238E27FC236}">
                <a16:creationId xmlns:a16="http://schemas.microsoft.com/office/drawing/2014/main" id="{6E422C46-A944-2938-4430-C7009FD8C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305573"/>
              </p:ext>
            </p:extLst>
          </p:nvPr>
        </p:nvGraphicFramePr>
        <p:xfrm>
          <a:off x="8839200" y="4533900"/>
          <a:ext cx="7547393" cy="4984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6" name="TextBox 13">
            <a:extLst>
              <a:ext uri="{FF2B5EF4-FFF2-40B4-BE49-F238E27FC236}">
                <a16:creationId xmlns:a16="http://schemas.microsoft.com/office/drawing/2014/main" id="{2A106DC9-1F01-C87B-C0A1-B25815F724FB}"/>
              </a:ext>
            </a:extLst>
          </p:cNvPr>
          <p:cNvSpPr txBox="1"/>
          <p:nvPr/>
        </p:nvSpPr>
        <p:spPr>
          <a:xfrm>
            <a:off x="11608341" y="7902574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61%</a:t>
            </a:r>
          </a:p>
        </p:txBody>
      </p:sp>
      <p:sp>
        <p:nvSpPr>
          <p:cNvPr id="67" name="TextBox 13">
            <a:extLst>
              <a:ext uri="{FF2B5EF4-FFF2-40B4-BE49-F238E27FC236}">
                <a16:creationId xmlns:a16="http://schemas.microsoft.com/office/drawing/2014/main" id="{75261900-5D86-EC2A-DD18-6C32CF98685D}"/>
              </a:ext>
            </a:extLst>
          </p:cNvPr>
          <p:cNvSpPr txBox="1"/>
          <p:nvPr/>
        </p:nvSpPr>
        <p:spPr>
          <a:xfrm>
            <a:off x="9948449" y="7457517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17%</a:t>
            </a:r>
          </a:p>
        </p:txBody>
      </p:sp>
      <p:sp>
        <p:nvSpPr>
          <p:cNvPr id="68" name="TextBox 13">
            <a:extLst>
              <a:ext uri="{FF2B5EF4-FFF2-40B4-BE49-F238E27FC236}">
                <a16:creationId xmlns:a16="http://schemas.microsoft.com/office/drawing/2014/main" id="{44879E77-5DD9-5A9B-3CD1-CCA029496AF4}"/>
              </a:ext>
            </a:extLst>
          </p:cNvPr>
          <p:cNvSpPr txBox="1"/>
          <p:nvPr/>
        </p:nvSpPr>
        <p:spPr>
          <a:xfrm>
            <a:off x="10390480" y="6484637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22%</a:t>
            </a:r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1D7BB19F-BCFE-6D49-0A9A-5450CBFCC810}"/>
              </a:ext>
            </a:extLst>
          </p:cNvPr>
          <p:cNvSpPr txBox="1"/>
          <p:nvPr/>
        </p:nvSpPr>
        <p:spPr>
          <a:xfrm>
            <a:off x="9738240" y="3621201"/>
            <a:ext cx="2351164" cy="34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Fixed amount tips</a:t>
            </a:r>
          </a:p>
        </p:txBody>
      </p:sp>
      <p:sp>
        <p:nvSpPr>
          <p:cNvPr id="70" name="Freeform 30">
            <a:extLst>
              <a:ext uri="{FF2B5EF4-FFF2-40B4-BE49-F238E27FC236}">
                <a16:creationId xmlns:a16="http://schemas.microsoft.com/office/drawing/2014/main" id="{C92F9A1E-8FAE-1E6C-F1D0-5C649721BF51}"/>
              </a:ext>
            </a:extLst>
          </p:cNvPr>
          <p:cNvSpPr/>
          <p:nvPr/>
        </p:nvSpPr>
        <p:spPr>
          <a:xfrm>
            <a:off x="9213222" y="4364749"/>
            <a:ext cx="3454136" cy="576797"/>
          </a:xfrm>
          <a:custGeom>
            <a:avLst/>
            <a:gdLst/>
            <a:ahLst/>
            <a:cxnLst/>
            <a:rect l="l" t="t" r="r" b="b"/>
            <a:pathLst>
              <a:path w="1036060" h="205000">
                <a:moveTo>
                  <a:pt x="102500" y="0"/>
                </a:moveTo>
                <a:lnTo>
                  <a:pt x="933559" y="0"/>
                </a:lnTo>
                <a:cubicBezTo>
                  <a:pt x="990169" y="0"/>
                  <a:pt x="1036060" y="45891"/>
                  <a:pt x="1036060" y="102500"/>
                </a:cubicBezTo>
                <a:lnTo>
                  <a:pt x="1036060" y="102500"/>
                </a:lnTo>
                <a:cubicBezTo>
                  <a:pt x="1036060" y="129685"/>
                  <a:pt x="1025260" y="155756"/>
                  <a:pt x="1006038" y="174979"/>
                </a:cubicBezTo>
                <a:cubicBezTo>
                  <a:pt x="986815" y="194201"/>
                  <a:pt x="960744" y="205000"/>
                  <a:pt x="933559" y="205000"/>
                </a:cubicBezTo>
                <a:lnTo>
                  <a:pt x="102500" y="205000"/>
                </a:lnTo>
                <a:cubicBezTo>
                  <a:pt x="45891" y="205000"/>
                  <a:pt x="0" y="159110"/>
                  <a:pt x="0" y="102500"/>
                </a:cubicBezTo>
                <a:lnTo>
                  <a:pt x="0" y="102500"/>
                </a:lnTo>
                <a:cubicBezTo>
                  <a:pt x="0" y="45891"/>
                  <a:pt x="45891" y="0"/>
                  <a:pt x="102500" y="0"/>
                </a:cubicBezTo>
                <a:close/>
              </a:path>
            </a:pathLst>
          </a:custGeom>
          <a:solidFill>
            <a:srgbClr val="2077B4"/>
          </a:solidFill>
        </p:spPr>
      </p:sp>
      <p:sp>
        <p:nvSpPr>
          <p:cNvPr id="71" name="TextBox 13">
            <a:extLst>
              <a:ext uri="{FF2B5EF4-FFF2-40B4-BE49-F238E27FC236}">
                <a16:creationId xmlns:a16="http://schemas.microsoft.com/office/drawing/2014/main" id="{A484FE0D-0E09-D0D5-A982-C35B6A67739B}"/>
              </a:ext>
            </a:extLst>
          </p:cNvPr>
          <p:cNvSpPr txBox="1"/>
          <p:nvPr/>
        </p:nvSpPr>
        <p:spPr>
          <a:xfrm>
            <a:off x="9764708" y="4447751"/>
            <a:ext cx="2351164" cy="34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Other</a:t>
            </a:r>
          </a:p>
        </p:txBody>
      </p:sp>
      <p:grpSp>
        <p:nvGrpSpPr>
          <p:cNvPr id="72" name="Group 16">
            <a:extLst>
              <a:ext uri="{FF2B5EF4-FFF2-40B4-BE49-F238E27FC236}">
                <a16:creationId xmlns:a16="http://schemas.microsoft.com/office/drawing/2014/main" id="{2B1C17A8-86A5-81DA-B177-265CEEBC0D5E}"/>
              </a:ext>
            </a:extLst>
          </p:cNvPr>
          <p:cNvGrpSpPr/>
          <p:nvPr/>
        </p:nvGrpSpPr>
        <p:grpSpPr>
          <a:xfrm>
            <a:off x="14629447" y="1974686"/>
            <a:ext cx="2915093" cy="576797"/>
            <a:chOff x="0" y="0"/>
            <a:chExt cx="1036059" cy="205000"/>
          </a:xfrm>
        </p:grpSpPr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97E8C40E-159B-4FE9-DAA9-EEBB377F4FCC}"/>
                </a:ext>
              </a:extLst>
            </p:cNvPr>
            <p:cNvSpPr/>
            <p:nvPr/>
          </p:nvSpPr>
          <p:spPr>
            <a:xfrm>
              <a:off x="0" y="0"/>
              <a:ext cx="1036060" cy="205000"/>
            </a:xfrm>
            <a:custGeom>
              <a:avLst/>
              <a:gdLst/>
              <a:ahLst/>
              <a:cxnLst/>
              <a:rect l="l" t="t" r="r" b="b"/>
              <a:pathLst>
                <a:path w="1036060" h="205000">
                  <a:moveTo>
                    <a:pt x="102500" y="0"/>
                  </a:moveTo>
                  <a:lnTo>
                    <a:pt x="933559" y="0"/>
                  </a:lnTo>
                  <a:cubicBezTo>
                    <a:pt x="990169" y="0"/>
                    <a:pt x="1036060" y="45891"/>
                    <a:pt x="1036060" y="102500"/>
                  </a:cubicBezTo>
                  <a:lnTo>
                    <a:pt x="1036060" y="102500"/>
                  </a:lnTo>
                  <a:cubicBezTo>
                    <a:pt x="1036060" y="129685"/>
                    <a:pt x="1025260" y="155756"/>
                    <a:pt x="1006038" y="174979"/>
                  </a:cubicBezTo>
                  <a:cubicBezTo>
                    <a:pt x="986815" y="194201"/>
                    <a:pt x="960744" y="205000"/>
                    <a:pt x="933559" y="205000"/>
                  </a:cubicBezTo>
                  <a:lnTo>
                    <a:pt x="102500" y="205000"/>
                  </a:lnTo>
                  <a:cubicBezTo>
                    <a:pt x="45891" y="205000"/>
                    <a:pt x="0" y="159110"/>
                    <a:pt x="0" y="102500"/>
                  </a:cubicBezTo>
                  <a:lnTo>
                    <a:pt x="0" y="102500"/>
                  </a:lnTo>
                  <a:cubicBezTo>
                    <a:pt x="0" y="45891"/>
                    <a:pt x="45891" y="0"/>
                    <a:pt x="1025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4" name="TextBox 18">
              <a:extLst>
                <a:ext uri="{FF2B5EF4-FFF2-40B4-BE49-F238E27FC236}">
                  <a16:creationId xmlns:a16="http://schemas.microsoft.com/office/drawing/2014/main" id="{D9BD420C-67EE-6CC7-C7DD-3B0748152D2F}"/>
                </a:ext>
              </a:extLst>
            </p:cNvPr>
            <p:cNvSpPr txBox="1"/>
            <p:nvPr/>
          </p:nvSpPr>
          <p:spPr>
            <a:xfrm>
              <a:off x="0" y="19050"/>
              <a:ext cx="1036059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75" name="TextBox 13">
            <a:extLst>
              <a:ext uri="{FF2B5EF4-FFF2-40B4-BE49-F238E27FC236}">
                <a16:creationId xmlns:a16="http://schemas.microsoft.com/office/drawing/2014/main" id="{0BB52C9F-BA14-7A63-42D0-467FC2B04252}"/>
              </a:ext>
            </a:extLst>
          </p:cNvPr>
          <p:cNvSpPr txBox="1"/>
          <p:nvPr/>
        </p:nvSpPr>
        <p:spPr>
          <a:xfrm>
            <a:off x="13452238" y="2117505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All</a:t>
            </a:r>
          </a:p>
        </p:txBody>
      </p:sp>
      <p:pic>
        <p:nvPicPr>
          <p:cNvPr id="76" name="Imagen 75">
            <a:extLst>
              <a:ext uri="{FF2B5EF4-FFF2-40B4-BE49-F238E27FC236}">
                <a16:creationId xmlns:a16="http://schemas.microsoft.com/office/drawing/2014/main" id="{1B057473-5215-DED2-1CDD-0223971C8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0846" t="4942" r="23698" b="26153"/>
          <a:stretch/>
        </p:blipFill>
        <p:spPr>
          <a:xfrm>
            <a:off x="14508013" y="2715850"/>
            <a:ext cx="3120332" cy="4556097"/>
          </a:xfrm>
          <a:prstGeom prst="rect">
            <a:avLst/>
          </a:prstGeom>
        </p:spPr>
      </p:pic>
      <p:sp>
        <p:nvSpPr>
          <p:cNvPr id="77" name="TextBox 13">
            <a:extLst>
              <a:ext uri="{FF2B5EF4-FFF2-40B4-BE49-F238E27FC236}">
                <a16:creationId xmlns:a16="http://schemas.microsoft.com/office/drawing/2014/main" id="{5ED1CF98-442E-68D5-2802-7F0313EEE8B8}"/>
              </a:ext>
            </a:extLst>
          </p:cNvPr>
          <p:cNvSpPr txBox="1"/>
          <p:nvPr/>
        </p:nvSpPr>
        <p:spPr>
          <a:xfrm>
            <a:off x="10551342" y="2769052"/>
            <a:ext cx="5311909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600" b="1" dirty="0">
                <a:latin typeface="Kollektif Bold"/>
                <a:ea typeface="Kollektif Bold"/>
                <a:cs typeface="Kollektif Bold"/>
                <a:sym typeface="Kollektif Bold"/>
              </a:rPr>
              <a:t>(5%, 10%)</a:t>
            </a:r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3C0A2F4B-D4CE-0615-ECF6-A8D5FE5530DE}"/>
              </a:ext>
            </a:extLst>
          </p:cNvPr>
          <p:cNvSpPr txBox="1"/>
          <p:nvPr/>
        </p:nvSpPr>
        <p:spPr>
          <a:xfrm>
            <a:off x="10463087" y="3608890"/>
            <a:ext cx="5311909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600" b="1" dirty="0">
                <a:latin typeface="Kollektif Bold"/>
                <a:ea typeface="Kollektif Bold"/>
                <a:cs typeface="Kollektif Bold"/>
                <a:sym typeface="Kollektif Bold"/>
              </a:rPr>
              <a:t>(1$, 2$)</a:t>
            </a:r>
          </a:p>
        </p:txBody>
      </p:sp>
      <p:pic>
        <p:nvPicPr>
          <p:cNvPr id="79" name="Imagen 78">
            <a:extLst>
              <a:ext uri="{FF2B5EF4-FFF2-40B4-BE49-F238E27FC236}">
                <a16:creationId xmlns:a16="http://schemas.microsoft.com/office/drawing/2014/main" id="{BA3B5D96-3A56-6509-A7AD-4621F55897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526" y="94294"/>
            <a:ext cx="1293085" cy="11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7570" y="1818673"/>
            <a:ext cx="548039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 b="1" dirty="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CONCLUSIONS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083809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909171" y="1361213"/>
            <a:ext cx="5056399" cy="259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analysis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suggests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that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digital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payment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methods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are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influencing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tipping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habits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.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Since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cash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payments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are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declining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it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is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essential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that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app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facilitates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and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promotes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digital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tipping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.</a:t>
            </a:r>
            <a:endParaRPr lang="en-US" sz="2400" dirty="0">
              <a:solidFill>
                <a:srgbClr val="545454"/>
              </a:solidFill>
              <a:latin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34004" y="6928998"/>
            <a:ext cx="5056399" cy="222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analysis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shows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that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users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value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assurance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that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their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tips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are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directly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reaching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waiter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.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app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should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emphasize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this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aspect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to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build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user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trust.</a:t>
            </a:r>
            <a:endParaRPr lang="en-US" sz="24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910046" y="4268764"/>
            <a:ext cx="5056399" cy="222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s-ES" sz="2400" dirty="0" err="1">
                <a:solidFill>
                  <a:srgbClr val="545454"/>
                </a:solidFill>
                <a:latin typeface="DM Sans"/>
              </a:rPr>
              <a:t>While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some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users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always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leave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tip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others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tip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occasionally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or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rarely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.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This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indicates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an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opportunity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to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further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incentivize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tipping</a:t>
            </a:r>
            <a:r>
              <a:rPr lang="es-ES" sz="24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through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app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rewards</a:t>
            </a: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5011283" y="6286500"/>
            <a:ext cx="8847511" cy="8855676"/>
            <a:chOff x="0" y="0"/>
            <a:chExt cx="11796681" cy="11807568"/>
          </a:xfrm>
        </p:grpSpPr>
        <p:grpSp>
          <p:nvGrpSpPr>
            <p:cNvPr id="19" name="Group 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32" name="Imagen 31">
            <a:extLst>
              <a:ext uri="{FF2B5EF4-FFF2-40B4-BE49-F238E27FC236}">
                <a16:creationId xmlns:a16="http://schemas.microsoft.com/office/drawing/2014/main" id="{D291C005-206F-5774-3F3B-D5F4EB7C16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99" y="3174899"/>
            <a:ext cx="4938488" cy="44140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2710979" y="3023803"/>
            <a:ext cx="12866041" cy="259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84200" y="5713028"/>
            <a:ext cx="10719600" cy="2609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s-ES" sz="2800" dirty="0">
                <a:solidFill>
                  <a:srgbClr val="545454"/>
                </a:solidFill>
                <a:latin typeface="DM Sans"/>
              </a:rPr>
              <a:t>In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many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Europe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countrys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tips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are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not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mandatory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leaving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consumers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opportunity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to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leave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a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small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appreciation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if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they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feel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service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was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satisfactory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.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However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this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habit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becoming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less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common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due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to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increased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use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of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card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and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mobile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payments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.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This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analysis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addresses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these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issues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and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proposes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 a </a:t>
            </a:r>
            <a:r>
              <a:rPr lang="es-ES" sz="2800" dirty="0" err="1">
                <a:solidFill>
                  <a:srgbClr val="545454"/>
                </a:solidFill>
                <a:latin typeface="DM Sans"/>
              </a:rPr>
              <a:t>solution</a:t>
            </a:r>
            <a:r>
              <a:rPr lang="es-ES" sz="2800" dirty="0">
                <a:solidFill>
                  <a:srgbClr val="545454"/>
                </a:solidFill>
                <a:latin typeface="DM Sans"/>
              </a:rPr>
              <a:t>.</a:t>
            </a:r>
            <a:endParaRPr lang="en-US" sz="2800" dirty="0">
              <a:solidFill>
                <a:srgbClr val="545454"/>
              </a:solidFill>
              <a:latin typeface="DM Sans"/>
              <a:sym typeface="DM San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1521" y="4992346"/>
            <a:ext cx="6046286" cy="1027869"/>
            <a:chOff x="0" y="0"/>
            <a:chExt cx="15924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81521" y="7011231"/>
            <a:ext cx="6046286" cy="1027869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2481521" y="2973462"/>
            <a:ext cx="6046286" cy="1027869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825091" y="3250859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ISSUE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825091" y="5269743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OVERALL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25091" y="728862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BEHAVIOUR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092537" y="2973462"/>
            <a:ext cx="6713943" cy="111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First we are going to understand what is the </a:t>
            </a:r>
            <a:r>
              <a:rPr lang="en-US" sz="2400" b="1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issue</a:t>
            </a: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with tipping and present a possible solution.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092536" y="4992346"/>
            <a:ext cx="6713943" cy="111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In this part, the idea is to get a perspective of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how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users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act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when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visiting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restaurants and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their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b="1" dirty="0" err="1">
                <a:solidFill>
                  <a:srgbClr val="545454"/>
                </a:solidFill>
                <a:latin typeface="DM Sans"/>
              </a:rPr>
              <a:t>overall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experience</a:t>
            </a:r>
            <a:r>
              <a:rPr lang="en-US" sz="2400" dirty="0">
                <a:solidFill>
                  <a:srgbClr val="545454"/>
                </a:solidFill>
                <a:latin typeface="DM Sans"/>
                <a:sym typeface="DM Sans"/>
              </a:rPr>
              <a:t>.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DFF5DEB-5FAA-3F76-39EA-A0C90865D9EE}"/>
              </a:ext>
            </a:extLst>
          </p:cNvPr>
          <p:cNvSpPr txBox="1"/>
          <p:nvPr/>
        </p:nvSpPr>
        <p:spPr>
          <a:xfrm>
            <a:off x="3863654" y="885369"/>
            <a:ext cx="11005021" cy="1138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6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OBJETIVES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5758180E-C600-44C1-3BAE-8E84C287B90E}"/>
              </a:ext>
            </a:extLst>
          </p:cNvPr>
          <p:cNvSpPr txBox="1"/>
          <p:nvPr/>
        </p:nvSpPr>
        <p:spPr>
          <a:xfrm>
            <a:off x="9083570" y="7122206"/>
            <a:ext cx="6713943" cy="738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Explore the tipping habits of the users and gain insights on how they </a:t>
            </a:r>
            <a:r>
              <a:rPr lang="en-US" sz="2400" b="1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behave.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Freeform 53"/>
          <p:cNvSpPr/>
          <p:nvPr/>
        </p:nvSpPr>
        <p:spPr>
          <a:xfrm>
            <a:off x="2145206" y="705491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>
            <a:off x="2145206" y="81387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55"/>
          <p:cNvSpPr/>
          <p:nvPr/>
        </p:nvSpPr>
        <p:spPr>
          <a:xfrm rot="5400000" flipH="1" flipV="1">
            <a:off x="2145206" y="922253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1061397" y="597111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>
            <a:off x="1061397" y="705491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 rot="5400000">
            <a:off x="-22412" y="813872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 rot="-10800000">
            <a:off x="1061397" y="922253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 rot="-10800000" flipH="1" flipV="1">
            <a:off x="-22412" y="922253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EC9E6C50-4F4F-818B-6F42-70B323FED3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14982" y="1134495"/>
            <a:ext cx="3502186" cy="7581900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7ECCB3B0-387E-42AF-9419-84F0AFDCC7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7" t="7629" r="26903" b="6162"/>
          <a:stretch/>
        </p:blipFill>
        <p:spPr>
          <a:xfrm>
            <a:off x="11304565" y="683463"/>
            <a:ext cx="4773635" cy="8651037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38780CFA-A440-6A2F-FB55-E9316325C5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8207" y="6185035"/>
            <a:ext cx="3836707" cy="1739768"/>
          </a:xfrm>
          <a:prstGeom prst="rect">
            <a:avLst/>
          </a:prstGeom>
        </p:spPr>
      </p:pic>
      <p:sp>
        <p:nvSpPr>
          <p:cNvPr id="86" name="TextBox 25">
            <a:extLst>
              <a:ext uri="{FF2B5EF4-FFF2-40B4-BE49-F238E27FC236}">
                <a16:creationId xmlns:a16="http://schemas.microsoft.com/office/drawing/2014/main" id="{7DE21278-98F7-4EFD-AF7A-9BAD1524BB0A}"/>
              </a:ext>
            </a:extLst>
          </p:cNvPr>
          <p:cNvSpPr txBox="1"/>
          <p:nvPr/>
        </p:nvSpPr>
        <p:spPr>
          <a:xfrm>
            <a:off x="4029590" y="3954938"/>
            <a:ext cx="6713943" cy="1854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For the purpose of the analysis a </a:t>
            </a:r>
            <a:r>
              <a:rPr lang="en-US" sz="2400" b="1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survey</a:t>
            </a: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was launched to get a perspective of how users behave and </a:t>
            </a:r>
            <a:r>
              <a:rPr lang="en-US" sz="2400" b="1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understand the key points </a:t>
            </a: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we want to cover in this presentation. Total response: 52 answer</a:t>
            </a:r>
          </a:p>
        </p:txBody>
      </p:sp>
      <p:sp>
        <p:nvSpPr>
          <p:cNvPr id="87" name="TextBox 10">
            <a:extLst>
              <a:ext uri="{FF2B5EF4-FFF2-40B4-BE49-F238E27FC236}">
                <a16:creationId xmlns:a16="http://schemas.microsoft.com/office/drawing/2014/main" id="{9AAF48E8-221C-F2F8-8AD9-4141AAB76485}"/>
              </a:ext>
            </a:extLst>
          </p:cNvPr>
          <p:cNvSpPr txBox="1"/>
          <p:nvPr/>
        </p:nvSpPr>
        <p:spPr>
          <a:xfrm>
            <a:off x="1711676" y="1621387"/>
            <a:ext cx="1100502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IMPLEMENTATION </a:t>
            </a:r>
            <a:br>
              <a:rPr lang="en-US" sz="6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</a:br>
            <a:r>
              <a:rPr lang="en-US" sz="60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3823461" y="6759726"/>
            <a:ext cx="10719600" cy="86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We asked our users, when paying with card and adding the tip to the bill, if they where sure their tip went to the waiter.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E10EA06E-1291-689A-BD00-C0061CF51D49}"/>
              </a:ext>
            </a:extLst>
          </p:cNvPr>
          <p:cNvSpPr txBox="1"/>
          <p:nvPr/>
        </p:nvSpPr>
        <p:spPr>
          <a:xfrm>
            <a:off x="-1752600" y="4873089"/>
            <a:ext cx="21793199" cy="1351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s-ES" sz="4000" b="1" dirty="0">
                <a:solidFill>
                  <a:srgbClr val="227C9D"/>
                </a:solidFill>
                <a:latin typeface="Kollektif Bold"/>
              </a:rPr>
              <a:t>WHEN YOU ADD A TIP DIRECTLY TO THE RESTAURANT BILL, </a:t>
            </a:r>
            <a:br>
              <a:rPr lang="es-ES" sz="4000" b="1" dirty="0">
                <a:solidFill>
                  <a:srgbClr val="227C9D"/>
                </a:solidFill>
                <a:latin typeface="Kollektif Bold"/>
              </a:rPr>
            </a:br>
            <a:r>
              <a:rPr lang="es-ES" sz="4000" b="1" dirty="0">
                <a:solidFill>
                  <a:srgbClr val="227C9D"/>
                </a:solidFill>
                <a:latin typeface="Kollektif Bold"/>
              </a:rPr>
              <a:t>ARE YOU SURE THE MONEY GOES TO THE WAITER?</a:t>
            </a:r>
            <a:endParaRPr lang="en-US" sz="4000" b="1" dirty="0">
              <a:solidFill>
                <a:srgbClr val="227C9D"/>
              </a:solidFill>
              <a:latin typeface="Kollektif Bold"/>
              <a:sym typeface="Kollektif Bold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1F187528-B2F0-B339-1860-477D106E0F34}"/>
              </a:ext>
            </a:extLst>
          </p:cNvPr>
          <p:cNvSpPr txBox="1"/>
          <p:nvPr/>
        </p:nvSpPr>
        <p:spPr>
          <a:xfrm>
            <a:off x="-1550883" y="3787600"/>
            <a:ext cx="21793199" cy="811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s-ES" sz="9600" b="1" dirty="0">
                <a:solidFill>
                  <a:srgbClr val="227C9D"/>
                </a:solidFill>
                <a:latin typeface="Kollektif Bold"/>
              </a:rPr>
              <a:t>ISSUE</a:t>
            </a:r>
            <a:endParaRPr lang="en-US" sz="9600" b="1" dirty="0">
              <a:solidFill>
                <a:srgbClr val="227C9D"/>
              </a:solidFill>
              <a:latin typeface="Kollektif Bold"/>
              <a:sym typeface="Kollektif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9084" y="6329881"/>
            <a:ext cx="5311909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WEBSITE</a:t>
            </a:r>
          </a:p>
        </p:txBody>
      </p:sp>
      <p:grpSp>
        <p:nvGrpSpPr>
          <p:cNvPr id="19" name="Group 19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946074" y="2454932"/>
            <a:ext cx="6713943" cy="111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In this graphic we can see that most of our users are unsure if the tips go directly to the waiter.</a:t>
            </a: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5E0E43A5-EEEE-B067-4ACB-AFC762552088}"/>
              </a:ext>
            </a:extLst>
          </p:cNvPr>
          <p:cNvSpPr/>
          <p:nvPr/>
        </p:nvSpPr>
        <p:spPr>
          <a:xfrm>
            <a:off x="711895" y="5100817"/>
            <a:ext cx="6046286" cy="817146"/>
          </a:xfrm>
          <a:custGeom>
            <a:avLst/>
            <a:gdLst/>
            <a:ahLst/>
            <a:cxnLst/>
            <a:rect l="l" t="t" r="r" b="b"/>
            <a:pathLst>
              <a:path w="1592438" h="270714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rgbClr val="2077B4"/>
          </a:solidFill>
        </p:spPr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F4EDC502-0B9B-135C-AAD9-E18B87CA19F6}"/>
              </a:ext>
            </a:extLst>
          </p:cNvPr>
          <p:cNvSpPr/>
          <p:nvPr/>
        </p:nvSpPr>
        <p:spPr>
          <a:xfrm>
            <a:off x="711895" y="6144725"/>
            <a:ext cx="6046286" cy="817146"/>
          </a:xfrm>
          <a:custGeom>
            <a:avLst/>
            <a:gdLst/>
            <a:ahLst/>
            <a:cxnLst/>
            <a:rect l="l" t="t" r="r" b="b"/>
            <a:pathLst>
              <a:path w="1592438" h="270714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rgbClr val="FFCB77"/>
          </a:solidFill>
        </p:spPr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E3947EBD-2713-EB17-FE7C-69C266166EE8}"/>
              </a:ext>
            </a:extLst>
          </p:cNvPr>
          <p:cNvSpPr/>
          <p:nvPr/>
        </p:nvSpPr>
        <p:spPr>
          <a:xfrm>
            <a:off x="735514" y="7153463"/>
            <a:ext cx="6046286" cy="817146"/>
          </a:xfrm>
          <a:custGeom>
            <a:avLst/>
            <a:gdLst/>
            <a:ahLst/>
            <a:cxnLst/>
            <a:rect l="l" t="t" r="r" b="b"/>
            <a:pathLst>
              <a:path w="1592438" h="270714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rgbClr val="EB8A00"/>
          </a:solidFill>
        </p:spPr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344896C9-2479-6D74-163C-165ED0C79871}"/>
              </a:ext>
            </a:extLst>
          </p:cNvPr>
          <p:cNvSpPr/>
          <p:nvPr/>
        </p:nvSpPr>
        <p:spPr>
          <a:xfrm>
            <a:off x="735514" y="8171588"/>
            <a:ext cx="6046286" cy="817146"/>
          </a:xfrm>
          <a:custGeom>
            <a:avLst/>
            <a:gdLst/>
            <a:ahLst/>
            <a:cxnLst/>
            <a:rect l="l" t="t" r="r" b="b"/>
            <a:pathLst>
              <a:path w="1592438" h="270714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rgbClr val="FE6D73"/>
          </a:solidFill>
        </p:spPr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2AD1691-58D4-BBB3-2D38-8B9C063C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2" t="4837" b="21158"/>
          <a:stretch/>
        </p:blipFill>
        <p:spPr>
          <a:xfrm>
            <a:off x="9054778" y="2254913"/>
            <a:ext cx="8911790" cy="6753846"/>
          </a:xfrm>
          <a:prstGeom prst="rect">
            <a:avLst/>
          </a:prstGeom>
        </p:spPr>
      </p:pic>
      <p:sp>
        <p:nvSpPr>
          <p:cNvPr id="42" name="Freeform 8">
            <a:extLst>
              <a:ext uri="{FF2B5EF4-FFF2-40B4-BE49-F238E27FC236}">
                <a16:creationId xmlns:a16="http://schemas.microsoft.com/office/drawing/2014/main" id="{A3EC99FE-1B97-378B-134B-15C101ACE35D}"/>
              </a:ext>
            </a:extLst>
          </p:cNvPr>
          <p:cNvSpPr/>
          <p:nvPr/>
        </p:nvSpPr>
        <p:spPr>
          <a:xfrm>
            <a:off x="711895" y="4152900"/>
            <a:ext cx="6046286" cy="817146"/>
          </a:xfrm>
          <a:custGeom>
            <a:avLst/>
            <a:gdLst/>
            <a:ahLst/>
            <a:cxnLst/>
            <a:rect l="l" t="t" r="r" b="b"/>
            <a:pathLst>
              <a:path w="1592438" h="270714">
                <a:moveTo>
                  <a:pt x="65303" y="0"/>
                </a:moveTo>
                <a:lnTo>
                  <a:pt x="1527135" y="0"/>
                </a:lnTo>
                <a:cubicBezTo>
                  <a:pt x="1544454" y="0"/>
                  <a:pt x="1561064" y="6880"/>
                  <a:pt x="1573311" y="19127"/>
                </a:cubicBezTo>
                <a:cubicBezTo>
                  <a:pt x="1585557" y="31373"/>
                  <a:pt x="1592438" y="47983"/>
                  <a:pt x="1592438" y="65303"/>
                </a:cubicBezTo>
                <a:lnTo>
                  <a:pt x="1592438" y="205412"/>
                </a:lnTo>
                <a:cubicBezTo>
                  <a:pt x="1592438" y="241477"/>
                  <a:pt x="1563201" y="270714"/>
                  <a:pt x="1527135" y="270714"/>
                </a:cubicBezTo>
                <a:lnTo>
                  <a:pt x="65303" y="270714"/>
                </a:lnTo>
                <a:cubicBezTo>
                  <a:pt x="47983" y="270714"/>
                  <a:pt x="31373" y="263834"/>
                  <a:pt x="19127" y="251588"/>
                </a:cubicBezTo>
                <a:cubicBezTo>
                  <a:pt x="6880" y="239341"/>
                  <a:pt x="0" y="222731"/>
                  <a:pt x="0" y="205412"/>
                </a:cubicBezTo>
                <a:lnTo>
                  <a:pt x="0" y="65303"/>
                </a:lnTo>
                <a:cubicBezTo>
                  <a:pt x="0" y="47983"/>
                  <a:pt x="6880" y="31373"/>
                  <a:pt x="19127" y="19127"/>
                </a:cubicBezTo>
                <a:cubicBezTo>
                  <a:pt x="31373" y="6880"/>
                  <a:pt x="47983" y="0"/>
                  <a:pt x="65303" y="0"/>
                </a:cubicBezTo>
                <a:close/>
              </a:path>
            </a:pathLst>
          </a:custGeom>
          <a:solidFill>
            <a:srgbClr val="49CFAE"/>
          </a:solidFill>
        </p:spPr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545D48D7-9974-4FF6-ADDE-83C85176972D}"/>
              </a:ext>
            </a:extLst>
          </p:cNvPr>
          <p:cNvSpPr txBox="1"/>
          <p:nvPr/>
        </p:nvSpPr>
        <p:spPr>
          <a:xfrm>
            <a:off x="1079083" y="4412699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Very confident</a:t>
            </a: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E55FB0D4-4003-705F-CB31-6823E9085922}"/>
              </a:ext>
            </a:extLst>
          </p:cNvPr>
          <p:cNvSpPr txBox="1"/>
          <p:nvPr/>
        </p:nvSpPr>
        <p:spPr>
          <a:xfrm>
            <a:off x="1079082" y="5346717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Confident</a:t>
            </a: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B88BFC83-6FC9-63DC-B50F-03B054A6864B}"/>
              </a:ext>
            </a:extLst>
          </p:cNvPr>
          <p:cNvSpPr txBox="1"/>
          <p:nvPr/>
        </p:nvSpPr>
        <p:spPr>
          <a:xfrm>
            <a:off x="1063566" y="6391854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Slightly unsure</a:t>
            </a: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6F44D0AF-4C5A-5372-467B-FDD6C523B6CA}"/>
              </a:ext>
            </a:extLst>
          </p:cNvPr>
          <p:cNvSpPr txBox="1"/>
          <p:nvPr/>
        </p:nvSpPr>
        <p:spPr>
          <a:xfrm>
            <a:off x="1019311" y="7386134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Unsure</a:t>
            </a: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9CB9B935-723F-D5AB-37DE-5EBBCD37090B}"/>
              </a:ext>
            </a:extLst>
          </p:cNvPr>
          <p:cNvSpPr txBox="1"/>
          <p:nvPr/>
        </p:nvSpPr>
        <p:spPr>
          <a:xfrm>
            <a:off x="1039947" y="8428679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Not confident at all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C9ED7F3-AE9B-D0D1-7655-EBA3A00F7033}"/>
              </a:ext>
            </a:extLst>
          </p:cNvPr>
          <p:cNvSpPr/>
          <p:nvPr/>
        </p:nvSpPr>
        <p:spPr>
          <a:xfrm>
            <a:off x="7314221" y="4503908"/>
            <a:ext cx="1247719" cy="1193817"/>
          </a:xfrm>
          <a:prstGeom prst="ellips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2414411-EA07-DD78-D6B6-5C2C9324DF47}"/>
              </a:ext>
            </a:extLst>
          </p:cNvPr>
          <p:cNvSpPr/>
          <p:nvPr/>
        </p:nvSpPr>
        <p:spPr>
          <a:xfrm>
            <a:off x="7313625" y="6959160"/>
            <a:ext cx="1247719" cy="1193817"/>
          </a:xfrm>
          <a:prstGeom prst="ellips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9ABFA3C7-A74D-E5E7-EBCF-87A833D29E73}"/>
              </a:ext>
            </a:extLst>
          </p:cNvPr>
          <p:cNvSpPr txBox="1"/>
          <p:nvPr/>
        </p:nvSpPr>
        <p:spPr>
          <a:xfrm>
            <a:off x="6792836" y="4951139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chemeClr val="bg1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20%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E24812A6-6052-3986-0F74-FC6757829C9B}"/>
              </a:ext>
            </a:extLst>
          </p:cNvPr>
          <p:cNvSpPr txBox="1"/>
          <p:nvPr/>
        </p:nvSpPr>
        <p:spPr>
          <a:xfrm>
            <a:off x="6768433" y="7424624"/>
            <a:ext cx="2351164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chemeClr val="bg1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80%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87F28AE-6C97-E4C7-6F25-D6A8E0B00920}"/>
              </a:ext>
            </a:extLst>
          </p:cNvPr>
          <p:cNvCxnSpPr>
            <a:cxnSpLocks/>
          </p:cNvCxnSpPr>
          <p:nvPr/>
        </p:nvCxnSpPr>
        <p:spPr>
          <a:xfrm>
            <a:off x="6872480" y="4630155"/>
            <a:ext cx="441145" cy="156805"/>
          </a:xfrm>
          <a:prstGeom prst="line">
            <a:avLst/>
          </a:prstGeom>
          <a:ln>
            <a:solidFill>
              <a:srgbClr val="54545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1E0FA1A-E9B2-3ABC-8B2B-F9ADC2C845A1}"/>
              </a:ext>
            </a:extLst>
          </p:cNvPr>
          <p:cNvCxnSpPr>
            <a:cxnSpLocks/>
          </p:cNvCxnSpPr>
          <p:nvPr/>
        </p:nvCxnSpPr>
        <p:spPr>
          <a:xfrm flipV="1">
            <a:off x="6863540" y="5374094"/>
            <a:ext cx="411116" cy="149677"/>
          </a:xfrm>
          <a:prstGeom prst="line">
            <a:avLst/>
          </a:prstGeom>
          <a:ln>
            <a:solidFill>
              <a:srgbClr val="54545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512ED5E-2032-792E-36AF-D79C691C8EC3}"/>
              </a:ext>
            </a:extLst>
          </p:cNvPr>
          <p:cNvCxnSpPr>
            <a:cxnSpLocks/>
          </p:cNvCxnSpPr>
          <p:nvPr/>
        </p:nvCxnSpPr>
        <p:spPr>
          <a:xfrm>
            <a:off x="6912541" y="6611123"/>
            <a:ext cx="516475" cy="377933"/>
          </a:xfrm>
          <a:prstGeom prst="line">
            <a:avLst/>
          </a:prstGeom>
          <a:ln>
            <a:solidFill>
              <a:srgbClr val="54545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266F5CE-BB4F-2B70-C767-9944077127F2}"/>
              </a:ext>
            </a:extLst>
          </p:cNvPr>
          <p:cNvCxnSpPr>
            <a:cxnSpLocks/>
          </p:cNvCxnSpPr>
          <p:nvPr/>
        </p:nvCxnSpPr>
        <p:spPr>
          <a:xfrm>
            <a:off x="6886748" y="7584052"/>
            <a:ext cx="356675" cy="0"/>
          </a:xfrm>
          <a:prstGeom prst="line">
            <a:avLst/>
          </a:prstGeom>
          <a:ln>
            <a:solidFill>
              <a:srgbClr val="54545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15BF3C4-1133-059C-9C3A-679947C32F1C}"/>
              </a:ext>
            </a:extLst>
          </p:cNvPr>
          <p:cNvCxnSpPr>
            <a:cxnSpLocks/>
          </p:cNvCxnSpPr>
          <p:nvPr/>
        </p:nvCxnSpPr>
        <p:spPr>
          <a:xfrm flipV="1">
            <a:off x="6953443" y="8167086"/>
            <a:ext cx="431264" cy="366422"/>
          </a:xfrm>
          <a:prstGeom prst="line">
            <a:avLst/>
          </a:prstGeom>
          <a:ln>
            <a:solidFill>
              <a:srgbClr val="54545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3">
            <a:extLst>
              <a:ext uri="{FF2B5EF4-FFF2-40B4-BE49-F238E27FC236}">
                <a16:creationId xmlns:a16="http://schemas.microsoft.com/office/drawing/2014/main" id="{3CD668B6-0624-3A1B-41E5-4D9E54E2C83C}"/>
              </a:ext>
            </a:extLst>
          </p:cNvPr>
          <p:cNvSpPr txBox="1"/>
          <p:nvPr/>
        </p:nvSpPr>
        <p:spPr>
          <a:xfrm>
            <a:off x="-1752600" y="511712"/>
            <a:ext cx="21793199" cy="1351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s-ES" sz="4000" b="1" dirty="0">
                <a:solidFill>
                  <a:srgbClr val="227C9D"/>
                </a:solidFill>
                <a:latin typeface="Kollektif Bold"/>
              </a:rPr>
              <a:t>WHEN YOU ADD A TIP DIRECTLY TO THE RESTAURANT BILL, </a:t>
            </a:r>
            <a:br>
              <a:rPr lang="es-ES" sz="4000" b="1" dirty="0">
                <a:solidFill>
                  <a:srgbClr val="227C9D"/>
                </a:solidFill>
                <a:latin typeface="Kollektif Bold"/>
              </a:rPr>
            </a:br>
            <a:r>
              <a:rPr lang="es-ES" sz="4000" b="1" dirty="0">
                <a:solidFill>
                  <a:srgbClr val="227C9D"/>
                </a:solidFill>
                <a:latin typeface="Kollektif Bold"/>
              </a:rPr>
              <a:t>ARE YOU SURE THE MONEY GOES TO THE WAITER?</a:t>
            </a:r>
            <a:endParaRPr lang="en-US" sz="4000" b="1" dirty="0">
              <a:solidFill>
                <a:srgbClr val="227C9D"/>
              </a:solidFill>
              <a:latin typeface="Kollektif Bold"/>
              <a:sym typeface="Kollektif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761057"/>
            <a:ext cx="11326884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s-ES" sz="5600" b="1" dirty="0">
                <a:solidFill>
                  <a:srgbClr val="227C9D"/>
                </a:solidFill>
                <a:latin typeface="Kollektif Bold"/>
              </a:rPr>
              <a:t>USER INTEREST </a:t>
            </a:r>
            <a:br>
              <a:rPr lang="es-ES" sz="5600" b="1" dirty="0">
                <a:solidFill>
                  <a:srgbClr val="227C9D"/>
                </a:solidFill>
                <a:latin typeface="Kollektif Bold"/>
              </a:rPr>
            </a:br>
            <a:r>
              <a:rPr lang="es-ES" sz="5600" b="1" dirty="0">
                <a:solidFill>
                  <a:srgbClr val="227C9D"/>
                </a:solidFill>
                <a:latin typeface="Kollektif Bold"/>
              </a:rPr>
              <a:t>IN A TIPPING APP</a:t>
            </a:r>
            <a:endParaRPr lang="en-US" sz="5600" b="1" dirty="0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09679" y="8468585"/>
            <a:ext cx="4680540" cy="778361"/>
            <a:chOff x="0" y="0"/>
            <a:chExt cx="1232735" cy="205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04290" y="8433131"/>
            <a:ext cx="4680540" cy="778361"/>
            <a:chOff x="0" y="0"/>
            <a:chExt cx="1232735" cy="205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03728" y="8468586"/>
            <a:ext cx="4680540" cy="778361"/>
            <a:chOff x="0" y="0"/>
            <a:chExt cx="1232735" cy="205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2735" cy="205000"/>
            </a:xfrm>
            <a:custGeom>
              <a:avLst/>
              <a:gdLst/>
              <a:ahLst/>
              <a:cxnLst/>
              <a:rect l="l" t="t" r="r" b="b"/>
              <a:pathLst>
                <a:path w="1232735" h="205000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488045" y="8679792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Unsure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6125" y="8694734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Yes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97777" y="8694734"/>
            <a:ext cx="5311909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</a:t>
            </a:r>
          </a:p>
        </p:txBody>
      </p:sp>
      <p:grpSp>
        <p:nvGrpSpPr>
          <p:cNvPr id="18" name="Group 18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Freeform 28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486B2A6-8135-9E11-40FF-4BB1061BC7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5773"/>
          <a:stretch/>
        </p:blipFill>
        <p:spPr>
          <a:xfrm>
            <a:off x="381000" y="3288345"/>
            <a:ext cx="17513417" cy="4750755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9B66834-F29E-9A5B-6238-57D81A7CFBA6}"/>
              </a:ext>
            </a:extLst>
          </p:cNvPr>
          <p:cNvSpPr/>
          <p:nvPr/>
        </p:nvSpPr>
        <p:spPr>
          <a:xfrm>
            <a:off x="4523844" y="6743700"/>
            <a:ext cx="65775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BDBAC3F-1B80-99DC-E697-81C015E456A6}"/>
              </a:ext>
            </a:extLst>
          </p:cNvPr>
          <p:cNvSpPr/>
          <p:nvPr/>
        </p:nvSpPr>
        <p:spPr>
          <a:xfrm>
            <a:off x="10210800" y="3295549"/>
            <a:ext cx="65775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53B10F-FE68-716D-1C15-63EF1A091AA2}"/>
              </a:ext>
            </a:extLst>
          </p:cNvPr>
          <p:cNvSpPr txBox="1"/>
          <p:nvPr/>
        </p:nvSpPr>
        <p:spPr>
          <a:xfrm>
            <a:off x="2409875" y="5143500"/>
            <a:ext cx="1424407" cy="57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4000" b="1" spc="338" dirty="0">
                <a:latin typeface="DM Sans Bold"/>
                <a:ea typeface="DM Sans Bold"/>
                <a:cs typeface="DM Sans Bold"/>
                <a:sym typeface="DM Sans Bold"/>
              </a:rPr>
              <a:t>75%</a:t>
            </a:r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09EB81DF-14D7-2DDE-269E-C4EB5485A87F}"/>
              </a:ext>
            </a:extLst>
          </p:cNvPr>
          <p:cNvSpPr txBox="1"/>
          <p:nvPr/>
        </p:nvSpPr>
        <p:spPr>
          <a:xfrm>
            <a:off x="8431794" y="5044147"/>
            <a:ext cx="1424407" cy="57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4000" b="1" spc="338" dirty="0">
                <a:latin typeface="DM Sans Bold"/>
                <a:ea typeface="DM Sans Bold"/>
                <a:cs typeface="DM Sans Bold"/>
                <a:sym typeface="DM Sans Bold"/>
              </a:rPr>
              <a:t>17%</a:t>
            </a:r>
          </a:p>
        </p:txBody>
      </p:sp>
      <p:sp>
        <p:nvSpPr>
          <p:cNvPr id="42" name="TextBox 39">
            <a:extLst>
              <a:ext uri="{FF2B5EF4-FFF2-40B4-BE49-F238E27FC236}">
                <a16:creationId xmlns:a16="http://schemas.microsoft.com/office/drawing/2014/main" id="{3B81F916-652A-FDC1-4327-D1225A89C483}"/>
              </a:ext>
            </a:extLst>
          </p:cNvPr>
          <p:cNvSpPr txBox="1"/>
          <p:nvPr/>
        </p:nvSpPr>
        <p:spPr>
          <a:xfrm>
            <a:off x="14532356" y="5131471"/>
            <a:ext cx="1424407" cy="57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4000" b="1" spc="338" dirty="0">
                <a:latin typeface="DM Sans Bold"/>
                <a:ea typeface="DM Sans Bold"/>
                <a:cs typeface="DM Sans Bold"/>
                <a:sym typeface="DM Sans Bold"/>
              </a:rPr>
              <a:t>7%</a:t>
            </a: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007CDB12-C624-8087-3CA7-9EAF25A1FDA2}"/>
              </a:ext>
            </a:extLst>
          </p:cNvPr>
          <p:cNvSpPr txBox="1"/>
          <p:nvPr/>
        </p:nvSpPr>
        <p:spPr>
          <a:xfrm>
            <a:off x="5278830" y="2267490"/>
            <a:ext cx="8244746" cy="738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s-ES" sz="2400" dirty="0" err="1">
                <a:solidFill>
                  <a:srgbClr val="545454"/>
                </a:solidFill>
                <a:latin typeface="DM Sans"/>
              </a:rPr>
              <a:t>We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asked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our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users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if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they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would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be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interested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in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using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an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app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that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allows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them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to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tip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waiters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directly</a:t>
            </a:r>
            <a:r>
              <a:rPr lang="en-US" sz="2400" dirty="0">
                <a:solidFill>
                  <a:srgbClr val="545454"/>
                </a:solidFill>
                <a:latin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37EAFDA-AAC8-1BEA-9322-5B795178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408" y="1181100"/>
            <a:ext cx="3887149" cy="347435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3763E52-61E5-433F-ED6E-8692EF433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16" y="1187202"/>
            <a:ext cx="3739993" cy="809672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2C58C70-0B0F-3790-3E4B-6DC8CAE9A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7" t="7629" r="26903" b="6162"/>
          <a:stretch/>
        </p:blipFill>
        <p:spPr>
          <a:xfrm>
            <a:off x="1739484" y="723900"/>
            <a:ext cx="5038853" cy="9131679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088873F7-00F3-FCD2-DDA1-B8F7B20D92D0}"/>
              </a:ext>
            </a:extLst>
          </p:cNvPr>
          <p:cNvSpPr txBox="1"/>
          <p:nvPr/>
        </p:nvSpPr>
        <p:spPr>
          <a:xfrm>
            <a:off x="3862513" y="1934300"/>
            <a:ext cx="1479491" cy="63711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0CB7751-AAF7-482E-EB82-01A0EEBD1295}"/>
              </a:ext>
            </a:extLst>
          </p:cNvPr>
          <p:cNvSpPr txBox="1"/>
          <p:nvPr/>
        </p:nvSpPr>
        <p:spPr>
          <a:xfrm>
            <a:off x="3950896" y="2068193"/>
            <a:ext cx="1112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Tip-me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1200" dirty="0">
                <a:solidFill>
                  <a:srgbClr val="8E8D93"/>
                </a:solidFill>
              </a:rPr>
              <a:t>Finanzas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D7E78FC2-C98F-FE1F-FAD8-76AF460C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27" y="2066359"/>
            <a:ext cx="1150321" cy="1127403"/>
          </a:xfrm>
          <a:prstGeom prst="round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E3513370-8B20-BD7E-49F8-D7C1418E2891}"/>
              </a:ext>
            </a:extLst>
          </p:cNvPr>
          <p:cNvSpPr/>
          <p:nvPr/>
        </p:nvSpPr>
        <p:spPr>
          <a:xfrm>
            <a:off x="2743200" y="5897482"/>
            <a:ext cx="1981200" cy="2598818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17DBA1C-A7FE-4062-97CD-6DDB46DAB889}"/>
              </a:ext>
            </a:extLst>
          </p:cNvPr>
          <p:cNvSpPr/>
          <p:nvPr/>
        </p:nvSpPr>
        <p:spPr>
          <a:xfrm>
            <a:off x="5037075" y="5897482"/>
            <a:ext cx="1157833" cy="259881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Pentágono regular 38">
            <a:extLst>
              <a:ext uri="{FF2B5EF4-FFF2-40B4-BE49-F238E27FC236}">
                <a16:creationId xmlns:a16="http://schemas.microsoft.com/office/drawing/2014/main" id="{09729DCF-6D42-AADB-4072-7C2CAF170CFB}"/>
              </a:ext>
            </a:extLst>
          </p:cNvPr>
          <p:cNvSpPr/>
          <p:nvPr/>
        </p:nvSpPr>
        <p:spPr>
          <a:xfrm>
            <a:off x="2049067" y="9145308"/>
            <a:ext cx="629975" cy="710271"/>
          </a:xfrm>
          <a:prstGeom prst="pen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Pentágono regular 39">
            <a:extLst>
              <a:ext uri="{FF2B5EF4-FFF2-40B4-BE49-F238E27FC236}">
                <a16:creationId xmlns:a16="http://schemas.microsoft.com/office/drawing/2014/main" id="{57820D5A-6CC1-97FB-AAA2-A996827AAB2E}"/>
              </a:ext>
            </a:extLst>
          </p:cNvPr>
          <p:cNvSpPr/>
          <p:nvPr/>
        </p:nvSpPr>
        <p:spPr>
          <a:xfrm>
            <a:off x="6047868" y="9099798"/>
            <a:ext cx="629975" cy="710271"/>
          </a:xfrm>
          <a:prstGeom prst="pent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8E1D3C7D-5513-3E89-047C-E58EBD9908F9}"/>
              </a:ext>
            </a:extLst>
          </p:cNvPr>
          <p:cNvSpPr txBox="1"/>
          <p:nvPr/>
        </p:nvSpPr>
        <p:spPr>
          <a:xfrm>
            <a:off x="9192299" y="5013549"/>
            <a:ext cx="6482051" cy="1482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s-ES" sz="2400" dirty="0" err="1">
                <a:solidFill>
                  <a:srgbClr val="545454"/>
                </a:solidFill>
                <a:latin typeface="DM Sans"/>
              </a:rPr>
              <a:t>With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this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app,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you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can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easily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and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directly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tip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waiters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who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serve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you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,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with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confidence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that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they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will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receive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their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s-ES" sz="2400" dirty="0" err="1">
                <a:solidFill>
                  <a:srgbClr val="545454"/>
                </a:solidFill>
                <a:latin typeface="DM Sans"/>
              </a:rPr>
              <a:t>fair</a:t>
            </a:r>
            <a:r>
              <a:rPr lang="es-ES" sz="2400" dirty="0">
                <a:solidFill>
                  <a:srgbClr val="545454"/>
                </a:solidFill>
                <a:latin typeface="DM Sans"/>
              </a:rPr>
              <a:t> share.</a:t>
            </a:r>
            <a:endParaRPr lang="en-US" sz="2400" dirty="0">
              <a:solidFill>
                <a:srgbClr val="545454"/>
              </a:solidFill>
              <a:latin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75" y="3663458"/>
            <a:ext cx="7741890" cy="238787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025881" y="1844636"/>
            <a:ext cx="6591578" cy="3086100"/>
            <a:chOff x="0" y="0"/>
            <a:chExt cx="173605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73605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0025881" y="5356264"/>
            <a:ext cx="6591578" cy="3086100"/>
            <a:chOff x="0" y="0"/>
            <a:chExt cx="1736053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6053" cy="812800"/>
            </a:xfrm>
            <a:custGeom>
              <a:avLst/>
              <a:gdLst/>
              <a:ahLst/>
              <a:cxnLst/>
              <a:rect l="l" t="t" r="r" b="b"/>
              <a:pathLst>
                <a:path w="1736053" h="812800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3605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254356" y="2616161"/>
            <a:ext cx="1543050" cy="154305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254356" y="6127789"/>
            <a:ext cx="1543050" cy="15430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9491148" y="2972509"/>
            <a:ext cx="1069467" cy="830353"/>
          </a:xfrm>
          <a:custGeom>
            <a:avLst/>
            <a:gdLst/>
            <a:ahLst/>
            <a:cxnLst/>
            <a:rect l="l" t="t" r="r" b="b"/>
            <a:pathLst>
              <a:path w="1069467" h="830353">
                <a:moveTo>
                  <a:pt x="0" y="0"/>
                </a:moveTo>
                <a:lnTo>
                  <a:pt x="1069467" y="0"/>
                </a:lnTo>
                <a:lnTo>
                  <a:pt x="1069467" y="830353"/>
                </a:lnTo>
                <a:lnTo>
                  <a:pt x="0" y="83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491148" y="6484138"/>
            <a:ext cx="1069467" cy="830353"/>
          </a:xfrm>
          <a:custGeom>
            <a:avLst/>
            <a:gdLst/>
            <a:ahLst/>
            <a:cxnLst/>
            <a:rect l="l" t="t" r="r" b="b"/>
            <a:pathLst>
              <a:path w="1069467" h="830353">
                <a:moveTo>
                  <a:pt x="0" y="0"/>
                </a:moveTo>
                <a:lnTo>
                  <a:pt x="1069467" y="0"/>
                </a:lnTo>
                <a:lnTo>
                  <a:pt x="1069467" y="830353"/>
                </a:lnTo>
                <a:lnTo>
                  <a:pt x="0" y="83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-2600048" y="-2963974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2813995" y="-265129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2993596" y="-229282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120251" y="-1906560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3264105" y="-1466883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3384925" y="-102315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11178406" y="2496744"/>
            <a:ext cx="4703093" cy="206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 i="1" dirty="0">
                <a:solidFill>
                  <a:srgbClr val="FFFFFF"/>
                </a:solidFill>
                <a:latin typeface="DM Sans Italics"/>
                <a:sym typeface="DM Sans Italics"/>
              </a:rPr>
              <a:t>“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It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gives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me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confidence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to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know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that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the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tip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goes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directly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to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the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waiter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, and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above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all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,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it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provides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the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convenience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of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being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able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to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pay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directly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with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my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card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in a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quick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and simple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way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”.</a:t>
            </a:r>
            <a:endParaRPr lang="en-US" sz="2100" i="1" dirty="0">
              <a:solidFill>
                <a:srgbClr val="FFFFFF"/>
              </a:solidFill>
              <a:latin typeface="DM Sans Italics"/>
              <a:sym typeface="DM Sans Italic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831792" y="6067890"/>
            <a:ext cx="645045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 dirty="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8 OUT OF 10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831792" y="6926362"/>
            <a:ext cx="6591578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Users are pleased</a:t>
            </a:r>
          </a:p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with the possibility of an app.</a:t>
            </a:r>
          </a:p>
          <a:p>
            <a:pPr algn="ctr">
              <a:lnSpc>
                <a:spcPts val="4320"/>
              </a:lnSpc>
            </a:pPr>
            <a:endParaRPr lang="en-US" sz="3600" b="1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1178406" y="2150526"/>
            <a:ext cx="293282" cy="279535"/>
            <a:chOff x="0" y="0"/>
            <a:chExt cx="812800" cy="774700"/>
          </a:xfrm>
        </p:grpSpPr>
        <p:sp>
          <p:nvSpPr>
            <p:cNvPr id="38" name="Freeform 38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1471689" y="2150526"/>
            <a:ext cx="293282" cy="279535"/>
            <a:chOff x="0" y="0"/>
            <a:chExt cx="812800" cy="774700"/>
          </a:xfrm>
        </p:grpSpPr>
        <p:sp>
          <p:nvSpPr>
            <p:cNvPr id="41" name="Freeform 41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1764971" y="2150526"/>
            <a:ext cx="293282" cy="279535"/>
            <a:chOff x="0" y="0"/>
            <a:chExt cx="812800" cy="774700"/>
          </a:xfrm>
        </p:grpSpPr>
        <p:sp>
          <p:nvSpPr>
            <p:cNvPr id="44" name="Freeform 44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2058254" y="2150526"/>
            <a:ext cx="293282" cy="279535"/>
            <a:chOff x="0" y="0"/>
            <a:chExt cx="812800" cy="774700"/>
          </a:xfrm>
        </p:grpSpPr>
        <p:sp>
          <p:nvSpPr>
            <p:cNvPr id="47" name="Freeform 47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2351536" y="2150526"/>
            <a:ext cx="293282" cy="279535"/>
            <a:chOff x="0" y="0"/>
            <a:chExt cx="812800" cy="774700"/>
          </a:xfrm>
        </p:grpSpPr>
        <p:sp>
          <p:nvSpPr>
            <p:cNvPr id="50" name="Freeform 50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1178406" y="6008372"/>
            <a:ext cx="4703093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0"/>
              </a:lnSpc>
            </a:pP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"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Understanding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that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the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tip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goes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directly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to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the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waiter’s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account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,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without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restaurant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owners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or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managers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having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access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to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see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tip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amounts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or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influence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the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waiter’s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 </a:t>
            </a:r>
            <a:r>
              <a:rPr lang="es-ES" sz="2100" i="1" dirty="0" err="1">
                <a:solidFill>
                  <a:srgbClr val="FFFFFF"/>
                </a:solidFill>
                <a:latin typeface="DM Sans Italics"/>
              </a:rPr>
              <a:t>salary</a:t>
            </a:r>
            <a:r>
              <a:rPr lang="es-ES" sz="2100" i="1" dirty="0">
                <a:solidFill>
                  <a:srgbClr val="FFFFFF"/>
                </a:solidFill>
                <a:latin typeface="DM Sans Italics"/>
              </a:rPr>
              <a:t>."</a:t>
            </a:r>
            <a:endParaRPr lang="en-US" sz="2100" i="1" dirty="0">
              <a:solidFill>
                <a:srgbClr val="FFFFFF"/>
              </a:solidFill>
              <a:latin typeface="DM Sans Italics"/>
              <a:sym typeface="DM Sans Italics"/>
            </a:endParaRPr>
          </a:p>
        </p:txBody>
      </p:sp>
      <p:grpSp>
        <p:nvGrpSpPr>
          <p:cNvPr id="54" name="Group 54"/>
          <p:cNvGrpSpPr/>
          <p:nvPr/>
        </p:nvGrpSpPr>
        <p:grpSpPr>
          <a:xfrm>
            <a:off x="11178406" y="5662154"/>
            <a:ext cx="293282" cy="279535"/>
            <a:chOff x="0" y="0"/>
            <a:chExt cx="812800" cy="774700"/>
          </a:xfrm>
        </p:grpSpPr>
        <p:sp>
          <p:nvSpPr>
            <p:cNvPr id="55" name="Freeform 55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1471689" y="5662154"/>
            <a:ext cx="293282" cy="279535"/>
            <a:chOff x="0" y="0"/>
            <a:chExt cx="812800" cy="774700"/>
          </a:xfrm>
        </p:grpSpPr>
        <p:sp>
          <p:nvSpPr>
            <p:cNvPr id="58" name="Freeform 58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1764971" y="5662154"/>
            <a:ext cx="293282" cy="279535"/>
            <a:chOff x="0" y="0"/>
            <a:chExt cx="812800" cy="774700"/>
          </a:xfrm>
        </p:grpSpPr>
        <p:sp>
          <p:nvSpPr>
            <p:cNvPr id="61" name="Freeform 61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2058254" y="5662154"/>
            <a:ext cx="293282" cy="279535"/>
            <a:chOff x="0" y="0"/>
            <a:chExt cx="812800" cy="774700"/>
          </a:xfrm>
        </p:grpSpPr>
        <p:sp>
          <p:nvSpPr>
            <p:cNvPr id="64" name="Freeform 64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2351536" y="5662154"/>
            <a:ext cx="293282" cy="279535"/>
            <a:chOff x="0" y="0"/>
            <a:chExt cx="812800" cy="774700"/>
          </a:xfrm>
        </p:grpSpPr>
        <p:sp>
          <p:nvSpPr>
            <p:cNvPr id="67" name="Freeform 67"/>
            <p:cNvSpPr/>
            <p:nvPr/>
          </p:nvSpPr>
          <p:spPr>
            <a:xfrm>
              <a:off x="100414" y="113079"/>
              <a:ext cx="611973" cy="583067"/>
            </a:xfrm>
            <a:custGeom>
              <a:avLst/>
              <a:gdLst/>
              <a:ahLst/>
              <a:cxnLst/>
              <a:rect l="l" t="t" r="r" b="b"/>
              <a:pathLst>
                <a:path w="611973" h="583067">
                  <a:moveTo>
                    <a:pt x="353955" y="34875"/>
                  </a:moveTo>
                  <a:lnTo>
                    <a:pt x="354049" y="35166"/>
                  </a:lnTo>
                  <a:cubicBezTo>
                    <a:pt x="382593" y="123204"/>
                    <a:pt x="464605" y="182830"/>
                    <a:pt x="557155" y="182830"/>
                  </a:cubicBezTo>
                  <a:lnTo>
                    <a:pt x="557155" y="182830"/>
                  </a:lnTo>
                  <a:cubicBezTo>
                    <a:pt x="579035" y="182830"/>
                    <a:pt x="598429" y="196912"/>
                    <a:pt x="605201" y="217718"/>
                  </a:cubicBezTo>
                  <a:cubicBezTo>
                    <a:pt x="611973" y="238523"/>
                    <a:pt x="604584" y="261323"/>
                    <a:pt x="586896" y="274202"/>
                  </a:cubicBezTo>
                  <a:lnTo>
                    <a:pt x="586801" y="274271"/>
                  </a:lnTo>
                  <a:cubicBezTo>
                    <a:pt x="511892" y="328814"/>
                    <a:pt x="480550" y="425342"/>
                    <a:pt x="509128" y="513488"/>
                  </a:cubicBezTo>
                  <a:lnTo>
                    <a:pt x="509244" y="513846"/>
                  </a:lnTo>
                  <a:cubicBezTo>
                    <a:pt x="515985" y="534637"/>
                    <a:pt x="508569" y="557404"/>
                    <a:pt x="490876" y="570236"/>
                  </a:cubicBezTo>
                  <a:cubicBezTo>
                    <a:pt x="473183" y="583068"/>
                    <a:pt x="449239" y="583045"/>
                    <a:pt x="431571" y="570180"/>
                  </a:cubicBezTo>
                  <a:lnTo>
                    <a:pt x="431571" y="570180"/>
                  </a:lnTo>
                  <a:cubicBezTo>
                    <a:pt x="356717" y="515678"/>
                    <a:pt x="255255" y="515678"/>
                    <a:pt x="180401" y="570180"/>
                  </a:cubicBezTo>
                  <a:lnTo>
                    <a:pt x="180401" y="570180"/>
                  </a:lnTo>
                  <a:cubicBezTo>
                    <a:pt x="162733" y="583045"/>
                    <a:pt x="138789" y="583068"/>
                    <a:pt x="121096" y="570236"/>
                  </a:cubicBezTo>
                  <a:cubicBezTo>
                    <a:pt x="103403" y="557404"/>
                    <a:pt x="95987" y="534637"/>
                    <a:pt x="102728" y="513846"/>
                  </a:cubicBezTo>
                  <a:lnTo>
                    <a:pt x="102844" y="513488"/>
                  </a:lnTo>
                  <a:cubicBezTo>
                    <a:pt x="131422" y="425342"/>
                    <a:pt x="100080" y="328814"/>
                    <a:pt x="25171" y="274271"/>
                  </a:cubicBezTo>
                  <a:lnTo>
                    <a:pt x="25076" y="274202"/>
                  </a:lnTo>
                  <a:cubicBezTo>
                    <a:pt x="7388" y="261323"/>
                    <a:pt x="0" y="238523"/>
                    <a:pt x="6771" y="217718"/>
                  </a:cubicBezTo>
                  <a:cubicBezTo>
                    <a:pt x="13543" y="196912"/>
                    <a:pt x="32937" y="182830"/>
                    <a:pt x="54817" y="182830"/>
                  </a:cubicBezTo>
                  <a:lnTo>
                    <a:pt x="54817" y="182830"/>
                  </a:lnTo>
                  <a:cubicBezTo>
                    <a:pt x="147367" y="182830"/>
                    <a:pt x="229379" y="123204"/>
                    <a:pt x="257923" y="35166"/>
                  </a:cubicBezTo>
                  <a:lnTo>
                    <a:pt x="258017" y="34875"/>
                  </a:lnTo>
                  <a:cubicBezTo>
                    <a:pt x="264758" y="14083"/>
                    <a:pt x="284128" y="0"/>
                    <a:pt x="305986" y="0"/>
                  </a:cubicBezTo>
                  <a:cubicBezTo>
                    <a:pt x="327844" y="0"/>
                    <a:pt x="347214" y="14083"/>
                    <a:pt x="353955" y="34875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228600" y="285750"/>
              <a:ext cx="355600" cy="323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3E45EB57-12A4-B0C7-C9AF-7683DE417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57" y="1280190"/>
            <a:ext cx="3151247" cy="2816602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F5CCE672-8C78-8987-F6A4-221C74E82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526" y="94294"/>
            <a:ext cx="1293085" cy="11557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787</Words>
  <Application>Microsoft Macintosh PowerPoint</Application>
  <PresentationFormat>Personalizado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Kollektif Bold</vt:lpstr>
      <vt:lpstr>DM Sans Bold</vt:lpstr>
      <vt:lpstr>Arial</vt:lpstr>
      <vt:lpstr>DM Sans Italics</vt:lpstr>
      <vt:lpstr>Calibri</vt:lpstr>
      <vt:lpstr>DM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Javi</cp:lastModifiedBy>
  <cp:revision>10</cp:revision>
  <dcterms:created xsi:type="dcterms:W3CDTF">2006-08-16T00:00:00Z</dcterms:created>
  <dcterms:modified xsi:type="dcterms:W3CDTF">2024-10-19T13:45:11Z</dcterms:modified>
  <dc:identifier>DAGTwM_56mg</dc:identifier>
</cp:coreProperties>
</file>