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47675" y="2025371"/>
            <a:ext cx="10591800" cy="1370888"/>
          </a:xfrm>
          <a:prstGeom prst="rect">
            <a:avLst/>
          </a:prstGeom>
        </p:spPr>
        <p:txBody>
          <a:bodyPr vert="horz" wrap="square" lIns="0" tIns="16510" rIns="0" bIns="0" rtlCol="0">
            <a:spAutoFit/>
          </a:bodyPr>
          <a:lstStyle/>
          <a:p>
            <a:pPr marL="12700">
              <a:lnSpc>
                <a:spcPct val="100000"/>
              </a:lnSpc>
              <a:spcBef>
                <a:spcPts val="130"/>
              </a:spcBef>
            </a:pPr>
            <a:r>
              <a:rPr lang="en-US" sz="4400" dirty="0"/>
              <a:t>Predicting House Prices Using Machine </a:t>
            </a:r>
            <a:br>
              <a:rPr lang="en-US" sz="4400" dirty="0"/>
            </a:br>
            <a:r>
              <a:rPr lang="en-US" sz="4400" dirty="0"/>
              <a:t>				Learning</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9" name="TextBox 18"/>
          <p:cNvSpPr txBox="1"/>
          <p:nvPr/>
        </p:nvSpPr>
        <p:spPr>
          <a:xfrm>
            <a:off x="5337924" y="4483546"/>
            <a:ext cx="3810000" cy="954107"/>
          </a:xfrm>
          <a:prstGeom prst="rect">
            <a:avLst/>
          </a:prstGeom>
          <a:noFill/>
        </p:spPr>
        <p:txBody>
          <a:bodyPr wrap="square" rtlCol="0">
            <a:spAutoFit/>
          </a:bodyPr>
          <a:lstStyle/>
          <a:p>
            <a:r>
              <a:rPr lang="en-US" sz="2800" spc="15" dirty="0"/>
              <a:t>JAWAHARLAL NEHRU N</a:t>
            </a:r>
          </a:p>
          <a:p>
            <a:r>
              <a:rPr lang="en-US" sz="2800" spc="15" dirty="0"/>
              <a:t>          (2021503313)</a:t>
            </a:r>
            <a:endParaRPr lang="en-US" sz="2800" dirty="0"/>
          </a:p>
        </p:txBody>
      </p:sp>
      <p:sp>
        <p:nvSpPr>
          <p:cNvPr id="20" name="TextBox 19"/>
          <p:cNvSpPr txBox="1"/>
          <p:nvPr/>
        </p:nvSpPr>
        <p:spPr>
          <a:xfrm>
            <a:off x="3503199" y="3582670"/>
            <a:ext cx="3276600" cy="646331"/>
          </a:xfrm>
          <a:prstGeom prst="rect">
            <a:avLst/>
          </a:prstGeom>
          <a:noFill/>
        </p:spPr>
        <p:txBody>
          <a:bodyPr wrap="square" rtlCol="0">
            <a:spAutoFit/>
          </a:bodyPr>
          <a:lstStyle/>
          <a:p>
            <a:pPr algn="ctr"/>
            <a:r>
              <a:rPr lang="en-US" b="1" spc="10" dirty="0">
                <a:solidFill>
                  <a:srgbClr val="2D936B"/>
                </a:solidFill>
                <a:latin typeface="Trebuchet MS"/>
                <a:cs typeface="Trebuchet MS"/>
              </a:rPr>
              <a:t>Final</a:t>
            </a:r>
            <a:r>
              <a:rPr lang="en-US" b="1" spc="-165" dirty="0">
                <a:solidFill>
                  <a:srgbClr val="2D936B"/>
                </a:solidFill>
                <a:latin typeface="Trebuchet MS"/>
                <a:cs typeface="Trebuchet MS"/>
              </a:rPr>
              <a:t> </a:t>
            </a:r>
            <a:r>
              <a:rPr lang="en-US" b="1" spc="-5" dirty="0">
                <a:solidFill>
                  <a:srgbClr val="2D936B"/>
                </a:solidFill>
                <a:latin typeface="Trebuchet MS"/>
                <a:cs typeface="Trebuchet MS"/>
              </a:rPr>
              <a:t>Project</a:t>
            </a:r>
            <a:endParaRPr lang="en-US" dirty="0">
              <a:latin typeface="Trebuchet MS"/>
              <a:cs typeface="Trebuchet MS"/>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600200" y="1676400"/>
            <a:ext cx="6629400" cy="3539430"/>
          </a:xfrm>
          <a:prstGeom prst="rect">
            <a:avLst/>
          </a:prstGeom>
          <a:noFill/>
        </p:spPr>
        <p:txBody>
          <a:bodyPr wrap="square" rtlCol="0">
            <a:spAutoFit/>
          </a:bodyPr>
          <a:lstStyle/>
          <a:p>
            <a:pPr lvl="1"/>
            <a:endParaRPr lang="en-US" sz="2800" dirty="0">
              <a:latin typeface="燪ï餻熵"/>
            </a:endParaRPr>
          </a:p>
          <a:p>
            <a:pPr lvl="1">
              <a:buFont typeface="Arial" pitchFamily="34" charset="0"/>
              <a:buChar char="•"/>
            </a:pPr>
            <a:r>
              <a:rPr lang="en-US" sz="2800" dirty="0">
                <a:latin typeface="燪ï餻熵"/>
              </a:rPr>
              <a:t> Problem Statement</a:t>
            </a:r>
          </a:p>
          <a:p>
            <a:pPr lvl="1">
              <a:buFont typeface="Arial" pitchFamily="34" charset="0"/>
              <a:buChar char="•"/>
            </a:pPr>
            <a:r>
              <a:rPr lang="en-US" sz="2800" dirty="0">
                <a:latin typeface="燪ï餻熵"/>
              </a:rPr>
              <a:t> Project Overview</a:t>
            </a:r>
          </a:p>
          <a:p>
            <a:pPr lvl="1">
              <a:buFont typeface="Arial" pitchFamily="34" charset="0"/>
              <a:buChar char="•"/>
            </a:pPr>
            <a:r>
              <a:rPr lang="en-US" sz="2800" dirty="0">
                <a:latin typeface="燪ï餻熵"/>
              </a:rPr>
              <a:t> End Users</a:t>
            </a:r>
          </a:p>
          <a:p>
            <a:pPr lvl="1">
              <a:buFont typeface="Arial" pitchFamily="34" charset="0"/>
              <a:buChar char="•"/>
            </a:pPr>
            <a:r>
              <a:rPr lang="en-US" sz="2800" dirty="0">
                <a:latin typeface="燪ï餻熵"/>
              </a:rPr>
              <a:t> Solution and Value Proposition</a:t>
            </a:r>
          </a:p>
          <a:p>
            <a:pPr lvl="1">
              <a:buFont typeface="Arial" pitchFamily="34" charset="0"/>
              <a:buChar char="•"/>
            </a:pPr>
            <a:r>
              <a:rPr lang="en-US" sz="2800" dirty="0">
                <a:latin typeface="燪ï餻熵"/>
              </a:rPr>
              <a:t> Modeling</a:t>
            </a:r>
          </a:p>
          <a:p>
            <a:pPr lvl="1">
              <a:buFont typeface="Arial" pitchFamily="34" charset="0"/>
              <a:buChar char="•"/>
            </a:pPr>
            <a:r>
              <a:rPr lang="en-US" sz="2800" dirty="0">
                <a:latin typeface="燪ï餻熵"/>
              </a:rPr>
              <a:t> Results</a:t>
            </a:r>
          </a:p>
          <a:p>
            <a:pPr lvl="1">
              <a:buFont typeface="Arial" pitchFamily="34" charset="0"/>
              <a:buChar char="•"/>
            </a:pPr>
            <a:endParaRPr lang="en-US" sz="2800" dirty="0">
              <a:latin typeface="燪ï餻熵"/>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1524000"/>
            <a:ext cx="314325" cy="3429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p:cNvSpPr txBox="1"/>
          <p:nvPr/>
        </p:nvSpPr>
        <p:spPr>
          <a:xfrm>
            <a:off x="1219200" y="1905000"/>
            <a:ext cx="6477000" cy="2554545"/>
          </a:xfrm>
          <a:prstGeom prst="rect">
            <a:avLst/>
          </a:prstGeom>
          <a:noFill/>
        </p:spPr>
        <p:txBody>
          <a:bodyPr wrap="square" rtlCol="0">
            <a:spAutoFit/>
          </a:bodyPr>
          <a:lstStyle/>
          <a:p>
            <a:r>
              <a:rPr lang="en-US" sz="2400" dirty="0"/>
              <a:t> Predicting house prices is challenging due to the city's diverse real estate market, with variations in prices based on location, amenities, and other factors. Accurate price predictions are crucial for buyers, sellers, and real estate agents to make informed decisions and negotiate effectively.</a:t>
            </a:r>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15200" y="1828800"/>
            <a:ext cx="3533775" cy="3810000"/>
            <a:chOff x="80486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0486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62000" y="2286000"/>
            <a:ext cx="6248400" cy="3046988"/>
          </a:xfrm>
          <a:prstGeom prst="rect">
            <a:avLst/>
          </a:prstGeom>
          <a:noFill/>
        </p:spPr>
        <p:txBody>
          <a:bodyPr wrap="square" rtlCol="0">
            <a:spAutoFit/>
          </a:bodyPr>
          <a:lstStyle/>
          <a:p>
            <a:r>
              <a:rPr lang="en-US" sz="2400" dirty="0"/>
              <a:t>The project aims to develop a model that can predict house prices  using a dataset containing information about various houses in the city. The dataset includes features such as location, size, number of bedrooms, and amenities. The model will be trained using linear regression to predict house prices based on these features.</a:t>
            </a:r>
          </a:p>
          <a:p>
            <a:pPr>
              <a:buFont typeface="Arial" pitchFamily="34" charset="0"/>
              <a:buChar char="•"/>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p:cNvSpPr txBox="1"/>
          <p:nvPr/>
        </p:nvSpPr>
        <p:spPr>
          <a:xfrm>
            <a:off x="1143000" y="2286000"/>
            <a:ext cx="8001000" cy="2308324"/>
          </a:xfrm>
          <a:prstGeom prst="rect">
            <a:avLst/>
          </a:prstGeom>
          <a:noFill/>
        </p:spPr>
        <p:txBody>
          <a:bodyPr wrap="square" rtlCol="0">
            <a:spAutoFit/>
          </a:bodyPr>
          <a:lstStyle/>
          <a:p>
            <a:r>
              <a:rPr lang="en-US" sz="2400" dirty="0"/>
              <a:t>The target audience for the price predictions includes prospective home buyers, real estate investors, and sellers. These stakeholders can benefit from the model's accurate price predictions to make informed decisions about buying, selling, or investing in properties.</a:t>
            </a:r>
          </a:p>
          <a:p>
            <a:pPr>
              <a:buFont typeface="Arial" pitchFamily="34" charset="0"/>
              <a:buChar char="•"/>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28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2895600" y="2362200"/>
            <a:ext cx="5943600" cy="2554545"/>
          </a:xfrm>
          <a:prstGeom prst="rect">
            <a:avLst/>
          </a:prstGeom>
          <a:noFill/>
        </p:spPr>
        <p:txBody>
          <a:bodyPr wrap="square" rtlCol="0">
            <a:spAutoFit/>
          </a:bodyPr>
          <a:lstStyle/>
          <a:p>
            <a:r>
              <a:rPr lang="en-US" sz="2000" dirty="0"/>
              <a:t>Our model offers a solution to the challenges of predicting house prices by leveraging machine learning techniques. The model analyzes the dataset to identify patterns and trends that affect house prices, providing users with </a:t>
            </a:r>
            <a:r>
              <a:rPr lang="en-US" sz="2000" dirty="0" err="1"/>
              <a:t>reinformed</a:t>
            </a:r>
            <a:r>
              <a:rPr lang="en-US" sz="2000" dirty="0"/>
              <a:t> decisions and potentially save time and money in the real estate </a:t>
            </a:r>
            <a:r>
              <a:rPr lang="en-US" sz="2000" dirty="0" err="1"/>
              <a:t>market.Eliable</a:t>
            </a:r>
            <a:r>
              <a:rPr lang="en-US" sz="2000" dirty="0"/>
              <a:t> price predictions.</a:t>
            </a:r>
          </a:p>
          <a:p>
            <a:pPr>
              <a:buFont typeface="Arial" pitchFamily="34" charset="0"/>
              <a:buChar char="•"/>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04800" y="2286000"/>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TextBox 8"/>
          <p:cNvSpPr txBox="1"/>
          <p:nvPr/>
        </p:nvSpPr>
        <p:spPr>
          <a:xfrm>
            <a:off x="2895600" y="2590800"/>
            <a:ext cx="6019800" cy="3416320"/>
          </a:xfrm>
          <a:prstGeom prst="rect">
            <a:avLst/>
          </a:prstGeom>
          <a:noFill/>
        </p:spPr>
        <p:txBody>
          <a:bodyPr wrap="square" rtlCol="0">
            <a:spAutoFit/>
          </a:bodyPr>
          <a:lstStyle/>
          <a:p>
            <a:r>
              <a:rPr lang="en-US" sz="2400" dirty="0"/>
              <a:t>One of the key features of our solution is its ability to handle the diverse real estate market. The model can analyze a wide range of features, including location, size to provide accurate price predictions. Additionally, the model is user-friendly and can be easily accessed and utilized by stakeholders in the real estate market.</a:t>
            </a:r>
          </a:p>
          <a:p>
            <a:pPr>
              <a:buFont typeface="Arial"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2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838200" y="1981200"/>
            <a:ext cx="7848600" cy="2677656"/>
          </a:xfrm>
          <a:prstGeom prst="rect">
            <a:avLst/>
          </a:prstGeom>
          <a:noFill/>
        </p:spPr>
        <p:txBody>
          <a:bodyPr wrap="square" rtlCol="0">
            <a:spAutoFit/>
          </a:bodyPr>
          <a:lstStyle/>
          <a:p>
            <a:r>
              <a:rPr lang="en-US" sz="2400" dirty="0"/>
              <a:t>The linear regression model used in this project is a statistical technique for predicting house prices based on the relationship between the independent variables (features) and the dependent variable (house price). The model is trained using the dataset to learn this relationship and can then be used to make predictions on new data.</a:t>
            </a:r>
          </a:p>
          <a:p>
            <a:pPr>
              <a:buFont typeface="Arial" pitchFamily="34" charset="0"/>
              <a:buChar char="•"/>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6" name="Picture 5">
            <a:extLst>
              <a:ext uri="{FF2B5EF4-FFF2-40B4-BE49-F238E27FC236}">
                <a16:creationId xmlns:a16="http://schemas.microsoft.com/office/drawing/2014/main" id="{11558698-1E5A-071E-147C-9F71E2CDA1C1}"/>
              </a:ext>
            </a:extLst>
          </p:cNvPr>
          <p:cNvPicPr>
            <a:picLocks noChangeAspect="1"/>
          </p:cNvPicPr>
          <p:nvPr/>
        </p:nvPicPr>
        <p:blipFill>
          <a:blip r:embed="rId2"/>
          <a:stretch>
            <a:fillRect/>
          </a:stretch>
        </p:blipFill>
        <p:spPr>
          <a:xfrm>
            <a:off x="609600" y="1143000"/>
            <a:ext cx="8389940" cy="55221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403</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燪ï餻熵</vt:lpstr>
      <vt:lpstr>Office Theme</vt:lpstr>
      <vt:lpstr>Predicting House Prices Using Machine      Learning</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AMARNATH M (2021503318)</dc:title>
  <dc:creator>Amarnath M</dc:creator>
  <cp:lastModifiedBy>JAWAHARLAL NEHRU N</cp:lastModifiedBy>
  <cp:revision>6</cp:revision>
  <dcterms:created xsi:type="dcterms:W3CDTF">2024-04-28T15:28:47Z</dcterms:created>
  <dcterms:modified xsi:type="dcterms:W3CDTF">2024-04-30T01:33:16Z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2024-04-28T00:00:00Z</vt:filetime>
  </property>
</Properties>
</file>