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89" r:id="rId2"/>
    <p:sldId id="306" r:id="rId3"/>
    <p:sldId id="305" r:id="rId4"/>
    <p:sldId id="304" r:id="rId5"/>
    <p:sldId id="303" r:id="rId6"/>
    <p:sldId id="302" r:id="rId7"/>
    <p:sldId id="301" r:id="rId8"/>
    <p:sldId id="300" r:id="rId9"/>
    <p:sldId id="290" r:id="rId10"/>
    <p:sldId id="291" r:id="rId11"/>
    <p:sldId id="292" r:id="rId12"/>
    <p:sldId id="293" r:id="rId13"/>
    <p:sldId id="294" r:id="rId14"/>
    <p:sldId id="295" r:id="rId15"/>
    <p:sldId id="296" r:id="rId16"/>
    <p:sldId id="297" r:id="rId17"/>
    <p:sldId id="298" r:id="rId18"/>
    <p:sldId id="299" r:id="rId19"/>
    <p:sldId id="307" r:id="rId20"/>
    <p:sldId id="308" r:id="rId21"/>
    <p:sldId id="310" r:id="rId22"/>
    <p:sldId id="313" r:id="rId23"/>
    <p:sldId id="312" r:id="rId24"/>
    <p:sldId id="311" r:id="rId25"/>
    <p:sldId id="256" r:id="rId26"/>
    <p:sldId id="257" r:id="rId27"/>
    <p:sldId id="258" r:id="rId28"/>
    <p:sldId id="259" r:id="rId29"/>
    <p:sldId id="260" r:id="rId30"/>
    <p:sldId id="261" r:id="rId31"/>
    <p:sldId id="262" r:id="rId32"/>
    <p:sldId id="263" r:id="rId33"/>
    <p:sldId id="264" r:id="rId34"/>
  </p:sldIdLst>
  <p:sldSz cx="9144000" cy="5143500" type="screen16x9"/>
  <p:notesSz cx="6858000" cy="9144000"/>
  <p:embeddedFontLst>
    <p:embeddedFont>
      <p:font typeface="Maven Pro" panose="020B0604020202020204" charset="0"/>
      <p:regular r:id="rId36"/>
      <p:bold r:id="rId37"/>
    </p:embeddedFont>
    <p:embeddedFont>
      <p:font typeface="Nuni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82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82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242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440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9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530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311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58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236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80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1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033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946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64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141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430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800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75f6be231_0_2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75f6be231_0_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75f6be231_0_2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75f6be231_0_2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75f6be231_0_2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75f6be231_0_2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75f6be231_0_2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75f6be231_0_2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197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75f6be231_0_2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75f6be231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5f6be231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75f6be231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775f6be231_0_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775f6be231_0_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20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15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225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4891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97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75f6be231_0_2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75f6be231_0_2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56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274300" y="180200"/>
            <a:ext cx="8590200" cy="38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3000" b="1" dirty="0"/>
          </a:p>
          <a:p>
            <a:pPr marL="0" lvl="0" indent="0" algn="ctr"/>
            <a:r>
              <a:rPr lang="en-US" sz="3000" b="1" dirty="0"/>
              <a:t>Analysis and Analytics of Coronavirus Tweets and Political Tweet Traits</a:t>
            </a:r>
            <a:endParaRPr sz="2400" b="1"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dirty="0"/>
              <a:t>                                                          Team 1</a:t>
            </a:r>
            <a:r>
              <a:rPr lang="en-US" sz="2400" dirty="0"/>
              <a:t>A</a:t>
            </a:r>
            <a:endParaRPr sz="2400" dirty="0"/>
          </a:p>
          <a:p>
            <a:pPr marL="0" lvl="0" indent="0"/>
            <a:r>
              <a:rPr lang="en" sz="2400" dirty="0"/>
              <a:t>                                                        </a:t>
            </a:r>
            <a:r>
              <a:rPr lang="en-US" sz="2400" dirty="0"/>
              <a:t>Mehmet Acikgoz </a:t>
            </a:r>
            <a:endParaRPr sz="2400" dirty="0"/>
          </a:p>
          <a:p>
            <a:pPr marL="0" lvl="0" indent="0" algn="l" rtl="0">
              <a:spcBef>
                <a:spcPts val="0"/>
              </a:spcBef>
              <a:spcAft>
                <a:spcPts val="0"/>
              </a:spcAft>
              <a:buNone/>
            </a:pPr>
            <a:r>
              <a:rPr lang="en" sz="2400" dirty="0"/>
              <a:t>                                                        </a:t>
            </a:r>
            <a:r>
              <a:rPr lang="en-US" sz="2400" dirty="0"/>
              <a:t>Jonathan Wolfe</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dirty="0"/>
              <a:t>                                         </a:t>
            </a:r>
            <a:endParaRPr sz="2400" dirty="0"/>
          </a:p>
        </p:txBody>
      </p:sp>
    </p:spTree>
    <p:extLst>
      <p:ext uri="{BB962C8B-B14F-4D97-AF65-F5344CB8AC3E}">
        <p14:creationId xmlns:p14="http://schemas.microsoft.com/office/powerpoint/2010/main" val="64000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9" name="Picture 2">
            <a:extLst>
              <a:ext uri="{FF2B5EF4-FFF2-40B4-BE49-F238E27FC236}">
                <a16:creationId xmlns:a16="http://schemas.microsoft.com/office/drawing/2014/main" id="{A5406F4E-59CC-44DE-9C67-8C0F20E6C7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14" t="7461" r="7855" b="1867"/>
          <a:stretch/>
        </p:blipFill>
        <p:spPr bwMode="auto">
          <a:xfrm>
            <a:off x="1323753" y="53869"/>
            <a:ext cx="6496493" cy="503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8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2" name="Picture 8">
            <a:extLst>
              <a:ext uri="{FF2B5EF4-FFF2-40B4-BE49-F238E27FC236}">
                <a16:creationId xmlns:a16="http://schemas.microsoft.com/office/drawing/2014/main" id="{B98F784B-34B8-40C0-A32E-EBAF649AF1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91" t="6408" r="3488" b="9044"/>
          <a:stretch/>
        </p:blipFill>
        <p:spPr bwMode="auto">
          <a:xfrm>
            <a:off x="1701209" y="397391"/>
            <a:ext cx="5741581" cy="434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12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2" name="Picture 2">
            <a:extLst>
              <a:ext uri="{FF2B5EF4-FFF2-40B4-BE49-F238E27FC236}">
                <a16:creationId xmlns:a16="http://schemas.microsoft.com/office/drawing/2014/main" id="{BB62C63E-ED26-4F2F-94F0-9E56D1471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8" r="3439"/>
          <a:stretch/>
        </p:blipFill>
        <p:spPr bwMode="auto">
          <a:xfrm>
            <a:off x="1371599" y="0"/>
            <a:ext cx="6400801"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60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2" name="Picture 2">
            <a:extLst>
              <a:ext uri="{FF2B5EF4-FFF2-40B4-BE49-F238E27FC236}">
                <a16:creationId xmlns:a16="http://schemas.microsoft.com/office/drawing/2014/main" id="{EB069165-AFA8-437B-9D07-0B02741EA5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08" r="3489"/>
          <a:stretch/>
        </p:blipFill>
        <p:spPr bwMode="auto">
          <a:xfrm>
            <a:off x="1403497" y="0"/>
            <a:ext cx="633700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39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2" name="Picture 2">
            <a:extLst>
              <a:ext uri="{FF2B5EF4-FFF2-40B4-BE49-F238E27FC236}">
                <a16:creationId xmlns:a16="http://schemas.microsoft.com/office/drawing/2014/main" id="{DC879E90-BE1A-457E-9012-E779313874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t="6409" r="9225" b="12765"/>
          <a:stretch/>
        </p:blipFill>
        <p:spPr bwMode="auto">
          <a:xfrm>
            <a:off x="1802218" y="493084"/>
            <a:ext cx="5539563" cy="415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05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2" name="Picture 2">
            <a:extLst>
              <a:ext uri="{FF2B5EF4-FFF2-40B4-BE49-F238E27FC236}">
                <a16:creationId xmlns:a16="http://schemas.microsoft.com/office/drawing/2014/main" id="{71006415-DB56-4655-931D-8E5D2DF230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8" t="6615" r="8294" b="1602"/>
          <a:stretch/>
        </p:blipFill>
        <p:spPr bwMode="auto">
          <a:xfrm>
            <a:off x="1472609" y="211322"/>
            <a:ext cx="6198781" cy="472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02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2" name="Picture 2">
            <a:extLst>
              <a:ext uri="{FF2B5EF4-FFF2-40B4-BE49-F238E27FC236}">
                <a16:creationId xmlns:a16="http://schemas.microsoft.com/office/drawing/2014/main" id="{98192BA1-6EC8-43B4-A283-AA1762BAA9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08" r="3179"/>
          <a:stretch/>
        </p:blipFill>
        <p:spPr bwMode="auto">
          <a:xfrm>
            <a:off x="1392864" y="0"/>
            <a:ext cx="6358271"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3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2" name="Picture 4">
            <a:extLst>
              <a:ext uri="{FF2B5EF4-FFF2-40B4-BE49-F238E27FC236}">
                <a16:creationId xmlns:a16="http://schemas.microsoft.com/office/drawing/2014/main" id="{C5CEC19F-3143-4884-AC18-A2BD15B9E6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42" t="5168" r="20039" b="10698"/>
          <a:stretch/>
        </p:blipFill>
        <p:spPr bwMode="auto">
          <a:xfrm>
            <a:off x="2599660" y="408024"/>
            <a:ext cx="3944680" cy="432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55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2" name="Picture 2">
            <a:extLst>
              <a:ext uri="{FF2B5EF4-FFF2-40B4-BE49-F238E27FC236}">
                <a16:creationId xmlns:a16="http://schemas.microsoft.com/office/drawing/2014/main" id="{838DBA58-3925-47EA-B3C7-8EB166A30E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7" t="5788" r="15595" b="9044"/>
          <a:stretch/>
        </p:blipFill>
        <p:spPr bwMode="auto">
          <a:xfrm>
            <a:off x="2249261" y="381443"/>
            <a:ext cx="4645478" cy="438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40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1"/>
          <p:cNvSpPr txBox="1">
            <a:spLocks noGrp="1"/>
          </p:cNvSpPr>
          <p:nvPr>
            <p:ph type="subTitle" idx="1"/>
          </p:nvPr>
        </p:nvSpPr>
        <p:spPr>
          <a:xfrm>
            <a:off x="345535" y="1196524"/>
            <a:ext cx="7556854" cy="3475155"/>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The first step in generating a data set to use for the development of a model was to develop a list of political terms to determine if a tweet is political. </a:t>
            </a:r>
          </a:p>
          <a:p>
            <a:pPr>
              <a:buFont typeface="Arial" panose="020B0604020202020204" pitchFamily="34" charset="0"/>
              <a:buChar char="•"/>
            </a:pPr>
            <a:endParaRPr lang="en-US" dirty="0"/>
          </a:p>
          <a:p>
            <a:pPr algn="just">
              <a:buFont typeface="Arial" panose="020B0604020202020204" pitchFamily="34" charset="0"/>
              <a:buChar char="•"/>
            </a:pPr>
            <a:r>
              <a:rPr lang="en-US" dirty="0"/>
              <a:t>To develop this list, we use Map-Reduce to make a word count and order it by the count so that the most frequent words appear on top.</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 The first part of this program was a traditional Map-Reduce applied to each tweet's full text converted to lower-case and with special characters removed</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A column identifying if the tweet is political with a 1 and not political with a 0 was generated from a list of key words after the text had been converted to lower-case and special characters were removed using a user-defined function.</a:t>
            </a:r>
          </a:p>
          <a:p>
            <a:pPr algn="just">
              <a:buFont typeface="Arial" panose="020B0604020202020204" pitchFamily="34" charset="0"/>
              <a:buChar char="•"/>
            </a:pPr>
            <a:endParaRPr lang="en-US" dirty="0"/>
          </a:p>
          <a:p>
            <a:pPr marL="0" lvl="0" indent="0" rtl="0">
              <a:spcBef>
                <a:spcPts val="0"/>
              </a:spcBef>
              <a:spcAft>
                <a:spcPts val="0"/>
              </a:spcAft>
              <a:buNone/>
            </a:pPr>
            <a:endParaRPr dirty="0"/>
          </a:p>
        </p:txBody>
      </p:sp>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Data Pre-processing (Political Tweets)</a:t>
            </a:r>
          </a:p>
        </p:txBody>
      </p:sp>
    </p:spTree>
    <p:extLst>
      <p:ext uri="{BB962C8B-B14F-4D97-AF65-F5344CB8AC3E}">
        <p14:creationId xmlns:p14="http://schemas.microsoft.com/office/powerpoint/2010/main" val="322161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1"/>
          <p:cNvSpPr txBox="1">
            <a:spLocks noGrp="1"/>
          </p:cNvSpPr>
          <p:nvPr>
            <p:ph type="subTitle" idx="1"/>
          </p:nvPr>
        </p:nvSpPr>
        <p:spPr>
          <a:xfrm>
            <a:off x="345535" y="1196524"/>
            <a:ext cx="7556854" cy="3475155"/>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Twitter makes public Tweets and replies available to </a:t>
            </a:r>
            <a:r>
              <a:rPr lang="en-US" dirty="0" err="1"/>
              <a:t>developers,and</a:t>
            </a:r>
            <a:r>
              <a:rPr lang="en-US" dirty="0"/>
              <a:t> allow developers to post Tweets via API.</a:t>
            </a:r>
          </a:p>
          <a:p>
            <a:pPr>
              <a:buFont typeface="Arial" panose="020B0604020202020204" pitchFamily="34" charset="0"/>
              <a:buChar char="•"/>
            </a:pPr>
            <a:endParaRPr lang="en-US" dirty="0"/>
          </a:p>
          <a:p>
            <a:pPr>
              <a:buFont typeface="Arial" panose="020B0604020202020204" pitchFamily="34" charset="0"/>
              <a:buChar char="•"/>
            </a:pPr>
            <a:r>
              <a:rPr lang="en-US" dirty="0"/>
              <a:t> These tweets can easily be used by people to identify, understand and counter misinformation around public health initiatives.</a:t>
            </a:r>
          </a:p>
          <a:p>
            <a:pPr>
              <a:buFont typeface="Arial" panose="020B0604020202020204" pitchFamily="34" charset="0"/>
              <a:buChar char="•"/>
            </a:pPr>
            <a:endParaRPr lang="en-US" dirty="0"/>
          </a:p>
          <a:p>
            <a:pPr>
              <a:buFont typeface="Arial" panose="020B0604020202020204" pitchFamily="34" charset="0"/>
              <a:buChar char="•"/>
            </a:pPr>
            <a:r>
              <a:rPr lang="en-US" dirty="0"/>
              <a:t>We collected tweets on the topic “coronavirus” and saved them to files to perform further analysis with Map-Reduce, Hive and Spark Framework.</a:t>
            </a:r>
          </a:p>
          <a:p>
            <a:pPr marL="0" lvl="0" indent="0" rtl="0">
              <a:spcBef>
                <a:spcPts val="0"/>
              </a:spcBef>
              <a:spcAft>
                <a:spcPts val="0"/>
              </a:spcAft>
              <a:buNone/>
            </a:pPr>
            <a:endParaRPr dirty="0"/>
          </a:p>
        </p:txBody>
      </p:sp>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Motivation</a:t>
            </a:r>
          </a:p>
        </p:txBody>
      </p:sp>
    </p:spTree>
    <p:extLst>
      <p:ext uri="{BB962C8B-B14F-4D97-AF65-F5344CB8AC3E}">
        <p14:creationId xmlns:p14="http://schemas.microsoft.com/office/powerpoint/2010/main" val="1256663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1"/>
          <p:cNvSpPr txBox="1">
            <a:spLocks noGrp="1"/>
          </p:cNvSpPr>
          <p:nvPr>
            <p:ph type="subTitle" idx="1"/>
          </p:nvPr>
        </p:nvSpPr>
        <p:spPr>
          <a:xfrm>
            <a:off x="563526" y="1004297"/>
            <a:ext cx="7556854" cy="3475155"/>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dirty="0"/>
              <a:t>The data was processed to remove null values for select columns and dates were converted to timestamps to make the dates usable by Spark</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The time the tweet was created and the time the user account was created were compared to get the time the account has been active and divided this by the amount of status updates for the account to get the average tweets per day, then the selected data was output to a json file.</a:t>
            </a:r>
          </a:p>
          <a:p>
            <a:pPr algn="just">
              <a:buFont typeface="Arial" panose="020B0604020202020204" pitchFamily="34" charset="0"/>
              <a:buChar char="•"/>
            </a:pPr>
            <a:endParaRPr lang="en-US" sz="1400" dirty="0"/>
          </a:p>
          <a:p>
            <a:pPr algn="just">
              <a:buFont typeface="Arial" panose="020B0604020202020204" pitchFamily="34" charset="0"/>
              <a:buChar char="•"/>
            </a:pPr>
            <a:endParaRPr lang="en-US" sz="1400" dirty="0"/>
          </a:p>
          <a:p>
            <a:pPr marL="0" lvl="0" indent="0" rtl="0">
              <a:spcBef>
                <a:spcPts val="0"/>
              </a:spcBef>
              <a:spcAft>
                <a:spcPts val="0"/>
              </a:spcAft>
              <a:buNone/>
            </a:pPr>
            <a:endParaRPr dirty="0"/>
          </a:p>
        </p:txBody>
      </p:sp>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79591"/>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Data Pre-processing (Tweets per Day)</a:t>
            </a:r>
          </a:p>
        </p:txBody>
      </p:sp>
      <p:pic>
        <p:nvPicPr>
          <p:cNvPr id="4" name="Picture 2">
            <a:extLst>
              <a:ext uri="{FF2B5EF4-FFF2-40B4-BE49-F238E27FC236}">
                <a16:creationId xmlns:a16="http://schemas.microsoft.com/office/drawing/2014/main" id="{F32C3C44-4B58-4DBB-AC0E-25318D171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32" y="3323327"/>
            <a:ext cx="8501936" cy="1631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35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1"/>
          <p:cNvSpPr txBox="1">
            <a:spLocks noGrp="1"/>
          </p:cNvSpPr>
          <p:nvPr>
            <p:ph type="subTitle" idx="1"/>
          </p:nvPr>
        </p:nvSpPr>
        <p:spPr>
          <a:xfrm>
            <a:off x="345535" y="1196524"/>
            <a:ext cx="7556854" cy="3475155"/>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Independent: tweets per day {double}, retweet count {int}, followers count {int},  friends count {int}, listed count {int}  </a:t>
            </a:r>
          </a:p>
          <a:p>
            <a:pPr>
              <a:buFont typeface="Arial" panose="020B0604020202020204" pitchFamily="34" charset="0"/>
              <a:buChar char="•"/>
            </a:pPr>
            <a:endParaRPr lang="en-US" dirty="0"/>
          </a:p>
          <a:p>
            <a:pPr>
              <a:buFont typeface="Arial" panose="020B0604020202020204" pitchFamily="34" charset="0"/>
              <a:buChar char="•"/>
            </a:pPr>
            <a:r>
              <a:rPr lang="en-US" dirty="0"/>
              <a:t>Dependent: political {</a:t>
            </a:r>
            <a:r>
              <a:rPr lang="en-US" dirty="0" err="1"/>
              <a:t>boolean</a:t>
            </a:r>
            <a:r>
              <a:rPr lang="en-US" dirty="0"/>
              <a:t>} </a:t>
            </a:r>
          </a:p>
          <a:p>
            <a:pPr>
              <a:buFont typeface="Arial" panose="020B0604020202020204" pitchFamily="34" charset="0"/>
              <a:buChar char="•"/>
            </a:pPr>
            <a:endParaRPr lang="en-US" dirty="0"/>
          </a:p>
          <a:p>
            <a:pPr>
              <a:buFont typeface="Arial" panose="020B0604020202020204" pitchFamily="34" charset="0"/>
              <a:buChar char="•"/>
            </a:pPr>
            <a:r>
              <a:rPr lang="en-US" dirty="0"/>
              <a:t>Models: </a:t>
            </a:r>
          </a:p>
          <a:p>
            <a:pPr lvl="1">
              <a:buFont typeface="Arial" panose="020B0604020202020204" pitchFamily="34" charset="0"/>
              <a:buChar char="•"/>
            </a:pPr>
            <a:r>
              <a:rPr lang="en-US" dirty="0"/>
              <a:t>Logistic Regression</a:t>
            </a:r>
          </a:p>
          <a:p>
            <a:pPr lvl="1">
              <a:buFont typeface="Arial" panose="020B0604020202020204" pitchFamily="34" charset="0"/>
              <a:buChar char="•"/>
            </a:pPr>
            <a:r>
              <a:rPr lang="en-US" dirty="0"/>
              <a:t>Naïve Bayes</a:t>
            </a:r>
          </a:p>
          <a:p>
            <a:pPr lvl="1">
              <a:buFont typeface="Arial" panose="020B0604020202020204" pitchFamily="34" charset="0"/>
              <a:buChar char="•"/>
            </a:pPr>
            <a:r>
              <a:rPr lang="en-US" dirty="0"/>
              <a:t>Decision Tree</a:t>
            </a:r>
          </a:p>
          <a:p>
            <a:pPr lvl="1">
              <a:buFont typeface="Arial" panose="020B0604020202020204" pitchFamily="34" charset="0"/>
              <a:buChar char="•"/>
            </a:pPr>
            <a:r>
              <a:rPr lang="en-US" dirty="0"/>
              <a:t>Random Forest</a:t>
            </a:r>
          </a:p>
          <a:p>
            <a:pPr lvl="1">
              <a:buFont typeface="Arial" panose="020B0604020202020204" pitchFamily="34" charset="0"/>
              <a:buChar char="•"/>
            </a:pPr>
            <a:r>
              <a:rPr lang="en-US" dirty="0"/>
              <a:t>Gradient Boosted Tree</a:t>
            </a:r>
          </a:p>
          <a:p>
            <a:pPr lvl="1">
              <a:buFont typeface="Arial" panose="020B0604020202020204" pitchFamily="34" charset="0"/>
              <a:buChar char="•"/>
            </a:pPr>
            <a:endParaRPr lang="en-US" dirty="0"/>
          </a:p>
          <a:p>
            <a:pPr>
              <a:buFont typeface="Arial" panose="020B0604020202020204" pitchFamily="34" charset="0"/>
              <a:buChar char="•"/>
            </a:pPr>
            <a:r>
              <a:rPr lang="en-US" dirty="0"/>
              <a:t>70% Training set (173,202), 30% Testing (51,941)</a:t>
            </a:r>
          </a:p>
          <a:p>
            <a:pPr marL="0" lvl="0" indent="0" rtl="0">
              <a:spcBef>
                <a:spcPts val="0"/>
              </a:spcBef>
              <a:spcAft>
                <a:spcPts val="0"/>
              </a:spcAft>
              <a:buNone/>
            </a:pPr>
            <a:endParaRPr dirty="0"/>
          </a:p>
        </p:txBody>
      </p:sp>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Modeling</a:t>
            </a:r>
          </a:p>
        </p:txBody>
      </p:sp>
    </p:spTree>
    <p:extLst>
      <p:ext uri="{BB962C8B-B14F-4D97-AF65-F5344CB8AC3E}">
        <p14:creationId xmlns:p14="http://schemas.microsoft.com/office/powerpoint/2010/main" val="250684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Model Evaluation</a:t>
            </a:r>
          </a:p>
        </p:txBody>
      </p:sp>
      <p:graphicFrame>
        <p:nvGraphicFramePr>
          <p:cNvPr id="2" name="Table 2">
            <a:extLst>
              <a:ext uri="{FF2B5EF4-FFF2-40B4-BE49-F238E27FC236}">
                <a16:creationId xmlns:a16="http://schemas.microsoft.com/office/drawing/2014/main" id="{16F6FB9E-E5D4-431B-92F3-9D6407263B79}"/>
              </a:ext>
            </a:extLst>
          </p:cNvPr>
          <p:cNvGraphicFramePr>
            <a:graphicFrameLocks noGrp="1"/>
          </p:cNvGraphicFramePr>
          <p:nvPr>
            <p:extLst>
              <p:ext uri="{D42A27DB-BD31-4B8C-83A1-F6EECF244321}">
                <p14:modId xmlns:p14="http://schemas.microsoft.com/office/powerpoint/2010/main" val="2341032346"/>
              </p:ext>
            </p:extLst>
          </p:nvPr>
        </p:nvGraphicFramePr>
        <p:xfrm>
          <a:off x="1498928" y="1164590"/>
          <a:ext cx="6146144" cy="2814320"/>
        </p:xfrm>
        <a:graphic>
          <a:graphicData uri="http://schemas.openxmlformats.org/drawingml/2006/table">
            <a:tbl>
              <a:tblPr firstRow="1" bandRow="1">
                <a:tableStyleId>{5C22544A-7EE6-4342-B048-85BDC9FD1C3A}</a:tableStyleId>
              </a:tblPr>
              <a:tblGrid>
                <a:gridCol w="1280847">
                  <a:extLst>
                    <a:ext uri="{9D8B030D-6E8A-4147-A177-3AD203B41FA5}">
                      <a16:colId xmlns:a16="http://schemas.microsoft.com/office/drawing/2014/main" val="329190081"/>
                    </a:ext>
                  </a:extLst>
                </a:gridCol>
                <a:gridCol w="966159">
                  <a:extLst>
                    <a:ext uri="{9D8B030D-6E8A-4147-A177-3AD203B41FA5}">
                      <a16:colId xmlns:a16="http://schemas.microsoft.com/office/drawing/2014/main" val="515004106"/>
                    </a:ext>
                  </a:extLst>
                </a:gridCol>
                <a:gridCol w="966158">
                  <a:extLst>
                    <a:ext uri="{9D8B030D-6E8A-4147-A177-3AD203B41FA5}">
                      <a16:colId xmlns:a16="http://schemas.microsoft.com/office/drawing/2014/main" val="2111404333"/>
                    </a:ext>
                  </a:extLst>
                </a:gridCol>
                <a:gridCol w="1017917">
                  <a:extLst>
                    <a:ext uri="{9D8B030D-6E8A-4147-A177-3AD203B41FA5}">
                      <a16:colId xmlns:a16="http://schemas.microsoft.com/office/drawing/2014/main" val="3400419488"/>
                    </a:ext>
                  </a:extLst>
                </a:gridCol>
                <a:gridCol w="1040205">
                  <a:extLst>
                    <a:ext uri="{9D8B030D-6E8A-4147-A177-3AD203B41FA5}">
                      <a16:colId xmlns:a16="http://schemas.microsoft.com/office/drawing/2014/main" val="2476899719"/>
                    </a:ext>
                  </a:extLst>
                </a:gridCol>
                <a:gridCol w="874858">
                  <a:extLst>
                    <a:ext uri="{9D8B030D-6E8A-4147-A177-3AD203B41FA5}">
                      <a16:colId xmlns:a16="http://schemas.microsoft.com/office/drawing/2014/main" val="2534548695"/>
                    </a:ext>
                  </a:extLst>
                </a:gridCol>
              </a:tblGrid>
              <a:tr h="370840">
                <a:tc>
                  <a:txBody>
                    <a:bodyPr/>
                    <a:lstStyle/>
                    <a:p>
                      <a:r>
                        <a:rPr lang="en-US" dirty="0"/>
                        <a:t>Model</a:t>
                      </a:r>
                    </a:p>
                  </a:txBody>
                  <a:tcPr/>
                </a:tc>
                <a:tc>
                  <a:txBody>
                    <a:bodyPr/>
                    <a:lstStyle/>
                    <a:p>
                      <a:r>
                        <a:rPr lang="en-US" dirty="0"/>
                        <a:t>True Positive</a:t>
                      </a:r>
                    </a:p>
                  </a:txBody>
                  <a:tcPr/>
                </a:tc>
                <a:tc>
                  <a:txBody>
                    <a:bodyPr/>
                    <a:lstStyle/>
                    <a:p>
                      <a:r>
                        <a:rPr lang="en-US" dirty="0"/>
                        <a:t>False Positive</a:t>
                      </a:r>
                    </a:p>
                  </a:txBody>
                  <a:tcPr/>
                </a:tc>
                <a:tc>
                  <a:txBody>
                    <a:bodyPr/>
                    <a:lstStyle/>
                    <a:p>
                      <a:r>
                        <a:rPr lang="en-US" dirty="0"/>
                        <a:t>False Negative</a:t>
                      </a:r>
                    </a:p>
                  </a:txBody>
                  <a:tcPr/>
                </a:tc>
                <a:tc>
                  <a:txBody>
                    <a:bodyPr/>
                    <a:lstStyle/>
                    <a:p>
                      <a:r>
                        <a:rPr lang="en-US" dirty="0"/>
                        <a:t>True Negative</a:t>
                      </a:r>
                    </a:p>
                  </a:txBody>
                  <a:tcPr/>
                </a:tc>
                <a:tc>
                  <a:txBody>
                    <a:bodyPr/>
                    <a:lstStyle/>
                    <a:p>
                      <a:r>
                        <a:rPr lang="en-US" dirty="0"/>
                        <a:t>Total</a:t>
                      </a:r>
                    </a:p>
                  </a:txBody>
                  <a:tcPr/>
                </a:tc>
                <a:extLst>
                  <a:ext uri="{0D108BD9-81ED-4DB2-BD59-A6C34878D82A}">
                    <a16:rowId xmlns:a16="http://schemas.microsoft.com/office/drawing/2014/main" val="2321529979"/>
                  </a:ext>
                </a:extLst>
              </a:tr>
              <a:tr h="20086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Logistic Regression</a:t>
                      </a:r>
                    </a:p>
                  </a:txBody>
                  <a:tcPr/>
                </a:tc>
                <a:tc>
                  <a:txBody>
                    <a:bodyPr/>
                    <a:lstStyle/>
                    <a:p>
                      <a:pPr algn="r"/>
                      <a:r>
                        <a:rPr lang="en-US" dirty="0"/>
                        <a:t>103</a:t>
                      </a:r>
                    </a:p>
                  </a:txBody>
                  <a:tcPr/>
                </a:tc>
                <a:tc>
                  <a:txBody>
                    <a:bodyPr/>
                    <a:lstStyle/>
                    <a:p>
                      <a:pPr algn="r"/>
                      <a:r>
                        <a:rPr lang="en-US" dirty="0"/>
                        <a:t>158</a:t>
                      </a:r>
                    </a:p>
                  </a:txBody>
                  <a:tcPr/>
                </a:tc>
                <a:tc>
                  <a:txBody>
                    <a:bodyPr/>
                    <a:lstStyle/>
                    <a:p>
                      <a:pPr algn="r"/>
                      <a:r>
                        <a:rPr lang="en-US" dirty="0"/>
                        <a:t>13309</a:t>
                      </a:r>
                    </a:p>
                  </a:txBody>
                  <a:tcPr/>
                </a:tc>
                <a:tc>
                  <a:txBody>
                    <a:bodyPr/>
                    <a:lstStyle/>
                    <a:p>
                      <a:pPr algn="r"/>
                      <a:r>
                        <a:rPr lang="en-US" dirty="0"/>
                        <a:t>38371</a:t>
                      </a:r>
                    </a:p>
                  </a:txBody>
                  <a:tcPr/>
                </a:tc>
                <a:tc>
                  <a:txBody>
                    <a:bodyPr/>
                    <a:lstStyle/>
                    <a:p>
                      <a:pPr algn="r"/>
                      <a:r>
                        <a:rPr lang="en-US" dirty="0"/>
                        <a:t>51941</a:t>
                      </a:r>
                    </a:p>
                  </a:txBody>
                  <a:tcPr/>
                </a:tc>
                <a:extLst>
                  <a:ext uri="{0D108BD9-81ED-4DB2-BD59-A6C34878D82A}">
                    <a16:rowId xmlns:a16="http://schemas.microsoft.com/office/drawing/2014/main" val="246112163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Naïve Bayes</a:t>
                      </a:r>
                    </a:p>
                  </a:txBody>
                  <a:tcPr/>
                </a:tc>
                <a:tc>
                  <a:txBody>
                    <a:bodyPr/>
                    <a:lstStyle/>
                    <a:p>
                      <a:pPr algn="r"/>
                      <a:r>
                        <a:rPr lang="en-US" dirty="0"/>
                        <a:t>8753</a:t>
                      </a:r>
                    </a:p>
                  </a:txBody>
                  <a:tcPr/>
                </a:tc>
                <a:tc>
                  <a:txBody>
                    <a:bodyPr/>
                    <a:lstStyle/>
                    <a:p>
                      <a:pPr algn="r"/>
                      <a:r>
                        <a:rPr lang="en-US" dirty="0"/>
                        <a:t>21470</a:t>
                      </a:r>
                    </a:p>
                  </a:txBody>
                  <a:tcPr/>
                </a:tc>
                <a:tc>
                  <a:txBody>
                    <a:bodyPr/>
                    <a:lstStyle/>
                    <a:p>
                      <a:pPr algn="r"/>
                      <a:r>
                        <a:rPr lang="en-US" dirty="0"/>
                        <a:t>4659</a:t>
                      </a:r>
                    </a:p>
                  </a:txBody>
                  <a:tcPr/>
                </a:tc>
                <a:tc>
                  <a:txBody>
                    <a:bodyPr/>
                    <a:lstStyle/>
                    <a:p>
                      <a:pPr algn="r"/>
                      <a:r>
                        <a:rPr lang="en-US" dirty="0"/>
                        <a:t>17059</a:t>
                      </a:r>
                    </a:p>
                  </a:txBody>
                  <a:tcPr/>
                </a:tc>
                <a:tc>
                  <a:txBody>
                    <a:bodyPr/>
                    <a:lstStyle/>
                    <a:p>
                      <a:pPr algn="r"/>
                      <a:r>
                        <a:rPr lang="en-US" dirty="0"/>
                        <a:t>51941</a:t>
                      </a:r>
                    </a:p>
                  </a:txBody>
                  <a:tcPr/>
                </a:tc>
                <a:extLst>
                  <a:ext uri="{0D108BD9-81ED-4DB2-BD59-A6C34878D82A}">
                    <a16:rowId xmlns:a16="http://schemas.microsoft.com/office/drawing/2014/main" val="249510745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Decision Tree</a:t>
                      </a:r>
                    </a:p>
                  </a:txBody>
                  <a:tcPr/>
                </a:tc>
                <a:tc>
                  <a:txBody>
                    <a:bodyPr/>
                    <a:lstStyle/>
                    <a:p>
                      <a:pPr algn="r"/>
                      <a:r>
                        <a:rPr lang="en-US" dirty="0"/>
                        <a:t>290</a:t>
                      </a:r>
                    </a:p>
                  </a:txBody>
                  <a:tcPr/>
                </a:tc>
                <a:tc>
                  <a:txBody>
                    <a:bodyPr/>
                    <a:lstStyle/>
                    <a:p>
                      <a:pPr algn="r"/>
                      <a:r>
                        <a:rPr lang="en-US" dirty="0"/>
                        <a:t>46</a:t>
                      </a:r>
                    </a:p>
                  </a:txBody>
                  <a:tcPr/>
                </a:tc>
                <a:tc>
                  <a:txBody>
                    <a:bodyPr/>
                    <a:lstStyle/>
                    <a:p>
                      <a:pPr algn="r"/>
                      <a:r>
                        <a:rPr lang="en-US" dirty="0"/>
                        <a:t>13122</a:t>
                      </a:r>
                    </a:p>
                  </a:txBody>
                  <a:tcPr/>
                </a:tc>
                <a:tc>
                  <a:txBody>
                    <a:bodyPr/>
                    <a:lstStyle/>
                    <a:p>
                      <a:pPr algn="r"/>
                      <a:r>
                        <a:rPr lang="en-US" dirty="0"/>
                        <a:t>38483</a:t>
                      </a:r>
                    </a:p>
                  </a:txBody>
                  <a:tcPr/>
                </a:tc>
                <a:tc>
                  <a:txBody>
                    <a:bodyPr/>
                    <a:lstStyle/>
                    <a:p>
                      <a:pPr algn="r"/>
                      <a:r>
                        <a:rPr lang="en-US" dirty="0"/>
                        <a:t>51941</a:t>
                      </a:r>
                    </a:p>
                  </a:txBody>
                  <a:tcPr/>
                </a:tc>
                <a:extLst>
                  <a:ext uri="{0D108BD9-81ED-4DB2-BD59-A6C34878D82A}">
                    <a16:rowId xmlns:a16="http://schemas.microsoft.com/office/drawing/2014/main" val="69381547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Random Forest</a:t>
                      </a:r>
                    </a:p>
                  </a:txBody>
                  <a:tcPr/>
                </a:tc>
                <a:tc>
                  <a:txBody>
                    <a:bodyPr/>
                    <a:lstStyle/>
                    <a:p>
                      <a:pPr algn="r"/>
                      <a:r>
                        <a:rPr lang="en-US" dirty="0"/>
                        <a:t>483</a:t>
                      </a:r>
                    </a:p>
                  </a:txBody>
                  <a:tcPr/>
                </a:tc>
                <a:tc>
                  <a:txBody>
                    <a:bodyPr/>
                    <a:lstStyle/>
                    <a:p>
                      <a:pPr algn="r"/>
                      <a:r>
                        <a:rPr lang="en-US" dirty="0"/>
                        <a:t>127</a:t>
                      </a:r>
                    </a:p>
                  </a:txBody>
                  <a:tcPr/>
                </a:tc>
                <a:tc>
                  <a:txBody>
                    <a:bodyPr/>
                    <a:lstStyle/>
                    <a:p>
                      <a:pPr algn="r"/>
                      <a:r>
                        <a:rPr lang="en-US" dirty="0"/>
                        <a:t>12929</a:t>
                      </a:r>
                    </a:p>
                  </a:txBody>
                  <a:tcPr/>
                </a:tc>
                <a:tc>
                  <a:txBody>
                    <a:bodyPr/>
                    <a:lstStyle/>
                    <a:p>
                      <a:pPr algn="r"/>
                      <a:r>
                        <a:rPr lang="en-US" dirty="0"/>
                        <a:t>38402</a:t>
                      </a:r>
                    </a:p>
                  </a:txBody>
                  <a:tcPr/>
                </a:tc>
                <a:tc>
                  <a:txBody>
                    <a:bodyPr/>
                    <a:lstStyle/>
                    <a:p>
                      <a:pPr algn="r"/>
                      <a:r>
                        <a:rPr lang="en-US" dirty="0"/>
                        <a:t>51941</a:t>
                      </a:r>
                    </a:p>
                  </a:txBody>
                  <a:tcPr/>
                </a:tc>
                <a:extLst>
                  <a:ext uri="{0D108BD9-81ED-4DB2-BD59-A6C34878D82A}">
                    <a16:rowId xmlns:a16="http://schemas.microsoft.com/office/drawing/2014/main" val="226523185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Gradient Boosted Tree</a:t>
                      </a:r>
                    </a:p>
                  </a:txBody>
                  <a:tcPr/>
                </a:tc>
                <a:tc>
                  <a:txBody>
                    <a:bodyPr/>
                    <a:lstStyle/>
                    <a:p>
                      <a:pPr algn="r"/>
                      <a:r>
                        <a:rPr lang="en-US" dirty="0"/>
                        <a:t>2414</a:t>
                      </a:r>
                    </a:p>
                  </a:txBody>
                  <a:tcPr/>
                </a:tc>
                <a:tc>
                  <a:txBody>
                    <a:bodyPr/>
                    <a:lstStyle/>
                    <a:p>
                      <a:pPr algn="r"/>
                      <a:r>
                        <a:rPr lang="en-US" dirty="0"/>
                        <a:t>1480</a:t>
                      </a:r>
                    </a:p>
                  </a:txBody>
                  <a:tcPr/>
                </a:tc>
                <a:tc>
                  <a:txBody>
                    <a:bodyPr/>
                    <a:lstStyle/>
                    <a:p>
                      <a:pPr algn="r"/>
                      <a:r>
                        <a:rPr lang="en-US" dirty="0"/>
                        <a:t>10998</a:t>
                      </a:r>
                    </a:p>
                  </a:txBody>
                  <a:tcPr/>
                </a:tc>
                <a:tc>
                  <a:txBody>
                    <a:bodyPr/>
                    <a:lstStyle/>
                    <a:p>
                      <a:pPr algn="r"/>
                      <a:r>
                        <a:rPr lang="en-US" dirty="0"/>
                        <a:t>37049</a:t>
                      </a:r>
                    </a:p>
                  </a:txBody>
                  <a:tcPr/>
                </a:tc>
                <a:tc>
                  <a:txBody>
                    <a:bodyPr/>
                    <a:lstStyle/>
                    <a:p>
                      <a:pPr algn="r"/>
                      <a:r>
                        <a:rPr lang="en-US" dirty="0"/>
                        <a:t>51941</a:t>
                      </a:r>
                    </a:p>
                  </a:txBody>
                  <a:tcPr/>
                </a:tc>
                <a:extLst>
                  <a:ext uri="{0D108BD9-81ED-4DB2-BD59-A6C34878D82A}">
                    <a16:rowId xmlns:a16="http://schemas.microsoft.com/office/drawing/2014/main" val="1831052829"/>
                  </a:ext>
                </a:extLst>
              </a:tr>
            </a:tbl>
          </a:graphicData>
        </a:graphic>
      </p:graphicFrame>
    </p:spTree>
    <p:extLst>
      <p:ext uri="{BB962C8B-B14F-4D97-AF65-F5344CB8AC3E}">
        <p14:creationId xmlns:p14="http://schemas.microsoft.com/office/powerpoint/2010/main" val="3466759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Model Evaluation</a:t>
            </a:r>
          </a:p>
        </p:txBody>
      </p:sp>
      <p:graphicFrame>
        <p:nvGraphicFramePr>
          <p:cNvPr id="2" name="Table 2">
            <a:extLst>
              <a:ext uri="{FF2B5EF4-FFF2-40B4-BE49-F238E27FC236}">
                <a16:creationId xmlns:a16="http://schemas.microsoft.com/office/drawing/2014/main" id="{16F6FB9E-E5D4-431B-92F3-9D6407263B79}"/>
              </a:ext>
            </a:extLst>
          </p:cNvPr>
          <p:cNvGraphicFramePr>
            <a:graphicFrameLocks noGrp="1"/>
          </p:cNvGraphicFramePr>
          <p:nvPr>
            <p:extLst>
              <p:ext uri="{D42A27DB-BD31-4B8C-83A1-F6EECF244321}">
                <p14:modId xmlns:p14="http://schemas.microsoft.com/office/powerpoint/2010/main" val="4204803548"/>
              </p:ext>
            </p:extLst>
          </p:nvPr>
        </p:nvGraphicFramePr>
        <p:xfrm>
          <a:off x="947678" y="1311910"/>
          <a:ext cx="7509118" cy="2519680"/>
        </p:xfrm>
        <a:graphic>
          <a:graphicData uri="http://schemas.openxmlformats.org/drawingml/2006/table">
            <a:tbl>
              <a:tblPr firstRow="1" bandRow="1">
                <a:tableStyleId>{5C22544A-7EE6-4342-B048-85BDC9FD1C3A}</a:tableStyleId>
              </a:tblPr>
              <a:tblGrid>
                <a:gridCol w="1504531">
                  <a:extLst>
                    <a:ext uri="{9D8B030D-6E8A-4147-A177-3AD203B41FA5}">
                      <a16:colId xmlns:a16="http://schemas.microsoft.com/office/drawing/2014/main" val="329190081"/>
                    </a:ext>
                  </a:extLst>
                </a:gridCol>
                <a:gridCol w="988828">
                  <a:extLst>
                    <a:ext uri="{9D8B030D-6E8A-4147-A177-3AD203B41FA5}">
                      <a16:colId xmlns:a16="http://schemas.microsoft.com/office/drawing/2014/main" val="515004106"/>
                    </a:ext>
                  </a:extLst>
                </a:gridCol>
                <a:gridCol w="999461">
                  <a:extLst>
                    <a:ext uri="{9D8B030D-6E8A-4147-A177-3AD203B41FA5}">
                      <a16:colId xmlns:a16="http://schemas.microsoft.com/office/drawing/2014/main" val="2111404333"/>
                    </a:ext>
                  </a:extLst>
                </a:gridCol>
                <a:gridCol w="1073888">
                  <a:extLst>
                    <a:ext uri="{9D8B030D-6E8A-4147-A177-3AD203B41FA5}">
                      <a16:colId xmlns:a16="http://schemas.microsoft.com/office/drawing/2014/main" val="3400419488"/>
                    </a:ext>
                  </a:extLst>
                </a:gridCol>
                <a:gridCol w="1105786">
                  <a:extLst>
                    <a:ext uri="{9D8B030D-6E8A-4147-A177-3AD203B41FA5}">
                      <a16:colId xmlns:a16="http://schemas.microsoft.com/office/drawing/2014/main" val="2476899719"/>
                    </a:ext>
                  </a:extLst>
                </a:gridCol>
                <a:gridCol w="978195">
                  <a:extLst>
                    <a:ext uri="{9D8B030D-6E8A-4147-A177-3AD203B41FA5}">
                      <a16:colId xmlns:a16="http://schemas.microsoft.com/office/drawing/2014/main" val="1704421421"/>
                    </a:ext>
                  </a:extLst>
                </a:gridCol>
                <a:gridCol w="858429">
                  <a:extLst>
                    <a:ext uri="{9D8B030D-6E8A-4147-A177-3AD203B41FA5}">
                      <a16:colId xmlns:a16="http://schemas.microsoft.com/office/drawing/2014/main" val="2475103041"/>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Precision</a:t>
                      </a:r>
                    </a:p>
                  </a:txBody>
                  <a:tcPr/>
                </a:tc>
                <a:tc>
                  <a:txBody>
                    <a:bodyPr/>
                    <a:lstStyle/>
                    <a:p>
                      <a:r>
                        <a:rPr lang="en-US" dirty="0"/>
                        <a:t>Sensitivity</a:t>
                      </a:r>
                    </a:p>
                  </a:txBody>
                  <a:tcPr/>
                </a:tc>
                <a:tc>
                  <a:txBody>
                    <a:bodyPr/>
                    <a:lstStyle/>
                    <a:p>
                      <a:r>
                        <a:rPr lang="en-US" dirty="0"/>
                        <a:t>Specificity</a:t>
                      </a:r>
                    </a:p>
                  </a:txBody>
                  <a:tcPr/>
                </a:tc>
                <a:tc>
                  <a:txBody>
                    <a:bodyPr/>
                    <a:lstStyle/>
                    <a:p>
                      <a:r>
                        <a:rPr lang="en-US" dirty="0"/>
                        <a:t>F1 Score</a:t>
                      </a:r>
                    </a:p>
                  </a:txBody>
                  <a:tcPr/>
                </a:tc>
                <a:tc>
                  <a:txBody>
                    <a:bodyPr/>
                    <a:lstStyle/>
                    <a:p>
                      <a:r>
                        <a:rPr lang="en-US" dirty="0"/>
                        <a:t>AUC</a:t>
                      </a:r>
                    </a:p>
                  </a:txBody>
                  <a:tcPr/>
                </a:tc>
                <a:extLst>
                  <a:ext uri="{0D108BD9-81ED-4DB2-BD59-A6C34878D82A}">
                    <a16:rowId xmlns:a16="http://schemas.microsoft.com/office/drawing/2014/main" val="2321529979"/>
                  </a:ext>
                </a:extLst>
              </a:tr>
              <a:tr h="20086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Logistic Regression</a:t>
                      </a:r>
                    </a:p>
                  </a:txBody>
                  <a:tcPr/>
                </a:tc>
                <a:tc>
                  <a:txBody>
                    <a:bodyPr/>
                    <a:lstStyle/>
                    <a:p>
                      <a:r>
                        <a:rPr lang="en-US" dirty="0"/>
                        <a:t>0.741</a:t>
                      </a:r>
                    </a:p>
                  </a:txBody>
                  <a:tcPr/>
                </a:tc>
                <a:tc>
                  <a:txBody>
                    <a:bodyPr/>
                    <a:lstStyle/>
                    <a:p>
                      <a:r>
                        <a:rPr lang="en-US" dirty="0"/>
                        <a:t>0.395</a:t>
                      </a:r>
                    </a:p>
                  </a:txBody>
                  <a:tcPr/>
                </a:tc>
                <a:tc>
                  <a:txBody>
                    <a:bodyPr/>
                    <a:lstStyle/>
                    <a:p>
                      <a:r>
                        <a:rPr lang="en-US" dirty="0"/>
                        <a:t>0.008</a:t>
                      </a:r>
                    </a:p>
                  </a:txBody>
                  <a:tcPr/>
                </a:tc>
                <a:tc>
                  <a:txBody>
                    <a:bodyPr/>
                    <a:lstStyle/>
                    <a:p>
                      <a:r>
                        <a:rPr lang="en-US" dirty="0"/>
                        <a:t>0.996</a:t>
                      </a:r>
                    </a:p>
                  </a:txBody>
                  <a:tcPr/>
                </a:tc>
                <a:tc>
                  <a:txBody>
                    <a:bodyPr/>
                    <a:lstStyle/>
                    <a:p>
                      <a:r>
                        <a:rPr lang="en-US" dirty="0"/>
                        <a:t>0.015</a:t>
                      </a:r>
                    </a:p>
                  </a:txBody>
                  <a:tcPr/>
                </a:tc>
                <a:tc>
                  <a:txBody>
                    <a:bodyPr/>
                    <a:lstStyle/>
                    <a:p>
                      <a:r>
                        <a:rPr lang="en-US" dirty="0"/>
                        <a:t>0.502</a:t>
                      </a:r>
                    </a:p>
                  </a:txBody>
                  <a:tcPr/>
                </a:tc>
                <a:extLst>
                  <a:ext uri="{0D108BD9-81ED-4DB2-BD59-A6C34878D82A}">
                    <a16:rowId xmlns:a16="http://schemas.microsoft.com/office/drawing/2014/main" val="246112163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Naïve Bayes</a:t>
                      </a:r>
                    </a:p>
                  </a:txBody>
                  <a:tcPr/>
                </a:tc>
                <a:tc>
                  <a:txBody>
                    <a:bodyPr/>
                    <a:lstStyle/>
                    <a:p>
                      <a:r>
                        <a:rPr lang="en-US" dirty="0"/>
                        <a:t>0.497</a:t>
                      </a:r>
                    </a:p>
                  </a:txBody>
                  <a:tcPr/>
                </a:tc>
                <a:tc>
                  <a:txBody>
                    <a:bodyPr/>
                    <a:lstStyle/>
                    <a:p>
                      <a:r>
                        <a:rPr lang="en-US" dirty="0"/>
                        <a:t>0.290</a:t>
                      </a:r>
                    </a:p>
                  </a:txBody>
                  <a:tcPr/>
                </a:tc>
                <a:tc>
                  <a:txBody>
                    <a:bodyPr/>
                    <a:lstStyle/>
                    <a:p>
                      <a:r>
                        <a:rPr lang="en-US" dirty="0"/>
                        <a:t>0.653</a:t>
                      </a:r>
                    </a:p>
                  </a:txBody>
                  <a:tcPr/>
                </a:tc>
                <a:tc>
                  <a:txBody>
                    <a:bodyPr/>
                    <a:lstStyle/>
                    <a:p>
                      <a:r>
                        <a:rPr lang="en-US" dirty="0"/>
                        <a:t>0.443</a:t>
                      </a:r>
                    </a:p>
                  </a:txBody>
                  <a:tcPr/>
                </a:tc>
                <a:tc>
                  <a:txBody>
                    <a:bodyPr/>
                    <a:lstStyle/>
                    <a:p>
                      <a:r>
                        <a:rPr lang="en-US" dirty="0"/>
                        <a:t>0.401</a:t>
                      </a:r>
                    </a:p>
                  </a:txBody>
                  <a:tcPr/>
                </a:tc>
                <a:tc>
                  <a:txBody>
                    <a:bodyPr/>
                    <a:lstStyle/>
                    <a:p>
                      <a:r>
                        <a:rPr lang="en-US" dirty="0"/>
                        <a:t>0.548</a:t>
                      </a:r>
                    </a:p>
                  </a:txBody>
                  <a:tcPr/>
                </a:tc>
                <a:extLst>
                  <a:ext uri="{0D108BD9-81ED-4DB2-BD59-A6C34878D82A}">
                    <a16:rowId xmlns:a16="http://schemas.microsoft.com/office/drawing/2014/main" val="249510745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Decision Tree</a:t>
                      </a:r>
                    </a:p>
                  </a:txBody>
                  <a:tcPr/>
                </a:tc>
                <a:tc>
                  <a:txBody>
                    <a:bodyPr/>
                    <a:lstStyle/>
                    <a:p>
                      <a:r>
                        <a:rPr lang="en-US" dirty="0"/>
                        <a:t>0.746</a:t>
                      </a:r>
                    </a:p>
                  </a:txBody>
                  <a:tcPr/>
                </a:tc>
                <a:tc>
                  <a:txBody>
                    <a:bodyPr/>
                    <a:lstStyle/>
                    <a:p>
                      <a:r>
                        <a:rPr lang="en-US" dirty="0"/>
                        <a:t>0.863</a:t>
                      </a:r>
                    </a:p>
                  </a:txBody>
                  <a:tcPr/>
                </a:tc>
                <a:tc>
                  <a:txBody>
                    <a:bodyPr/>
                    <a:lstStyle/>
                    <a:p>
                      <a:r>
                        <a:rPr lang="en-US" dirty="0"/>
                        <a:t>0.022</a:t>
                      </a:r>
                    </a:p>
                  </a:txBody>
                  <a:tcPr/>
                </a:tc>
                <a:tc>
                  <a:txBody>
                    <a:bodyPr/>
                    <a:lstStyle/>
                    <a:p>
                      <a:r>
                        <a:rPr lang="en-US" dirty="0"/>
                        <a:t>0.999</a:t>
                      </a:r>
                    </a:p>
                  </a:txBody>
                  <a:tcPr/>
                </a:tc>
                <a:tc>
                  <a:txBody>
                    <a:bodyPr/>
                    <a:lstStyle/>
                    <a:p>
                      <a:r>
                        <a:rPr lang="en-US" dirty="0"/>
                        <a:t>0.042</a:t>
                      </a:r>
                    </a:p>
                  </a:txBody>
                  <a:tcPr/>
                </a:tc>
                <a:tc>
                  <a:txBody>
                    <a:bodyPr/>
                    <a:lstStyle/>
                    <a:p>
                      <a:r>
                        <a:rPr lang="en-US" dirty="0"/>
                        <a:t>0.510</a:t>
                      </a:r>
                    </a:p>
                  </a:txBody>
                  <a:tcPr/>
                </a:tc>
                <a:extLst>
                  <a:ext uri="{0D108BD9-81ED-4DB2-BD59-A6C34878D82A}">
                    <a16:rowId xmlns:a16="http://schemas.microsoft.com/office/drawing/2014/main" val="69381547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Random Forest</a:t>
                      </a:r>
                    </a:p>
                  </a:txBody>
                  <a:tcPr/>
                </a:tc>
                <a:tc>
                  <a:txBody>
                    <a:bodyPr/>
                    <a:lstStyle/>
                    <a:p>
                      <a:r>
                        <a:rPr lang="en-US" dirty="0"/>
                        <a:t>0.749</a:t>
                      </a:r>
                    </a:p>
                  </a:txBody>
                  <a:tcPr/>
                </a:tc>
                <a:tc>
                  <a:txBody>
                    <a:bodyPr/>
                    <a:lstStyle/>
                    <a:p>
                      <a:r>
                        <a:rPr lang="en-US" dirty="0"/>
                        <a:t>0.792</a:t>
                      </a:r>
                    </a:p>
                  </a:txBody>
                  <a:tcPr/>
                </a:tc>
                <a:tc>
                  <a:txBody>
                    <a:bodyPr/>
                    <a:lstStyle/>
                    <a:p>
                      <a:r>
                        <a:rPr lang="en-US" dirty="0"/>
                        <a:t>0.036</a:t>
                      </a:r>
                    </a:p>
                  </a:txBody>
                  <a:tcPr/>
                </a:tc>
                <a:tc>
                  <a:txBody>
                    <a:bodyPr/>
                    <a:lstStyle/>
                    <a:p>
                      <a:r>
                        <a:rPr lang="en-US" dirty="0"/>
                        <a:t>0.997</a:t>
                      </a:r>
                    </a:p>
                  </a:txBody>
                  <a:tcPr/>
                </a:tc>
                <a:tc>
                  <a:txBody>
                    <a:bodyPr/>
                    <a:lstStyle/>
                    <a:p>
                      <a:r>
                        <a:rPr lang="en-US" dirty="0"/>
                        <a:t>0.069</a:t>
                      </a:r>
                    </a:p>
                  </a:txBody>
                  <a:tcPr/>
                </a:tc>
                <a:tc>
                  <a:txBody>
                    <a:bodyPr/>
                    <a:lstStyle/>
                    <a:p>
                      <a:r>
                        <a:rPr lang="en-US" dirty="0"/>
                        <a:t>0.516</a:t>
                      </a:r>
                    </a:p>
                  </a:txBody>
                  <a:tcPr/>
                </a:tc>
                <a:extLst>
                  <a:ext uri="{0D108BD9-81ED-4DB2-BD59-A6C34878D82A}">
                    <a16:rowId xmlns:a16="http://schemas.microsoft.com/office/drawing/2014/main" val="226523185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Gradient Boosted Tree</a:t>
                      </a:r>
                    </a:p>
                  </a:txBody>
                  <a:tcPr/>
                </a:tc>
                <a:tc>
                  <a:txBody>
                    <a:bodyPr/>
                    <a:lstStyle/>
                    <a:p>
                      <a:r>
                        <a:rPr lang="en-US" dirty="0"/>
                        <a:t>0.760</a:t>
                      </a:r>
                    </a:p>
                  </a:txBody>
                  <a:tcPr/>
                </a:tc>
                <a:tc>
                  <a:txBody>
                    <a:bodyPr/>
                    <a:lstStyle/>
                    <a:p>
                      <a:r>
                        <a:rPr lang="en-US" dirty="0"/>
                        <a:t>0.620</a:t>
                      </a:r>
                    </a:p>
                  </a:txBody>
                  <a:tcPr/>
                </a:tc>
                <a:tc>
                  <a:txBody>
                    <a:bodyPr/>
                    <a:lstStyle/>
                    <a:p>
                      <a:r>
                        <a:rPr lang="en-US" dirty="0"/>
                        <a:t>0.180</a:t>
                      </a:r>
                    </a:p>
                  </a:txBody>
                  <a:tcPr/>
                </a:tc>
                <a:tc>
                  <a:txBody>
                    <a:bodyPr/>
                    <a:lstStyle/>
                    <a:p>
                      <a:r>
                        <a:rPr lang="en-US" dirty="0"/>
                        <a:t>0.961</a:t>
                      </a:r>
                    </a:p>
                  </a:txBody>
                  <a:tcPr/>
                </a:tc>
                <a:tc>
                  <a:txBody>
                    <a:bodyPr/>
                    <a:lstStyle/>
                    <a:p>
                      <a:r>
                        <a:rPr lang="en-US" dirty="0"/>
                        <a:t>0.279</a:t>
                      </a:r>
                    </a:p>
                  </a:txBody>
                  <a:tcPr/>
                </a:tc>
                <a:tc>
                  <a:txBody>
                    <a:bodyPr/>
                    <a:lstStyle/>
                    <a:p>
                      <a:r>
                        <a:rPr lang="en-US" dirty="0"/>
                        <a:t>0.571</a:t>
                      </a:r>
                    </a:p>
                  </a:txBody>
                  <a:tcPr/>
                </a:tc>
                <a:extLst>
                  <a:ext uri="{0D108BD9-81ED-4DB2-BD59-A6C34878D82A}">
                    <a16:rowId xmlns:a16="http://schemas.microsoft.com/office/drawing/2014/main" val="1831052829"/>
                  </a:ext>
                </a:extLst>
              </a:tr>
            </a:tbl>
          </a:graphicData>
        </a:graphic>
      </p:graphicFrame>
    </p:spTree>
    <p:extLst>
      <p:ext uri="{BB962C8B-B14F-4D97-AF65-F5344CB8AC3E}">
        <p14:creationId xmlns:p14="http://schemas.microsoft.com/office/powerpoint/2010/main" val="159548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ctrTitle"/>
          </p:nvPr>
        </p:nvSpPr>
        <p:spPr>
          <a:xfrm>
            <a:off x="824000" y="296020"/>
            <a:ext cx="4255500" cy="137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336" name="Google Shape;336;p21"/>
          <p:cNvSpPr txBox="1">
            <a:spLocks noGrp="1"/>
          </p:cNvSpPr>
          <p:nvPr>
            <p:ph type="subTitle" idx="1"/>
          </p:nvPr>
        </p:nvSpPr>
        <p:spPr>
          <a:xfrm>
            <a:off x="872126" y="1574994"/>
            <a:ext cx="7556854" cy="318839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There is a large volume of tweets concerning coronavirus in English</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Most of the users use the mobile platform, are from California and split between positive, neutral and negative connotations.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Gradient Boosted Tree performed better than the other models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Tweets per day, retweet count, followers count,  friends count and groups count are not good predictors for classifying political tweets </a:t>
            </a:r>
            <a:endParaRPr dirty="0"/>
          </a:p>
        </p:txBody>
      </p:sp>
    </p:spTree>
    <p:extLst>
      <p:ext uri="{BB962C8B-B14F-4D97-AF65-F5344CB8AC3E}">
        <p14:creationId xmlns:p14="http://schemas.microsoft.com/office/powerpoint/2010/main" val="246887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274300" y="180200"/>
            <a:ext cx="8590200" cy="38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3000" b="1" dirty="0"/>
          </a:p>
          <a:p>
            <a:pPr marL="0" lvl="0" indent="0" algn="ctr" rtl="0">
              <a:spcBef>
                <a:spcPts val="0"/>
              </a:spcBef>
              <a:spcAft>
                <a:spcPts val="0"/>
              </a:spcAft>
              <a:buNone/>
            </a:pPr>
            <a:r>
              <a:rPr lang="en" sz="3000" b="1" dirty="0"/>
              <a:t>Context Based Sentiment Analysis</a:t>
            </a:r>
            <a:endParaRPr sz="3000" b="1"/>
          </a:p>
          <a:p>
            <a:pPr marL="0" lvl="0" indent="0" algn="ctr" rtl="0">
              <a:spcBef>
                <a:spcPts val="0"/>
              </a:spcBef>
              <a:spcAft>
                <a:spcPts val="0"/>
              </a:spcAft>
              <a:buNone/>
            </a:pPr>
            <a:endParaRPr sz="2400" b="1"/>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dirty="0"/>
              <a:t>                                                          Team 1B</a:t>
            </a:r>
            <a:endParaRPr sz="2400"/>
          </a:p>
          <a:p>
            <a:pPr marL="0" lvl="0" indent="0" algn="l" rtl="0">
              <a:spcBef>
                <a:spcPts val="0"/>
              </a:spcBef>
              <a:spcAft>
                <a:spcPts val="0"/>
              </a:spcAft>
              <a:buNone/>
            </a:pPr>
            <a:r>
              <a:rPr lang="en" sz="2400" dirty="0"/>
              <a:t>                                                        Attaluri Lalith Chandra</a:t>
            </a:r>
            <a:endParaRPr sz="2400"/>
          </a:p>
          <a:p>
            <a:pPr marL="0" lvl="0" indent="0" algn="l" rtl="0">
              <a:spcBef>
                <a:spcPts val="0"/>
              </a:spcBef>
              <a:spcAft>
                <a:spcPts val="0"/>
              </a:spcAft>
              <a:buNone/>
            </a:pPr>
            <a:r>
              <a:rPr lang="en" sz="2400" dirty="0"/>
              <a:t>                                                        Karumanchi Pranitha Saroj</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dirty="0"/>
              <a:t>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ctrTitle"/>
          </p:nvPr>
        </p:nvSpPr>
        <p:spPr>
          <a:xfrm>
            <a:off x="147825" y="85225"/>
            <a:ext cx="4931700" cy="96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Abstract</a:t>
            </a:r>
            <a:endParaRPr/>
          </a:p>
        </p:txBody>
      </p:sp>
      <p:sp>
        <p:nvSpPr>
          <p:cNvPr id="283" name="Google Shape;283;p14"/>
          <p:cNvSpPr txBox="1">
            <a:spLocks noGrp="1"/>
          </p:cNvSpPr>
          <p:nvPr>
            <p:ph type="subTitle" idx="1"/>
          </p:nvPr>
        </p:nvSpPr>
        <p:spPr>
          <a:xfrm>
            <a:off x="95125" y="960050"/>
            <a:ext cx="5196300" cy="40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idea of our project  is to use Spark Streaming to do the ETL process and to implement the machine learning concepts on that data in real time.Our device source is titter data ande’d be using Streaming Content, Which is real-time data processing and using streaming API we’d do the  transformations on the RDD’S streaming set and load the data into the hive framework which is similar to the basic ETL method. We will also be executing the EDA on twitter data while capturing the databackground. Our project would also highlight the sentiment analysis  system where the tweets are populated with real-time sentiments. It also describes the keyword reasons for categorizing a tweet into positive or negative sentiment.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ctrTitle"/>
          </p:nvPr>
        </p:nvSpPr>
        <p:spPr>
          <a:xfrm>
            <a:off x="676450" y="275241"/>
            <a:ext cx="42555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Architecture Flow</a:t>
            </a:r>
            <a:endParaRPr/>
          </a:p>
        </p:txBody>
      </p:sp>
      <p:sp>
        <p:nvSpPr>
          <p:cNvPr id="289" name="Google Shape;289;p15"/>
          <p:cNvSpPr/>
          <p:nvPr/>
        </p:nvSpPr>
        <p:spPr>
          <a:xfrm>
            <a:off x="1834200" y="1086525"/>
            <a:ext cx="1665300" cy="59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3787854" y="1068137"/>
            <a:ext cx="1718100" cy="59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6056940" y="1069475"/>
            <a:ext cx="1718100" cy="59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6056666" y="2110000"/>
            <a:ext cx="1718100" cy="59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15"/>
          <p:cNvCxnSpPr>
            <a:endCxn id="298" idx="1"/>
          </p:cNvCxnSpPr>
          <p:nvPr/>
        </p:nvCxnSpPr>
        <p:spPr>
          <a:xfrm flipV="1">
            <a:off x="3513221" y="1300999"/>
            <a:ext cx="289533" cy="5287"/>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p15"/>
          <p:cNvCxnSpPr>
            <a:stCxn id="291" idx="3"/>
            <a:endCxn id="292" idx="1"/>
          </p:cNvCxnSpPr>
          <p:nvPr/>
        </p:nvCxnSpPr>
        <p:spPr>
          <a:xfrm>
            <a:off x="5505954" y="1363337"/>
            <a:ext cx="550986" cy="1338"/>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p15"/>
          <p:cNvCxnSpPr>
            <a:stCxn id="292" idx="2"/>
            <a:endCxn id="293" idx="0"/>
          </p:cNvCxnSpPr>
          <p:nvPr/>
        </p:nvCxnSpPr>
        <p:spPr>
          <a:xfrm rot="5400000">
            <a:off x="6690791" y="1884800"/>
            <a:ext cx="450125" cy="274"/>
          </a:xfrm>
          <a:prstGeom prst="straightConnector1">
            <a:avLst/>
          </a:prstGeom>
          <a:noFill/>
          <a:ln w="9525" cap="flat" cmpd="sng">
            <a:solidFill>
              <a:schemeClr val="dk2"/>
            </a:solidFill>
            <a:prstDash val="solid"/>
            <a:round/>
            <a:headEnd type="none" w="med" len="med"/>
            <a:tailEnd type="triangle" w="med" len="med"/>
          </a:ln>
        </p:spPr>
      </p:cxnSp>
      <p:sp>
        <p:nvSpPr>
          <p:cNvPr id="297" name="Google Shape;297;p15"/>
          <p:cNvSpPr txBox="1"/>
          <p:nvPr/>
        </p:nvSpPr>
        <p:spPr>
          <a:xfrm>
            <a:off x="1878701" y="1077597"/>
            <a:ext cx="1665300" cy="7099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Nunito"/>
                <a:ea typeface="Nunito"/>
                <a:cs typeface="Nunito"/>
                <a:sym typeface="Nunito"/>
              </a:rPr>
              <a:t>Data collection (Twitter API)</a:t>
            </a:r>
            <a:endParaRPr>
              <a:latin typeface="Nunito"/>
              <a:ea typeface="Nunito"/>
              <a:cs typeface="Nunito"/>
              <a:sym typeface="Nunito"/>
            </a:endParaRPr>
          </a:p>
        </p:txBody>
      </p:sp>
      <p:sp>
        <p:nvSpPr>
          <p:cNvPr id="298" name="Google Shape;298;p15"/>
          <p:cNvSpPr txBox="1"/>
          <p:nvPr/>
        </p:nvSpPr>
        <p:spPr>
          <a:xfrm>
            <a:off x="3802754" y="1093099"/>
            <a:ext cx="17181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Nunito"/>
                <a:ea typeface="Nunito"/>
                <a:cs typeface="Nunito"/>
                <a:sym typeface="Nunito"/>
              </a:rPr>
              <a:t>Streaming</a:t>
            </a:r>
          </a:p>
          <a:p>
            <a:pPr marL="0" lvl="0" indent="0" algn="ctr" rtl="0">
              <a:spcBef>
                <a:spcPts val="0"/>
              </a:spcBef>
              <a:spcAft>
                <a:spcPts val="0"/>
              </a:spcAft>
              <a:buNone/>
            </a:pPr>
            <a:r>
              <a:rPr lang="en-US" dirty="0">
                <a:latin typeface="Nunito"/>
                <a:ea typeface="Nunito"/>
                <a:cs typeface="Nunito"/>
                <a:sym typeface="Nunito"/>
              </a:rPr>
              <a:t>Client/server model</a:t>
            </a:r>
            <a:endParaRPr>
              <a:latin typeface="Nunito"/>
              <a:ea typeface="Nunito"/>
              <a:cs typeface="Nunito"/>
              <a:sym typeface="Nunito"/>
            </a:endParaRPr>
          </a:p>
        </p:txBody>
      </p:sp>
      <p:sp>
        <p:nvSpPr>
          <p:cNvPr id="299" name="Google Shape;299;p15"/>
          <p:cNvSpPr txBox="1"/>
          <p:nvPr/>
        </p:nvSpPr>
        <p:spPr>
          <a:xfrm>
            <a:off x="6196318" y="1094050"/>
            <a:ext cx="1491000" cy="5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Nunito"/>
                <a:ea typeface="Nunito"/>
                <a:cs typeface="Nunito"/>
                <a:sym typeface="Nunito"/>
              </a:rPr>
              <a:t>Train-Test (Model)</a:t>
            </a:r>
            <a:endParaRPr>
              <a:latin typeface="Nunito"/>
              <a:ea typeface="Nunito"/>
              <a:cs typeface="Nunito"/>
              <a:sym typeface="Nunito"/>
            </a:endParaRPr>
          </a:p>
        </p:txBody>
      </p:sp>
      <p:sp>
        <p:nvSpPr>
          <p:cNvPr id="300" name="Google Shape;300;p15"/>
          <p:cNvSpPr txBox="1"/>
          <p:nvPr/>
        </p:nvSpPr>
        <p:spPr>
          <a:xfrm>
            <a:off x="1892475" y="3991250"/>
            <a:ext cx="14910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42" name="Rounded Rectangle 41"/>
          <p:cNvSpPr/>
          <p:nvPr/>
        </p:nvSpPr>
        <p:spPr>
          <a:xfrm>
            <a:off x="3863856" y="2241311"/>
            <a:ext cx="1340662" cy="46063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3" name="TextBox 42"/>
          <p:cNvSpPr txBox="1"/>
          <p:nvPr/>
        </p:nvSpPr>
        <p:spPr>
          <a:xfrm>
            <a:off x="4035735" y="2310063"/>
            <a:ext cx="1051904" cy="309384"/>
          </a:xfrm>
          <a:prstGeom prst="rect">
            <a:avLst/>
          </a:prstGeom>
          <a:noFill/>
        </p:spPr>
        <p:txBody>
          <a:bodyPr wrap="square" rtlCol="0">
            <a:spAutoFit/>
          </a:bodyPr>
          <a:lstStyle/>
          <a:p>
            <a:pPr algn="ctr"/>
            <a:r>
              <a:rPr lang="en-US" dirty="0"/>
              <a:t>Hive</a:t>
            </a:r>
          </a:p>
        </p:txBody>
      </p:sp>
      <p:cxnSp>
        <p:nvCxnSpPr>
          <p:cNvPr id="45" name="Straight Arrow Connector 44"/>
          <p:cNvCxnSpPr>
            <a:endCxn id="42" idx="0"/>
          </p:cNvCxnSpPr>
          <p:nvPr/>
        </p:nvCxnSpPr>
        <p:spPr>
          <a:xfrm rot="5400000">
            <a:off x="4264336" y="1961147"/>
            <a:ext cx="550015" cy="10312"/>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56422" y="2145059"/>
            <a:ext cx="1361287" cy="523220"/>
          </a:xfrm>
          <a:prstGeom prst="rect">
            <a:avLst/>
          </a:prstGeom>
          <a:noFill/>
        </p:spPr>
        <p:txBody>
          <a:bodyPr wrap="square" rtlCol="0">
            <a:spAutoFit/>
          </a:bodyPr>
          <a:lstStyle/>
          <a:p>
            <a:pPr algn="ctr"/>
            <a:r>
              <a:rPr lang="en-US" dirty="0"/>
              <a:t>Sentiment </a:t>
            </a:r>
            <a:r>
              <a:rPr lang="en-US" dirty="0" err="1"/>
              <a:t>Comparision</a:t>
            </a:r>
            <a:endParaRPr lang="en-US" dirty="0"/>
          </a:p>
        </p:txBody>
      </p:sp>
      <p:cxnSp>
        <p:nvCxnSpPr>
          <p:cNvPr id="54" name="Straight Arrow Connector 53"/>
          <p:cNvCxnSpPr/>
          <p:nvPr/>
        </p:nvCxnSpPr>
        <p:spPr>
          <a:xfrm>
            <a:off x="5493275" y="1608794"/>
            <a:ext cx="598142" cy="563765"/>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6118917" y="3114460"/>
            <a:ext cx="1629420" cy="58439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TextBox 55"/>
          <p:cNvSpPr txBox="1"/>
          <p:nvPr/>
        </p:nvSpPr>
        <p:spPr>
          <a:xfrm>
            <a:off x="6283922" y="3141961"/>
            <a:ext cx="1430039" cy="523220"/>
          </a:xfrm>
          <a:prstGeom prst="rect">
            <a:avLst/>
          </a:prstGeom>
          <a:noFill/>
        </p:spPr>
        <p:txBody>
          <a:bodyPr wrap="square" rtlCol="0">
            <a:spAutoFit/>
          </a:bodyPr>
          <a:lstStyle/>
          <a:p>
            <a:pPr algn="ctr"/>
            <a:r>
              <a:rPr lang="en-US" dirty="0"/>
              <a:t>Comparing UDF &amp; PDF</a:t>
            </a:r>
          </a:p>
        </p:txBody>
      </p:sp>
      <p:cxnSp>
        <p:nvCxnSpPr>
          <p:cNvPr id="58" name="Straight Arrow Connector 57"/>
          <p:cNvCxnSpPr>
            <a:stCxn id="293" idx="2"/>
            <a:endCxn id="55" idx="0"/>
          </p:cNvCxnSpPr>
          <p:nvPr/>
        </p:nvCxnSpPr>
        <p:spPr>
          <a:xfrm rot="16200000" flipH="1">
            <a:off x="6717641" y="2898474"/>
            <a:ext cx="414060" cy="17911"/>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6"/>
          <p:cNvSpPr txBox="1">
            <a:spLocks noGrp="1"/>
          </p:cNvSpPr>
          <p:nvPr>
            <p:ph type="ctrTitle"/>
          </p:nvPr>
        </p:nvSpPr>
        <p:spPr>
          <a:xfrm>
            <a:off x="824000" y="159053"/>
            <a:ext cx="4255500" cy="59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Visualization</a:t>
            </a:r>
            <a:endParaRPr/>
          </a:p>
        </p:txBody>
      </p:sp>
      <p:pic>
        <p:nvPicPr>
          <p:cNvPr id="4" name="Picture 3" descr="Visualization_Location.PNG"/>
          <p:cNvPicPr>
            <a:picLocks noChangeAspect="1"/>
          </p:cNvPicPr>
          <p:nvPr/>
        </p:nvPicPr>
        <p:blipFill>
          <a:blip r:embed="rId3"/>
          <a:stretch>
            <a:fillRect/>
          </a:stretch>
        </p:blipFill>
        <p:spPr>
          <a:xfrm>
            <a:off x="779894" y="1024403"/>
            <a:ext cx="3792106" cy="1918177"/>
          </a:xfrm>
          <a:prstGeom prst="rect">
            <a:avLst/>
          </a:prstGeom>
          <a:ln>
            <a:solidFill>
              <a:schemeClr val="bg2">
                <a:lumMod val="50000"/>
              </a:schemeClr>
            </a:solidFill>
          </a:ln>
        </p:spPr>
      </p:pic>
      <p:pic>
        <p:nvPicPr>
          <p:cNvPr id="5" name="Picture 4" descr="Visualization_Positive_vs_negative.PNG"/>
          <p:cNvPicPr>
            <a:picLocks noChangeAspect="1"/>
          </p:cNvPicPr>
          <p:nvPr/>
        </p:nvPicPr>
        <p:blipFill>
          <a:blip r:embed="rId4"/>
          <a:stretch>
            <a:fillRect/>
          </a:stretch>
        </p:blipFill>
        <p:spPr>
          <a:xfrm>
            <a:off x="4970761" y="1003778"/>
            <a:ext cx="3190087" cy="1863176"/>
          </a:xfrm>
          <a:prstGeom prst="rect">
            <a:avLst/>
          </a:prstGeom>
          <a:ln>
            <a:solidFill>
              <a:schemeClr val="bg2">
                <a:lumMod val="50000"/>
              </a:schemeClr>
            </a:solidFill>
          </a:ln>
        </p:spPr>
      </p:pic>
      <p:pic>
        <p:nvPicPr>
          <p:cNvPr id="6" name="Picture 5" descr="Visualization_Sources.PNG"/>
          <p:cNvPicPr>
            <a:picLocks noChangeAspect="1"/>
          </p:cNvPicPr>
          <p:nvPr/>
        </p:nvPicPr>
        <p:blipFill>
          <a:blip r:embed="rId5"/>
          <a:stretch>
            <a:fillRect/>
          </a:stretch>
        </p:blipFill>
        <p:spPr>
          <a:xfrm>
            <a:off x="825023" y="3066333"/>
            <a:ext cx="3705725" cy="1966642"/>
          </a:xfrm>
          <a:prstGeom prst="rect">
            <a:avLst/>
          </a:prstGeom>
          <a:ln>
            <a:solidFill>
              <a:schemeClr val="bg2">
                <a:lumMod val="50000"/>
              </a:schemeClr>
            </a:solidFill>
          </a:ln>
        </p:spPr>
      </p:pic>
      <p:pic>
        <p:nvPicPr>
          <p:cNvPr id="7" name="Picture 6" descr="Visualization_top10_hashtags.PNG"/>
          <p:cNvPicPr>
            <a:picLocks noChangeAspect="1"/>
          </p:cNvPicPr>
          <p:nvPr/>
        </p:nvPicPr>
        <p:blipFill>
          <a:blip r:embed="rId6"/>
          <a:stretch>
            <a:fillRect/>
          </a:stretch>
        </p:blipFill>
        <p:spPr>
          <a:xfrm>
            <a:off x="4984511" y="3086959"/>
            <a:ext cx="3155712" cy="1889358"/>
          </a:xfrm>
          <a:prstGeom prst="rect">
            <a:avLst/>
          </a:prstGeom>
          <a:ln>
            <a:solidFill>
              <a:schemeClr val="bg2">
                <a:lumMod val="50000"/>
              </a:schemeClr>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7"/>
          <p:cNvSpPr txBox="1">
            <a:spLocks noGrp="1"/>
          </p:cNvSpPr>
          <p:nvPr>
            <p:ph type="ctrTitle"/>
          </p:nvPr>
        </p:nvSpPr>
        <p:spPr>
          <a:xfrm>
            <a:off x="126725" y="232800"/>
            <a:ext cx="4952700" cy="6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Preprocessing</a:t>
            </a:r>
            <a:endParaRPr/>
          </a:p>
        </p:txBody>
      </p:sp>
      <p:sp>
        <p:nvSpPr>
          <p:cNvPr id="312" name="Google Shape;312;p1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 name="Picture 3" descr="sentiment_analysis_textblob.PNG"/>
          <p:cNvPicPr>
            <a:picLocks noChangeAspect="1"/>
          </p:cNvPicPr>
          <p:nvPr/>
        </p:nvPicPr>
        <p:blipFill>
          <a:blip r:embed="rId3"/>
          <a:stretch>
            <a:fillRect/>
          </a:stretch>
        </p:blipFill>
        <p:spPr>
          <a:xfrm>
            <a:off x="611892" y="1050186"/>
            <a:ext cx="7713961" cy="39093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1"/>
          <p:cNvSpPr txBox="1">
            <a:spLocks noGrp="1"/>
          </p:cNvSpPr>
          <p:nvPr>
            <p:ph type="subTitle" idx="1"/>
          </p:nvPr>
        </p:nvSpPr>
        <p:spPr>
          <a:xfrm>
            <a:off x="345535" y="1196524"/>
            <a:ext cx="7556854" cy="3475155"/>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dirty="0"/>
              <a:t>The advances in science and technology have made the modern lifestyle more interactive with people through social media such as Twitter. </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Besides this personal use of Twitter, it also provides valuable information about the global threats such as COVID19 pandemic. </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We believe that Twitter messages provide instant pictures of threat that will shed light to unseen part of the pandemic.</a:t>
            </a:r>
          </a:p>
          <a:p>
            <a:pPr marL="0" lvl="0" indent="0" rtl="0">
              <a:spcBef>
                <a:spcPts val="0"/>
              </a:spcBef>
              <a:spcAft>
                <a:spcPts val="0"/>
              </a:spcAft>
              <a:buNone/>
            </a:pPr>
            <a:endParaRPr dirty="0"/>
          </a:p>
        </p:txBody>
      </p:sp>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Introduction</a:t>
            </a:r>
          </a:p>
        </p:txBody>
      </p:sp>
    </p:spTree>
    <p:extLst>
      <p:ext uri="{BB962C8B-B14F-4D97-AF65-F5344CB8AC3E}">
        <p14:creationId xmlns:p14="http://schemas.microsoft.com/office/powerpoint/2010/main" val="2766564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8"/>
          <p:cNvSpPr txBox="1">
            <a:spLocks noGrp="1"/>
          </p:cNvSpPr>
          <p:nvPr>
            <p:ph type="ctrTitle"/>
          </p:nvPr>
        </p:nvSpPr>
        <p:spPr>
          <a:xfrm>
            <a:off x="168900" y="348725"/>
            <a:ext cx="4910700" cy="81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Sentiment Analysis of Real-Time Data</a:t>
            </a:r>
            <a:endParaRPr/>
          </a:p>
        </p:txBody>
      </p:sp>
      <p:sp>
        <p:nvSpPr>
          <p:cNvPr id="318" name="Google Shape;318;p1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 name="Picture 3" descr="sentiment_table.PNG"/>
          <p:cNvPicPr>
            <a:picLocks noChangeAspect="1"/>
          </p:cNvPicPr>
          <p:nvPr/>
        </p:nvPicPr>
        <p:blipFill>
          <a:blip r:embed="rId3"/>
          <a:stretch>
            <a:fillRect/>
          </a:stretch>
        </p:blipFill>
        <p:spPr>
          <a:xfrm>
            <a:off x="721895" y="1391210"/>
            <a:ext cx="7940841" cy="351767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ctrTitle"/>
          </p:nvPr>
        </p:nvSpPr>
        <p:spPr>
          <a:xfrm>
            <a:off x="179425" y="527900"/>
            <a:ext cx="5748900" cy="111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Models-Comparision</a:t>
            </a:r>
            <a:endParaRPr/>
          </a:p>
        </p:txBody>
      </p:sp>
      <p:pic>
        <p:nvPicPr>
          <p:cNvPr id="1026" name="Picture 2"/>
          <p:cNvPicPr>
            <a:picLocks noChangeAspect="1" noChangeArrowheads="1"/>
          </p:cNvPicPr>
          <p:nvPr/>
        </p:nvPicPr>
        <p:blipFill>
          <a:blip r:embed="rId3"/>
          <a:srcRect/>
          <a:stretch>
            <a:fillRect/>
          </a:stretch>
        </p:blipFill>
        <p:spPr bwMode="auto">
          <a:xfrm>
            <a:off x="381000" y="1990725"/>
            <a:ext cx="8382000" cy="150187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0"/>
          <p:cNvSpPr txBox="1">
            <a:spLocks noGrp="1"/>
          </p:cNvSpPr>
          <p:nvPr>
            <p:ph type="ctrTitle"/>
          </p:nvPr>
        </p:nvSpPr>
        <p:spPr>
          <a:xfrm>
            <a:off x="116200" y="159025"/>
            <a:ext cx="4963200" cy="109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of Sentimental Analysis</a:t>
            </a:r>
            <a:endParaRPr/>
          </a:p>
        </p:txBody>
      </p:sp>
      <p:pic>
        <p:nvPicPr>
          <p:cNvPr id="6" name="Picture 5" descr="negative_words.PNG"/>
          <p:cNvPicPr>
            <a:picLocks noChangeAspect="1"/>
          </p:cNvPicPr>
          <p:nvPr/>
        </p:nvPicPr>
        <p:blipFill>
          <a:blip r:embed="rId3"/>
          <a:stretch>
            <a:fillRect/>
          </a:stretch>
        </p:blipFill>
        <p:spPr>
          <a:xfrm>
            <a:off x="331509" y="1436914"/>
            <a:ext cx="4137363" cy="3002560"/>
          </a:xfrm>
          <a:prstGeom prst="rect">
            <a:avLst/>
          </a:prstGeom>
        </p:spPr>
      </p:pic>
      <p:pic>
        <p:nvPicPr>
          <p:cNvPr id="7" name="Picture 6" descr="positiv_words.PNG"/>
          <p:cNvPicPr>
            <a:picLocks noChangeAspect="1"/>
          </p:cNvPicPr>
          <p:nvPr/>
        </p:nvPicPr>
        <p:blipFill>
          <a:blip r:embed="rId4"/>
          <a:stretch>
            <a:fillRect/>
          </a:stretch>
        </p:blipFill>
        <p:spPr>
          <a:xfrm>
            <a:off x="4814960" y="1464415"/>
            <a:ext cx="4109034" cy="29425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ctrTitle"/>
          </p:nvPr>
        </p:nvSpPr>
        <p:spPr>
          <a:xfrm>
            <a:off x="824000" y="296020"/>
            <a:ext cx="4255500" cy="137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336" name="Google Shape;336;p21"/>
          <p:cNvSpPr txBox="1">
            <a:spLocks noGrp="1"/>
          </p:cNvSpPr>
          <p:nvPr>
            <p:ph type="subTitle" idx="1"/>
          </p:nvPr>
        </p:nvSpPr>
        <p:spPr>
          <a:xfrm>
            <a:off x="872126" y="1574994"/>
            <a:ext cx="7556854" cy="2082606"/>
          </a:xfrm>
          <a:prstGeom prst="rect">
            <a:avLst/>
          </a:prstGeom>
        </p:spPr>
        <p:txBody>
          <a:bodyPr spcFirstLastPara="1" wrap="square" lIns="91425" tIns="91425" rIns="91425" bIns="91425" anchor="t" anchorCtr="0">
            <a:noAutofit/>
          </a:bodyPr>
          <a:lstStyle/>
          <a:p>
            <a:pPr>
              <a:buFont typeface="Arial" pitchFamily="34" charset="0"/>
              <a:buChar char="•"/>
            </a:pPr>
            <a:r>
              <a:rPr lang="en-US" sz="2000" dirty="0"/>
              <a:t>From our analysis, we conclude that the context-based model has good accuracy than the pre-trained models.</a:t>
            </a:r>
          </a:p>
          <a:p>
            <a:pPr>
              <a:buFont typeface="Arial" pitchFamily="34" charset="0"/>
              <a:buChar char="•"/>
            </a:pPr>
            <a:r>
              <a:rPr lang="en-US" sz="2000" dirty="0">
                <a:ea typeface="+mn-lt"/>
                <a:cs typeface="+mn-lt"/>
              </a:rPr>
              <a:t>Important features are </a:t>
            </a:r>
            <a:r>
              <a:rPr lang="en-US" sz="2000" dirty="0" err="1">
                <a:ea typeface="+mn-lt"/>
                <a:cs typeface="+mn-lt"/>
              </a:rPr>
              <a:t>covid</a:t>
            </a:r>
            <a:r>
              <a:rPr lang="en-US" sz="2000" dirty="0">
                <a:ea typeface="+mn-lt"/>
                <a:cs typeface="+mn-lt"/>
              </a:rPr>
              <a:t>, pandemic, death</a:t>
            </a:r>
            <a:endParaRPr lang="en-US" sz="2000" dirty="0"/>
          </a:p>
          <a:p>
            <a:pPr>
              <a:buFont typeface="Arial" pitchFamily="34" charset="0"/>
              <a:buChar char="•"/>
            </a:pPr>
            <a:r>
              <a:rPr lang="en-US" sz="2000" dirty="0">
                <a:ea typeface="+mn-lt"/>
                <a:cs typeface="+mn-lt"/>
              </a:rPr>
              <a:t>Least important features are </a:t>
            </a:r>
            <a:r>
              <a:rPr lang="en-US" sz="2000" dirty="0" err="1">
                <a:ea typeface="+mn-lt"/>
                <a:cs typeface="+mn-lt"/>
              </a:rPr>
              <a:t>aa</a:t>
            </a:r>
            <a:r>
              <a:rPr lang="en-US" sz="2000" dirty="0">
                <a:ea typeface="+mn-lt"/>
                <a:cs typeface="+mn-lt"/>
              </a:rPr>
              <a:t>, </a:t>
            </a:r>
            <a:r>
              <a:rPr lang="en-US" sz="2000" dirty="0" err="1">
                <a:ea typeface="+mn-lt"/>
                <a:cs typeface="+mn-lt"/>
              </a:rPr>
              <a:t>aarod</a:t>
            </a:r>
            <a:r>
              <a:rPr lang="en-US" sz="2000" dirty="0">
                <a:ea typeface="+mn-lt"/>
                <a:cs typeface="+mn-lt"/>
              </a:rPr>
              <a:t>, </a:t>
            </a:r>
            <a:r>
              <a:rPr lang="en-US" sz="2000" dirty="0" err="1">
                <a:ea typeface="+mn-lt"/>
                <a:cs typeface="+mn-lt"/>
              </a:rPr>
              <a:t>aahmad</a:t>
            </a:r>
            <a:r>
              <a:rPr lang="en-US" sz="2000" dirty="0">
                <a:ea typeface="+mn-lt"/>
                <a:cs typeface="+mn-lt"/>
              </a:rPr>
              <a:t>, </a:t>
            </a:r>
            <a:r>
              <a:rPr lang="en-US" sz="2000" dirty="0" err="1">
                <a:ea typeface="+mn-lt"/>
                <a:cs typeface="+mn-lt"/>
              </a:rPr>
              <a:t>aalac</a:t>
            </a:r>
            <a:r>
              <a:rPr lang="en-US" sz="2000" dirty="0">
                <a:ea typeface="+mn-lt"/>
                <a:cs typeface="+mn-lt"/>
              </a:rPr>
              <a:t>, accept</a:t>
            </a:r>
            <a:endParaRPr lang="en-US" sz="2000" dirty="0"/>
          </a:p>
          <a:p>
            <a:pPr marL="0" lvl="0" indent="0"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1"/>
          <p:cNvSpPr txBox="1">
            <a:spLocks noGrp="1"/>
          </p:cNvSpPr>
          <p:nvPr>
            <p:ph type="subTitle" idx="1"/>
          </p:nvPr>
        </p:nvSpPr>
        <p:spPr>
          <a:xfrm>
            <a:off x="345535" y="1196524"/>
            <a:ext cx="7556854" cy="3475155"/>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Twitter has been analyzed countless times involving numerous types of statistical interpretations for different reasons</a:t>
            </a:r>
          </a:p>
          <a:p>
            <a:pPr>
              <a:buFont typeface="Arial" panose="020B0604020202020204" pitchFamily="34" charset="0"/>
              <a:buChar char="•"/>
            </a:pPr>
            <a:endParaRPr lang="en-US" dirty="0"/>
          </a:p>
          <a:p>
            <a:pPr>
              <a:buFont typeface="Arial" panose="020B0604020202020204" pitchFamily="34" charset="0"/>
              <a:buChar char="•"/>
            </a:pPr>
            <a:r>
              <a:rPr lang="en-US" dirty="0"/>
              <a:t> We decided to look at the features of tweets with #</a:t>
            </a:r>
            <a:r>
              <a:rPr lang="en-US" b="1" dirty="0">
                <a:solidFill>
                  <a:srgbClr val="FF0000"/>
                </a:solidFill>
              </a:rPr>
              <a:t>Coronavirus</a:t>
            </a:r>
            <a:r>
              <a:rPr lang="en-US" dirty="0"/>
              <a:t> in </a:t>
            </a:r>
            <a:r>
              <a:rPr lang="en-US" b="1" dirty="0">
                <a:solidFill>
                  <a:srgbClr val="FF0000"/>
                </a:solidFill>
              </a:rPr>
              <a:t>English</a:t>
            </a:r>
            <a:r>
              <a:rPr lang="en-US" dirty="0"/>
              <a:t> and implement various queries on this dataset. </a:t>
            </a:r>
          </a:p>
          <a:p>
            <a:pPr>
              <a:buFont typeface="Arial" panose="020B0604020202020204" pitchFamily="34" charset="0"/>
              <a:buChar char="•"/>
            </a:pPr>
            <a:endParaRPr lang="en-US" dirty="0"/>
          </a:p>
          <a:p>
            <a:pPr>
              <a:buFont typeface="Arial" panose="020B0604020202020204" pitchFamily="34" charset="0"/>
              <a:buChar char="•"/>
            </a:pPr>
            <a:r>
              <a:rPr lang="en-US" dirty="0"/>
              <a:t>In addition, we will extend past works analyzing </a:t>
            </a:r>
            <a:r>
              <a:rPr lang="en-US" dirty="0">
                <a:solidFill>
                  <a:srgbClr val="FF0000"/>
                </a:solidFill>
              </a:rPr>
              <a:t>political tweets </a:t>
            </a:r>
            <a:r>
              <a:rPr lang="en-US" dirty="0"/>
              <a:t>and learn how features of tweets relate to its </a:t>
            </a:r>
            <a:r>
              <a:rPr lang="en-US" dirty="0">
                <a:solidFill>
                  <a:srgbClr val="FF0000"/>
                </a:solidFill>
              </a:rPr>
              <a:t>likelihood of being political</a:t>
            </a:r>
            <a:r>
              <a:rPr lang="en-US" dirty="0"/>
              <a:t>.</a:t>
            </a:r>
          </a:p>
          <a:p>
            <a:pPr marL="0" lvl="0" indent="0" rtl="0">
              <a:spcBef>
                <a:spcPts val="0"/>
              </a:spcBef>
              <a:spcAft>
                <a:spcPts val="0"/>
              </a:spcAft>
              <a:buNone/>
            </a:pPr>
            <a:endParaRPr dirty="0"/>
          </a:p>
        </p:txBody>
      </p:sp>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Background</a:t>
            </a:r>
          </a:p>
        </p:txBody>
      </p:sp>
    </p:spTree>
    <p:extLst>
      <p:ext uri="{BB962C8B-B14F-4D97-AF65-F5344CB8AC3E}">
        <p14:creationId xmlns:p14="http://schemas.microsoft.com/office/powerpoint/2010/main" val="338904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1"/>
          <p:cNvSpPr txBox="1">
            <a:spLocks noGrp="1"/>
          </p:cNvSpPr>
          <p:nvPr>
            <p:ph type="subTitle" idx="1"/>
          </p:nvPr>
        </p:nvSpPr>
        <p:spPr>
          <a:xfrm>
            <a:off x="345535" y="1196524"/>
            <a:ext cx="7556854" cy="3475155"/>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Collect tweets via Twitter4j</a:t>
            </a:r>
          </a:p>
          <a:p>
            <a:pPr>
              <a:buFont typeface="Arial" panose="020B0604020202020204" pitchFamily="34" charset="0"/>
              <a:buChar char="•"/>
            </a:pPr>
            <a:endParaRPr lang="en-US" dirty="0"/>
          </a:p>
          <a:p>
            <a:pPr>
              <a:buFont typeface="Arial" panose="020B0604020202020204" pitchFamily="34" charset="0"/>
              <a:buChar char="•"/>
            </a:pPr>
            <a:r>
              <a:rPr lang="en-US" dirty="0"/>
              <a:t>Saving to HDFS</a:t>
            </a:r>
          </a:p>
          <a:p>
            <a:pPr>
              <a:buFont typeface="Arial" panose="020B0604020202020204" pitchFamily="34" charset="0"/>
              <a:buChar char="•"/>
            </a:pPr>
            <a:endParaRPr lang="en-US" dirty="0"/>
          </a:p>
          <a:p>
            <a:pPr>
              <a:buFont typeface="Arial" panose="020B0604020202020204" pitchFamily="34" charset="0"/>
              <a:buChar char="•"/>
            </a:pPr>
            <a:r>
              <a:rPr lang="en-US" dirty="0"/>
              <a:t>Multiple Analysis with Map-Reduce Algorithms</a:t>
            </a:r>
          </a:p>
          <a:p>
            <a:pPr>
              <a:buFont typeface="Arial" panose="020B0604020202020204" pitchFamily="34" charset="0"/>
              <a:buChar char="•"/>
            </a:pPr>
            <a:endParaRPr lang="en-US" dirty="0"/>
          </a:p>
          <a:p>
            <a:pPr>
              <a:buFont typeface="Arial" panose="020B0604020202020204" pitchFamily="34" charset="0"/>
              <a:buChar char="•"/>
            </a:pPr>
            <a:r>
              <a:rPr lang="en-US" dirty="0"/>
              <a:t>Sentiment Analysis</a:t>
            </a:r>
          </a:p>
          <a:p>
            <a:pPr>
              <a:buFont typeface="Arial" panose="020B0604020202020204" pitchFamily="34" charset="0"/>
              <a:buChar char="•"/>
            </a:pPr>
            <a:endParaRPr lang="en-US" dirty="0"/>
          </a:p>
          <a:p>
            <a:pPr>
              <a:buFont typeface="Arial" panose="020B0604020202020204" pitchFamily="34" charset="0"/>
              <a:buChar char="•"/>
            </a:pPr>
            <a:r>
              <a:rPr lang="en-US" dirty="0"/>
              <a:t>Data Analysis and Visualization</a:t>
            </a:r>
          </a:p>
          <a:p>
            <a:pPr>
              <a:buFont typeface="Arial" panose="020B0604020202020204" pitchFamily="34" charset="0"/>
              <a:buChar char="•"/>
            </a:pPr>
            <a:endParaRPr lang="en-US" dirty="0"/>
          </a:p>
          <a:p>
            <a:pPr>
              <a:buFont typeface="Arial" panose="020B0604020202020204" pitchFamily="34" charset="0"/>
              <a:buChar char="•"/>
            </a:pPr>
            <a:r>
              <a:rPr lang="en-US" dirty="0"/>
              <a:t>Model Building</a:t>
            </a:r>
          </a:p>
          <a:p>
            <a:pPr>
              <a:buFont typeface="Arial" panose="020B0604020202020204" pitchFamily="34" charset="0"/>
              <a:buChar char="•"/>
            </a:pPr>
            <a:endParaRPr lang="en-US" dirty="0"/>
          </a:p>
          <a:p>
            <a:pPr>
              <a:buFont typeface="Arial" panose="020B0604020202020204" pitchFamily="34" charset="0"/>
              <a:buChar char="•"/>
            </a:pPr>
            <a:r>
              <a:rPr lang="en-US" dirty="0"/>
              <a:t>Modelling &amp; Using MLIB</a:t>
            </a:r>
          </a:p>
          <a:p>
            <a:pPr marL="0" lvl="0" indent="0" rtl="0">
              <a:spcBef>
                <a:spcPts val="0"/>
              </a:spcBef>
              <a:spcAft>
                <a:spcPts val="0"/>
              </a:spcAft>
              <a:buNone/>
            </a:pPr>
            <a:endParaRPr dirty="0"/>
          </a:p>
        </p:txBody>
      </p:sp>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Model</a:t>
            </a:r>
          </a:p>
        </p:txBody>
      </p:sp>
      <p:pic>
        <p:nvPicPr>
          <p:cNvPr id="4" name="Picture 2" descr="Flow Diagram">
            <a:extLst>
              <a:ext uri="{FF2B5EF4-FFF2-40B4-BE49-F238E27FC236}">
                <a16:creationId xmlns:a16="http://schemas.microsoft.com/office/drawing/2014/main" id="{08907EAE-BF67-4848-A93E-66A5319DB8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85" t="2591" r="8560" b="4694"/>
          <a:stretch/>
        </p:blipFill>
        <p:spPr bwMode="auto">
          <a:xfrm>
            <a:off x="5518297" y="471819"/>
            <a:ext cx="3487480" cy="41998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58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1"/>
          <p:cNvSpPr txBox="1">
            <a:spLocks noGrp="1"/>
          </p:cNvSpPr>
          <p:nvPr>
            <p:ph type="subTitle" idx="1"/>
          </p:nvPr>
        </p:nvSpPr>
        <p:spPr>
          <a:xfrm>
            <a:off x="824000" y="1245385"/>
            <a:ext cx="7556854" cy="2082606"/>
          </a:xfrm>
          <a:prstGeom prst="rect">
            <a:avLst/>
          </a:prstGeom>
        </p:spPr>
        <p:txBody>
          <a:bodyPr spcFirstLastPara="1" wrap="square" lIns="91425" tIns="91425" rIns="91425" bIns="91425" anchor="t" anchorCtr="0">
            <a:noAutofit/>
          </a:bodyPr>
          <a:lstStyle/>
          <a:p>
            <a:r>
              <a:rPr lang="en-US" dirty="0"/>
              <a:t>The data set used in this project is collected on between 2.30-6.51 UTC on March 14. </a:t>
            </a:r>
          </a:p>
          <a:p>
            <a:r>
              <a:rPr lang="en-US" dirty="0"/>
              <a:t>The data set contains 199,924 tweets.</a:t>
            </a:r>
          </a:p>
          <a:p>
            <a:r>
              <a:rPr lang="en-US" dirty="0"/>
              <a:t>Data is in json format per line.</a:t>
            </a:r>
          </a:p>
          <a:p>
            <a:r>
              <a:rPr lang="en-US" dirty="0"/>
              <a:t>The following fields are taken into account for modelling and ML.</a:t>
            </a:r>
          </a:p>
          <a:p>
            <a:pPr marL="0" indent="0"/>
            <a:r>
              <a:rPr lang="en-US" dirty="0">
                <a:solidFill>
                  <a:srgbClr val="FF0000"/>
                </a:solidFill>
              </a:rPr>
              <a:t>    id, created.at, </a:t>
            </a:r>
            <a:r>
              <a:rPr lang="en-US" dirty="0" err="1">
                <a:solidFill>
                  <a:srgbClr val="FF0000"/>
                </a:solidFill>
              </a:rPr>
              <a:t>full.text</a:t>
            </a:r>
            <a:r>
              <a:rPr lang="en-US" dirty="0">
                <a:solidFill>
                  <a:srgbClr val="FF0000"/>
                </a:solidFill>
              </a:rPr>
              <a:t>, </a:t>
            </a:r>
            <a:br>
              <a:rPr lang="en-US" dirty="0">
                <a:solidFill>
                  <a:srgbClr val="FF0000"/>
                </a:solidFill>
              </a:rPr>
            </a:br>
            <a:r>
              <a:rPr lang="en-US" dirty="0">
                <a:solidFill>
                  <a:srgbClr val="FF0000"/>
                </a:solidFill>
              </a:rPr>
              <a:t>    user.created.at, </a:t>
            </a:r>
            <a:r>
              <a:rPr lang="en-US" dirty="0" err="1">
                <a:solidFill>
                  <a:srgbClr val="FF0000"/>
                </a:solidFill>
              </a:rPr>
              <a:t>retweet.count</a:t>
            </a:r>
            <a:r>
              <a:rPr lang="en-US" dirty="0">
                <a:solidFill>
                  <a:srgbClr val="FF0000"/>
                </a:solidFill>
              </a:rPr>
              <a:t>,   </a:t>
            </a:r>
            <a:br>
              <a:rPr lang="en-US" dirty="0">
                <a:solidFill>
                  <a:srgbClr val="FF0000"/>
                </a:solidFill>
              </a:rPr>
            </a:br>
            <a:r>
              <a:rPr lang="en-US" dirty="0">
                <a:solidFill>
                  <a:srgbClr val="FF0000"/>
                </a:solidFill>
              </a:rPr>
              <a:t>    </a:t>
            </a:r>
            <a:r>
              <a:rPr lang="en-US" dirty="0" err="1">
                <a:solidFill>
                  <a:srgbClr val="FF0000"/>
                </a:solidFill>
              </a:rPr>
              <a:t>user.follower.count</a:t>
            </a:r>
            <a:r>
              <a:rPr lang="en-US" dirty="0">
                <a:solidFill>
                  <a:srgbClr val="FF0000"/>
                </a:solidFill>
              </a:rPr>
              <a:t>, </a:t>
            </a:r>
            <a:r>
              <a:rPr lang="en-US" dirty="0" err="1">
                <a:solidFill>
                  <a:srgbClr val="FF0000"/>
                </a:solidFill>
              </a:rPr>
              <a:t>user.friend.count</a:t>
            </a:r>
            <a:r>
              <a:rPr lang="en-US" dirty="0">
                <a:solidFill>
                  <a:srgbClr val="FF0000"/>
                </a:solidFill>
              </a:rPr>
              <a:t>,</a:t>
            </a:r>
            <a:br>
              <a:rPr lang="en-US" dirty="0">
                <a:solidFill>
                  <a:srgbClr val="FF0000"/>
                </a:solidFill>
              </a:rPr>
            </a:br>
            <a:r>
              <a:rPr lang="en-US" dirty="0">
                <a:solidFill>
                  <a:srgbClr val="FF0000"/>
                </a:solidFill>
              </a:rPr>
              <a:t>    </a:t>
            </a:r>
            <a:r>
              <a:rPr lang="en-US" dirty="0" err="1">
                <a:solidFill>
                  <a:srgbClr val="FF0000"/>
                </a:solidFill>
              </a:rPr>
              <a:t>user.listed.count</a:t>
            </a:r>
            <a:r>
              <a:rPr lang="en-US" dirty="0">
                <a:solidFill>
                  <a:srgbClr val="FF0000"/>
                </a:solidFill>
              </a:rPr>
              <a:t> </a:t>
            </a:r>
          </a:p>
          <a:p>
            <a:pPr marL="0" lvl="0" indent="0" rtl="0">
              <a:spcBef>
                <a:spcPts val="0"/>
              </a:spcBef>
              <a:spcAft>
                <a:spcPts val="0"/>
              </a:spcAft>
              <a:buNone/>
            </a:pPr>
            <a:endParaRPr dirty="0"/>
          </a:p>
        </p:txBody>
      </p:sp>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Dataset</a:t>
            </a:r>
          </a:p>
        </p:txBody>
      </p:sp>
    </p:spTree>
    <p:extLst>
      <p:ext uri="{BB962C8B-B14F-4D97-AF65-F5344CB8AC3E}">
        <p14:creationId xmlns:p14="http://schemas.microsoft.com/office/powerpoint/2010/main" val="216998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1"/>
          <p:cNvSpPr txBox="1">
            <a:spLocks noGrp="1"/>
          </p:cNvSpPr>
          <p:nvPr>
            <p:ph type="subTitle" idx="1"/>
          </p:nvPr>
        </p:nvSpPr>
        <p:spPr>
          <a:xfrm>
            <a:off x="824000" y="1245385"/>
            <a:ext cx="7556854" cy="2082606"/>
          </a:xfrm>
          <a:prstGeom prst="rect">
            <a:avLst/>
          </a:prstGeom>
        </p:spPr>
        <p:txBody>
          <a:bodyPr spcFirstLastPara="1" wrap="square" lIns="91425" tIns="91425" rIns="91425" bIns="91425" anchor="t" anchorCtr="0">
            <a:noAutofit/>
          </a:bodyPr>
          <a:lstStyle/>
          <a:p>
            <a:r>
              <a:rPr lang="en-US" dirty="0"/>
              <a:t>To find out the people tweeting more than others.</a:t>
            </a:r>
          </a:p>
          <a:p>
            <a:pPr marL="0" indent="0"/>
            <a:r>
              <a:rPr lang="en-US" dirty="0"/>
              <a:t> Algorithm:</a:t>
            </a:r>
          </a:p>
          <a:p>
            <a:pPr marL="685800" lvl="1" indent="-342900">
              <a:buFont typeface="+mj-lt"/>
              <a:buAutoNum type="arabicPeriod"/>
            </a:pPr>
            <a:r>
              <a:rPr lang="en-US" dirty="0"/>
              <a:t>Process all tweets and parse out tokens with ‘user.id’ str</a:t>
            </a:r>
          </a:p>
          <a:p>
            <a:pPr marL="685800" lvl="1" indent="-342900">
              <a:buFont typeface="+mj-lt"/>
              <a:buAutoNum type="arabicPeriod"/>
            </a:pPr>
            <a:r>
              <a:rPr lang="en-US" dirty="0"/>
              <a:t>Count all the ‘user.id’ str's.</a:t>
            </a:r>
          </a:p>
          <a:p>
            <a:pPr marL="685800" lvl="1" indent="-342900">
              <a:buFont typeface="+mj-lt"/>
              <a:buAutoNum type="arabicPeriod"/>
            </a:pPr>
            <a:r>
              <a:rPr lang="en-US" dirty="0"/>
              <a:t>Find out top n ‘user.id’ str's by sorting them</a:t>
            </a:r>
          </a:p>
          <a:p>
            <a:pPr marL="0" indent="0"/>
            <a:endParaRPr lang="en-US" dirty="0"/>
          </a:p>
          <a:p>
            <a:pPr marL="0" indent="0"/>
            <a:r>
              <a:rPr lang="en-US" dirty="0"/>
              <a:t>In order to perform this analysis we created 2 separate Map-Reduce jobs; </a:t>
            </a:r>
          </a:p>
          <a:p>
            <a:pPr marL="0" indent="0"/>
            <a:r>
              <a:rPr lang="en-US" dirty="0"/>
              <a:t>	first one covering from step-1 and step-2</a:t>
            </a:r>
          </a:p>
          <a:p>
            <a:pPr marL="0" indent="0"/>
            <a:r>
              <a:rPr lang="en-US" dirty="0"/>
              <a:t>            the second one covering step-3 (for sorting)</a:t>
            </a:r>
          </a:p>
          <a:p>
            <a:pPr marL="0" lvl="0" indent="0" rtl="0">
              <a:spcBef>
                <a:spcPts val="0"/>
              </a:spcBef>
              <a:spcAft>
                <a:spcPts val="0"/>
              </a:spcAft>
              <a:buNone/>
            </a:pPr>
            <a:endParaRPr dirty="0"/>
          </a:p>
        </p:txBody>
      </p:sp>
      <p:sp>
        <p:nvSpPr>
          <p:cNvPr id="6" name="Google Shape;335;p21">
            <a:extLst>
              <a:ext uri="{FF2B5EF4-FFF2-40B4-BE49-F238E27FC236}">
                <a16:creationId xmlns:a16="http://schemas.microsoft.com/office/drawing/2014/main" id="{A90BB2A7-DB84-4636-9F44-3E8097566BDD}"/>
              </a:ext>
            </a:extLst>
          </p:cNvPr>
          <p:cNvSpPr txBox="1">
            <a:spLocks/>
          </p:cNvSpPr>
          <p:nvPr/>
        </p:nvSpPr>
        <p:spPr>
          <a:xfrm>
            <a:off x="824000" y="296020"/>
            <a:ext cx="7756474" cy="7247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a:t>Preliminary Data Analysis with Map-Reduce </a:t>
            </a:r>
            <a:endParaRPr lang="en-US" sz="2800" dirty="0"/>
          </a:p>
        </p:txBody>
      </p:sp>
    </p:spTree>
    <p:extLst>
      <p:ext uri="{BB962C8B-B14F-4D97-AF65-F5344CB8AC3E}">
        <p14:creationId xmlns:p14="http://schemas.microsoft.com/office/powerpoint/2010/main" val="98342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ctrTitle"/>
          </p:nvPr>
        </p:nvSpPr>
        <p:spPr>
          <a:xfrm>
            <a:off x="824000" y="296020"/>
            <a:ext cx="7756474" cy="724706"/>
          </a:xfrm>
          <a:prstGeom prst="rect">
            <a:avLst/>
          </a:prstGeom>
        </p:spPr>
        <p:txBody>
          <a:bodyPr spcFirstLastPara="1" wrap="square" lIns="91425" tIns="91425" rIns="91425" bIns="91425" anchor="ctr" anchorCtr="0">
            <a:noAutofit/>
          </a:bodyPr>
          <a:lstStyle/>
          <a:p>
            <a:pPr lvl="0"/>
            <a:r>
              <a:rPr lang="en-US" sz="2800" dirty="0"/>
              <a:t>Preliminary Data Analysis with Map-Reduce </a:t>
            </a:r>
            <a:endParaRPr sz="2800" dirty="0"/>
          </a:p>
        </p:txBody>
      </p:sp>
      <p:pic>
        <p:nvPicPr>
          <p:cNvPr id="6" name="Picture 2">
            <a:extLst>
              <a:ext uri="{FF2B5EF4-FFF2-40B4-BE49-F238E27FC236}">
                <a16:creationId xmlns:a16="http://schemas.microsoft.com/office/drawing/2014/main" id="{F2F5F4FC-7090-4D1D-808F-F52FBCDE80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3764" y="1152525"/>
            <a:ext cx="7176472" cy="34163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74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ctrTitle"/>
          </p:nvPr>
        </p:nvSpPr>
        <p:spPr>
          <a:xfrm>
            <a:off x="824000" y="296020"/>
            <a:ext cx="7756474" cy="724706"/>
          </a:xfrm>
          <a:prstGeom prst="rect">
            <a:avLst/>
          </a:prstGeom>
        </p:spPr>
        <p:txBody>
          <a:bodyPr spcFirstLastPara="1" wrap="square" lIns="91425" tIns="91425" rIns="91425" bIns="91425" anchor="ctr" anchorCtr="0">
            <a:noAutofit/>
          </a:bodyPr>
          <a:lstStyle/>
          <a:p>
            <a:pPr lvl="0"/>
            <a:r>
              <a:rPr lang="en-US" dirty="0"/>
              <a:t>Detailed Data Analysis with Spark</a:t>
            </a:r>
            <a:endParaRPr dirty="0"/>
          </a:p>
        </p:txBody>
      </p:sp>
      <p:sp>
        <p:nvSpPr>
          <p:cNvPr id="336" name="Google Shape;336;p21"/>
          <p:cNvSpPr txBox="1">
            <a:spLocks noGrp="1"/>
          </p:cNvSpPr>
          <p:nvPr>
            <p:ph type="subTitle" idx="1"/>
          </p:nvPr>
        </p:nvSpPr>
        <p:spPr>
          <a:xfrm>
            <a:off x="824000" y="1245385"/>
            <a:ext cx="7556854" cy="2082606"/>
          </a:xfrm>
          <a:prstGeom prst="rect">
            <a:avLst/>
          </a:prstGeom>
        </p:spPr>
        <p:txBody>
          <a:bodyPr spcFirstLastPara="1" wrap="square" lIns="91425" tIns="91425" rIns="91425" bIns="91425" anchor="t" anchorCtr="0">
            <a:noAutofit/>
          </a:bodyPr>
          <a:lstStyle/>
          <a:p>
            <a:pPr>
              <a:buFont typeface="Arial" pitchFamily="34" charset="0"/>
              <a:buChar char="•"/>
            </a:pPr>
            <a:r>
              <a:rPr lang="en-US" sz="2000" dirty="0"/>
              <a:t> Before we create the model, it would best to understand the dataset we have.</a:t>
            </a:r>
          </a:p>
          <a:p>
            <a:pPr>
              <a:buFont typeface="Arial" pitchFamily="34" charset="0"/>
              <a:buChar char="•"/>
            </a:pPr>
            <a:endParaRPr lang="en-US" sz="2000" dirty="0"/>
          </a:p>
          <a:p>
            <a:pPr>
              <a:buFont typeface="Arial" pitchFamily="34" charset="0"/>
              <a:buChar char="•"/>
            </a:pPr>
            <a:r>
              <a:rPr lang="en-US" sz="2000" dirty="0"/>
              <a:t>We created 8 queries in </a:t>
            </a:r>
            <a:r>
              <a:rPr lang="en-US" sz="2000" dirty="0" err="1"/>
              <a:t>SparkSQL</a:t>
            </a:r>
            <a:r>
              <a:rPr lang="en-US" sz="2000" dirty="0"/>
              <a:t> and performed Sentiment Analysis in order to better understand the data that will eventually help us in building the model. </a:t>
            </a:r>
          </a:p>
          <a:p>
            <a:pPr>
              <a:buFont typeface="Arial" pitchFamily="34" charset="0"/>
              <a:buChar char="•"/>
            </a:pPr>
            <a:endParaRPr lang="en-US" sz="2000" dirty="0"/>
          </a:p>
          <a:p>
            <a:pPr>
              <a:buFont typeface="Arial" pitchFamily="34" charset="0"/>
              <a:buChar char="•"/>
            </a:pPr>
            <a:r>
              <a:rPr lang="en-US" sz="2000" dirty="0"/>
              <a:t>We used some other cutting edges tools such as pandas, matplotlib in addition to Apache Spark.</a:t>
            </a:r>
          </a:p>
          <a:p>
            <a:pPr marL="0" lvl="0" indent="0" rtl="0">
              <a:spcBef>
                <a:spcPts val="0"/>
              </a:spcBef>
              <a:spcAft>
                <a:spcPts val="0"/>
              </a:spcAft>
              <a:buNone/>
            </a:pPr>
            <a:endParaRPr dirty="0"/>
          </a:p>
        </p:txBody>
      </p:sp>
    </p:spTree>
    <p:extLst>
      <p:ext uri="{BB962C8B-B14F-4D97-AF65-F5344CB8AC3E}">
        <p14:creationId xmlns:p14="http://schemas.microsoft.com/office/powerpoint/2010/main" val="178198873"/>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1158</Words>
  <Application>Microsoft Office PowerPoint</Application>
  <PresentationFormat>On-screen Show (16:9)</PresentationFormat>
  <Paragraphs>217</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Nunito</vt:lpstr>
      <vt:lpstr>Arial</vt:lpstr>
      <vt:lpstr>Maven Pro</vt: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Preliminary Data Analysis with Map-Reduce </vt:lpstr>
      <vt:lpstr>Detailed Data Analysis with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Abstract</vt:lpstr>
      <vt:lpstr>Architecture Flow</vt:lpstr>
      <vt:lpstr>Data Visualization</vt:lpstr>
      <vt:lpstr>Data Preprocessing</vt:lpstr>
      <vt:lpstr>Sentiment Analysis of Real-Time Data</vt:lpstr>
      <vt:lpstr>Models-Comparision</vt:lpstr>
      <vt:lpstr>Features of Sentimental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dc:creator>
  <cp:lastModifiedBy>Jonathan Wolfe</cp:lastModifiedBy>
  <cp:revision>20</cp:revision>
  <dcterms:modified xsi:type="dcterms:W3CDTF">2020-05-13T09:41:33Z</dcterms:modified>
</cp:coreProperties>
</file>