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Nunito" charset="0"/>
      <p:regular r:id="rId12"/>
      <p:bold r:id="rId13"/>
      <p:italic r:id="rId14"/>
      <p:boldItalic r:id="rId15"/>
    </p:embeddedFont>
    <p:embeddedFont>
      <p:font typeface="Maven Pro"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75f6be231_0_20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75f6be231_0_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75f6be231_0_2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75f6be231_0_2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75f6be231_0_2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75f6be231_0_2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75f6be231_0_2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75f6be231_0_2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75f6be231_0_2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75f6be231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5f6be231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75f6be231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775f6be231_0_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775f6be231_0_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274300" y="180200"/>
            <a:ext cx="8590200" cy="38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3000" b="1" dirty="0" smtClean="0"/>
          </a:p>
          <a:p>
            <a:pPr marL="0" lvl="0" indent="0" algn="ctr" rtl="0">
              <a:spcBef>
                <a:spcPts val="0"/>
              </a:spcBef>
              <a:spcAft>
                <a:spcPts val="0"/>
              </a:spcAft>
              <a:buNone/>
            </a:pPr>
            <a:r>
              <a:rPr lang="en" sz="3000" b="1" dirty="0" smtClean="0"/>
              <a:t>Context </a:t>
            </a:r>
            <a:r>
              <a:rPr lang="en" sz="3000" b="1" dirty="0"/>
              <a:t>Based Sentiment Analysis</a:t>
            </a:r>
            <a:endParaRPr sz="3000" b="1"/>
          </a:p>
          <a:p>
            <a:pPr marL="0" lvl="0" indent="0" algn="ctr" rtl="0">
              <a:spcBef>
                <a:spcPts val="0"/>
              </a:spcBef>
              <a:spcAft>
                <a:spcPts val="0"/>
              </a:spcAft>
              <a:buNone/>
            </a:pPr>
            <a:endParaRPr sz="2400" b="1"/>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dirty="0"/>
              <a:t>                                                          </a:t>
            </a:r>
            <a:r>
              <a:rPr lang="en" sz="2400" dirty="0" smtClean="0"/>
              <a:t>Team 1B</a:t>
            </a:r>
            <a:endParaRPr sz="2400"/>
          </a:p>
          <a:p>
            <a:pPr marL="0" lvl="0" indent="0" algn="l" rtl="0">
              <a:spcBef>
                <a:spcPts val="0"/>
              </a:spcBef>
              <a:spcAft>
                <a:spcPts val="0"/>
              </a:spcAft>
              <a:buNone/>
            </a:pPr>
            <a:r>
              <a:rPr lang="en" sz="2400" dirty="0"/>
              <a:t>                                                        Attaluri Lalith Chandra</a:t>
            </a:r>
            <a:endParaRPr sz="2400"/>
          </a:p>
          <a:p>
            <a:pPr marL="0" lvl="0" indent="0" algn="l" rtl="0">
              <a:spcBef>
                <a:spcPts val="0"/>
              </a:spcBef>
              <a:spcAft>
                <a:spcPts val="0"/>
              </a:spcAft>
              <a:buNone/>
            </a:pPr>
            <a:r>
              <a:rPr lang="en" sz="2400" dirty="0"/>
              <a:t>                                                        Karumanchi Pranitha Saroj</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dirty="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ctrTitle"/>
          </p:nvPr>
        </p:nvSpPr>
        <p:spPr>
          <a:xfrm>
            <a:off x="147825" y="85225"/>
            <a:ext cx="4931700" cy="96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Abstract</a:t>
            </a:r>
            <a:endParaRPr/>
          </a:p>
        </p:txBody>
      </p:sp>
      <p:sp>
        <p:nvSpPr>
          <p:cNvPr id="283" name="Google Shape;283;p14"/>
          <p:cNvSpPr txBox="1">
            <a:spLocks noGrp="1"/>
          </p:cNvSpPr>
          <p:nvPr>
            <p:ph type="subTitle" idx="1"/>
          </p:nvPr>
        </p:nvSpPr>
        <p:spPr>
          <a:xfrm>
            <a:off x="95125" y="960050"/>
            <a:ext cx="5196300" cy="40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idea of our project  is to use Spark Streaming to do the ETL process and to implement the machine learning concepts on that data in real time.Our device source is titter data ande’d be using Streaming Content, Which is real-time data processing and using streaming API we’d do the  transformations on the RDD’S streaming set and load the data into the hive framework which is similar to the basic ETL method. We will also be executing the EDA on twitter data while capturing the databackground. Our project would also highlight the sentiment analysis  system where the tweets are populated with real-time sentiments. It also describes the keyword reasons for categorizing a tweet into positive or negative sentiment.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ctrTitle"/>
          </p:nvPr>
        </p:nvSpPr>
        <p:spPr>
          <a:xfrm>
            <a:off x="676450" y="275241"/>
            <a:ext cx="42555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Architecture Flow</a:t>
            </a:r>
            <a:endParaRPr/>
          </a:p>
        </p:txBody>
      </p:sp>
      <p:sp>
        <p:nvSpPr>
          <p:cNvPr id="289" name="Google Shape;289;p15"/>
          <p:cNvSpPr/>
          <p:nvPr/>
        </p:nvSpPr>
        <p:spPr>
          <a:xfrm>
            <a:off x="1834200" y="1086525"/>
            <a:ext cx="1665300" cy="59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txBox="1">
            <a:spLocks noGrp="1"/>
          </p:cNvSpPr>
          <p:nvPr>
            <p:ph type="subTitle" idx="1"/>
          </p:nvPr>
        </p:nvSpPr>
        <p:spPr>
          <a:xfrm>
            <a:off x="824000" y="907350"/>
            <a:ext cx="4255500" cy="40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5"/>
          <p:cNvSpPr/>
          <p:nvPr/>
        </p:nvSpPr>
        <p:spPr>
          <a:xfrm>
            <a:off x="3787854" y="1068137"/>
            <a:ext cx="1718100" cy="59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6056940" y="1069475"/>
            <a:ext cx="1718100" cy="59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6056666" y="2110000"/>
            <a:ext cx="1718100" cy="59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15"/>
          <p:cNvCxnSpPr>
            <a:endCxn id="298" idx="1"/>
          </p:cNvCxnSpPr>
          <p:nvPr/>
        </p:nvCxnSpPr>
        <p:spPr>
          <a:xfrm flipV="1">
            <a:off x="3513221" y="1300999"/>
            <a:ext cx="289533" cy="5287"/>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p15"/>
          <p:cNvCxnSpPr>
            <a:stCxn id="291" idx="3"/>
            <a:endCxn id="292" idx="1"/>
          </p:cNvCxnSpPr>
          <p:nvPr/>
        </p:nvCxnSpPr>
        <p:spPr>
          <a:xfrm>
            <a:off x="5505954" y="1363337"/>
            <a:ext cx="550986" cy="1338"/>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p15"/>
          <p:cNvCxnSpPr>
            <a:stCxn id="292" idx="2"/>
            <a:endCxn id="293" idx="0"/>
          </p:cNvCxnSpPr>
          <p:nvPr/>
        </p:nvCxnSpPr>
        <p:spPr>
          <a:xfrm rot="5400000">
            <a:off x="6690791" y="1884800"/>
            <a:ext cx="450125" cy="274"/>
          </a:xfrm>
          <a:prstGeom prst="straightConnector1">
            <a:avLst/>
          </a:prstGeom>
          <a:noFill/>
          <a:ln w="9525" cap="flat" cmpd="sng">
            <a:solidFill>
              <a:schemeClr val="dk2"/>
            </a:solidFill>
            <a:prstDash val="solid"/>
            <a:round/>
            <a:headEnd type="none" w="med" len="med"/>
            <a:tailEnd type="triangle" w="med" len="med"/>
          </a:ln>
        </p:spPr>
      </p:cxnSp>
      <p:sp>
        <p:nvSpPr>
          <p:cNvPr id="297" name="Google Shape;297;p15"/>
          <p:cNvSpPr txBox="1"/>
          <p:nvPr/>
        </p:nvSpPr>
        <p:spPr>
          <a:xfrm>
            <a:off x="1878701" y="1077597"/>
            <a:ext cx="1665300" cy="7099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Nunito"/>
                <a:ea typeface="Nunito"/>
                <a:cs typeface="Nunito"/>
                <a:sym typeface="Nunito"/>
              </a:rPr>
              <a:t>Data collection (Twitter API)</a:t>
            </a:r>
            <a:endParaRPr>
              <a:latin typeface="Nunito"/>
              <a:ea typeface="Nunito"/>
              <a:cs typeface="Nunito"/>
              <a:sym typeface="Nunito"/>
            </a:endParaRPr>
          </a:p>
        </p:txBody>
      </p:sp>
      <p:sp>
        <p:nvSpPr>
          <p:cNvPr id="298" name="Google Shape;298;p15"/>
          <p:cNvSpPr txBox="1"/>
          <p:nvPr/>
        </p:nvSpPr>
        <p:spPr>
          <a:xfrm>
            <a:off x="3802754" y="1093099"/>
            <a:ext cx="17181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Nunito"/>
                <a:ea typeface="Nunito"/>
                <a:cs typeface="Nunito"/>
                <a:sym typeface="Nunito"/>
              </a:rPr>
              <a:t>Streaming</a:t>
            </a:r>
          </a:p>
          <a:p>
            <a:pPr marL="0" lvl="0" indent="0" algn="ctr" rtl="0">
              <a:spcBef>
                <a:spcPts val="0"/>
              </a:spcBef>
              <a:spcAft>
                <a:spcPts val="0"/>
              </a:spcAft>
              <a:buNone/>
            </a:pPr>
            <a:r>
              <a:rPr lang="en-US" dirty="0" smtClean="0">
                <a:latin typeface="Nunito"/>
                <a:ea typeface="Nunito"/>
                <a:cs typeface="Nunito"/>
                <a:sym typeface="Nunito"/>
              </a:rPr>
              <a:t>Client/server model</a:t>
            </a:r>
            <a:endParaRPr>
              <a:latin typeface="Nunito"/>
              <a:ea typeface="Nunito"/>
              <a:cs typeface="Nunito"/>
              <a:sym typeface="Nunito"/>
            </a:endParaRPr>
          </a:p>
        </p:txBody>
      </p:sp>
      <p:sp>
        <p:nvSpPr>
          <p:cNvPr id="299" name="Google Shape;299;p15"/>
          <p:cNvSpPr txBox="1"/>
          <p:nvPr/>
        </p:nvSpPr>
        <p:spPr>
          <a:xfrm>
            <a:off x="6196318" y="1094050"/>
            <a:ext cx="1491000" cy="5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Nunito"/>
                <a:ea typeface="Nunito"/>
                <a:cs typeface="Nunito"/>
                <a:sym typeface="Nunito"/>
              </a:rPr>
              <a:t>Train-Test (Model)</a:t>
            </a:r>
            <a:endParaRPr>
              <a:latin typeface="Nunito"/>
              <a:ea typeface="Nunito"/>
              <a:cs typeface="Nunito"/>
              <a:sym typeface="Nunito"/>
            </a:endParaRPr>
          </a:p>
        </p:txBody>
      </p:sp>
      <p:sp>
        <p:nvSpPr>
          <p:cNvPr id="300" name="Google Shape;300;p15"/>
          <p:cNvSpPr txBox="1"/>
          <p:nvPr/>
        </p:nvSpPr>
        <p:spPr>
          <a:xfrm>
            <a:off x="1892475" y="3991250"/>
            <a:ext cx="14910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42" name="Rounded Rectangle 41"/>
          <p:cNvSpPr/>
          <p:nvPr/>
        </p:nvSpPr>
        <p:spPr>
          <a:xfrm>
            <a:off x="3863856" y="2241311"/>
            <a:ext cx="1340662" cy="46063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3" name="TextBox 42"/>
          <p:cNvSpPr txBox="1"/>
          <p:nvPr/>
        </p:nvSpPr>
        <p:spPr>
          <a:xfrm>
            <a:off x="4035735" y="2310063"/>
            <a:ext cx="1051904" cy="309384"/>
          </a:xfrm>
          <a:prstGeom prst="rect">
            <a:avLst/>
          </a:prstGeom>
          <a:noFill/>
        </p:spPr>
        <p:txBody>
          <a:bodyPr wrap="square" rtlCol="0">
            <a:spAutoFit/>
          </a:bodyPr>
          <a:lstStyle/>
          <a:p>
            <a:pPr algn="ctr"/>
            <a:r>
              <a:rPr lang="en-US" dirty="0" smtClean="0"/>
              <a:t>Hive</a:t>
            </a:r>
            <a:endParaRPr lang="en-US" dirty="0"/>
          </a:p>
        </p:txBody>
      </p:sp>
      <p:cxnSp>
        <p:nvCxnSpPr>
          <p:cNvPr id="45" name="Straight Arrow Connector 44"/>
          <p:cNvCxnSpPr>
            <a:endCxn id="42" idx="0"/>
          </p:cNvCxnSpPr>
          <p:nvPr/>
        </p:nvCxnSpPr>
        <p:spPr>
          <a:xfrm rot="5400000">
            <a:off x="4264336" y="1961147"/>
            <a:ext cx="550015" cy="10312"/>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56422" y="2145059"/>
            <a:ext cx="1361287" cy="523220"/>
          </a:xfrm>
          <a:prstGeom prst="rect">
            <a:avLst/>
          </a:prstGeom>
          <a:noFill/>
        </p:spPr>
        <p:txBody>
          <a:bodyPr wrap="square" rtlCol="0">
            <a:spAutoFit/>
          </a:bodyPr>
          <a:lstStyle/>
          <a:p>
            <a:pPr algn="ctr"/>
            <a:r>
              <a:rPr lang="en-US" dirty="0" smtClean="0"/>
              <a:t>Sentiment </a:t>
            </a:r>
            <a:r>
              <a:rPr lang="en-US" dirty="0" err="1" smtClean="0"/>
              <a:t>Comparision</a:t>
            </a:r>
            <a:endParaRPr lang="en-US" dirty="0"/>
          </a:p>
        </p:txBody>
      </p:sp>
      <p:cxnSp>
        <p:nvCxnSpPr>
          <p:cNvPr id="54" name="Straight Arrow Connector 53"/>
          <p:cNvCxnSpPr/>
          <p:nvPr/>
        </p:nvCxnSpPr>
        <p:spPr>
          <a:xfrm>
            <a:off x="5493275" y="1608794"/>
            <a:ext cx="598142" cy="563765"/>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6118917" y="3114460"/>
            <a:ext cx="1629420" cy="58439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TextBox 55"/>
          <p:cNvSpPr txBox="1"/>
          <p:nvPr/>
        </p:nvSpPr>
        <p:spPr>
          <a:xfrm>
            <a:off x="6283922" y="3141961"/>
            <a:ext cx="1430039" cy="523220"/>
          </a:xfrm>
          <a:prstGeom prst="rect">
            <a:avLst/>
          </a:prstGeom>
          <a:noFill/>
        </p:spPr>
        <p:txBody>
          <a:bodyPr wrap="square" rtlCol="0">
            <a:spAutoFit/>
          </a:bodyPr>
          <a:lstStyle/>
          <a:p>
            <a:pPr algn="ctr"/>
            <a:r>
              <a:rPr lang="en-US" dirty="0" smtClean="0"/>
              <a:t>Comparing UDF &amp; PDF</a:t>
            </a:r>
            <a:endParaRPr lang="en-US" dirty="0"/>
          </a:p>
        </p:txBody>
      </p:sp>
      <p:cxnSp>
        <p:nvCxnSpPr>
          <p:cNvPr id="58" name="Straight Arrow Connector 57"/>
          <p:cNvCxnSpPr>
            <a:stCxn id="293" idx="2"/>
            <a:endCxn id="55" idx="0"/>
          </p:cNvCxnSpPr>
          <p:nvPr/>
        </p:nvCxnSpPr>
        <p:spPr>
          <a:xfrm rot="16200000" flipH="1">
            <a:off x="6717641" y="2898474"/>
            <a:ext cx="414060" cy="17911"/>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6"/>
          <p:cNvSpPr txBox="1">
            <a:spLocks noGrp="1"/>
          </p:cNvSpPr>
          <p:nvPr>
            <p:ph type="ctrTitle"/>
          </p:nvPr>
        </p:nvSpPr>
        <p:spPr>
          <a:xfrm>
            <a:off x="824000" y="159053"/>
            <a:ext cx="4255500" cy="59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Visualization</a:t>
            </a:r>
            <a:endParaRPr/>
          </a:p>
        </p:txBody>
      </p:sp>
      <p:sp>
        <p:nvSpPr>
          <p:cNvPr id="306" name="Google Shape;306;p16"/>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 name="Picture 3" descr="Visualization_Location.PNG"/>
          <p:cNvPicPr>
            <a:picLocks noChangeAspect="1"/>
          </p:cNvPicPr>
          <p:nvPr/>
        </p:nvPicPr>
        <p:blipFill>
          <a:blip r:embed="rId3"/>
          <a:stretch>
            <a:fillRect/>
          </a:stretch>
        </p:blipFill>
        <p:spPr>
          <a:xfrm>
            <a:off x="779894" y="1024403"/>
            <a:ext cx="3792106" cy="1918177"/>
          </a:xfrm>
          <a:prstGeom prst="rect">
            <a:avLst/>
          </a:prstGeom>
          <a:ln>
            <a:solidFill>
              <a:schemeClr val="bg2">
                <a:lumMod val="50000"/>
              </a:schemeClr>
            </a:solidFill>
          </a:ln>
        </p:spPr>
      </p:pic>
      <p:pic>
        <p:nvPicPr>
          <p:cNvPr id="5" name="Picture 4" descr="Visualization_Positive_vs_negative.PNG"/>
          <p:cNvPicPr>
            <a:picLocks noChangeAspect="1"/>
          </p:cNvPicPr>
          <p:nvPr/>
        </p:nvPicPr>
        <p:blipFill>
          <a:blip r:embed="rId4"/>
          <a:stretch>
            <a:fillRect/>
          </a:stretch>
        </p:blipFill>
        <p:spPr>
          <a:xfrm>
            <a:off x="4970761" y="1003778"/>
            <a:ext cx="3190087" cy="1863176"/>
          </a:xfrm>
          <a:prstGeom prst="rect">
            <a:avLst/>
          </a:prstGeom>
          <a:ln>
            <a:solidFill>
              <a:schemeClr val="bg2">
                <a:lumMod val="50000"/>
              </a:schemeClr>
            </a:solidFill>
          </a:ln>
        </p:spPr>
      </p:pic>
      <p:pic>
        <p:nvPicPr>
          <p:cNvPr id="6" name="Picture 5" descr="Visualization_Sources.PNG"/>
          <p:cNvPicPr>
            <a:picLocks noChangeAspect="1"/>
          </p:cNvPicPr>
          <p:nvPr/>
        </p:nvPicPr>
        <p:blipFill>
          <a:blip r:embed="rId5"/>
          <a:stretch>
            <a:fillRect/>
          </a:stretch>
        </p:blipFill>
        <p:spPr>
          <a:xfrm>
            <a:off x="825023" y="3066333"/>
            <a:ext cx="3705725" cy="1966642"/>
          </a:xfrm>
          <a:prstGeom prst="rect">
            <a:avLst/>
          </a:prstGeom>
          <a:ln>
            <a:solidFill>
              <a:schemeClr val="bg2">
                <a:lumMod val="50000"/>
              </a:schemeClr>
            </a:solidFill>
          </a:ln>
        </p:spPr>
      </p:pic>
      <p:pic>
        <p:nvPicPr>
          <p:cNvPr id="7" name="Picture 6" descr="Visualization_top10_hashtags.PNG"/>
          <p:cNvPicPr>
            <a:picLocks noChangeAspect="1"/>
          </p:cNvPicPr>
          <p:nvPr/>
        </p:nvPicPr>
        <p:blipFill>
          <a:blip r:embed="rId6"/>
          <a:stretch>
            <a:fillRect/>
          </a:stretch>
        </p:blipFill>
        <p:spPr>
          <a:xfrm>
            <a:off x="4984511" y="3086959"/>
            <a:ext cx="3155712" cy="1889358"/>
          </a:xfrm>
          <a:prstGeom prst="rect">
            <a:avLst/>
          </a:prstGeom>
          <a:ln>
            <a:solidFill>
              <a:schemeClr val="bg2">
                <a:lumMod val="50000"/>
              </a:schemeClr>
            </a:solid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7"/>
          <p:cNvSpPr txBox="1">
            <a:spLocks noGrp="1"/>
          </p:cNvSpPr>
          <p:nvPr>
            <p:ph type="ctrTitle"/>
          </p:nvPr>
        </p:nvSpPr>
        <p:spPr>
          <a:xfrm>
            <a:off x="126725" y="232800"/>
            <a:ext cx="4952700" cy="6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Preprocessing</a:t>
            </a:r>
            <a:endParaRPr/>
          </a:p>
        </p:txBody>
      </p:sp>
      <p:sp>
        <p:nvSpPr>
          <p:cNvPr id="312" name="Google Shape;312;p1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 name="Picture 3" descr="sentiment_analysis_textblob.PNG"/>
          <p:cNvPicPr>
            <a:picLocks noChangeAspect="1"/>
          </p:cNvPicPr>
          <p:nvPr/>
        </p:nvPicPr>
        <p:blipFill>
          <a:blip r:embed="rId3"/>
          <a:stretch>
            <a:fillRect/>
          </a:stretch>
        </p:blipFill>
        <p:spPr>
          <a:xfrm>
            <a:off x="611892" y="1050186"/>
            <a:ext cx="7713961" cy="39093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8"/>
          <p:cNvSpPr txBox="1">
            <a:spLocks noGrp="1"/>
          </p:cNvSpPr>
          <p:nvPr>
            <p:ph type="ctrTitle"/>
          </p:nvPr>
        </p:nvSpPr>
        <p:spPr>
          <a:xfrm>
            <a:off x="168900" y="348725"/>
            <a:ext cx="4910700" cy="81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Sentiment Analysis of Real-Time Data</a:t>
            </a:r>
            <a:endParaRPr/>
          </a:p>
        </p:txBody>
      </p:sp>
      <p:sp>
        <p:nvSpPr>
          <p:cNvPr id="318" name="Google Shape;318;p18"/>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 name="Picture 3" descr="sentiment_table.PNG"/>
          <p:cNvPicPr>
            <a:picLocks noChangeAspect="1"/>
          </p:cNvPicPr>
          <p:nvPr/>
        </p:nvPicPr>
        <p:blipFill>
          <a:blip r:embed="rId3"/>
          <a:stretch>
            <a:fillRect/>
          </a:stretch>
        </p:blipFill>
        <p:spPr>
          <a:xfrm>
            <a:off x="721895" y="1391210"/>
            <a:ext cx="7940841" cy="35176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ctrTitle"/>
          </p:nvPr>
        </p:nvSpPr>
        <p:spPr>
          <a:xfrm>
            <a:off x="179425" y="527900"/>
            <a:ext cx="5748900" cy="111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Models-Comparision</a:t>
            </a:r>
            <a:endParaRPr/>
          </a:p>
        </p:txBody>
      </p:sp>
      <p:sp>
        <p:nvSpPr>
          <p:cNvPr id="324" name="Google Shape;324;p19"/>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3"/>
          <a:srcRect/>
          <a:stretch>
            <a:fillRect/>
          </a:stretch>
        </p:blipFill>
        <p:spPr bwMode="auto">
          <a:xfrm>
            <a:off x="381000" y="1990725"/>
            <a:ext cx="8382000" cy="150187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0"/>
          <p:cNvSpPr txBox="1">
            <a:spLocks noGrp="1"/>
          </p:cNvSpPr>
          <p:nvPr>
            <p:ph type="ctrTitle"/>
          </p:nvPr>
        </p:nvSpPr>
        <p:spPr>
          <a:xfrm>
            <a:off x="116200" y="159025"/>
            <a:ext cx="4963200" cy="109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of Sentimental Analysis</a:t>
            </a:r>
            <a:endParaRPr/>
          </a:p>
        </p:txBody>
      </p:sp>
      <p:sp>
        <p:nvSpPr>
          <p:cNvPr id="330" name="Google Shape;330;p20"/>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6" name="Picture 5" descr="negative_words.PNG"/>
          <p:cNvPicPr>
            <a:picLocks noChangeAspect="1"/>
          </p:cNvPicPr>
          <p:nvPr/>
        </p:nvPicPr>
        <p:blipFill>
          <a:blip r:embed="rId3"/>
          <a:stretch>
            <a:fillRect/>
          </a:stretch>
        </p:blipFill>
        <p:spPr>
          <a:xfrm>
            <a:off x="331509" y="1436914"/>
            <a:ext cx="4137363" cy="3002560"/>
          </a:xfrm>
          <a:prstGeom prst="rect">
            <a:avLst/>
          </a:prstGeom>
        </p:spPr>
      </p:pic>
      <p:pic>
        <p:nvPicPr>
          <p:cNvPr id="7" name="Picture 6" descr="positiv_words.PNG"/>
          <p:cNvPicPr>
            <a:picLocks noChangeAspect="1"/>
          </p:cNvPicPr>
          <p:nvPr/>
        </p:nvPicPr>
        <p:blipFill>
          <a:blip r:embed="rId4"/>
          <a:stretch>
            <a:fillRect/>
          </a:stretch>
        </p:blipFill>
        <p:spPr>
          <a:xfrm>
            <a:off x="4814960" y="1464415"/>
            <a:ext cx="4109034" cy="29425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ctrTitle"/>
          </p:nvPr>
        </p:nvSpPr>
        <p:spPr>
          <a:xfrm>
            <a:off x="824000" y="296020"/>
            <a:ext cx="4255500" cy="137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336" name="Google Shape;336;p21"/>
          <p:cNvSpPr txBox="1">
            <a:spLocks noGrp="1"/>
          </p:cNvSpPr>
          <p:nvPr>
            <p:ph type="subTitle" idx="1"/>
          </p:nvPr>
        </p:nvSpPr>
        <p:spPr>
          <a:xfrm>
            <a:off x="872126" y="1574994"/>
            <a:ext cx="7556854" cy="2082606"/>
          </a:xfrm>
          <a:prstGeom prst="rect">
            <a:avLst/>
          </a:prstGeom>
        </p:spPr>
        <p:txBody>
          <a:bodyPr spcFirstLastPara="1" wrap="square" lIns="91425" tIns="91425" rIns="91425" bIns="91425" anchor="t" anchorCtr="0">
            <a:noAutofit/>
          </a:bodyPr>
          <a:lstStyle/>
          <a:p>
            <a:pPr>
              <a:buFont typeface="Arial" pitchFamily="34" charset="0"/>
              <a:buChar char="•"/>
            </a:pPr>
            <a:r>
              <a:rPr lang="en-US" sz="2000" dirty="0" smtClean="0"/>
              <a:t>From our analysis, we conclude that the context-based model has good accuracy </a:t>
            </a:r>
            <a:r>
              <a:rPr lang="en-US" sz="2000" dirty="0" smtClean="0"/>
              <a:t>than </a:t>
            </a:r>
            <a:r>
              <a:rPr lang="en-US" sz="2000" dirty="0" smtClean="0"/>
              <a:t>the pre-trained models.</a:t>
            </a:r>
          </a:p>
          <a:p>
            <a:pPr>
              <a:buFont typeface="Arial" pitchFamily="34" charset="0"/>
              <a:buChar char="•"/>
            </a:pPr>
            <a:r>
              <a:rPr lang="en-US" sz="2000" dirty="0" smtClean="0">
                <a:ea typeface="+mn-lt"/>
                <a:cs typeface="+mn-lt"/>
              </a:rPr>
              <a:t>Important features are </a:t>
            </a:r>
            <a:r>
              <a:rPr lang="en-US" sz="2000" dirty="0" err="1" smtClean="0">
                <a:ea typeface="+mn-lt"/>
                <a:cs typeface="+mn-lt"/>
              </a:rPr>
              <a:t>covid</a:t>
            </a:r>
            <a:r>
              <a:rPr lang="en-US" sz="2000" dirty="0" smtClean="0">
                <a:ea typeface="+mn-lt"/>
                <a:cs typeface="+mn-lt"/>
              </a:rPr>
              <a:t>, pandemic, death</a:t>
            </a:r>
            <a:endParaRPr lang="en-US" sz="2000" dirty="0" smtClean="0"/>
          </a:p>
          <a:p>
            <a:pPr>
              <a:buFont typeface="Arial" pitchFamily="34" charset="0"/>
              <a:buChar char="•"/>
            </a:pPr>
            <a:r>
              <a:rPr lang="en-US" sz="2000" dirty="0" smtClean="0">
                <a:ea typeface="+mn-lt"/>
                <a:cs typeface="+mn-lt"/>
              </a:rPr>
              <a:t>Least important features are </a:t>
            </a:r>
            <a:r>
              <a:rPr lang="en-US" sz="2000" dirty="0" err="1" smtClean="0">
                <a:ea typeface="+mn-lt"/>
                <a:cs typeface="+mn-lt"/>
              </a:rPr>
              <a:t>aa</a:t>
            </a:r>
            <a:r>
              <a:rPr lang="en-US" sz="2000" dirty="0" smtClean="0">
                <a:ea typeface="+mn-lt"/>
                <a:cs typeface="+mn-lt"/>
              </a:rPr>
              <a:t>, </a:t>
            </a:r>
            <a:r>
              <a:rPr lang="en-US" sz="2000" dirty="0" err="1" smtClean="0">
                <a:ea typeface="+mn-lt"/>
                <a:cs typeface="+mn-lt"/>
              </a:rPr>
              <a:t>aarod</a:t>
            </a:r>
            <a:r>
              <a:rPr lang="en-US" sz="2000" dirty="0" smtClean="0">
                <a:ea typeface="+mn-lt"/>
                <a:cs typeface="+mn-lt"/>
              </a:rPr>
              <a:t>, </a:t>
            </a:r>
            <a:r>
              <a:rPr lang="en-US" sz="2000" dirty="0" err="1" smtClean="0">
                <a:ea typeface="+mn-lt"/>
                <a:cs typeface="+mn-lt"/>
              </a:rPr>
              <a:t>aahmad</a:t>
            </a:r>
            <a:r>
              <a:rPr lang="en-US" sz="2000" dirty="0" smtClean="0">
                <a:ea typeface="+mn-lt"/>
                <a:cs typeface="+mn-lt"/>
              </a:rPr>
              <a:t>, </a:t>
            </a:r>
            <a:r>
              <a:rPr lang="en-US" sz="2000" dirty="0" err="1" smtClean="0">
                <a:ea typeface="+mn-lt"/>
                <a:cs typeface="+mn-lt"/>
              </a:rPr>
              <a:t>aalac</a:t>
            </a:r>
            <a:r>
              <a:rPr lang="en-US" sz="2000" dirty="0" smtClean="0">
                <a:ea typeface="+mn-lt"/>
                <a:cs typeface="+mn-lt"/>
              </a:rPr>
              <a:t>, accept</a:t>
            </a:r>
            <a:endParaRPr lang="en-US" sz="2000" dirty="0" smtClean="0"/>
          </a:p>
          <a:p>
            <a:pPr marL="0" lvl="0" indent="0"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180</Words>
  <PresentationFormat>On-screen Show (16:9)</PresentationFormat>
  <Paragraphs>34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Nunito</vt:lpstr>
      <vt:lpstr>Maven Pro</vt:lpstr>
      <vt:lpstr>Momentum</vt:lpstr>
      <vt:lpstr>Slide 1</vt:lpstr>
      <vt:lpstr>Abstract</vt:lpstr>
      <vt:lpstr>Architecture Flow</vt:lpstr>
      <vt:lpstr>Data Visualization</vt:lpstr>
      <vt:lpstr>Data Preprocessing</vt:lpstr>
      <vt:lpstr>Sentiment Analysis of Real-Time Data</vt:lpstr>
      <vt:lpstr>Models-Comparision</vt:lpstr>
      <vt:lpstr>Features of Sentimental Analysis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Lalith Chandra A</cp:lastModifiedBy>
  <cp:revision>9</cp:revision>
  <dcterms:modified xsi:type="dcterms:W3CDTF">2020-05-13T03:23:22Z</dcterms:modified>
</cp:coreProperties>
</file>