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6" r:id="rId3"/>
    <p:sldId id="257" r:id="rId4"/>
    <p:sldId id="258" r:id="rId5"/>
    <p:sldId id="259" r:id="rId6"/>
    <p:sldId id="260" r:id="rId7"/>
    <p:sldId id="261" r:id="rId8"/>
    <p:sldId id="262" r:id="rId9"/>
    <p:sldId id="263" r:id="rId10"/>
    <p:sldId id="264" r:id="rId11"/>
    <p:sldId id="265" r:id="rId12"/>
    <p:sldId id="266" r:id="rId13"/>
    <p:sldId id="272" r:id="rId14"/>
    <p:sldId id="267" r:id="rId15"/>
    <p:sldId id="268" r:id="rId16"/>
    <p:sldId id="269" r:id="rId17"/>
    <p:sldId id="270" r:id="rId18"/>
    <p:sldId id="271" r:id="rId19"/>
    <p:sldId id="273" r:id="rId20"/>
    <p:sldId id="274" r:id="rId21"/>
    <p:sldId id="275" r:id="rId22"/>
    <p:sldId id="276"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A" initials="MA" lastIdx="2" clrIdx="0">
    <p:extLst>
      <p:ext uri="{19B8F6BF-5375-455C-9EA6-DF929625EA0E}">
        <p15:presenceInfo xmlns:p15="http://schemas.microsoft.com/office/powerpoint/2012/main" userId="d150b2a81316bf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1T22:04:01.279" idx="1">
    <p:pos x="6130" y="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6F01-5BDA-4375-95C8-FAC2EBEBA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059C99-D532-4C24-8CC1-C1590F89EA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CE898E-2628-4316-9033-464F9D6C037C}"/>
              </a:ext>
            </a:extLst>
          </p:cNvPr>
          <p:cNvSpPr>
            <a:spLocks noGrp="1"/>
          </p:cNvSpPr>
          <p:nvPr>
            <p:ph type="dt" sz="half" idx="10"/>
          </p:nvPr>
        </p:nvSpPr>
        <p:spPr/>
        <p:txBody>
          <a:bodyPr/>
          <a:lstStyle/>
          <a:p>
            <a:fld id="{155CA4B8-D9D7-4E8A-AE00-323F97DE4173}" type="datetimeFigureOut">
              <a:rPr lang="en-US" smtClean="0"/>
              <a:t>5/12/2020</a:t>
            </a:fld>
            <a:endParaRPr lang="en-US"/>
          </a:p>
        </p:txBody>
      </p:sp>
      <p:sp>
        <p:nvSpPr>
          <p:cNvPr id="5" name="Footer Placeholder 4">
            <a:extLst>
              <a:ext uri="{FF2B5EF4-FFF2-40B4-BE49-F238E27FC236}">
                <a16:creationId xmlns:a16="http://schemas.microsoft.com/office/drawing/2014/main" id="{3CFE33B4-E394-429F-ABD1-54B4D62DE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68180-1720-4ACA-B2DD-6FE4CAF9E2FD}"/>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1502137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50D4-D600-49CB-A2B0-1D6B4920BA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603B19-7FDC-4D21-95AB-B33D7794E7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47F5C-AA13-42C2-89C0-4639114095B5}"/>
              </a:ext>
            </a:extLst>
          </p:cNvPr>
          <p:cNvSpPr>
            <a:spLocks noGrp="1"/>
          </p:cNvSpPr>
          <p:nvPr>
            <p:ph type="dt" sz="half" idx="10"/>
          </p:nvPr>
        </p:nvSpPr>
        <p:spPr/>
        <p:txBody>
          <a:bodyPr/>
          <a:lstStyle/>
          <a:p>
            <a:fld id="{155CA4B8-D9D7-4E8A-AE00-323F97DE4173}" type="datetimeFigureOut">
              <a:rPr lang="en-US" smtClean="0"/>
              <a:t>5/12/2020</a:t>
            </a:fld>
            <a:endParaRPr lang="en-US"/>
          </a:p>
        </p:txBody>
      </p:sp>
      <p:sp>
        <p:nvSpPr>
          <p:cNvPr id="5" name="Footer Placeholder 4">
            <a:extLst>
              <a:ext uri="{FF2B5EF4-FFF2-40B4-BE49-F238E27FC236}">
                <a16:creationId xmlns:a16="http://schemas.microsoft.com/office/drawing/2014/main" id="{F4C3B1E3-EAB9-4650-B78E-88E5DC170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DE6DA-F366-4B92-A0C2-EFB217B676D4}"/>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2608768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427903-81F6-4E7E-82D5-21EB06C071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95C987-9F73-46EF-99F7-59A0AEF493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B911C-23C7-4A2D-B9B9-5DFFBF0685B4}"/>
              </a:ext>
            </a:extLst>
          </p:cNvPr>
          <p:cNvSpPr>
            <a:spLocks noGrp="1"/>
          </p:cNvSpPr>
          <p:nvPr>
            <p:ph type="dt" sz="half" idx="10"/>
          </p:nvPr>
        </p:nvSpPr>
        <p:spPr/>
        <p:txBody>
          <a:bodyPr/>
          <a:lstStyle/>
          <a:p>
            <a:fld id="{155CA4B8-D9D7-4E8A-AE00-323F97DE4173}" type="datetimeFigureOut">
              <a:rPr lang="en-US" smtClean="0"/>
              <a:t>5/12/2020</a:t>
            </a:fld>
            <a:endParaRPr lang="en-US"/>
          </a:p>
        </p:txBody>
      </p:sp>
      <p:sp>
        <p:nvSpPr>
          <p:cNvPr id="5" name="Footer Placeholder 4">
            <a:extLst>
              <a:ext uri="{FF2B5EF4-FFF2-40B4-BE49-F238E27FC236}">
                <a16:creationId xmlns:a16="http://schemas.microsoft.com/office/drawing/2014/main" id="{4B3BEF3D-8CF3-4A3F-9077-2FDDAC6E4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EDB59-170A-427F-A6E9-3DC61D597367}"/>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3943571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0144-4C0D-4961-8944-B465791716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BA552-8EB0-4086-B606-5408828A5D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EC0D1-B1F4-4331-ABF9-671912014DDB}"/>
              </a:ext>
            </a:extLst>
          </p:cNvPr>
          <p:cNvSpPr>
            <a:spLocks noGrp="1"/>
          </p:cNvSpPr>
          <p:nvPr>
            <p:ph type="dt" sz="half" idx="10"/>
          </p:nvPr>
        </p:nvSpPr>
        <p:spPr/>
        <p:txBody>
          <a:bodyPr/>
          <a:lstStyle/>
          <a:p>
            <a:fld id="{155CA4B8-D9D7-4E8A-AE00-323F97DE4173}" type="datetimeFigureOut">
              <a:rPr lang="en-US" smtClean="0"/>
              <a:t>5/12/2020</a:t>
            </a:fld>
            <a:endParaRPr lang="en-US"/>
          </a:p>
        </p:txBody>
      </p:sp>
      <p:sp>
        <p:nvSpPr>
          <p:cNvPr id="5" name="Footer Placeholder 4">
            <a:extLst>
              <a:ext uri="{FF2B5EF4-FFF2-40B4-BE49-F238E27FC236}">
                <a16:creationId xmlns:a16="http://schemas.microsoft.com/office/drawing/2014/main" id="{70C31C0B-16DA-4B7C-BF62-EE115FD05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40354-FE55-41C1-9060-25D24B5E47AC}"/>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317227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FBC1-908D-4CAD-BC04-9C23792926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110735-3260-47C9-98AF-BDD4B3A7CC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41E858-3C6F-440B-9281-8FED95B5930B}"/>
              </a:ext>
            </a:extLst>
          </p:cNvPr>
          <p:cNvSpPr>
            <a:spLocks noGrp="1"/>
          </p:cNvSpPr>
          <p:nvPr>
            <p:ph type="dt" sz="half" idx="10"/>
          </p:nvPr>
        </p:nvSpPr>
        <p:spPr/>
        <p:txBody>
          <a:bodyPr/>
          <a:lstStyle/>
          <a:p>
            <a:fld id="{155CA4B8-D9D7-4E8A-AE00-323F97DE4173}" type="datetimeFigureOut">
              <a:rPr lang="en-US" smtClean="0"/>
              <a:t>5/12/2020</a:t>
            </a:fld>
            <a:endParaRPr lang="en-US"/>
          </a:p>
        </p:txBody>
      </p:sp>
      <p:sp>
        <p:nvSpPr>
          <p:cNvPr id="5" name="Footer Placeholder 4">
            <a:extLst>
              <a:ext uri="{FF2B5EF4-FFF2-40B4-BE49-F238E27FC236}">
                <a16:creationId xmlns:a16="http://schemas.microsoft.com/office/drawing/2014/main" id="{C280A04D-8C82-4683-A8FE-7E57D170B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FA73C-BD11-44B7-A2B2-BE783FF469DD}"/>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1567972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B28A-F953-4EEB-A76E-A699DBA352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BF2019-15AC-41CB-A85E-76EE661BB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909726-2DA3-471D-AD4E-1431C222C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91871C-7B02-4769-BF77-F5CEB9C33A31}"/>
              </a:ext>
            </a:extLst>
          </p:cNvPr>
          <p:cNvSpPr>
            <a:spLocks noGrp="1"/>
          </p:cNvSpPr>
          <p:nvPr>
            <p:ph type="dt" sz="half" idx="10"/>
          </p:nvPr>
        </p:nvSpPr>
        <p:spPr/>
        <p:txBody>
          <a:bodyPr/>
          <a:lstStyle/>
          <a:p>
            <a:fld id="{155CA4B8-D9D7-4E8A-AE00-323F97DE4173}" type="datetimeFigureOut">
              <a:rPr lang="en-US" smtClean="0"/>
              <a:t>5/12/2020</a:t>
            </a:fld>
            <a:endParaRPr lang="en-US"/>
          </a:p>
        </p:txBody>
      </p:sp>
      <p:sp>
        <p:nvSpPr>
          <p:cNvPr id="6" name="Footer Placeholder 5">
            <a:extLst>
              <a:ext uri="{FF2B5EF4-FFF2-40B4-BE49-F238E27FC236}">
                <a16:creationId xmlns:a16="http://schemas.microsoft.com/office/drawing/2014/main" id="{B03B931B-4349-479D-BD13-60DEF5596C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F8A37-C04A-48C6-BDEE-09CBD8326CEB}"/>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257808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ED55B-83C8-486A-AB60-D02234D229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D34AB9-1FF8-4825-AF62-AA11694AB0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5E2548-4DEE-4B13-BD13-FDFD650D9F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0EB7C4-F692-4A38-AB17-368E381D87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185E92-74A6-44E8-9974-B0CCD7A7EE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CCBF98-9A8A-4F4D-BCD2-E40C634DB46F}"/>
              </a:ext>
            </a:extLst>
          </p:cNvPr>
          <p:cNvSpPr>
            <a:spLocks noGrp="1"/>
          </p:cNvSpPr>
          <p:nvPr>
            <p:ph type="dt" sz="half" idx="10"/>
          </p:nvPr>
        </p:nvSpPr>
        <p:spPr/>
        <p:txBody>
          <a:bodyPr/>
          <a:lstStyle/>
          <a:p>
            <a:fld id="{155CA4B8-D9D7-4E8A-AE00-323F97DE4173}" type="datetimeFigureOut">
              <a:rPr lang="en-US" smtClean="0"/>
              <a:t>5/12/2020</a:t>
            </a:fld>
            <a:endParaRPr lang="en-US"/>
          </a:p>
        </p:txBody>
      </p:sp>
      <p:sp>
        <p:nvSpPr>
          <p:cNvPr id="8" name="Footer Placeholder 7">
            <a:extLst>
              <a:ext uri="{FF2B5EF4-FFF2-40B4-BE49-F238E27FC236}">
                <a16:creationId xmlns:a16="http://schemas.microsoft.com/office/drawing/2014/main" id="{667150EB-B15D-419D-A833-519208BEC7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8FE2C1-8C6D-4A8C-B28F-3DD8A115CDC6}"/>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1219829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A33D-40C8-4D80-8B3D-F2FC152EA6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E7A721-8BE5-444F-B16E-42396433937A}"/>
              </a:ext>
            </a:extLst>
          </p:cNvPr>
          <p:cNvSpPr>
            <a:spLocks noGrp="1"/>
          </p:cNvSpPr>
          <p:nvPr>
            <p:ph type="dt" sz="half" idx="10"/>
          </p:nvPr>
        </p:nvSpPr>
        <p:spPr/>
        <p:txBody>
          <a:bodyPr/>
          <a:lstStyle/>
          <a:p>
            <a:fld id="{155CA4B8-D9D7-4E8A-AE00-323F97DE4173}" type="datetimeFigureOut">
              <a:rPr lang="en-US" smtClean="0"/>
              <a:t>5/12/2020</a:t>
            </a:fld>
            <a:endParaRPr lang="en-US"/>
          </a:p>
        </p:txBody>
      </p:sp>
      <p:sp>
        <p:nvSpPr>
          <p:cNvPr id="4" name="Footer Placeholder 3">
            <a:extLst>
              <a:ext uri="{FF2B5EF4-FFF2-40B4-BE49-F238E27FC236}">
                <a16:creationId xmlns:a16="http://schemas.microsoft.com/office/drawing/2014/main" id="{76FA34D9-4B66-4FD8-8C87-EEFE423A4C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8C195-DBC2-430D-9A16-D1B027274808}"/>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361000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E262C0-8D21-4603-A6AB-4503D9868A67}"/>
              </a:ext>
            </a:extLst>
          </p:cNvPr>
          <p:cNvSpPr>
            <a:spLocks noGrp="1"/>
          </p:cNvSpPr>
          <p:nvPr>
            <p:ph type="dt" sz="half" idx="10"/>
          </p:nvPr>
        </p:nvSpPr>
        <p:spPr/>
        <p:txBody>
          <a:bodyPr/>
          <a:lstStyle/>
          <a:p>
            <a:fld id="{155CA4B8-D9D7-4E8A-AE00-323F97DE4173}" type="datetimeFigureOut">
              <a:rPr lang="en-US" smtClean="0"/>
              <a:t>5/12/2020</a:t>
            </a:fld>
            <a:endParaRPr lang="en-US"/>
          </a:p>
        </p:txBody>
      </p:sp>
      <p:sp>
        <p:nvSpPr>
          <p:cNvPr id="3" name="Footer Placeholder 2">
            <a:extLst>
              <a:ext uri="{FF2B5EF4-FFF2-40B4-BE49-F238E27FC236}">
                <a16:creationId xmlns:a16="http://schemas.microsoft.com/office/drawing/2014/main" id="{5D2E1EDD-ABE1-407F-AA0B-7B4B31EC9B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DBEB13-A1C0-4806-ADB8-04051B2E46A2}"/>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40251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F803-F11E-49F8-84CC-B44592C2C6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F74ADF-14DE-423D-9D3A-560B97354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80A088-E7D5-4DF1-979B-A7C98CAA8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32F2BB-2F37-42E3-A123-6D68A11B6F2C}"/>
              </a:ext>
            </a:extLst>
          </p:cNvPr>
          <p:cNvSpPr>
            <a:spLocks noGrp="1"/>
          </p:cNvSpPr>
          <p:nvPr>
            <p:ph type="dt" sz="half" idx="10"/>
          </p:nvPr>
        </p:nvSpPr>
        <p:spPr/>
        <p:txBody>
          <a:bodyPr/>
          <a:lstStyle/>
          <a:p>
            <a:fld id="{155CA4B8-D9D7-4E8A-AE00-323F97DE4173}" type="datetimeFigureOut">
              <a:rPr lang="en-US" smtClean="0"/>
              <a:t>5/12/2020</a:t>
            </a:fld>
            <a:endParaRPr lang="en-US"/>
          </a:p>
        </p:txBody>
      </p:sp>
      <p:sp>
        <p:nvSpPr>
          <p:cNvPr id="6" name="Footer Placeholder 5">
            <a:extLst>
              <a:ext uri="{FF2B5EF4-FFF2-40B4-BE49-F238E27FC236}">
                <a16:creationId xmlns:a16="http://schemas.microsoft.com/office/drawing/2014/main" id="{ADC32792-3C96-4C23-9738-2E8A1A1ADB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FC7C6-F04A-4F29-B81E-4612EA00A80D}"/>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335822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F96D-41AC-4869-BFE2-9F7B881B7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CEFB3B-BE2D-4CF4-BEB8-EEC4B5F38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4B9AAE-79A7-4981-93C1-BB3409138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5060CC-7239-4BCB-8E15-C783C2D4A600}"/>
              </a:ext>
            </a:extLst>
          </p:cNvPr>
          <p:cNvSpPr>
            <a:spLocks noGrp="1"/>
          </p:cNvSpPr>
          <p:nvPr>
            <p:ph type="dt" sz="half" idx="10"/>
          </p:nvPr>
        </p:nvSpPr>
        <p:spPr/>
        <p:txBody>
          <a:bodyPr/>
          <a:lstStyle/>
          <a:p>
            <a:fld id="{155CA4B8-D9D7-4E8A-AE00-323F97DE4173}" type="datetimeFigureOut">
              <a:rPr lang="en-US" smtClean="0"/>
              <a:t>5/12/2020</a:t>
            </a:fld>
            <a:endParaRPr lang="en-US"/>
          </a:p>
        </p:txBody>
      </p:sp>
      <p:sp>
        <p:nvSpPr>
          <p:cNvPr id="6" name="Footer Placeholder 5">
            <a:extLst>
              <a:ext uri="{FF2B5EF4-FFF2-40B4-BE49-F238E27FC236}">
                <a16:creationId xmlns:a16="http://schemas.microsoft.com/office/drawing/2014/main" id="{44B58B18-6E47-419E-BDCA-C74C4F604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7EA36-87E2-47A4-A775-51603C397FAD}"/>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203689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248E6-B1B5-498B-B368-195E6E1E29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055D5E-098C-4484-AA06-E74E5906BC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03B97C-7C76-4270-B20B-09FA2E9762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CA4B8-D9D7-4E8A-AE00-323F97DE4173}" type="datetimeFigureOut">
              <a:rPr lang="en-US" smtClean="0"/>
              <a:t>5/12/2020</a:t>
            </a:fld>
            <a:endParaRPr lang="en-US"/>
          </a:p>
        </p:txBody>
      </p:sp>
      <p:sp>
        <p:nvSpPr>
          <p:cNvPr id="5" name="Footer Placeholder 4">
            <a:extLst>
              <a:ext uri="{FF2B5EF4-FFF2-40B4-BE49-F238E27FC236}">
                <a16:creationId xmlns:a16="http://schemas.microsoft.com/office/drawing/2014/main" id="{EC15B8D2-2F58-45EE-AB41-C02287086E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D5BDE5-80E1-44F9-B14B-D4E5B2677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B6E69-8247-42A1-8BC9-ED967F2BBED0}" type="slidenum">
              <a:rPr lang="en-US" smtClean="0"/>
              <a:t>‹#›</a:t>
            </a:fld>
            <a:endParaRPr lang="en-US"/>
          </a:p>
        </p:txBody>
      </p:sp>
    </p:spTree>
    <p:extLst>
      <p:ext uri="{BB962C8B-B14F-4D97-AF65-F5344CB8AC3E}">
        <p14:creationId xmlns:p14="http://schemas.microsoft.com/office/powerpoint/2010/main" val="1393787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E1561-5E75-4278-817B-EF2B6BC81F17}"/>
              </a:ext>
            </a:extLst>
          </p:cNvPr>
          <p:cNvSpPr>
            <a:spLocks noGrp="1"/>
          </p:cNvSpPr>
          <p:nvPr>
            <p:ph type="ctrTitle"/>
          </p:nvPr>
        </p:nvSpPr>
        <p:spPr>
          <a:xfrm>
            <a:off x="1523999" y="1041400"/>
            <a:ext cx="9144000" cy="2387600"/>
          </a:xfrm>
        </p:spPr>
        <p:txBody>
          <a:bodyPr>
            <a:normAutofit fontScale="90000"/>
          </a:bodyPr>
          <a:lstStyle/>
          <a:p>
            <a:r>
              <a:rPr lang="en-US" b="1" dirty="0"/>
              <a:t>Analysis and Analytics of Coronavirus Tweets and Political Tweet Traits</a:t>
            </a:r>
            <a:endParaRPr lang="en-US" dirty="0"/>
          </a:p>
        </p:txBody>
      </p:sp>
      <p:sp>
        <p:nvSpPr>
          <p:cNvPr id="3" name="Subtitle 2">
            <a:extLst>
              <a:ext uri="{FF2B5EF4-FFF2-40B4-BE49-F238E27FC236}">
                <a16:creationId xmlns:a16="http://schemas.microsoft.com/office/drawing/2014/main" id="{6ECF66C1-796F-4A58-8E41-E99A1D8453E2}"/>
              </a:ext>
            </a:extLst>
          </p:cNvPr>
          <p:cNvSpPr>
            <a:spLocks noGrp="1"/>
          </p:cNvSpPr>
          <p:nvPr>
            <p:ph type="subTitle" idx="1"/>
          </p:nvPr>
        </p:nvSpPr>
        <p:spPr/>
        <p:txBody>
          <a:bodyPr/>
          <a:lstStyle/>
          <a:p>
            <a:endParaRPr lang="en-US" dirty="0"/>
          </a:p>
        </p:txBody>
      </p:sp>
      <p:graphicFrame>
        <p:nvGraphicFramePr>
          <p:cNvPr id="5" name="Table 4">
            <a:extLst>
              <a:ext uri="{FF2B5EF4-FFF2-40B4-BE49-F238E27FC236}">
                <a16:creationId xmlns:a16="http://schemas.microsoft.com/office/drawing/2014/main" id="{A0ACC5A2-17B4-4E0F-A7F8-0253CC542AE4}"/>
              </a:ext>
            </a:extLst>
          </p:cNvPr>
          <p:cNvGraphicFramePr>
            <a:graphicFrameLocks noGrp="1"/>
          </p:cNvGraphicFramePr>
          <p:nvPr>
            <p:extLst>
              <p:ext uri="{D42A27DB-BD31-4B8C-83A1-F6EECF244321}">
                <p14:modId xmlns:p14="http://schemas.microsoft.com/office/powerpoint/2010/main" val="3544260695"/>
              </p:ext>
            </p:extLst>
          </p:nvPr>
        </p:nvGraphicFramePr>
        <p:xfrm>
          <a:off x="1523999" y="3602038"/>
          <a:ext cx="9144000" cy="1655762"/>
        </p:xfrm>
        <a:graphic>
          <a:graphicData uri="http://schemas.openxmlformats.org/drawingml/2006/table">
            <a:tbl>
              <a:tblPr/>
              <a:tblGrid>
                <a:gridCol w="2286000">
                  <a:extLst>
                    <a:ext uri="{9D8B030D-6E8A-4147-A177-3AD203B41FA5}">
                      <a16:colId xmlns:a16="http://schemas.microsoft.com/office/drawing/2014/main" val="3731635200"/>
                    </a:ext>
                  </a:extLst>
                </a:gridCol>
                <a:gridCol w="2481944">
                  <a:extLst>
                    <a:ext uri="{9D8B030D-6E8A-4147-A177-3AD203B41FA5}">
                      <a16:colId xmlns:a16="http://schemas.microsoft.com/office/drawing/2014/main" val="455483452"/>
                    </a:ext>
                  </a:extLst>
                </a:gridCol>
                <a:gridCol w="2090056">
                  <a:extLst>
                    <a:ext uri="{9D8B030D-6E8A-4147-A177-3AD203B41FA5}">
                      <a16:colId xmlns:a16="http://schemas.microsoft.com/office/drawing/2014/main" val="2466453458"/>
                    </a:ext>
                  </a:extLst>
                </a:gridCol>
                <a:gridCol w="2286000">
                  <a:extLst>
                    <a:ext uri="{9D8B030D-6E8A-4147-A177-3AD203B41FA5}">
                      <a16:colId xmlns:a16="http://schemas.microsoft.com/office/drawing/2014/main" val="3005904801"/>
                    </a:ext>
                  </a:extLst>
                </a:gridCol>
              </a:tblGrid>
              <a:tr h="827881">
                <a:tc>
                  <a:txBody>
                    <a:bodyPr/>
                    <a:lstStyle/>
                    <a:p>
                      <a:r>
                        <a:rPr lang="en-US">
                          <a:effectLst/>
                        </a:rPr>
                        <a:t>Acikgoz, Mehmet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dirty="0">
                          <a:effectLst/>
                        </a:rPr>
                        <a:t>ma96f@mail.umkc.edu</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dirty="0" err="1">
                          <a:effectLst/>
                        </a:rPr>
                        <a:t>acikgozmehmet</a:t>
                      </a:r>
                      <a:endParaRPr lang="en-US" dirty="0">
                        <a:effectLst/>
                      </a:endParaRP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dirty="0">
                          <a:effectLst/>
                        </a:rPr>
                        <a:t>1</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036974332"/>
                  </a:ext>
                </a:extLst>
              </a:tr>
              <a:tr h="827881">
                <a:tc>
                  <a:txBody>
                    <a:bodyPr/>
                    <a:lstStyle/>
                    <a:p>
                      <a:r>
                        <a:rPr lang="en-US">
                          <a:effectLst/>
                        </a:rPr>
                        <a:t>Wolfe, Jonathan Andrew</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a:effectLst/>
                        </a:rPr>
                        <a:t>jawhf4@mail.umkc.edu</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a:effectLst/>
                        </a:rPr>
                        <a:t>JAWolfe04</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effectLst/>
                        </a:rPr>
                        <a:t>17</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41913906"/>
                  </a:ext>
                </a:extLst>
              </a:tr>
            </a:tbl>
          </a:graphicData>
        </a:graphic>
      </p:graphicFrame>
      <p:graphicFrame>
        <p:nvGraphicFramePr>
          <p:cNvPr id="4" name="Table 3">
            <a:extLst>
              <a:ext uri="{FF2B5EF4-FFF2-40B4-BE49-F238E27FC236}">
                <a16:creationId xmlns:a16="http://schemas.microsoft.com/office/drawing/2014/main" id="{BB352633-6833-4FA3-9D65-9FEA403F5582}"/>
              </a:ext>
            </a:extLst>
          </p:cNvPr>
          <p:cNvGraphicFramePr>
            <a:graphicFrameLocks noGrp="1"/>
          </p:cNvGraphicFramePr>
          <p:nvPr>
            <p:extLst>
              <p:ext uri="{D42A27DB-BD31-4B8C-83A1-F6EECF244321}">
                <p14:modId xmlns:p14="http://schemas.microsoft.com/office/powerpoint/2010/main" val="303655905"/>
              </p:ext>
            </p:extLst>
          </p:nvPr>
        </p:nvGraphicFramePr>
        <p:xfrm>
          <a:off x="1523999" y="5257800"/>
          <a:ext cx="9144000" cy="1249680"/>
        </p:xfrm>
        <a:graphic>
          <a:graphicData uri="http://schemas.openxmlformats.org/drawingml/2006/table">
            <a:tbl>
              <a:tblPr/>
              <a:tblGrid>
                <a:gridCol w="2286000">
                  <a:extLst>
                    <a:ext uri="{9D8B030D-6E8A-4147-A177-3AD203B41FA5}">
                      <a16:colId xmlns:a16="http://schemas.microsoft.com/office/drawing/2014/main" val="3158858942"/>
                    </a:ext>
                  </a:extLst>
                </a:gridCol>
                <a:gridCol w="2286000">
                  <a:extLst>
                    <a:ext uri="{9D8B030D-6E8A-4147-A177-3AD203B41FA5}">
                      <a16:colId xmlns:a16="http://schemas.microsoft.com/office/drawing/2014/main" val="2576116555"/>
                    </a:ext>
                  </a:extLst>
                </a:gridCol>
                <a:gridCol w="2286000">
                  <a:extLst>
                    <a:ext uri="{9D8B030D-6E8A-4147-A177-3AD203B41FA5}">
                      <a16:colId xmlns:a16="http://schemas.microsoft.com/office/drawing/2014/main" val="1374962026"/>
                    </a:ext>
                  </a:extLst>
                </a:gridCol>
                <a:gridCol w="2286000">
                  <a:extLst>
                    <a:ext uri="{9D8B030D-6E8A-4147-A177-3AD203B41FA5}">
                      <a16:colId xmlns:a16="http://schemas.microsoft.com/office/drawing/2014/main" val="4169834602"/>
                    </a:ext>
                  </a:extLst>
                </a:gridCol>
              </a:tblGrid>
              <a:tr h="0">
                <a:tc>
                  <a:txBody>
                    <a:bodyPr/>
                    <a:lstStyle/>
                    <a:p>
                      <a:r>
                        <a:rPr lang="en-US">
                          <a:effectLst/>
                        </a:rPr>
                        <a:t>Attaluri, Lalith Chandra</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dirty="0">
                          <a:effectLst/>
                        </a:rPr>
                        <a:t>la4kf@mail.umkc.edu</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a:effectLst/>
                        </a:rPr>
                        <a:t>LalithChandraAttaluri</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dirty="0">
                          <a:effectLst/>
                        </a:rPr>
                        <a:t>4</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648573847"/>
                  </a:ext>
                </a:extLst>
              </a:tr>
              <a:tr h="0">
                <a:tc>
                  <a:txBody>
                    <a:bodyPr/>
                    <a:lstStyle/>
                    <a:p>
                      <a:r>
                        <a:rPr lang="en-US">
                          <a:effectLst/>
                        </a:rPr>
                        <a:t>Karumanchi, Pranitha Saroj</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effectLst/>
                        </a:rPr>
                        <a:t>pkt59@mail.umkc.edu</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a:effectLst/>
                        </a:rPr>
                        <a:t>pranithakarumanchi99</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effectLst/>
                        </a:rPr>
                        <a:t>7</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67312533"/>
                  </a:ext>
                </a:extLst>
              </a:tr>
            </a:tbl>
          </a:graphicData>
        </a:graphic>
      </p:graphicFrame>
    </p:spTree>
    <p:extLst>
      <p:ext uri="{BB962C8B-B14F-4D97-AF65-F5344CB8AC3E}">
        <p14:creationId xmlns:p14="http://schemas.microsoft.com/office/powerpoint/2010/main" val="4094578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BFFC-9BCE-49BC-8F0A-CEB91A6BE8B4}"/>
              </a:ext>
            </a:extLst>
          </p:cNvPr>
          <p:cNvSpPr>
            <a:spLocks noGrp="1"/>
          </p:cNvSpPr>
          <p:nvPr>
            <p:ph type="title"/>
          </p:nvPr>
        </p:nvSpPr>
        <p:spPr/>
        <p:txBody>
          <a:bodyPr/>
          <a:lstStyle/>
          <a:p>
            <a:r>
              <a:rPr lang="en-US" b="1" dirty="0"/>
              <a:t> Detailed Data Analysis with Spark</a:t>
            </a:r>
            <a:endParaRPr lang="en-US" dirty="0"/>
          </a:p>
        </p:txBody>
      </p:sp>
      <p:sp>
        <p:nvSpPr>
          <p:cNvPr id="3" name="Content Placeholder 2">
            <a:extLst>
              <a:ext uri="{FF2B5EF4-FFF2-40B4-BE49-F238E27FC236}">
                <a16:creationId xmlns:a16="http://schemas.microsoft.com/office/drawing/2014/main" id="{CEB087B1-4FD3-4418-A135-9909AD6CFF51}"/>
              </a:ext>
            </a:extLst>
          </p:cNvPr>
          <p:cNvSpPr>
            <a:spLocks noGrp="1"/>
          </p:cNvSpPr>
          <p:nvPr>
            <p:ph idx="1"/>
          </p:nvPr>
        </p:nvSpPr>
        <p:spPr/>
        <p:txBody>
          <a:bodyPr/>
          <a:lstStyle/>
          <a:p>
            <a:pPr algn="just"/>
            <a:r>
              <a:rPr lang="en-US" dirty="0"/>
              <a:t> Before we create the model, it would best to understand the dataset we have.</a:t>
            </a:r>
          </a:p>
          <a:p>
            <a:pPr algn="just"/>
            <a:endParaRPr lang="en-US" dirty="0"/>
          </a:p>
          <a:p>
            <a:pPr algn="just"/>
            <a:r>
              <a:rPr lang="en-US" dirty="0"/>
              <a:t>We created 8 queries in </a:t>
            </a:r>
            <a:r>
              <a:rPr lang="en-US" dirty="0" err="1"/>
              <a:t>SparkSQL</a:t>
            </a:r>
            <a:r>
              <a:rPr lang="en-US" dirty="0"/>
              <a:t> and performed Sentiment Analysis in order to better understand the data that will eventually help us in building the model. </a:t>
            </a:r>
          </a:p>
          <a:p>
            <a:pPr algn="just"/>
            <a:endParaRPr lang="en-US" dirty="0"/>
          </a:p>
          <a:p>
            <a:pPr algn="just"/>
            <a:r>
              <a:rPr lang="en-US" dirty="0"/>
              <a:t>We used some other cutting edges tools such as pandas, matplotlib in addition to Apache Spark.</a:t>
            </a:r>
          </a:p>
          <a:p>
            <a:pPr marL="0" indent="0" algn="just">
              <a:buNone/>
            </a:pPr>
            <a:endParaRPr lang="en-US" dirty="0"/>
          </a:p>
        </p:txBody>
      </p:sp>
    </p:spTree>
    <p:extLst>
      <p:ext uri="{BB962C8B-B14F-4D97-AF65-F5344CB8AC3E}">
        <p14:creationId xmlns:p14="http://schemas.microsoft.com/office/powerpoint/2010/main" val="4003887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6450-283F-4A70-9AA1-626F64A66A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4F3464-20CF-4FAF-AC3C-1E9473DBFA5C}"/>
              </a:ext>
            </a:extLst>
          </p:cNvPr>
          <p:cNvSpPr>
            <a:spLocks noGrp="1"/>
          </p:cNvSpPr>
          <p:nvPr>
            <p:ph idx="1"/>
          </p:nvPr>
        </p:nvSpPr>
        <p:spPr/>
        <p:txBody>
          <a:bodyPr/>
          <a:lstStyle/>
          <a:p>
            <a:endParaRPr lang="en-US" dirty="0"/>
          </a:p>
        </p:txBody>
      </p:sp>
      <p:pic>
        <p:nvPicPr>
          <p:cNvPr id="4098" name="Picture 2">
            <a:extLst>
              <a:ext uri="{FF2B5EF4-FFF2-40B4-BE49-F238E27FC236}">
                <a16:creationId xmlns:a16="http://schemas.microsoft.com/office/drawing/2014/main" id="{64A7DBDB-4D51-4AAA-A5C8-701264CF4A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461"/>
          <a:stretch/>
        </p:blipFill>
        <p:spPr bwMode="auto">
          <a:xfrm>
            <a:off x="996042" y="5430"/>
            <a:ext cx="9873343" cy="6852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811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E7DA-5944-452F-8386-651F134257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E56BCF-88C8-4F03-BB14-217C8B694EE7}"/>
              </a:ext>
            </a:extLst>
          </p:cNvPr>
          <p:cNvSpPr>
            <a:spLocks noGrp="1"/>
          </p:cNvSpPr>
          <p:nvPr>
            <p:ph idx="1"/>
          </p:nvPr>
        </p:nvSpPr>
        <p:spPr/>
        <p:txBody>
          <a:bodyPr/>
          <a:lstStyle/>
          <a:p>
            <a:endParaRPr lang="en-US" dirty="0"/>
          </a:p>
        </p:txBody>
      </p:sp>
      <p:pic>
        <p:nvPicPr>
          <p:cNvPr id="5128" name="Picture 8">
            <a:extLst>
              <a:ext uri="{FF2B5EF4-FFF2-40B4-BE49-F238E27FC236}">
                <a16:creationId xmlns:a16="http://schemas.microsoft.com/office/drawing/2014/main" id="{9C1B5B56-E0B4-4182-A6F0-8F224EE9B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82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5191EBA-1C44-4C03-B924-6F34B6CC5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857"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7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3BD9DD8C-73EB-4CE7-9D5E-8FA42E404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796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FE4AEDF5-A363-40CF-AD92-4512ABE4F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90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7688B7C9-A096-415A-AE3B-FED09F01A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120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EF1504E4-4D3A-4E47-88C8-9A0AE9BF8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04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9DBE6033-ED81-40E8-8D47-223046223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091FEBAC-1B8B-4440-9EAE-110624701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850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A506B559-1727-45FA-B6BA-3CDE4A797A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67" r="15595"/>
          <a:stretch/>
        </p:blipFill>
        <p:spPr bwMode="auto">
          <a:xfrm>
            <a:off x="2895599" y="0"/>
            <a:ext cx="619397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93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E1561-5E75-4278-817B-EF2B6BC81F17}"/>
              </a:ext>
            </a:extLst>
          </p:cNvPr>
          <p:cNvSpPr>
            <a:spLocks noGrp="1"/>
          </p:cNvSpPr>
          <p:nvPr>
            <p:ph type="ctrTitle"/>
          </p:nvPr>
        </p:nvSpPr>
        <p:spPr/>
        <p:txBody>
          <a:bodyPr>
            <a:normAutofit fontScale="90000"/>
          </a:bodyPr>
          <a:lstStyle/>
          <a:p>
            <a:r>
              <a:rPr lang="en-US" b="1" dirty="0"/>
              <a:t>Analysis and Analytics of Coronavirus Tweets and Political Tweet Traits </a:t>
            </a:r>
            <a:br>
              <a:rPr lang="en-US" b="1" dirty="0"/>
            </a:br>
            <a:r>
              <a:rPr lang="en-US" b="1" dirty="0"/>
              <a:t>(Part-A)</a:t>
            </a:r>
            <a:endParaRPr lang="en-US" dirty="0"/>
          </a:p>
        </p:txBody>
      </p:sp>
      <p:sp>
        <p:nvSpPr>
          <p:cNvPr id="3" name="Subtitle 2">
            <a:extLst>
              <a:ext uri="{FF2B5EF4-FFF2-40B4-BE49-F238E27FC236}">
                <a16:creationId xmlns:a16="http://schemas.microsoft.com/office/drawing/2014/main" id="{6ECF66C1-796F-4A58-8E41-E99A1D8453E2}"/>
              </a:ext>
            </a:extLst>
          </p:cNvPr>
          <p:cNvSpPr>
            <a:spLocks noGrp="1"/>
          </p:cNvSpPr>
          <p:nvPr>
            <p:ph type="subTitle" idx="1"/>
          </p:nvPr>
        </p:nvSpPr>
        <p:spPr/>
        <p:txBody>
          <a:bodyPr/>
          <a:lstStyle/>
          <a:p>
            <a:endParaRPr lang="en-US" dirty="0"/>
          </a:p>
        </p:txBody>
      </p:sp>
      <p:graphicFrame>
        <p:nvGraphicFramePr>
          <p:cNvPr id="5" name="Table 4">
            <a:extLst>
              <a:ext uri="{FF2B5EF4-FFF2-40B4-BE49-F238E27FC236}">
                <a16:creationId xmlns:a16="http://schemas.microsoft.com/office/drawing/2014/main" id="{A0ACC5A2-17B4-4E0F-A7F8-0253CC542AE4}"/>
              </a:ext>
            </a:extLst>
          </p:cNvPr>
          <p:cNvGraphicFramePr>
            <a:graphicFrameLocks noGrp="1"/>
          </p:cNvGraphicFramePr>
          <p:nvPr>
            <p:extLst>
              <p:ext uri="{D42A27DB-BD31-4B8C-83A1-F6EECF244321}">
                <p14:modId xmlns:p14="http://schemas.microsoft.com/office/powerpoint/2010/main" val="1686066846"/>
              </p:ext>
            </p:extLst>
          </p:nvPr>
        </p:nvGraphicFramePr>
        <p:xfrm>
          <a:off x="1524000" y="3694113"/>
          <a:ext cx="9144000" cy="1655762"/>
        </p:xfrm>
        <a:graphic>
          <a:graphicData uri="http://schemas.openxmlformats.org/drawingml/2006/table">
            <a:tbl>
              <a:tblPr/>
              <a:tblGrid>
                <a:gridCol w="2286000">
                  <a:extLst>
                    <a:ext uri="{9D8B030D-6E8A-4147-A177-3AD203B41FA5}">
                      <a16:colId xmlns:a16="http://schemas.microsoft.com/office/drawing/2014/main" val="3731635200"/>
                    </a:ext>
                  </a:extLst>
                </a:gridCol>
                <a:gridCol w="2481944">
                  <a:extLst>
                    <a:ext uri="{9D8B030D-6E8A-4147-A177-3AD203B41FA5}">
                      <a16:colId xmlns:a16="http://schemas.microsoft.com/office/drawing/2014/main" val="455483452"/>
                    </a:ext>
                  </a:extLst>
                </a:gridCol>
                <a:gridCol w="2090056">
                  <a:extLst>
                    <a:ext uri="{9D8B030D-6E8A-4147-A177-3AD203B41FA5}">
                      <a16:colId xmlns:a16="http://schemas.microsoft.com/office/drawing/2014/main" val="2466453458"/>
                    </a:ext>
                  </a:extLst>
                </a:gridCol>
                <a:gridCol w="2286000">
                  <a:extLst>
                    <a:ext uri="{9D8B030D-6E8A-4147-A177-3AD203B41FA5}">
                      <a16:colId xmlns:a16="http://schemas.microsoft.com/office/drawing/2014/main" val="3005904801"/>
                    </a:ext>
                  </a:extLst>
                </a:gridCol>
              </a:tblGrid>
              <a:tr h="827881">
                <a:tc>
                  <a:txBody>
                    <a:bodyPr/>
                    <a:lstStyle/>
                    <a:p>
                      <a:r>
                        <a:rPr lang="en-US">
                          <a:effectLst/>
                        </a:rPr>
                        <a:t>Acikgoz, Mehmet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dirty="0">
                          <a:effectLst/>
                        </a:rPr>
                        <a:t>ma96f@mail.umkc.edu</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a:effectLst/>
                        </a:rPr>
                        <a:t>acikgozmehmet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a:effectLst/>
                        </a:rPr>
                        <a:t>1</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036974332"/>
                  </a:ext>
                </a:extLst>
              </a:tr>
              <a:tr h="827881">
                <a:tc>
                  <a:txBody>
                    <a:bodyPr/>
                    <a:lstStyle/>
                    <a:p>
                      <a:r>
                        <a:rPr lang="en-US">
                          <a:effectLst/>
                        </a:rPr>
                        <a:t>Wolfe, Jonathan Andrew</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a:effectLst/>
                        </a:rPr>
                        <a:t>jawhf4@mail.umkc.edu</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effectLst/>
                        </a:rPr>
                        <a:t>JAWolfe04</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effectLst/>
                        </a:rPr>
                        <a:t>17</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41913906"/>
                  </a:ext>
                </a:extLst>
              </a:tr>
            </a:tbl>
          </a:graphicData>
        </a:graphic>
      </p:graphicFrame>
    </p:spTree>
    <p:extLst>
      <p:ext uri="{BB962C8B-B14F-4D97-AF65-F5344CB8AC3E}">
        <p14:creationId xmlns:p14="http://schemas.microsoft.com/office/powerpoint/2010/main" val="1982417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6450-283F-4A70-9AA1-626F64A66ABE}"/>
              </a:ext>
            </a:extLst>
          </p:cNvPr>
          <p:cNvSpPr>
            <a:spLocks noGrp="1"/>
          </p:cNvSpPr>
          <p:nvPr>
            <p:ph type="title"/>
          </p:nvPr>
        </p:nvSpPr>
        <p:spPr/>
        <p:txBody>
          <a:bodyPr/>
          <a:lstStyle/>
          <a:p>
            <a:r>
              <a:rPr lang="en-US" b="1" dirty="0"/>
              <a:t>Data Pre-processing</a:t>
            </a:r>
            <a:endParaRPr lang="en-US" dirty="0"/>
          </a:p>
        </p:txBody>
      </p:sp>
      <p:sp>
        <p:nvSpPr>
          <p:cNvPr id="3" name="Content Placeholder 2">
            <a:extLst>
              <a:ext uri="{FF2B5EF4-FFF2-40B4-BE49-F238E27FC236}">
                <a16:creationId xmlns:a16="http://schemas.microsoft.com/office/drawing/2014/main" id="{DD4F3464-20CF-4FAF-AC3C-1E9473DBFA5C}"/>
              </a:ext>
            </a:extLst>
          </p:cNvPr>
          <p:cNvSpPr>
            <a:spLocks noGrp="1"/>
          </p:cNvSpPr>
          <p:nvPr>
            <p:ph idx="1"/>
          </p:nvPr>
        </p:nvSpPr>
        <p:spPr/>
        <p:txBody>
          <a:bodyPr/>
          <a:lstStyle/>
          <a:p>
            <a:r>
              <a:rPr lang="en-US" dirty="0"/>
              <a:t>The first step in generating a data set to use for the development of a model was to develop a list of political terms to determine if a tweet is political. </a:t>
            </a:r>
          </a:p>
          <a:p>
            <a:pPr algn="just"/>
            <a:r>
              <a:rPr lang="en-US" dirty="0"/>
              <a:t>To develop this list, we use Map-Reduce to make a word count and order it by the count so that the most frequent words appear on top.</a:t>
            </a:r>
          </a:p>
          <a:p>
            <a:pPr algn="just"/>
            <a:endParaRPr lang="en-US" dirty="0"/>
          </a:p>
          <a:p>
            <a:pPr algn="just"/>
            <a:r>
              <a:rPr lang="en-US" dirty="0"/>
              <a:t> The first part of this program was a traditional Map-Reduce applied to each tweet's full text converted to lower-case and with special characters removed</a:t>
            </a:r>
          </a:p>
        </p:txBody>
      </p:sp>
    </p:spTree>
    <p:extLst>
      <p:ext uri="{BB962C8B-B14F-4D97-AF65-F5344CB8AC3E}">
        <p14:creationId xmlns:p14="http://schemas.microsoft.com/office/powerpoint/2010/main" val="3744686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6450-283F-4A70-9AA1-626F64A66ABE}"/>
              </a:ext>
            </a:extLst>
          </p:cNvPr>
          <p:cNvSpPr>
            <a:spLocks noGrp="1"/>
          </p:cNvSpPr>
          <p:nvPr>
            <p:ph type="title"/>
          </p:nvPr>
        </p:nvSpPr>
        <p:spPr/>
        <p:txBody>
          <a:bodyPr/>
          <a:lstStyle/>
          <a:p>
            <a:r>
              <a:rPr lang="en-US" b="1" dirty="0"/>
              <a:t>Data Pre-processing</a:t>
            </a:r>
            <a:endParaRPr lang="en-US" dirty="0"/>
          </a:p>
        </p:txBody>
      </p:sp>
      <p:sp>
        <p:nvSpPr>
          <p:cNvPr id="3" name="Content Placeholder 2">
            <a:extLst>
              <a:ext uri="{FF2B5EF4-FFF2-40B4-BE49-F238E27FC236}">
                <a16:creationId xmlns:a16="http://schemas.microsoft.com/office/drawing/2014/main" id="{DD4F3464-20CF-4FAF-AC3C-1E9473DBFA5C}"/>
              </a:ext>
            </a:extLst>
          </p:cNvPr>
          <p:cNvSpPr>
            <a:spLocks noGrp="1"/>
          </p:cNvSpPr>
          <p:nvPr>
            <p:ph idx="1"/>
          </p:nvPr>
        </p:nvSpPr>
        <p:spPr/>
        <p:txBody>
          <a:bodyPr>
            <a:normAutofit fontScale="92500"/>
          </a:bodyPr>
          <a:lstStyle/>
          <a:p>
            <a:r>
              <a:rPr lang="en-US" dirty="0"/>
              <a:t>The second part of the Map Reduce sorted the word count by the count value</a:t>
            </a:r>
          </a:p>
          <a:p>
            <a:endParaRPr lang="en-US" dirty="0"/>
          </a:p>
          <a:p>
            <a:r>
              <a:rPr lang="en-US" dirty="0"/>
              <a:t>The data was processed to remove null values for select columns and dates were converted to timestamps to make the dates usable by Spark</a:t>
            </a:r>
          </a:p>
          <a:p>
            <a:endParaRPr lang="en-US" dirty="0"/>
          </a:p>
          <a:p>
            <a:pPr algn="just"/>
            <a:r>
              <a:rPr lang="en-US" dirty="0"/>
              <a:t> Next a column identifying if the tweet is political with a 1 and not political with a 0 was generated from a list of key words after the text had been converted to lower-case and special characters were removed using a user-defined function.</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615481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6450-283F-4A70-9AA1-626F64A66ABE}"/>
              </a:ext>
            </a:extLst>
          </p:cNvPr>
          <p:cNvSpPr>
            <a:spLocks noGrp="1"/>
          </p:cNvSpPr>
          <p:nvPr>
            <p:ph type="title"/>
          </p:nvPr>
        </p:nvSpPr>
        <p:spPr/>
        <p:txBody>
          <a:bodyPr/>
          <a:lstStyle/>
          <a:p>
            <a:r>
              <a:rPr lang="en-US" b="1" dirty="0"/>
              <a:t>Data Pre-processing</a:t>
            </a:r>
            <a:endParaRPr lang="en-US" dirty="0"/>
          </a:p>
        </p:txBody>
      </p:sp>
      <p:sp>
        <p:nvSpPr>
          <p:cNvPr id="3" name="Content Placeholder 2">
            <a:extLst>
              <a:ext uri="{FF2B5EF4-FFF2-40B4-BE49-F238E27FC236}">
                <a16:creationId xmlns:a16="http://schemas.microsoft.com/office/drawing/2014/main" id="{DD4F3464-20CF-4FAF-AC3C-1E9473DBFA5C}"/>
              </a:ext>
            </a:extLst>
          </p:cNvPr>
          <p:cNvSpPr>
            <a:spLocks noGrp="1"/>
          </p:cNvSpPr>
          <p:nvPr>
            <p:ph idx="1"/>
          </p:nvPr>
        </p:nvSpPr>
        <p:spPr/>
        <p:txBody>
          <a:bodyPr>
            <a:normAutofit/>
          </a:bodyPr>
          <a:lstStyle/>
          <a:p>
            <a:r>
              <a:rPr lang="en-US" dirty="0"/>
              <a:t>Then the timestamps for the time the tweet was created and the time the user account was created were compared to get the time the account active and divide the amount of status updates for the account by this time to get the average tweets per day, then the selected data was output to a json file.</a:t>
            </a:r>
          </a:p>
          <a:p>
            <a:endParaRPr lang="en-US" dirty="0"/>
          </a:p>
          <a:p>
            <a:pPr algn="just"/>
            <a:endParaRPr lang="en-US" dirty="0"/>
          </a:p>
          <a:p>
            <a:pPr algn="just"/>
            <a:endParaRPr lang="en-US" dirty="0"/>
          </a:p>
          <a:p>
            <a:pPr algn="just"/>
            <a:endParaRPr lang="en-US" dirty="0"/>
          </a:p>
        </p:txBody>
      </p:sp>
      <p:pic>
        <p:nvPicPr>
          <p:cNvPr id="15362" name="Picture 2">
            <a:extLst>
              <a:ext uri="{FF2B5EF4-FFF2-40B4-BE49-F238E27FC236}">
                <a16:creationId xmlns:a16="http://schemas.microsoft.com/office/drawing/2014/main" id="{1B928AA7-F332-4CDC-B91D-B32FF7B8E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043" y="4136231"/>
            <a:ext cx="11335914" cy="2175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741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6450-283F-4A70-9AA1-626F64A66ABE}"/>
              </a:ext>
            </a:extLst>
          </p:cNvPr>
          <p:cNvSpPr>
            <a:spLocks noGrp="1"/>
          </p:cNvSpPr>
          <p:nvPr>
            <p:ph type="title"/>
          </p:nvPr>
        </p:nvSpPr>
        <p:spPr/>
        <p:txBody>
          <a:bodyPr/>
          <a:lstStyle/>
          <a:p>
            <a:r>
              <a:rPr lang="en-US" b="1" dirty="0"/>
              <a:t>Modeling</a:t>
            </a:r>
            <a:endParaRPr lang="en-US" dirty="0"/>
          </a:p>
        </p:txBody>
      </p:sp>
      <p:sp>
        <p:nvSpPr>
          <p:cNvPr id="3" name="Content Placeholder 2">
            <a:extLst>
              <a:ext uri="{FF2B5EF4-FFF2-40B4-BE49-F238E27FC236}">
                <a16:creationId xmlns:a16="http://schemas.microsoft.com/office/drawing/2014/main" id="{DD4F3464-20CF-4FAF-AC3C-1E9473DBFA5C}"/>
              </a:ext>
            </a:extLst>
          </p:cNvPr>
          <p:cNvSpPr>
            <a:spLocks noGrp="1"/>
          </p:cNvSpPr>
          <p:nvPr>
            <p:ph idx="1"/>
          </p:nvPr>
        </p:nvSpPr>
        <p:spPr>
          <a:xfrm>
            <a:off x="838200" y="1477108"/>
            <a:ext cx="10515600" cy="4699855"/>
          </a:xfrm>
        </p:spPr>
        <p:txBody>
          <a:bodyPr>
            <a:normAutofit/>
          </a:bodyPr>
          <a:lstStyle/>
          <a:p>
            <a:endParaRPr lang="en-US" dirty="0"/>
          </a:p>
          <a:p>
            <a:endParaRPr lang="en-US" dirty="0"/>
          </a:p>
          <a:p>
            <a:r>
              <a:rPr lang="en-US" dirty="0"/>
              <a:t>Independent: </a:t>
            </a:r>
            <a:r>
              <a:rPr lang="en-US" dirty="0" err="1"/>
              <a:t>Tweets_per_day</a:t>
            </a:r>
            <a:r>
              <a:rPr lang="en-US" dirty="0"/>
              <a:t> {double}, </a:t>
            </a:r>
            <a:r>
              <a:rPr lang="en-US" dirty="0" err="1"/>
              <a:t>retweet_count</a:t>
            </a:r>
            <a:r>
              <a:rPr lang="en-US" dirty="0"/>
              <a:t> {int}, </a:t>
            </a:r>
            <a:r>
              <a:rPr lang="en-US" dirty="0" err="1"/>
              <a:t>followers_count</a:t>
            </a:r>
            <a:r>
              <a:rPr lang="en-US" dirty="0"/>
              <a:t> {int},  </a:t>
            </a:r>
            <a:r>
              <a:rPr lang="en-US" dirty="0" err="1"/>
              <a:t>friends_count</a:t>
            </a:r>
            <a:r>
              <a:rPr lang="en-US" dirty="0"/>
              <a:t> {int}, </a:t>
            </a:r>
            <a:r>
              <a:rPr lang="en-US" dirty="0" err="1"/>
              <a:t>listed_count</a:t>
            </a:r>
            <a:r>
              <a:rPr lang="en-US" dirty="0"/>
              <a:t> {int}  </a:t>
            </a:r>
          </a:p>
          <a:p>
            <a:r>
              <a:rPr lang="en-US" dirty="0"/>
              <a:t>Dependent: Political {</a:t>
            </a:r>
            <a:r>
              <a:rPr lang="en-US" dirty="0" err="1"/>
              <a:t>boolean</a:t>
            </a:r>
            <a:r>
              <a:rPr lang="en-US" dirty="0"/>
              <a:t>} </a:t>
            </a:r>
          </a:p>
          <a:p>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316920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C368-AB68-4E71-B49B-929AC406B28B}"/>
              </a:ext>
            </a:extLst>
          </p:cNvPr>
          <p:cNvSpPr>
            <a:spLocks noGrp="1"/>
          </p:cNvSpPr>
          <p:nvPr>
            <p:ph type="title"/>
          </p:nvPr>
        </p:nvSpPr>
        <p:spPr/>
        <p:txBody>
          <a:bodyPr/>
          <a:lstStyle/>
          <a:p>
            <a:r>
              <a:rPr lang="en-US" b="1" dirty="0"/>
              <a:t>Motivation</a:t>
            </a:r>
            <a:endParaRPr lang="en-US" dirty="0"/>
          </a:p>
        </p:txBody>
      </p:sp>
      <p:sp>
        <p:nvSpPr>
          <p:cNvPr id="3" name="Content Placeholder 2">
            <a:extLst>
              <a:ext uri="{FF2B5EF4-FFF2-40B4-BE49-F238E27FC236}">
                <a16:creationId xmlns:a16="http://schemas.microsoft.com/office/drawing/2014/main" id="{E87E3471-6330-45BA-833D-45821237DA1E}"/>
              </a:ext>
            </a:extLst>
          </p:cNvPr>
          <p:cNvSpPr>
            <a:spLocks noGrp="1"/>
          </p:cNvSpPr>
          <p:nvPr>
            <p:ph idx="1"/>
          </p:nvPr>
        </p:nvSpPr>
        <p:spPr/>
        <p:txBody>
          <a:bodyPr/>
          <a:lstStyle/>
          <a:p>
            <a:r>
              <a:rPr lang="en-US" dirty="0"/>
              <a:t>Twitter makes public Tweets and replies available to </a:t>
            </a:r>
            <a:r>
              <a:rPr lang="en-US" dirty="0" err="1"/>
              <a:t>developers,and</a:t>
            </a:r>
            <a:r>
              <a:rPr lang="en-US" dirty="0"/>
              <a:t> allow developers to post Tweets via API.</a:t>
            </a:r>
          </a:p>
          <a:p>
            <a:endParaRPr lang="en-US" dirty="0"/>
          </a:p>
          <a:p>
            <a:r>
              <a:rPr lang="en-US" dirty="0"/>
              <a:t> These tweets can easily be used by people to identify, understand and counter misinformation around public health initiatives.</a:t>
            </a:r>
          </a:p>
          <a:p>
            <a:endParaRPr lang="en-US" dirty="0"/>
          </a:p>
          <a:p>
            <a:r>
              <a:rPr lang="en-US" dirty="0"/>
              <a:t>We collected tweets on the topic “coronavirus” and saved them to files to perform further analysis with Map-Reduce, Hive and Spark Framework.</a:t>
            </a:r>
          </a:p>
        </p:txBody>
      </p:sp>
    </p:spTree>
    <p:extLst>
      <p:ext uri="{BB962C8B-B14F-4D97-AF65-F5344CB8AC3E}">
        <p14:creationId xmlns:p14="http://schemas.microsoft.com/office/powerpoint/2010/main" val="2399267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3A00-756A-410E-A8E7-D42C2B1247E3}"/>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219FB145-1F53-4DA3-AAC9-5ECB0D10FAE7}"/>
              </a:ext>
            </a:extLst>
          </p:cNvPr>
          <p:cNvSpPr>
            <a:spLocks noGrp="1"/>
          </p:cNvSpPr>
          <p:nvPr>
            <p:ph idx="1"/>
          </p:nvPr>
        </p:nvSpPr>
        <p:spPr/>
        <p:txBody>
          <a:bodyPr/>
          <a:lstStyle/>
          <a:p>
            <a:pPr algn="just"/>
            <a:r>
              <a:rPr lang="en-US" dirty="0"/>
              <a:t>The advances in science and technology have made the modern lifestyle more interactive with people through social media such as Twitter. </a:t>
            </a:r>
          </a:p>
          <a:p>
            <a:pPr algn="just"/>
            <a:endParaRPr lang="en-US" dirty="0"/>
          </a:p>
          <a:p>
            <a:pPr algn="just"/>
            <a:r>
              <a:rPr lang="en-US" dirty="0"/>
              <a:t>Besides this personal use of Twitter, it also provides valuable information about the global threats such as COVID19 pandemic. </a:t>
            </a:r>
          </a:p>
          <a:p>
            <a:pPr algn="just"/>
            <a:endParaRPr lang="en-US" dirty="0"/>
          </a:p>
          <a:p>
            <a:pPr algn="just"/>
            <a:r>
              <a:rPr lang="en-US" dirty="0"/>
              <a:t>We believe that Twitter messages provide instant pictures of threat that will shed light to unseen part of the pandemic.</a:t>
            </a:r>
          </a:p>
        </p:txBody>
      </p:sp>
    </p:spTree>
    <p:extLst>
      <p:ext uri="{BB962C8B-B14F-4D97-AF65-F5344CB8AC3E}">
        <p14:creationId xmlns:p14="http://schemas.microsoft.com/office/powerpoint/2010/main" val="2362075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E72C-61D8-470A-AF29-0E16574BBDF1}"/>
              </a:ext>
            </a:extLst>
          </p:cNvPr>
          <p:cNvSpPr>
            <a:spLocks noGrp="1"/>
          </p:cNvSpPr>
          <p:nvPr>
            <p:ph type="title"/>
          </p:nvPr>
        </p:nvSpPr>
        <p:spPr/>
        <p:txBody>
          <a:bodyPr/>
          <a:lstStyle/>
          <a:p>
            <a:r>
              <a:rPr lang="en-US" b="1" dirty="0"/>
              <a:t>Background</a:t>
            </a:r>
            <a:endParaRPr lang="en-US" dirty="0"/>
          </a:p>
        </p:txBody>
      </p:sp>
      <p:sp>
        <p:nvSpPr>
          <p:cNvPr id="3" name="Content Placeholder 2">
            <a:extLst>
              <a:ext uri="{FF2B5EF4-FFF2-40B4-BE49-F238E27FC236}">
                <a16:creationId xmlns:a16="http://schemas.microsoft.com/office/drawing/2014/main" id="{B509488F-D8FC-4CF4-AD64-1F000708317A}"/>
              </a:ext>
            </a:extLst>
          </p:cNvPr>
          <p:cNvSpPr>
            <a:spLocks noGrp="1"/>
          </p:cNvSpPr>
          <p:nvPr>
            <p:ph idx="1"/>
          </p:nvPr>
        </p:nvSpPr>
        <p:spPr/>
        <p:txBody>
          <a:bodyPr/>
          <a:lstStyle/>
          <a:p>
            <a:r>
              <a:rPr lang="en-US" dirty="0"/>
              <a:t>Twitter has been analyzed countless times involving numerous types of statistical interpretations for different reasons</a:t>
            </a:r>
          </a:p>
          <a:p>
            <a:endParaRPr lang="en-US" dirty="0"/>
          </a:p>
          <a:p>
            <a:r>
              <a:rPr lang="en-US" dirty="0"/>
              <a:t> We decided to look at the features of tweets with #</a:t>
            </a:r>
            <a:r>
              <a:rPr lang="en-US" b="1" dirty="0">
                <a:solidFill>
                  <a:srgbClr val="FF0000"/>
                </a:solidFill>
              </a:rPr>
              <a:t>Coronavirus</a:t>
            </a:r>
            <a:r>
              <a:rPr lang="en-US" dirty="0"/>
              <a:t> in </a:t>
            </a:r>
            <a:r>
              <a:rPr lang="en-US" b="1" dirty="0">
                <a:solidFill>
                  <a:srgbClr val="FF0000"/>
                </a:solidFill>
              </a:rPr>
              <a:t>English</a:t>
            </a:r>
            <a:r>
              <a:rPr lang="en-US" dirty="0"/>
              <a:t> and implement various queries on this dataset. </a:t>
            </a:r>
          </a:p>
          <a:p>
            <a:endParaRPr lang="en-US" dirty="0"/>
          </a:p>
          <a:p>
            <a:r>
              <a:rPr lang="en-US" dirty="0"/>
              <a:t>In addition, we will extend past works analyzing </a:t>
            </a:r>
            <a:r>
              <a:rPr lang="en-US" dirty="0">
                <a:solidFill>
                  <a:srgbClr val="FF0000"/>
                </a:solidFill>
              </a:rPr>
              <a:t>political tweets </a:t>
            </a:r>
            <a:r>
              <a:rPr lang="en-US" dirty="0"/>
              <a:t>and learn how features of tweets relate to its </a:t>
            </a:r>
            <a:r>
              <a:rPr lang="en-US" dirty="0">
                <a:solidFill>
                  <a:srgbClr val="FF0000"/>
                </a:solidFill>
              </a:rPr>
              <a:t>likelihood of being political</a:t>
            </a:r>
            <a:r>
              <a:rPr lang="en-US" dirty="0"/>
              <a:t>.</a:t>
            </a:r>
          </a:p>
        </p:txBody>
      </p:sp>
    </p:spTree>
    <p:extLst>
      <p:ext uri="{BB962C8B-B14F-4D97-AF65-F5344CB8AC3E}">
        <p14:creationId xmlns:p14="http://schemas.microsoft.com/office/powerpoint/2010/main" val="374934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9879-7DED-4D78-BC7D-43DAC54650BF}"/>
              </a:ext>
            </a:extLst>
          </p:cNvPr>
          <p:cNvSpPr>
            <a:spLocks noGrp="1"/>
          </p:cNvSpPr>
          <p:nvPr>
            <p:ph type="title"/>
          </p:nvPr>
        </p:nvSpPr>
        <p:spPr/>
        <p:txBody>
          <a:bodyPr/>
          <a:lstStyle/>
          <a:p>
            <a:r>
              <a:rPr lang="en-US" b="1" dirty="0"/>
              <a:t>Model</a:t>
            </a:r>
            <a:endParaRPr lang="en-US" dirty="0"/>
          </a:p>
        </p:txBody>
      </p:sp>
      <p:pic>
        <p:nvPicPr>
          <p:cNvPr id="2050" name="Picture 2" descr="Flow Diagram">
            <a:extLst>
              <a:ext uri="{FF2B5EF4-FFF2-40B4-BE49-F238E27FC236}">
                <a16:creationId xmlns:a16="http://schemas.microsoft.com/office/drawing/2014/main" id="{8FB80AD8-49DE-46F1-AC55-329CDA5D69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453118"/>
            <a:ext cx="6279080" cy="603975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D395E5AA-E9B5-436B-A082-3CF94F3A848D}"/>
              </a:ext>
            </a:extLst>
          </p:cNvPr>
          <p:cNvSpPr txBox="1">
            <a:spLocks/>
          </p:cNvSpPr>
          <p:nvPr/>
        </p:nvSpPr>
        <p:spPr>
          <a:xfrm>
            <a:off x="489858" y="1825625"/>
            <a:ext cx="68797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Collect tweets via Twitter4j</a:t>
            </a:r>
          </a:p>
          <a:p>
            <a:r>
              <a:rPr lang="en-US" dirty="0"/>
              <a:t>Saving to HDFS</a:t>
            </a:r>
          </a:p>
          <a:p>
            <a:r>
              <a:rPr lang="en-US" dirty="0"/>
              <a:t>Multiple Analysis with Map-Reduce Algorithms</a:t>
            </a:r>
          </a:p>
          <a:p>
            <a:r>
              <a:rPr lang="en-US" dirty="0"/>
              <a:t>Sentiment Analysis</a:t>
            </a:r>
          </a:p>
          <a:p>
            <a:r>
              <a:rPr lang="en-US" dirty="0"/>
              <a:t>Data Analysis and Visualization</a:t>
            </a:r>
          </a:p>
          <a:p>
            <a:r>
              <a:rPr lang="en-US" dirty="0"/>
              <a:t>Model Building</a:t>
            </a:r>
          </a:p>
          <a:p>
            <a:r>
              <a:rPr lang="en-US" dirty="0"/>
              <a:t>Modelling &amp; Using MLIB</a:t>
            </a:r>
          </a:p>
        </p:txBody>
      </p:sp>
    </p:spTree>
    <p:extLst>
      <p:ext uri="{BB962C8B-B14F-4D97-AF65-F5344CB8AC3E}">
        <p14:creationId xmlns:p14="http://schemas.microsoft.com/office/powerpoint/2010/main" val="2617139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37EA-878D-4F39-B248-C415085242BB}"/>
              </a:ext>
            </a:extLst>
          </p:cNvPr>
          <p:cNvSpPr>
            <a:spLocks noGrp="1"/>
          </p:cNvSpPr>
          <p:nvPr>
            <p:ph type="title"/>
          </p:nvPr>
        </p:nvSpPr>
        <p:spPr/>
        <p:txBody>
          <a:bodyPr/>
          <a:lstStyle/>
          <a:p>
            <a:r>
              <a:rPr lang="en-US" b="1" dirty="0"/>
              <a:t>Dataset</a:t>
            </a:r>
            <a:endParaRPr lang="en-US" dirty="0"/>
          </a:p>
        </p:txBody>
      </p:sp>
      <p:sp>
        <p:nvSpPr>
          <p:cNvPr id="3" name="Content Placeholder 2">
            <a:extLst>
              <a:ext uri="{FF2B5EF4-FFF2-40B4-BE49-F238E27FC236}">
                <a16:creationId xmlns:a16="http://schemas.microsoft.com/office/drawing/2014/main" id="{2415A60E-E024-49B4-8570-5E89B95EB3CA}"/>
              </a:ext>
            </a:extLst>
          </p:cNvPr>
          <p:cNvSpPr>
            <a:spLocks noGrp="1"/>
          </p:cNvSpPr>
          <p:nvPr>
            <p:ph idx="1"/>
          </p:nvPr>
        </p:nvSpPr>
        <p:spPr/>
        <p:txBody>
          <a:bodyPr>
            <a:normAutofit/>
          </a:bodyPr>
          <a:lstStyle/>
          <a:p>
            <a:r>
              <a:rPr lang="en-US" dirty="0"/>
              <a:t>The data set used in this project is collected on between 2.30-6.51 UTC on March 14. </a:t>
            </a:r>
          </a:p>
          <a:p>
            <a:r>
              <a:rPr lang="en-US" dirty="0"/>
              <a:t>The data set contains 199,924 tweets.</a:t>
            </a:r>
          </a:p>
          <a:p>
            <a:r>
              <a:rPr lang="en-US" dirty="0"/>
              <a:t>Data is in json format per line.</a:t>
            </a:r>
          </a:p>
          <a:p>
            <a:r>
              <a:rPr lang="en-US" dirty="0"/>
              <a:t>The following fields are taken into account for modelling and ML.</a:t>
            </a:r>
          </a:p>
          <a:p>
            <a:pPr marL="0" indent="0">
              <a:buNone/>
            </a:pPr>
            <a:r>
              <a:rPr lang="en-US" dirty="0">
                <a:solidFill>
                  <a:srgbClr val="FF0000"/>
                </a:solidFill>
              </a:rPr>
              <a:t>    id , </a:t>
            </a:r>
            <a:r>
              <a:rPr lang="en-US" dirty="0" err="1">
                <a:solidFill>
                  <a:srgbClr val="FF0000"/>
                </a:solidFill>
              </a:rPr>
              <a:t>created_at</a:t>
            </a:r>
            <a:r>
              <a:rPr lang="en-US" dirty="0">
                <a:solidFill>
                  <a:srgbClr val="FF0000"/>
                </a:solidFill>
              </a:rPr>
              <a:t>, </a:t>
            </a:r>
            <a:r>
              <a:rPr lang="en-US" dirty="0" err="1">
                <a:solidFill>
                  <a:srgbClr val="FF0000"/>
                </a:solidFill>
              </a:rPr>
              <a:t>full_text</a:t>
            </a:r>
            <a:r>
              <a:rPr lang="en-US" dirty="0">
                <a:solidFill>
                  <a:srgbClr val="FF0000"/>
                </a:solidFill>
              </a:rPr>
              <a:t>, </a:t>
            </a:r>
            <a:br>
              <a:rPr lang="en-US" dirty="0">
                <a:solidFill>
                  <a:srgbClr val="FF0000"/>
                </a:solidFill>
              </a:rPr>
            </a:br>
            <a:r>
              <a:rPr lang="en-US" dirty="0">
                <a:solidFill>
                  <a:srgbClr val="FF0000"/>
                </a:solidFill>
              </a:rPr>
              <a:t>    </a:t>
            </a:r>
            <a:r>
              <a:rPr lang="en-US" dirty="0" err="1">
                <a:solidFill>
                  <a:srgbClr val="FF0000"/>
                </a:solidFill>
              </a:rPr>
              <a:t>user.created_at</a:t>
            </a:r>
            <a:r>
              <a:rPr lang="en-US" dirty="0">
                <a:solidFill>
                  <a:srgbClr val="FF0000"/>
                </a:solidFill>
              </a:rPr>
              <a:t>, </a:t>
            </a:r>
            <a:r>
              <a:rPr lang="en-US" dirty="0" err="1">
                <a:solidFill>
                  <a:srgbClr val="FF0000"/>
                </a:solidFill>
              </a:rPr>
              <a:t>retweet_count</a:t>
            </a:r>
            <a:r>
              <a:rPr lang="en-US" dirty="0">
                <a:solidFill>
                  <a:srgbClr val="FF0000"/>
                </a:solidFill>
              </a:rPr>
              <a:t>,   </a:t>
            </a:r>
            <a:br>
              <a:rPr lang="en-US" dirty="0">
                <a:solidFill>
                  <a:srgbClr val="FF0000"/>
                </a:solidFill>
              </a:rPr>
            </a:br>
            <a:r>
              <a:rPr lang="en-US" dirty="0">
                <a:solidFill>
                  <a:srgbClr val="FF0000"/>
                </a:solidFill>
              </a:rPr>
              <a:t>    </a:t>
            </a:r>
            <a:r>
              <a:rPr lang="en-US" dirty="0" err="1">
                <a:solidFill>
                  <a:srgbClr val="FF0000"/>
                </a:solidFill>
              </a:rPr>
              <a:t>user.follower_count</a:t>
            </a:r>
            <a:r>
              <a:rPr lang="en-US" dirty="0">
                <a:solidFill>
                  <a:srgbClr val="FF0000"/>
                </a:solidFill>
              </a:rPr>
              <a:t>, </a:t>
            </a:r>
            <a:r>
              <a:rPr lang="en-US" dirty="0" err="1">
                <a:solidFill>
                  <a:srgbClr val="FF0000"/>
                </a:solidFill>
              </a:rPr>
              <a:t>user.friend_count</a:t>
            </a:r>
            <a:r>
              <a:rPr lang="en-US" dirty="0">
                <a:solidFill>
                  <a:srgbClr val="FF0000"/>
                </a:solidFill>
              </a:rPr>
              <a:t>,</a:t>
            </a:r>
            <a:br>
              <a:rPr lang="en-US" dirty="0">
                <a:solidFill>
                  <a:srgbClr val="FF0000"/>
                </a:solidFill>
              </a:rPr>
            </a:br>
            <a:r>
              <a:rPr lang="en-US" dirty="0">
                <a:solidFill>
                  <a:srgbClr val="FF0000"/>
                </a:solidFill>
              </a:rPr>
              <a:t>    </a:t>
            </a:r>
            <a:r>
              <a:rPr lang="en-US" dirty="0" err="1">
                <a:solidFill>
                  <a:srgbClr val="FF0000"/>
                </a:solidFill>
              </a:rPr>
              <a:t>user.listed_count</a:t>
            </a:r>
            <a:r>
              <a:rPr lang="en-US" dirty="0">
                <a:solidFill>
                  <a:srgbClr val="FF0000"/>
                </a:solidFill>
              </a:rPr>
              <a:t> </a:t>
            </a:r>
          </a:p>
        </p:txBody>
      </p:sp>
    </p:spTree>
    <p:extLst>
      <p:ext uri="{BB962C8B-B14F-4D97-AF65-F5344CB8AC3E}">
        <p14:creationId xmlns:p14="http://schemas.microsoft.com/office/powerpoint/2010/main" val="3055271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2502-4E56-40AA-9CE1-18BF6FBAA39E}"/>
              </a:ext>
            </a:extLst>
          </p:cNvPr>
          <p:cNvSpPr>
            <a:spLocks noGrp="1"/>
          </p:cNvSpPr>
          <p:nvPr>
            <p:ph type="title"/>
          </p:nvPr>
        </p:nvSpPr>
        <p:spPr/>
        <p:txBody>
          <a:bodyPr>
            <a:normAutofit/>
          </a:bodyPr>
          <a:lstStyle/>
          <a:p>
            <a:r>
              <a:rPr lang="en-US" b="1" dirty="0"/>
              <a:t>Preliminary Data Analysis with Map-Reduce (I)</a:t>
            </a:r>
            <a:endParaRPr lang="en-US" dirty="0"/>
          </a:p>
        </p:txBody>
      </p:sp>
      <p:sp>
        <p:nvSpPr>
          <p:cNvPr id="3" name="Content Placeholder 2">
            <a:extLst>
              <a:ext uri="{FF2B5EF4-FFF2-40B4-BE49-F238E27FC236}">
                <a16:creationId xmlns:a16="http://schemas.microsoft.com/office/drawing/2014/main" id="{71D8A146-65A7-486A-A02F-F7A1E722B988}"/>
              </a:ext>
            </a:extLst>
          </p:cNvPr>
          <p:cNvSpPr>
            <a:spLocks noGrp="1"/>
          </p:cNvSpPr>
          <p:nvPr>
            <p:ph idx="1"/>
          </p:nvPr>
        </p:nvSpPr>
        <p:spPr/>
        <p:txBody>
          <a:bodyPr>
            <a:normAutofit lnSpcReduction="10000"/>
          </a:bodyPr>
          <a:lstStyle/>
          <a:p>
            <a:r>
              <a:rPr lang="en-US" dirty="0"/>
              <a:t>To find out the people tweeting more than others.</a:t>
            </a:r>
          </a:p>
          <a:p>
            <a:pPr marL="0" indent="0">
              <a:buNone/>
            </a:pPr>
            <a:r>
              <a:rPr lang="en-US" dirty="0"/>
              <a:t> Algorithm:</a:t>
            </a:r>
          </a:p>
          <a:p>
            <a:pPr marL="914400" lvl="1" indent="-457200">
              <a:buFont typeface="+mj-lt"/>
              <a:buAutoNum type="arabicPeriod"/>
            </a:pPr>
            <a:r>
              <a:rPr lang="en-US" dirty="0"/>
              <a:t>Process all tweets and parse out tokens with "</a:t>
            </a:r>
            <a:r>
              <a:rPr lang="en-US" dirty="0" err="1"/>
              <a:t>user.id_str</a:t>
            </a:r>
            <a:r>
              <a:rPr lang="en-US" dirty="0"/>
              <a:t>"</a:t>
            </a:r>
          </a:p>
          <a:p>
            <a:pPr marL="914400" lvl="1" indent="-457200">
              <a:buFont typeface="+mj-lt"/>
              <a:buAutoNum type="arabicPeriod"/>
            </a:pPr>
            <a:r>
              <a:rPr lang="en-US" dirty="0"/>
              <a:t>Count all the '</a:t>
            </a:r>
            <a:r>
              <a:rPr lang="en-US" dirty="0" err="1"/>
              <a:t>user.id_str's</a:t>
            </a:r>
            <a:r>
              <a:rPr lang="en-US" dirty="0"/>
              <a:t>.</a:t>
            </a:r>
          </a:p>
          <a:p>
            <a:pPr marL="914400" lvl="1" indent="-457200">
              <a:buFont typeface="+mj-lt"/>
              <a:buAutoNum type="arabicPeriod"/>
            </a:pPr>
            <a:r>
              <a:rPr lang="en-US" dirty="0"/>
              <a:t>Find out top n '</a:t>
            </a:r>
            <a:r>
              <a:rPr lang="en-US" dirty="0" err="1"/>
              <a:t>user.id_str's</a:t>
            </a:r>
            <a:r>
              <a:rPr lang="en-US" dirty="0"/>
              <a:t> by sorting them</a:t>
            </a:r>
          </a:p>
          <a:p>
            <a:pPr marL="0" indent="0">
              <a:buNone/>
            </a:pPr>
            <a:endParaRPr lang="en-US" dirty="0"/>
          </a:p>
          <a:p>
            <a:pPr marL="0" indent="0">
              <a:buNone/>
            </a:pPr>
            <a:r>
              <a:rPr lang="en-US" dirty="0"/>
              <a:t>In order to perform this analysis we created 2 separate Map-Reduce jobs; </a:t>
            </a:r>
          </a:p>
          <a:p>
            <a:pPr marL="0" indent="0">
              <a:buNone/>
            </a:pPr>
            <a:r>
              <a:rPr lang="en-US" dirty="0"/>
              <a:t>	first one covering from step-1 and step-2</a:t>
            </a:r>
          </a:p>
          <a:p>
            <a:pPr marL="0" indent="0">
              <a:buNone/>
            </a:pPr>
            <a:r>
              <a:rPr lang="en-US" dirty="0"/>
              <a:t>            the second one covering step-3 (for sorting)</a:t>
            </a:r>
          </a:p>
        </p:txBody>
      </p:sp>
    </p:spTree>
    <p:extLst>
      <p:ext uri="{BB962C8B-B14F-4D97-AF65-F5344CB8AC3E}">
        <p14:creationId xmlns:p14="http://schemas.microsoft.com/office/powerpoint/2010/main" val="369441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6320-96E4-4078-9620-C74225DCC889}"/>
              </a:ext>
            </a:extLst>
          </p:cNvPr>
          <p:cNvSpPr>
            <a:spLocks noGrp="1"/>
          </p:cNvSpPr>
          <p:nvPr>
            <p:ph type="title"/>
          </p:nvPr>
        </p:nvSpPr>
        <p:spPr>
          <a:xfrm>
            <a:off x="979714" y="0"/>
            <a:ext cx="10515600" cy="1325563"/>
          </a:xfrm>
        </p:spPr>
        <p:txBody>
          <a:bodyPr/>
          <a:lstStyle/>
          <a:p>
            <a:r>
              <a:rPr lang="en-US" b="1" dirty="0"/>
              <a:t>Preliminary Data Analysis with Map-Reduce (I)</a:t>
            </a:r>
            <a:endParaRPr lang="en-US" dirty="0"/>
          </a:p>
        </p:txBody>
      </p:sp>
      <p:pic>
        <p:nvPicPr>
          <p:cNvPr id="3074" name="Picture 2">
            <a:extLst>
              <a:ext uri="{FF2B5EF4-FFF2-40B4-BE49-F238E27FC236}">
                <a16:creationId xmlns:a16="http://schemas.microsoft.com/office/drawing/2014/main" id="{1F6900A0-4D6F-4B0A-9835-FCF2C6CEE0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8457" y="1441359"/>
            <a:ext cx="10776857" cy="5130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124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850</Words>
  <Application>Microsoft Office PowerPoint</Application>
  <PresentationFormat>Widescreen</PresentationFormat>
  <Paragraphs>98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Analysis and Analytics of Coronavirus Tweets and Political Tweet Traits</vt:lpstr>
      <vt:lpstr>Analysis and Analytics of Coronavirus Tweets and Political Tweet Traits  (Part-A)</vt:lpstr>
      <vt:lpstr>Motivation</vt:lpstr>
      <vt:lpstr>Introduction</vt:lpstr>
      <vt:lpstr>Background</vt:lpstr>
      <vt:lpstr>Model</vt:lpstr>
      <vt:lpstr>Dataset</vt:lpstr>
      <vt:lpstr>Preliminary Data Analysis with Map-Reduce (I)</vt:lpstr>
      <vt:lpstr>Preliminary Data Analysis with Map-Reduce (I)</vt:lpstr>
      <vt:lpstr> Detailed Data Analysis with Spark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Pre-processing</vt:lpstr>
      <vt:lpstr>Data Pre-processing</vt:lpstr>
      <vt:lpstr>Data Pre-processing</vt:lpstr>
      <vt:lpstr>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Analytics of Coronavirus Tweets and Political Tweet Traits</dc:title>
  <dc:creator>M A</dc:creator>
  <cp:lastModifiedBy>Jonathan Wolfe</cp:lastModifiedBy>
  <cp:revision>9</cp:revision>
  <dcterms:created xsi:type="dcterms:W3CDTF">2020-05-12T02:38:51Z</dcterms:created>
  <dcterms:modified xsi:type="dcterms:W3CDTF">2020-05-13T08:01:40Z</dcterms:modified>
</cp:coreProperties>
</file>