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a792cd4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a792cd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32186" y="106509"/>
            <a:ext cx="8679628" cy="4858808"/>
            <a:chOff x="480953" y="513367"/>
            <a:chExt cx="7308545" cy="3962816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495188" y="3486025"/>
              <a:ext cx="17751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Mesh</a:t>
              </a:r>
              <a:endParaRPr sz="1200"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3223825" y="2905049"/>
              <a:ext cx="15522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Surrogate Neural Model</a:t>
              </a:r>
              <a:endParaRPr sz="1200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358100" y="2112088"/>
              <a:ext cx="2204100" cy="1038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13"/>
            <p:cNvGrpSpPr/>
            <p:nvPr/>
          </p:nvGrpSpPr>
          <p:grpSpPr>
            <a:xfrm>
              <a:off x="5447816" y="2149573"/>
              <a:ext cx="2030272" cy="971785"/>
              <a:chOff x="2056375" y="1574400"/>
              <a:chExt cx="3570650" cy="1541538"/>
            </a:xfrm>
          </p:grpSpPr>
          <p:grpSp>
            <p:nvGrpSpPr>
              <p:cNvPr id="59" name="Google Shape;59;p13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60" name="Google Shape;60;p1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1" name="Google Shape;61;p13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2" name="Google Shape;62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3" name="Google Shape;63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4" name="Google Shape;64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65" name="Google Shape;65;p13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6" name="Google Shape;66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7" name="Google Shape;67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8" name="Google Shape;68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9" name="Google Shape;69;p13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13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1" name="Google Shape;71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" name="Google Shape;72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3" name="Google Shape;73;p13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4" name="Google Shape;74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" name="Google Shape;75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76" name="Google Shape;76;p13"/>
            <p:cNvSpPr txBox="1"/>
            <p:nvPr/>
          </p:nvSpPr>
          <p:spPr>
            <a:xfrm>
              <a:off x="3151073" y="513367"/>
              <a:ext cx="17751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Assemble Linear System</a:t>
              </a:r>
              <a:endParaRPr sz="1200"/>
            </a:p>
          </p:txBody>
        </p:sp>
        <p:cxnSp>
          <p:nvCxnSpPr>
            <p:cNvPr id="77" name="Google Shape;77;p13"/>
            <p:cNvCxnSpPr>
              <a:stCxn id="78" idx="3"/>
              <a:endCxn id="64" idx="2"/>
            </p:cNvCxnSpPr>
            <p:nvPr/>
          </p:nvCxnSpPr>
          <p:spPr>
            <a:xfrm flipH="1" rot="10800000">
              <a:off x="4776025" y="3096302"/>
              <a:ext cx="1830300" cy="608700"/>
            </a:xfrm>
            <a:prstGeom prst="bentConnector2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" name="Google Shape;79;p13"/>
            <p:cNvCxnSpPr>
              <a:stCxn id="80" idx="3"/>
              <a:endCxn id="60" idx="0"/>
            </p:cNvCxnSpPr>
            <p:nvPr/>
          </p:nvCxnSpPr>
          <p:spPr>
            <a:xfrm>
              <a:off x="4998873" y="1815790"/>
              <a:ext cx="975900" cy="334500"/>
            </a:xfrm>
            <a:prstGeom prst="bentConnector2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" name="Google Shape;81;p13"/>
            <p:cNvCxnSpPr>
              <a:stCxn id="80" idx="3"/>
              <a:endCxn id="68" idx="0"/>
            </p:cNvCxnSpPr>
            <p:nvPr/>
          </p:nvCxnSpPr>
          <p:spPr>
            <a:xfrm>
              <a:off x="4998829" y="1815616"/>
              <a:ext cx="2214000" cy="360300"/>
            </a:xfrm>
            <a:prstGeom prst="bentConnector2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2" name="Google Shape;82;p13"/>
            <p:cNvCxnSpPr>
              <a:stCxn id="83" idx="3"/>
              <a:endCxn id="84" idx="1"/>
            </p:cNvCxnSpPr>
            <p:nvPr/>
          </p:nvCxnSpPr>
          <p:spPr>
            <a:xfrm flipH="1" rot="10800000">
              <a:off x="2284528" y="1742250"/>
              <a:ext cx="882600" cy="829500"/>
            </a:xfrm>
            <a:prstGeom prst="bentConnector3">
              <a:avLst>
                <a:gd fmla="val 52627" name="adj1"/>
              </a:avLst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" name="Google Shape;85;p13"/>
            <p:cNvCxnSpPr>
              <a:stCxn id="83" idx="3"/>
              <a:endCxn id="86" idx="1"/>
            </p:cNvCxnSpPr>
            <p:nvPr/>
          </p:nvCxnSpPr>
          <p:spPr>
            <a:xfrm>
              <a:off x="2284528" y="2571750"/>
              <a:ext cx="939300" cy="1211400"/>
            </a:xfrm>
            <a:prstGeom prst="bentConnector3">
              <a:avLst>
                <a:gd fmla="val 48948" name="adj1"/>
              </a:avLst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7" name="Google Shape;87;p13"/>
            <p:cNvCxnSpPr>
              <a:stCxn id="57" idx="3"/>
              <a:endCxn id="86" idx="2"/>
            </p:cNvCxnSpPr>
            <p:nvPr/>
          </p:nvCxnSpPr>
          <p:spPr>
            <a:xfrm flipH="1">
              <a:off x="3961000" y="2631238"/>
              <a:ext cx="3601200" cy="1650600"/>
            </a:xfrm>
            <a:prstGeom prst="bentConnector4">
              <a:avLst>
                <a:gd fmla="val -5568" name="adj1"/>
                <a:gd fmla="val 111775" name="adj2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8" name="Google Shape;88;p13"/>
            <p:cNvSpPr txBox="1"/>
            <p:nvPr/>
          </p:nvSpPr>
          <p:spPr>
            <a:xfrm>
              <a:off x="6666297" y="4187583"/>
              <a:ext cx="11232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backpropagation</a:t>
              </a:r>
              <a:endParaRPr sz="1100"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5170375" y="3478545"/>
              <a:ext cx="11775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solution evaluation</a:t>
              </a:r>
              <a:endParaRPr sz="1100"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5478947" y="3967262"/>
              <a:ext cx="11232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CC0000"/>
                  </a:solidFill>
                </a:rPr>
                <a:t>Training Loop</a:t>
              </a:r>
              <a:endParaRPr b="1" sz="1300">
                <a:solidFill>
                  <a:srgbClr val="CC0000"/>
                </a:solidFill>
              </a:endParaRPr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953" y="1643938"/>
              <a:ext cx="1803575" cy="1855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67238" y="814557"/>
              <a:ext cx="1803575" cy="18556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" name="Google Shape;91;p13"/>
            <p:cNvGrpSpPr/>
            <p:nvPr/>
          </p:nvGrpSpPr>
          <p:grpSpPr>
            <a:xfrm>
              <a:off x="3223725" y="3206252"/>
              <a:ext cx="1552300" cy="1075725"/>
              <a:chOff x="638100" y="117402"/>
              <a:chExt cx="1552300" cy="1075725"/>
            </a:xfrm>
          </p:grpSpPr>
          <p:sp>
            <p:nvSpPr>
              <p:cNvPr id="78" name="Google Shape;78;p13"/>
              <p:cNvSpPr/>
              <p:nvPr/>
            </p:nvSpPr>
            <p:spPr>
              <a:xfrm>
                <a:off x="715600" y="117402"/>
                <a:ext cx="1474800" cy="997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" name="Google Shape;92;p13"/>
              <p:cNvGrpSpPr/>
              <p:nvPr/>
            </p:nvGrpSpPr>
            <p:grpSpPr>
              <a:xfrm>
                <a:off x="638100" y="195627"/>
                <a:ext cx="1474800" cy="997500"/>
                <a:chOff x="718725" y="335052"/>
                <a:chExt cx="1474800" cy="997500"/>
              </a:xfrm>
            </p:grpSpPr>
            <p:sp>
              <p:nvSpPr>
                <p:cNvPr id="86" name="Google Shape;86;p13"/>
                <p:cNvSpPr/>
                <p:nvPr/>
              </p:nvSpPr>
              <p:spPr>
                <a:xfrm>
                  <a:off x="718725" y="335052"/>
                  <a:ext cx="1474800" cy="9975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93" name="Google Shape;93;p1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53017" l="6016" r="63142" t="11667"/>
                <a:stretch/>
              </p:blipFill>
              <p:spPr>
                <a:xfrm>
                  <a:off x="830295" y="419052"/>
                  <a:ext cx="1251643" cy="8294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6238236" y="122475"/>
            <a:ext cx="2617500" cy="1273200"/>
            <a:chOff x="6103486" y="1602625"/>
            <a:chExt cx="2617500" cy="1273200"/>
          </a:xfrm>
        </p:grpSpPr>
        <p:sp>
          <p:nvSpPr>
            <p:cNvPr id="99" name="Google Shape;99;p14"/>
            <p:cNvSpPr/>
            <p:nvPr/>
          </p:nvSpPr>
          <p:spPr>
            <a:xfrm>
              <a:off x="6103486" y="1602625"/>
              <a:ext cx="2617500" cy="12732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Google Shape;100;p14"/>
            <p:cNvGrpSpPr/>
            <p:nvPr/>
          </p:nvGrpSpPr>
          <p:grpSpPr>
            <a:xfrm>
              <a:off x="6210096" y="1648533"/>
              <a:ext cx="2411260" cy="1191455"/>
              <a:chOff x="2056375" y="1574400"/>
              <a:chExt cx="3570650" cy="1541538"/>
            </a:xfrm>
          </p:grpSpPr>
          <p:grpSp>
            <p:nvGrpSpPr>
              <p:cNvPr id="101" name="Google Shape;101;p14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102" name="Google Shape;102;p1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03" name="Google Shape;103;p14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104" name="Google Shape;104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05" name="Google Shape;105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06" name="Google Shape;106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108" name="Google Shape;108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09" name="Google Shape;109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0" name="Google Shape;110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sp>
              <p:nvSpPr>
                <p:cNvPr id="111" name="Google Shape;111;p14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" name="Google Shape;112;p14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113" name="Google Shape;113;p14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4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5" name="Google Shape;115;p14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116" name="Google Shape;116;p14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14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cxnSp>
        <p:nvCxnSpPr>
          <p:cNvPr id="118" name="Google Shape;118;p14"/>
          <p:cNvCxnSpPr>
            <a:stCxn id="119" idx="3"/>
            <a:endCxn id="102" idx="2"/>
          </p:cNvCxnSpPr>
          <p:nvPr/>
        </p:nvCxnSpPr>
        <p:spPr>
          <a:xfrm flipH="1" rot="10800000">
            <a:off x="4656674" y="1328332"/>
            <a:ext cx="2313900" cy="5898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" name="Google Shape;120;p14"/>
          <p:cNvCxnSpPr>
            <a:stCxn id="121" idx="3"/>
            <a:endCxn id="119" idx="1"/>
          </p:cNvCxnSpPr>
          <p:nvPr/>
        </p:nvCxnSpPr>
        <p:spPr>
          <a:xfrm flipH="1" rot="10800000">
            <a:off x="2221712" y="1918092"/>
            <a:ext cx="769800" cy="1093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p14"/>
          <p:cNvCxnSpPr>
            <a:stCxn id="121" idx="3"/>
            <a:endCxn id="123" idx="1"/>
          </p:cNvCxnSpPr>
          <p:nvPr/>
        </p:nvCxnSpPr>
        <p:spPr>
          <a:xfrm>
            <a:off x="2221712" y="3011292"/>
            <a:ext cx="768000" cy="11868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4"/>
          <p:cNvCxnSpPr>
            <a:stCxn id="99" idx="3"/>
            <a:endCxn id="123" idx="2"/>
          </p:cNvCxnSpPr>
          <p:nvPr/>
        </p:nvCxnSpPr>
        <p:spPr>
          <a:xfrm flipH="1">
            <a:off x="3865536" y="759075"/>
            <a:ext cx="4990200" cy="4050600"/>
          </a:xfrm>
          <a:prstGeom prst="bentConnector4">
            <a:avLst>
              <a:gd fmla="val -4772" name="adj1"/>
              <a:gd fmla="val 105881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14"/>
          <p:cNvSpPr txBox="1"/>
          <p:nvPr/>
        </p:nvSpPr>
        <p:spPr>
          <a:xfrm>
            <a:off x="7137254" y="4234479"/>
            <a:ext cx="133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</a:rPr>
              <a:t>Training Loop</a:t>
            </a:r>
            <a:endParaRPr b="1" sz="1300">
              <a:solidFill>
                <a:srgbClr val="CC0000"/>
              </a:solidFill>
            </a:endParaRPr>
          </a:p>
        </p:txBody>
      </p:sp>
      <p:grpSp>
        <p:nvGrpSpPr>
          <p:cNvPr id="126" name="Google Shape;126;p14"/>
          <p:cNvGrpSpPr/>
          <p:nvPr/>
        </p:nvGrpSpPr>
        <p:grpSpPr>
          <a:xfrm>
            <a:off x="79786" y="1873701"/>
            <a:ext cx="2141926" cy="2627885"/>
            <a:chOff x="232186" y="1492701"/>
            <a:chExt cx="2141926" cy="2627885"/>
          </a:xfrm>
        </p:grpSpPr>
        <p:sp>
          <p:nvSpPr>
            <p:cNvPr id="127" name="Google Shape;127;p14"/>
            <p:cNvSpPr txBox="1"/>
            <p:nvPr/>
          </p:nvSpPr>
          <p:spPr>
            <a:xfrm>
              <a:off x="249091" y="3751285"/>
              <a:ext cx="2108109" cy="36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Mesh</a:t>
              </a:r>
              <a:endParaRPr sz="1200"/>
            </a:p>
          </p:txBody>
        </p:sp>
        <p:pic>
          <p:nvPicPr>
            <p:cNvPr id="121" name="Google Shape;121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2186" y="1492701"/>
              <a:ext cx="2141926" cy="22751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2801346" y="690809"/>
            <a:ext cx="2108100" cy="2111706"/>
            <a:chOff x="3258546" y="56659"/>
            <a:chExt cx="2108100" cy="2111706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3258546" y="56659"/>
              <a:ext cx="21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Assemble Linear System</a:t>
              </a:r>
              <a:endParaRPr sz="1200"/>
            </a:p>
          </p:txBody>
        </p:sp>
        <p:pic>
          <p:nvPicPr>
            <p:cNvPr id="119" name="Google Shape;119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48698" y="399600"/>
              <a:ext cx="1665176" cy="1768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4"/>
          <p:cNvGrpSpPr/>
          <p:nvPr/>
        </p:nvGrpSpPr>
        <p:grpSpPr>
          <a:xfrm>
            <a:off x="2989803" y="3414605"/>
            <a:ext cx="1919639" cy="1395146"/>
            <a:chOff x="3489503" y="3332055"/>
            <a:chExt cx="1919639" cy="1395146"/>
          </a:xfrm>
        </p:grpSpPr>
        <p:sp>
          <p:nvSpPr>
            <p:cNvPr id="131" name="Google Shape;131;p14"/>
            <p:cNvSpPr/>
            <p:nvPr/>
          </p:nvSpPr>
          <p:spPr>
            <a:xfrm>
              <a:off x="3657742" y="3332055"/>
              <a:ext cx="1751400" cy="1223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14"/>
            <p:cNvGrpSpPr/>
            <p:nvPr/>
          </p:nvGrpSpPr>
          <p:grpSpPr>
            <a:xfrm>
              <a:off x="3489503" y="3504166"/>
              <a:ext cx="1751472" cy="1223035"/>
              <a:chOff x="718725" y="335052"/>
              <a:chExt cx="1474800" cy="9975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718725" y="335052"/>
                <a:ext cx="1474800" cy="997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3" name="Google Shape;133;p14"/>
              <p:cNvPicPr preferRelativeResize="0"/>
              <p:nvPr/>
            </p:nvPicPr>
            <p:blipFill rotWithShape="1">
              <a:blip r:embed="rId8">
                <a:alphaModFix/>
              </a:blip>
              <a:srcRect b="53017" l="6016" r="63142" t="11667"/>
              <a:stretch/>
            </p:blipFill>
            <p:spPr>
              <a:xfrm>
                <a:off x="830295" y="419052"/>
                <a:ext cx="1251643" cy="829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34" name="Google Shape;134;p14"/>
          <p:cNvSpPr/>
          <p:nvPr/>
        </p:nvSpPr>
        <p:spPr>
          <a:xfrm>
            <a:off x="6305199" y="2650113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r>
              <a:rPr lang="en" sz="1000"/>
              <a:t>ump Conditions</a:t>
            </a:r>
            <a:endParaRPr sz="1000"/>
          </a:p>
        </p:txBody>
      </p:sp>
      <p:cxnSp>
        <p:nvCxnSpPr>
          <p:cNvPr id="135" name="Google Shape;135;p14"/>
          <p:cNvCxnSpPr>
            <a:stCxn id="123" idx="3"/>
            <a:endCxn id="136" idx="2"/>
          </p:cNvCxnSpPr>
          <p:nvPr/>
        </p:nvCxnSpPr>
        <p:spPr>
          <a:xfrm flipH="1" rot="10800000">
            <a:off x="4741275" y="3907834"/>
            <a:ext cx="857400" cy="290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4"/>
          <p:cNvCxnSpPr>
            <a:stCxn id="131" idx="3"/>
            <a:endCxn id="136" idx="2"/>
          </p:cNvCxnSpPr>
          <p:nvPr/>
        </p:nvCxnSpPr>
        <p:spPr>
          <a:xfrm flipH="1" rot="10800000">
            <a:off x="4909442" y="3907955"/>
            <a:ext cx="689100" cy="118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8" name="Google Shape;138;p14"/>
          <p:cNvCxnSpPr>
            <a:stCxn id="134" idx="3"/>
            <a:endCxn id="110" idx="2"/>
          </p:cNvCxnSpPr>
          <p:nvPr/>
        </p:nvCxnSpPr>
        <p:spPr>
          <a:xfrm flipH="1" rot="10800000">
            <a:off x="7639107" y="1359788"/>
            <a:ext cx="801900" cy="1425000"/>
          </a:xfrm>
          <a:prstGeom prst="curvedConnector2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14"/>
          <p:cNvCxnSpPr>
            <a:stCxn id="119" idx="3"/>
            <a:endCxn id="134" idx="0"/>
          </p:cNvCxnSpPr>
          <p:nvPr/>
        </p:nvCxnSpPr>
        <p:spPr>
          <a:xfrm>
            <a:off x="4656674" y="1918132"/>
            <a:ext cx="2315400" cy="73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14"/>
          <p:cNvCxnSpPr>
            <a:stCxn id="136" idx="6"/>
            <a:endCxn id="141" idx="1"/>
          </p:cNvCxnSpPr>
          <p:nvPr/>
        </p:nvCxnSpPr>
        <p:spPr>
          <a:xfrm flipH="1" rot="10800000">
            <a:off x="5978675" y="3782575"/>
            <a:ext cx="1395000" cy="12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p14"/>
          <p:cNvSpPr/>
          <p:nvPr/>
        </p:nvSpPr>
        <p:spPr>
          <a:xfrm>
            <a:off x="7373674" y="3647888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Bulk Solution</a:t>
            </a:r>
            <a:endParaRPr sz="1000"/>
          </a:p>
        </p:txBody>
      </p:sp>
      <p:cxnSp>
        <p:nvCxnSpPr>
          <p:cNvPr id="142" name="Google Shape;142;p14"/>
          <p:cNvCxnSpPr>
            <a:stCxn id="141" idx="0"/>
            <a:endCxn id="106" idx="2"/>
          </p:cNvCxnSpPr>
          <p:nvPr/>
        </p:nvCxnSpPr>
        <p:spPr>
          <a:xfrm flipH="1" rot="5400000">
            <a:off x="6721228" y="2328488"/>
            <a:ext cx="2318700" cy="3201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p14"/>
          <p:cNvCxnSpPr>
            <a:stCxn id="136" idx="6"/>
            <a:endCxn id="134" idx="2"/>
          </p:cNvCxnSpPr>
          <p:nvPr/>
        </p:nvCxnSpPr>
        <p:spPr>
          <a:xfrm flipH="1" rot="10800000">
            <a:off x="5978675" y="2919475"/>
            <a:ext cx="993600" cy="988500"/>
          </a:xfrm>
          <a:prstGeom prst="curvedConnector2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" name="Google Shape;144;p14"/>
          <p:cNvSpPr/>
          <p:nvPr/>
        </p:nvSpPr>
        <p:spPr>
          <a:xfrm>
            <a:off x="5100575" y="1357550"/>
            <a:ext cx="1078110" cy="269352"/>
          </a:xfrm>
          <a:prstGeom prst="flowChartTerminator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Precondition?</a:t>
            </a:r>
            <a:endParaRPr sz="1000"/>
          </a:p>
        </p:txBody>
      </p:sp>
      <p:cxnSp>
        <p:nvCxnSpPr>
          <p:cNvPr id="145" name="Google Shape;145;p14"/>
          <p:cNvCxnSpPr>
            <a:stCxn id="119" idx="3"/>
            <a:endCxn id="144" idx="1"/>
          </p:cNvCxnSpPr>
          <p:nvPr/>
        </p:nvCxnSpPr>
        <p:spPr>
          <a:xfrm flipH="1" rot="10800000">
            <a:off x="4656674" y="1492132"/>
            <a:ext cx="444000" cy="426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" name="Google Shape;146;p14"/>
          <p:cNvGrpSpPr/>
          <p:nvPr/>
        </p:nvGrpSpPr>
        <p:grpSpPr>
          <a:xfrm>
            <a:off x="5554982" y="3697227"/>
            <a:ext cx="469200" cy="419700"/>
            <a:chOff x="5554982" y="3468627"/>
            <a:chExt cx="469200" cy="419700"/>
          </a:xfrm>
        </p:grpSpPr>
        <p:sp>
          <p:nvSpPr>
            <p:cNvPr id="136" name="Google Shape;136;p14"/>
            <p:cNvSpPr/>
            <p:nvPr/>
          </p:nvSpPr>
          <p:spPr>
            <a:xfrm>
              <a:off x="5598575" y="3494725"/>
              <a:ext cx="380100" cy="3693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5554982" y="3468627"/>
              <a:ext cx="469200" cy="419700"/>
            </a:xfrm>
            <a:prstGeom prst="mathPlus">
              <a:avLst>
                <a:gd fmla="val 12151" name="adj1"/>
              </a:avLst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8" name="Google Shape;148;p14"/>
          <p:cNvCxnSpPr>
            <a:stCxn id="144" idx="0"/>
            <a:endCxn id="99" idx="1"/>
          </p:cNvCxnSpPr>
          <p:nvPr/>
        </p:nvCxnSpPr>
        <p:spPr>
          <a:xfrm rot="-5400000">
            <a:off x="5639630" y="759050"/>
            <a:ext cx="598500" cy="59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14"/>
          <p:cNvSpPr txBox="1"/>
          <p:nvPr/>
        </p:nvSpPr>
        <p:spPr>
          <a:xfrm>
            <a:off x="2801341" y="3071885"/>
            <a:ext cx="21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Surrogate Model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