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27653" y="406125"/>
            <a:ext cx="7276947" cy="4128300"/>
            <a:chOff x="480953" y="475850"/>
            <a:chExt cx="7276947" cy="4128300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495188" y="3486025"/>
              <a:ext cx="1775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Mesh</a:t>
              </a:r>
              <a:endParaRPr sz="1000"/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3223825" y="2929700"/>
              <a:ext cx="1552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Surrogate Neural Model</a:t>
              </a:r>
              <a:endParaRPr sz="1000"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358100" y="2112088"/>
              <a:ext cx="2204100" cy="10383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13"/>
            <p:cNvGrpSpPr/>
            <p:nvPr/>
          </p:nvGrpSpPr>
          <p:grpSpPr>
            <a:xfrm>
              <a:off x="5447816" y="2149573"/>
              <a:ext cx="2030272" cy="971785"/>
              <a:chOff x="2056375" y="1574400"/>
              <a:chExt cx="3570650" cy="1541538"/>
            </a:xfrm>
          </p:grpSpPr>
          <p:grpSp>
            <p:nvGrpSpPr>
              <p:cNvPr id="59" name="Google Shape;59;p13"/>
              <p:cNvGrpSpPr/>
              <p:nvPr/>
            </p:nvGrpSpPr>
            <p:grpSpPr>
              <a:xfrm>
                <a:off x="2233262" y="1574400"/>
                <a:ext cx="3233190" cy="1541538"/>
                <a:chOff x="2289500" y="1554638"/>
                <a:chExt cx="3233190" cy="1541538"/>
              </a:xfrm>
            </p:grpSpPr>
            <p:pic>
              <p:nvPicPr>
                <p:cNvPr id="60" name="Google Shape;60;p13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289500" y="1555775"/>
                  <a:ext cx="1499750" cy="1499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61" name="Google Shape;61;p13"/>
                <p:cNvGrpSpPr/>
                <p:nvPr/>
              </p:nvGrpSpPr>
              <p:grpSpPr>
                <a:xfrm>
                  <a:off x="3855127" y="1554638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62" name="Google Shape;62;p1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63" name="Google Shape;63;p1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64" name="Google Shape;64;p1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</p:grpSp>
            <p:grpSp>
              <p:nvGrpSpPr>
                <p:cNvPr id="65" name="Google Shape;65;p13"/>
                <p:cNvGrpSpPr/>
                <p:nvPr/>
              </p:nvGrpSpPr>
              <p:grpSpPr>
                <a:xfrm>
                  <a:off x="4921914" y="1594150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66" name="Google Shape;66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7" name="Google Shape;67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8" name="Google Shape;68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9" name="Google Shape;69;p13"/>
                <p:cNvSpPr/>
                <p:nvPr/>
              </p:nvSpPr>
              <p:spPr>
                <a:xfrm>
                  <a:off x="4551363" y="2227113"/>
                  <a:ext cx="275100" cy="236100"/>
                </a:xfrm>
                <a:prstGeom prst="mathMinus">
                  <a:avLst>
                    <a:gd fmla="val 23520" name="adj1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" name="Google Shape;70;p13"/>
              <p:cNvGrpSpPr/>
              <p:nvPr/>
            </p:nvGrpSpPr>
            <p:grpSpPr>
              <a:xfrm>
                <a:off x="20563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71" name="Google Shape;71;p13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" name="Google Shape;72;p13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3" name="Google Shape;73;p13"/>
              <p:cNvGrpSpPr/>
              <p:nvPr/>
            </p:nvGrpSpPr>
            <p:grpSpPr>
              <a:xfrm>
                <a:off x="55722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74" name="Google Shape;74;p13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" name="Google Shape;75;p13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76" name="Google Shape;76;p13"/>
            <p:cNvSpPr txBox="1"/>
            <p:nvPr/>
          </p:nvSpPr>
          <p:spPr>
            <a:xfrm>
              <a:off x="3141200" y="475850"/>
              <a:ext cx="1775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Assemble Linear System</a:t>
              </a:r>
              <a:endParaRPr sz="1000"/>
            </a:p>
          </p:txBody>
        </p:sp>
        <p:cxnSp>
          <p:nvCxnSpPr>
            <p:cNvPr id="77" name="Google Shape;77;p13"/>
            <p:cNvCxnSpPr>
              <a:stCxn id="78" idx="3"/>
              <a:endCxn id="64" idx="2"/>
            </p:cNvCxnSpPr>
            <p:nvPr/>
          </p:nvCxnSpPr>
          <p:spPr>
            <a:xfrm flipH="1" rot="10800000">
              <a:off x="4776025" y="3096350"/>
              <a:ext cx="1830300" cy="670800"/>
            </a:xfrm>
            <a:prstGeom prst="bentConnector2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9" name="Google Shape;79;p13"/>
            <p:cNvCxnSpPr>
              <a:stCxn id="80" idx="3"/>
              <a:endCxn id="60" idx="0"/>
            </p:cNvCxnSpPr>
            <p:nvPr/>
          </p:nvCxnSpPr>
          <p:spPr>
            <a:xfrm>
              <a:off x="4998873" y="1815790"/>
              <a:ext cx="975900" cy="334500"/>
            </a:xfrm>
            <a:prstGeom prst="bentConnector2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1" name="Google Shape;81;p13"/>
            <p:cNvCxnSpPr>
              <a:stCxn id="80" idx="3"/>
              <a:endCxn id="68" idx="0"/>
            </p:cNvCxnSpPr>
            <p:nvPr/>
          </p:nvCxnSpPr>
          <p:spPr>
            <a:xfrm>
              <a:off x="4998829" y="1815616"/>
              <a:ext cx="2214000" cy="360300"/>
            </a:xfrm>
            <a:prstGeom prst="bentConnector2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2" name="Google Shape;82;p13"/>
            <p:cNvCxnSpPr>
              <a:stCxn id="83" idx="3"/>
              <a:endCxn id="84" idx="1"/>
            </p:cNvCxnSpPr>
            <p:nvPr/>
          </p:nvCxnSpPr>
          <p:spPr>
            <a:xfrm flipH="1" rot="10800000">
              <a:off x="2284528" y="1742250"/>
              <a:ext cx="882600" cy="829500"/>
            </a:xfrm>
            <a:prstGeom prst="bentConnector3">
              <a:avLst>
                <a:gd fmla="val 52889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5" name="Google Shape;85;p13"/>
            <p:cNvCxnSpPr>
              <a:stCxn id="83" idx="3"/>
              <a:endCxn id="86" idx="1"/>
            </p:cNvCxnSpPr>
            <p:nvPr/>
          </p:nvCxnSpPr>
          <p:spPr>
            <a:xfrm>
              <a:off x="2284528" y="2571750"/>
              <a:ext cx="939300" cy="12735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7" name="Google Shape;87;p13"/>
            <p:cNvCxnSpPr>
              <a:stCxn id="57" idx="3"/>
              <a:endCxn id="86" idx="2"/>
            </p:cNvCxnSpPr>
            <p:nvPr/>
          </p:nvCxnSpPr>
          <p:spPr>
            <a:xfrm flipH="1">
              <a:off x="3961000" y="2631238"/>
              <a:ext cx="3601200" cy="1713000"/>
            </a:xfrm>
            <a:prstGeom prst="bentConnector4">
              <a:avLst>
                <a:gd fmla="val -6612" name="adj1"/>
                <a:gd fmla="val 113894" name="adj2"/>
              </a:avLst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88" name="Google Shape;88;p13"/>
            <p:cNvSpPr txBox="1"/>
            <p:nvPr/>
          </p:nvSpPr>
          <p:spPr>
            <a:xfrm>
              <a:off x="6634700" y="4281050"/>
              <a:ext cx="1123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backpropagation</a:t>
              </a:r>
              <a:endParaRPr sz="900"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5170375" y="3445188"/>
              <a:ext cx="1177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solution evaluation</a:t>
              </a:r>
              <a:endParaRPr sz="900"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5488125" y="3962450"/>
              <a:ext cx="1123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CC0000"/>
                  </a:solidFill>
                </a:rPr>
                <a:t>Training Loop</a:t>
              </a:r>
              <a:endParaRPr b="1" sz="1100">
                <a:solidFill>
                  <a:srgbClr val="CC0000"/>
                </a:solidFill>
              </a:endParaRPr>
            </a:p>
          </p:txBody>
        </p:sp>
        <p:pic>
          <p:nvPicPr>
            <p:cNvPr id="83" name="Google Shape;8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953" y="1643938"/>
              <a:ext cx="1803575" cy="1855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67238" y="814557"/>
              <a:ext cx="1803575" cy="185561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1" name="Google Shape;91;p13"/>
            <p:cNvGrpSpPr/>
            <p:nvPr/>
          </p:nvGrpSpPr>
          <p:grpSpPr>
            <a:xfrm>
              <a:off x="3223725" y="3268400"/>
              <a:ext cx="1552300" cy="1075725"/>
              <a:chOff x="638100" y="179550"/>
              <a:chExt cx="1552300" cy="1075725"/>
            </a:xfrm>
          </p:grpSpPr>
          <p:sp>
            <p:nvSpPr>
              <p:cNvPr id="78" name="Google Shape;78;p13"/>
              <p:cNvSpPr/>
              <p:nvPr/>
            </p:nvSpPr>
            <p:spPr>
              <a:xfrm>
                <a:off x="715600" y="179550"/>
                <a:ext cx="1474800" cy="997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" name="Google Shape;92;p13"/>
              <p:cNvGrpSpPr/>
              <p:nvPr/>
            </p:nvGrpSpPr>
            <p:grpSpPr>
              <a:xfrm>
                <a:off x="638100" y="257775"/>
                <a:ext cx="1474800" cy="997500"/>
                <a:chOff x="718725" y="397200"/>
                <a:chExt cx="1474800" cy="997500"/>
              </a:xfrm>
            </p:grpSpPr>
            <p:sp>
              <p:nvSpPr>
                <p:cNvPr id="86" name="Google Shape;86;p13"/>
                <p:cNvSpPr/>
                <p:nvPr/>
              </p:nvSpPr>
              <p:spPr>
                <a:xfrm>
                  <a:off x="718725" y="397200"/>
                  <a:ext cx="1474800" cy="9975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93" name="Google Shape;93;p13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53017" l="6016" r="63142" t="11667"/>
                <a:stretch/>
              </p:blipFill>
              <p:spPr>
                <a:xfrm>
                  <a:off x="830295" y="481200"/>
                  <a:ext cx="1251643" cy="8294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