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59" r:id="rId6"/>
    <p:sldId id="260" r:id="rId7"/>
    <p:sldId id="266" r:id="rId8"/>
    <p:sldId id="268" r:id="rId9"/>
    <p:sldId id="267" r:id="rId10"/>
    <p:sldId id="265" r:id="rId11"/>
  </p:sldIdLst>
  <p:sldSz cx="12192000" cy="6858000"/>
  <p:notesSz cx="6858000" cy="9144000"/>
  <p:embeddedFontLst>
    <p:embeddedFont>
      <p:font typeface="NSimSun" panose="02010609030101010101" pitchFamily="49" charset="-122"/>
      <p:regular r:id="rId13"/>
    </p:embeddedFont>
    <p:embeddedFont>
      <p:font typeface="Cambria" panose="02040503050406030204" pitchFamily="18" charset="0"/>
      <p:regular r:id="rId14"/>
      <p:bold r:id="rId15"/>
      <p:italic r:id="rId16"/>
      <p:boldItalic r:id="rId17"/>
    </p:embeddedFont>
    <p:embeddedFont>
      <p:font typeface="Libre Franklin" panose="02010600030101010101" charset="0"/>
      <p:regular r:id="rId18"/>
      <p:bold r:id="rId19"/>
      <p:italic r:id="rId20"/>
      <p:boldItalic r:id="rId21"/>
    </p:embeddedFont>
    <p:embeddedFont>
      <p:font typeface="Calibri"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qMA0Vf3HYjwryzUDxSfgKrx2c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69" d="100"/>
          <a:sy n="69"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39795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7a18f3364_1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1a7a18f3364_1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047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7a18f3364_1_10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1a7a18f3364_1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78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a7f52ba638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a7f52ba638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05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a7a18f3364_1_1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1a7a18f3364_1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728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7a81c1e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7a81c1e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a7a81c1e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66491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7a81c1e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7a81c1e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a7a81c1e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153243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7a81c1e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7a81c1e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CA" sz="1200" b="0" i="0" u="none" strike="noStrike" cap="none" dirty="0" smtClean="0">
                <a:solidFill>
                  <a:schemeClr val="dk1"/>
                </a:solidFill>
                <a:effectLst/>
                <a:latin typeface="Calibri"/>
                <a:ea typeface="Calibri"/>
                <a:cs typeface="Calibri"/>
                <a:sym typeface="Calibri"/>
              </a:rPr>
              <a:t>Based on the evaluation of the model performance using the same dataset in this project, it can be concluded that the Decision Tree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and Random Forest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have similar accuracy. However, the Random Forest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outperforms the Decision Tree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in terms of accuracy. The </a:t>
            </a:r>
            <a:r>
              <a:rPr lang="en-CA" sz="1200" b="0" i="0" u="none" strike="noStrike" cap="none" dirty="0" err="1" smtClean="0">
                <a:solidFill>
                  <a:schemeClr val="dk1"/>
                </a:solidFill>
                <a:effectLst/>
                <a:latin typeface="Calibri"/>
                <a:ea typeface="Calibri"/>
                <a:cs typeface="Calibri"/>
                <a:sym typeface="Calibri"/>
              </a:rPr>
              <a:t>XGBoost</a:t>
            </a:r>
            <a:r>
              <a:rPr lang="en-CA" sz="1200" b="0" i="0" u="none" strike="noStrike" cap="none" dirty="0" smtClean="0">
                <a:solidFill>
                  <a:schemeClr val="dk1"/>
                </a:solidFill>
                <a:effectLst/>
                <a:latin typeface="Calibri"/>
                <a:ea typeface="Calibri"/>
                <a:cs typeface="Calibri"/>
                <a:sym typeface="Calibri"/>
              </a:rPr>
              <a:t> model, on the other hand, has the lowest performance compared to the Decision Tree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and Random Forest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Therefore, based on the given dataset, the performance order of the models would be Random Forest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with the highest accuracy, followed by Decision Tree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and then </a:t>
            </a:r>
            <a:r>
              <a:rPr lang="en-CA" sz="1200" b="0" i="0" u="none" strike="noStrike" cap="none" dirty="0" err="1" smtClean="0">
                <a:solidFill>
                  <a:schemeClr val="dk1"/>
                </a:solidFill>
                <a:effectLst/>
                <a:latin typeface="Calibri"/>
                <a:ea typeface="Calibri"/>
                <a:cs typeface="Calibri"/>
                <a:sym typeface="Calibri"/>
              </a:rPr>
              <a:t>XGBoost</a:t>
            </a:r>
            <a:r>
              <a:rPr lang="en-CA" sz="1200" b="0" i="0" u="none" strike="noStrike" cap="none" dirty="0" smtClean="0">
                <a:solidFill>
                  <a:schemeClr val="dk1"/>
                </a:solidFill>
                <a:effectLst/>
                <a:latin typeface="Calibri"/>
                <a:ea typeface="Calibri"/>
                <a:cs typeface="Calibri"/>
                <a:sym typeface="Calibri"/>
              </a:rPr>
              <a:t> with the lowest accuracy.</a:t>
            </a:r>
          </a:p>
          <a:p>
            <a:r>
              <a:rPr lang="en-CA" sz="1200" b="0" i="0" u="none" strike="noStrike" cap="none" dirty="0" smtClean="0">
                <a:solidFill>
                  <a:schemeClr val="dk1"/>
                </a:solidFill>
                <a:effectLst/>
                <a:latin typeface="Calibri"/>
                <a:ea typeface="Calibri"/>
                <a:cs typeface="Calibri"/>
                <a:sym typeface="Calibri"/>
              </a:rPr>
              <a:t>We also can not make some conclusions that Decision Tree and Random Forest </a:t>
            </a:r>
            <a:r>
              <a:rPr lang="en-CA" sz="1200" b="0" i="0" u="none" strike="noStrike" cap="none" dirty="0" err="1" smtClean="0">
                <a:solidFill>
                  <a:schemeClr val="dk1"/>
                </a:solidFill>
                <a:effectLst/>
                <a:latin typeface="Calibri"/>
                <a:ea typeface="Calibri"/>
                <a:cs typeface="Calibri"/>
                <a:sym typeface="Calibri"/>
              </a:rPr>
              <a:t>Regressor</a:t>
            </a:r>
            <a:r>
              <a:rPr lang="en-CA" sz="1200" b="0" i="0" u="none" strike="noStrike" cap="none" dirty="0" smtClean="0">
                <a:solidFill>
                  <a:schemeClr val="dk1"/>
                </a:solidFill>
                <a:effectLst/>
                <a:latin typeface="Calibri"/>
                <a:ea typeface="Calibri"/>
                <a:cs typeface="Calibri"/>
                <a:sym typeface="Calibri"/>
              </a:rPr>
              <a:t> algorithms will predict the price of some kind of wine.</a:t>
            </a:r>
          </a:p>
          <a:p>
            <a:pPr marL="0" lvl="0" indent="0" algn="l" rtl="0">
              <a:spcBef>
                <a:spcPts val="0"/>
              </a:spcBef>
              <a:spcAft>
                <a:spcPts val="0"/>
              </a:spcAft>
              <a:buNone/>
            </a:pPr>
            <a:endParaRPr dirty="0"/>
          </a:p>
        </p:txBody>
      </p:sp>
      <p:sp>
        <p:nvSpPr>
          <p:cNvPr id="232" name="Google Shape;232;g1a7a81c1e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933612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7a81c1e1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7a81c1e1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2" name="Google Shape;232;g1a7a81c1e1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48728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a7a18f3364_1_1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4" name="Google Shape;294;g1a7a18f3364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66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NSimSun"/>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21" name="Google Shape;21;p10"/>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22" name="Google Shape;22;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9"/>
          <p:cNvSpPr txBox="1">
            <a:spLocks noGrp="1"/>
          </p:cNvSpPr>
          <p:nvPr>
            <p:ph type="body" idx="1"/>
          </p:nvPr>
        </p:nvSpPr>
        <p:spPr>
          <a:xfrm rot="5400000">
            <a:off x="4246035" y="-1040554"/>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1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垂直标题与文本" type="vertTitleAndTx">
  <p:cSld name="VERTICAL_TITLE_AND_VERTICAL_TEXT">
    <p:spTree>
      <p:nvGrpSpPr>
        <p:cNvPr id="1" name="Shape 87"/>
        <p:cNvGrpSpPr/>
        <p:nvPr/>
      </p:nvGrpSpPr>
      <p:grpSpPr>
        <a:xfrm>
          <a:off x="0" y="0"/>
          <a:ext cx="0" cy="0"/>
          <a:chOff x="0" y="0"/>
          <a:chExt cx="0" cy="0"/>
        </a:xfrm>
      </p:grpSpPr>
      <p:sp>
        <p:nvSpPr>
          <p:cNvPr id="88" name="Google Shape;88;p2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0"/>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0"/>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102"/>
        <p:cNvGrpSpPr/>
        <p:nvPr/>
      </p:nvGrpSpPr>
      <p:grpSpPr>
        <a:xfrm>
          <a:off x="0" y="0"/>
          <a:ext cx="0" cy="0"/>
          <a:chOff x="0" y="0"/>
          <a:chExt cx="0" cy="0"/>
        </a:xfrm>
      </p:grpSpPr>
      <p:sp>
        <p:nvSpPr>
          <p:cNvPr id="103" name="Google Shape;103;g1a7a18f3364_1_8"/>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a7a18f3364_1_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1a7a18f3364_1_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1a7a18f3364_1_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07"/>
        <p:cNvGrpSpPr/>
        <p:nvPr/>
      </p:nvGrpSpPr>
      <p:grpSpPr>
        <a:xfrm>
          <a:off x="0" y="0"/>
          <a:ext cx="0" cy="0"/>
          <a:chOff x="0" y="0"/>
          <a:chExt cx="0" cy="0"/>
        </a:xfrm>
      </p:grpSpPr>
      <p:sp>
        <p:nvSpPr>
          <p:cNvPr id="108" name="Google Shape;108;g1a7a18f3364_1_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1a7a18f3364_1_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0" name="Google Shape;110;g1a7a18f3364_1_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g1a7a18f3364_1_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a7a18f3364_1_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13"/>
        <p:cNvGrpSpPr/>
        <p:nvPr/>
      </p:nvGrpSpPr>
      <p:grpSpPr>
        <a:xfrm>
          <a:off x="0" y="0"/>
          <a:ext cx="0" cy="0"/>
          <a:chOff x="0" y="0"/>
          <a:chExt cx="0" cy="0"/>
        </a:xfrm>
      </p:grpSpPr>
      <p:sp>
        <p:nvSpPr>
          <p:cNvPr id="114" name="Google Shape;114;g1a7a18f3364_1_1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1a7a18f3364_1_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NSimSun"/>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1a7a18f3364_1_19"/>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17" name="Google Shape;117;g1a7a18f3364_1_19"/>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18" name="Google Shape;118;g1a7a18f3364_1_1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1a7a18f3364_1_1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1a7a18f3364_1_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bg>
      <p:bgPr>
        <a:solidFill>
          <a:schemeClr val="lt1"/>
        </a:solidFill>
        <a:effectLst/>
      </p:bgPr>
    </p:bg>
    <p:spTree>
      <p:nvGrpSpPr>
        <p:cNvPr id="1" name="Shape 121"/>
        <p:cNvGrpSpPr/>
        <p:nvPr/>
      </p:nvGrpSpPr>
      <p:grpSpPr>
        <a:xfrm>
          <a:off x="0" y="0"/>
          <a:ext cx="0" cy="0"/>
          <a:chOff x="0" y="0"/>
          <a:chExt cx="0" cy="0"/>
        </a:xfrm>
      </p:grpSpPr>
      <p:sp>
        <p:nvSpPr>
          <p:cNvPr id="122" name="Google Shape;122;g1a7a18f3364_1_2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1a7a18f3364_1_2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NSimSun"/>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1a7a18f3364_1_27"/>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125" name="Google Shape;125;g1a7a18f3364_1_27"/>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126" name="Google Shape;126;g1a7a18f3364_1_2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1a7a18f3364_1_2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1a7a18f3364_1_2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29"/>
        <p:cNvGrpSpPr/>
        <p:nvPr/>
      </p:nvGrpSpPr>
      <p:grpSpPr>
        <a:xfrm>
          <a:off x="0" y="0"/>
          <a:ext cx="0" cy="0"/>
          <a:chOff x="0" y="0"/>
          <a:chExt cx="0" cy="0"/>
        </a:xfrm>
      </p:grpSpPr>
      <p:sp>
        <p:nvSpPr>
          <p:cNvPr id="130" name="Google Shape;130;g1a7a18f3364_1_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1a7a18f3364_1_35"/>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2" name="Google Shape;132;g1a7a18f3364_1_35"/>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3" name="Google Shape;133;g1a7a18f3364_1_3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1a7a18f3364_1_3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1a7a18f3364_1_3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36"/>
        <p:cNvGrpSpPr/>
        <p:nvPr/>
      </p:nvGrpSpPr>
      <p:grpSpPr>
        <a:xfrm>
          <a:off x="0" y="0"/>
          <a:ext cx="0" cy="0"/>
          <a:chOff x="0" y="0"/>
          <a:chExt cx="0" cy="0"/>
        </a:xfrm>
      </p:grpSpPr>
      <p:sp>
        <p:nvSpPr>
          <p:cNvPr id="137" name="Google Shape;137;g1a7a18f3364_1_4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1a7a18f3364_1_42"/>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9" name="Google Shape;139;g1a7a18f3364_1_42"/>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0" name="Google Shape;140;g1a7a18f3364_1_42"/>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41" name="Google Shape;141;g1a7a18f3364_1_42"/>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2" name="Google Shape;142;g1a7a18f3364_1_4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1a7a18f3364_1_4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g1a7a18f3364_1_4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45"/>
        <p:cNvGrpSpPr/>
        <p:nvPr/>
      </p:nvGrpSpPr>
      <p:grpSpPr>
        <a:xfrm>
          <a:off x="0" y="0"/>
          <a:ext cx="0" cy="0"/>
          <a:chOff x="0" y="0"/>
          <a:chExt cx="0" cy="0"/>
        </a:xfrm>
      </p:grpSpPr>
      <p:sp>
        <p:nvSpPr>
          <p:cNvPr id="146" name="Google Shape;146;g1a7a18f3364_1_5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1a7a18f3364_1_5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1a7a18f3364_1_5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1a7a18f3364_1_5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带标题的内容" type="objTx">
  <p:cSld name="OBJECT_WITH_CAPTION_TEXT">
    <p:spTree>
      <p:nvGrpSpPr>
        <p:cNvPr id="1" name="Shape 150"/>
        <p:cNvGrpSpPr/>
        <p:nvPr/>
      </p:nvGrpSpPr>
      <p:grpSpPr>
        <a:xfrm>
          <a:off x="0" y="0"/>
          <a:ext cx="0" cy="0"/>
          <a:chOff x="0" y="0"/>
          <a:chExt cx="0" cy="0"/>
        </a:xfrm>
      </p:grpSpPr>
      <p:sp>
        <p:nvSpPr>
          <p:cNvPr id="151" name="Google Shape;151;g1a7a18f3364_1_56"/>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1a7a18f3364_1_56"/>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NSimSu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1a7a18f3364_1_56"/>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4" name="Google Shape;154;g1a7a18f3364_1_56"/>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55" name="Google Shape;155;g1a7a18f3364_1_56"/>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1a7a18f3364_1_56"/>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1a7a18f3364_1_5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带标题的图片" type="picTx">
  <p:cSld name="PICTURE_WITH_CAPTION_TEXT">
    <p:spTree>
      <p:nvGrpSpPr>
        <p:cNvPr id="1" name="Shape 158"/>
        <p:cNvGrpSpPr/>
        <p:nvPr/>
      </p:nvGrpSpPr>
      <p:grpSpPr>
        <a:xfrm>
          <a:off x="0" y="0"/>
          <a:ext cx="0" cy="0"/>
          <a:chOff x="0" y="0"/>
          <a:chExt cx="0" cy="0"/>
        </a:xfrm>
      </p:grpSpPr>
      <p:sp>
        <p:nvSpPr>
          <p:cNvPr id="159" name="Google Shape;159;g1a7a18f3364_1_64"/>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a7a18f3364_1_64"/>
          <p:cNvSpPr>
            <a:spLocks noGrp="1"/>
          </p:cNvSpPr>
          <p:nvPr>
            <p:ph type="pic" idx="2"/>
          </p:nvPr>
        </p:nvSpPr>
        <p:spPr>
          <a:xfrm>
            <a:off x="15" y="0"/>
            <a:ext cx="12191985" cy="4578350"/>
          </a:xfrm>
          <a:prstGeom prst="rect">
            <a:avLst/>
          </a:prstGeom>
          <a:solidFill>
            <a:srgbClr val="D8D8D8"/>
          </a:solidFill>
          <a:ln>
            <a:noFill/>
          </a:ln>
        </p:spPr>
      </p:sp>
      <p:sp>
        <p:nvSpPr>
          <p:cNvPr id="161" name="Google Shape;161;g1a7a18f3364_1_64"/>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NSimSu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g1a7a18f3364_1_64"/>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63" name="Google Shape;163;g1a7a18f3364_1_6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1a7a18f3364_1_6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1a7a18f3364_1_6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66"/>
        <p:cNvGrpSpPr/>
        <p:nvPr/>
      </p:nvGrpSpPr>
      <p:grpSpPr>
        <a:xfrm>
          <a:off x="0" y="0"/>
          <a:ext cx="0" cy="0"/>
          <a:chOff x="0" y="0"/>
          <a:chExt cx="0" cy="0"/>
        </a:xfrm>
      </p:grpSpPr>
      <p:sp>
        <p:nvSpPr>
          <p:cNvPr id="167" name="Google Shape;167;g1a7a18f3364_1_7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1a7a18f3364_1_72"/>
          <p:cNvSpPr txBox="1">
            <a:spLocks noGrp="1"/>
          </p:cNvSpPr>
          <p:nvPr>
            <p:ph type="body" idx="1"/>
          </p:nvPr>
        </p:nvSpPr>
        <p:spPr>
          <a:xfrm rot="5400000">
            <a:off x="4246035" y="-1040554"/>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9" name="Google Shape;169;g1a7a18f3364_1_7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g1a7a18f3364_1_7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1a7a18f3364_1_7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垂直标题与文本" type="vertTitleAndTx">
  <p:cSld name="VERTICAL_TITLE_AND_VERTICAL_TEXT">
    <p:spTree>
      <p:nvGrpSpPr>
        <p:cNvPr id="1" name="Shape 172"/>
        <p:cNvGrpSpPr/>
        <p:nvPr/>
      </p:nvGrpSpPr>
      <p:grpSpPr>
        <a:xfrm>
          <a:off x="0" y="0"/>
          <a:ext cx="0" cy="0"/>
          <a:chOff x="0" y="0"/>
          <a:chExt cx="0" cy="0"/>
        </a:xfrm>
      </p:grpSpPr>
      <p:sp>
        <p:nvSpPr>
          <p:cNvPr id="173" name="Google Shape;173;g1a7a18f3364_1_78"/>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a7a18f3364_1_78"/>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1a7a18f3364_1_78"/>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6" name="Google Shape;176;g1a7a18f3364_1_7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1a7a18f3364_1_7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1a7a18f3364_1_7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bg>
      <p:bgPr>
        <a:solidFill>
          <a:schemeClr val="lt1"/>
        </a:solidFill>
        <a:effectLst/>
      </p:bgPr>
    </p:bg>
    <p:spTree>
      <p:nvGrpSpPr>
        <p:cNvPr id="1" name="Shape 31"/>
        <p:cNvGrpSpPr/>
        <p:nvPr/>
      </p:nvGrpSpPr>
      <p:grpSpPr>
        <a:xfrm>
          <a:off x="0" y="0"/>
          <a:ext cx="0" cy="0"/>
          <a:chOff x="0" y="0"/>
          <a:chExt cx="0" cy="0"/>
        </a:xfrm>
      </p:grpSpPr>
      <p:sp>
        <p:nvSpPr>
          <p:cNvPr id="32" name="Google Shape;32;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NSimSun"/>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35" name="Google Shape;35;p12"/>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36" name="Google Shape;36;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3"/>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9" name="Google Shape;49;p14"/>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4"/>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14"/>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60"/>
        <p:cNvGrpSpPr/>
        <p:nvPr/>
      </p:nvGrpSpPr>
      <p:grpSpPr>
        <a:xfrm>
          <a:off x="0" y="0"/>
          <a:ext cx="0" cy="0"/>
          <a:chOff x="0" y="0"/>
          <a:chExt cx="0" cy="0"/>
        </a:xfrm>
      </p:grpSpPr>
      <p:sp>
        <p:nvSpPr>
          <p:cNvPr id="61" name="Google Shape;61;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带标题的内容" type="objTx">
  <p:cSld name="OBJECT_WITH_CAPTION_TEXT">
    <p:spTree>
      <p:nvGrpSpPr>
        <p:cNvPr id="1" name="Shape 65"/>
        <p:cNvGrpSpPr/>
        <p:nvPr/>
      </p:nvGrpSpPr>
      <p:grpSpPr>
        <a:xfrm>
          <a:off x="0" y="0"/>
          <a:ext cx="0" cy="0"/>
          <a:chOff x="0" y="0"/>
          <a:chExt cx="0" cy="0"/>
        </a:xfrm>
      </p:grpSpPr>
      <p:sp>
        <p:nvSpPr>
          <p:cNvPr id="66" name="Google Shape;66;p17"/>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NSimSun"/>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17"/>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0" name="Google Shape;70;p17"/>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800">
                <a:solidFill>
                  <a:schemeClr val="dk2"/>
                </a:solidFill>
                <a:latin typeface="Arial"/>
                <a:ea typeface="Arial"/>
                <a:cs typeface="Arial"/>
                <a:sym typeface="Arial"/>
              </a:defRPr>
            </a:lvl1pPr>
            <a:lvl2pPr marL="0" marR="0" lvl="1" indent="0" algn="l">
              <a:spcBef>
                <a:spcPts val="0"/>
              </a:spcBef>
              <a:buNone/>
              <a:defRPr sz="800">
                <a:solidFill>
                  <a:schemeClr val="dk2"/>
                </a:solidFill>
                <a:latin typeface="Arial"/>
                <a:ea typeface="Arial"/>
                <a:cs typeface="Arial"/>
                <a:sym typeface="Arial"/>
              </a:defRPr>
            </a:lvl2pPr>
            <a:lvl3pPr marL="0" marR="0" lvl="2" indent="0" algn="l">
              <a:spcBef>
                <a:spcPts val="0"/>
              </a:spcBef>
              <a:buNone/>
              <a:defRPr sz="800">
                <a:solidFill>
                  <a:schemeClr val="dk2"/>
                </a:solidFill>
                <a:latin typeface="Arial"/>
                <a:ea typeface="Arial"/>
                <a:cs typeface="Arial"/>
                <a:sym typeface="Arial"/>
              </a:defRPr>
            </a:lvl3pPr>
            <a:lvl4pPr marL="0" marR="0" lvl="3" indent="0" algn="l">
              <a:spcBef>
                <a:spcPts val="0"/>
              </a:spcBef>
              <a:buNone/>
              <a:defRPr sz="800">
                <a:solidFill>
                  <a:schemeClr val="dk2"/>
                </a:solidFill>
                <a:latin typeface="Arial"/>
                <a:ea typeface="Arial"/>
                <a:cs typeface="Arial"/>
                <a:sym typeface="Arial"/>
              </a:defRPr>
            </a:lvl4pPr>
            <a:lvl5pPr marL="0" marR="0" lvl="4" indent="0" algn="l">
              <a:spcBef>
                <a:spcPts val="0"/>
              </a:spcBef>
              <a:buNone/>
              <a:defRPr sz="800">
                <a:solidFill>
                  <a:schemeClr val="dk2"/>
                </a:solidFill>
                <a:latin typeface="Arial"/>
                <a:ea typeface="Arial"/>
                <a:cs typeface="Arial"/>
                <a:sym typeface="Arial"/>
              </a:defRPr>
            </a:lvl5pPr>
            <a:lvl6pPr marL="0" marR="0" lvl="5" indent="0" algn="l">
              <a:spcBef>
                <a:spcPts val="0"/>
              </a:spcBef>
              <a:buNone/>
              <a:defRPr sz="800">
                <a:solidFill>
                  <a:schemeClr val="dk2"/>
                </a:solidFill>
                <a:latin typeface="Arial"/>
                <a:ea typeface="Arial"/>
                <a:cs typeface="Arial"/>
                <a:sym typeface="Arial"/>
              </a:defRPr>
            </a:lvl6pPr>
            <a:lvl7pPr marL="0" marR="0" lvl="6" indent="0" algn="l">
              <a:spcBef>
                <a:spcPts val="0"/>
              </a:spcBef>
              <a:buNone/>
              <a:defRPr sz="800">
                <a:solidFill>
                  <a:schemeClr val="dk2"/>
                </a:solidFill>
                <a:latin typeface="Arial"/>
                <a:ea typeface="Arial"/>
                <a:cs typeface="Arial"/>
                <a:sym typeface="Arial"/>
              </a:defRPr>
            </a:lvl7pPr>
            <a:lvl8pPr marL="0" marR="0" lvl="7" indent="0" algn="l">
              <a:spcBef>
                <a:spcPts val="0"/>
              </a:spcBef>
              <a:buNone/>
              <a:defRPr sz="800">
                <a:solidFill>
                  <a:schemeClr val="dk2"/>
                </a:solidFill>
                <a:latin typeface="Arial"/>
                <a:ea typeface="Arial"/>
                <a:cs typeface="Arial"/>
                <a:sym typeface="Arial"/>
              </a:defRPr>
            </a:lvl8pPr>
            <a:lvl9pPr marL="0" marR="0" lvl="8" indent="0" algn="l">
              <a:spcBef>
                <a:spcPts val="0"/>
              </a:spcBef>
              <a:buNone/>
              <a:defRPr sz="800">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带标题的图片" type="picTx">
  <p:cSld name="PICTURE_WITH_CAPTION_TEXT">
    <p:spTree>
      <p:nvGrpSpPr>
        <p:cNvPr id="1" name="Shape 73"/>
        <p:cNvGrpSpPr/>
        <p:nvPr/>
      </p:nvGrpSpPr>
      <p:grpSpPr>
        <a:xfrm>
          <a:off x="0" y="0"/>
          <a:ext cx="0" cy="0"/>
          <a:chOff x="0" y="0"/>
          <a:chExt cx="0" cy="0"/>
        </a:xfrm>
      </p:grpSpPr>
      <p:sp>
        <p:nvSpPr>
          <p:cNvPr id="74" name="Google Shape;74;p18"/>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a:spLocks noGrp="1"/>
          </p:cNvSpPr>
          <p:nvPr>
            <p:ph type="pic" idx="2"/>
          </p:nvPr>
        </p:nvSpPr>
        <p:spPr>
          <a:xfrm>
            <a:off x="15" y="0"/>
            <a:ext cx="12191985" cy="4578350"/>
          </a:xfrm>
          <a:prstGeom prst="rect">
            <a:avLst/>
          </a:prstGeom>
          <a:solidFill>
            <a:srgbClr val="D8D8D8"/>
          </a:solidFill>
          <a:ln>
            <a:noFill/>
          </a:ln>
        </p:spPr>
      </p:sp>
      <p:sp>
        <p:nvSpPr>
          <p:cNvPr id="76" name="Google Shape;76;p18"/>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NSimSun"/>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NSimSun"/>
              <a:buNone/>
              <a:defRPr sz="4700" b="0" i="0" u="none" strike="noStrike" cap="none">
                <a:solidFill>
                  <a:srgbClr val="3F3F3F"/>
                </a:solidFill>
                <a:latin typeface="NSimSun"/>
                <a:ea typeface="NSimSun"/>
                <a:cs typeface="NSimSun"/>
                <a:sym typeface="NSimSu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Arial"/>
                <a:ea typeface="Arial"/>
                <a:cs typeface="Arial"/>
                <a:sym typeface="Arial"/>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Arial"/>
                <a:ea typeface="Arial"/>
                <a:cs typeface="Arial"/>
                <a:sym typeface="Arial"/>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13" name="Google Shape;13;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5" name="Google Shape;15;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Arial"/>
                <a:ea typeface="Arial"/>
                <a:cs typeface="Arial"/>
                <a:sym typeface="Arial"/>
              </a:defRPr>
            </a:lvl1pPr>
            <a:lvl2pPr marL="0" marR="0" lvl="1" indent="0" algn="l" rtl="0">
              <a:spcBef>
                <a:spcPts val="0"/>
              </a:spcBef>
              <a:buNone/>
              <a:defRPr sz="800" b="0" i="0" u="none" strike="noStrike" cap="none">
                <a:solidFill>
                  <a:srgbClr val="FFFFFF"/>
                </a:solidFill>
                <a:latin typeface="Arial"/>
                <a:ea typeface="Arial"/>
                <a:cs typeface="Arial"/>
                <a:sym typeface="Arial"/>
              </a:defRPr>
            </a:lvl2pPr>
            <a:lvl3pPr marL="0" marR="0" lvl="2" indent="0" algn="l" rtl="0">
              <a:spcBef>
                <a:spcPts val="0"/>
              </a:spcBef>
              <a:buNone/>
              <a:defRPr sz="800" b="0" i="0" u="none" strike="noStrike" cap="none">
                <a:solidFill>
                  <a:srgbClr val="FFFFFF"/>
                </a:solidFill>
                <a:latin typeface="Arial"/>
                <a:ea typeface="Arial"/>
                <a:cs typeface="Arial"/>
                <a:sym typeface="Arial"/>
              </a:defRPr>
            </a:lvl3pPr>
            <a:lvl4pPr marL="0" marR="0" lvl="3" indent="0" algn="l" rtl="0">
              <a:spcBef>
                <a:spcPts val="0"/>
              </a:spcBef>
              <a:buNone/>
              <a:defRPr sz="800" b="0" i="0" u="none" strike="noStrike" cap="none">
                <a:solidFill>
                  <a:srgbClr val="FFFFFF"/>
                </a:solidFill>
                <a:latin typeface="Arial"/>
                <a:ea typeface="Arial"/>
                <a:cs typeface="Arial"/>
                <a:sym typeface="Arial"/>
              </a:defRPr>
            </a:lvl4pPr>
            <a:lvl5pPr marL="0" marR="0" lvl="4" indent="0" algn="l" rtl="0">
              <a:spcBef>
                <a:spcPts val="0"/>
              </a:spcBef>
              <a:buNone/>
              <a:defRPr sz="800" b="0" i="0" u="none" strike="noStrike" cap="none">
                <a:solidFill>
                  <a:srgbClr val="FFFFFF"/>
                </a:solidFill>
                <a:latin typeface="Arial"/>
                <a:ea typeface="Arial"/>
                <a:cs typeface="Arial"/>
                <a:sym typeface="Arial"/>
              </a:defRPr>
            </a:lvl5pPr>
            <a:lvl6pPr marL="0" marR="0" lvl="5" indent="0" algn="l" rtl="0">
              <a:spcBef>
                <a:spcPts val="0"/>
              </a:spcBef>
              <a:buNone/>
              <a:defRPr sz="800" b="0" i="0" u="none" strike="noStrike" cap="none">
                <a:solidFill>
                  <a:srgbClr val="FFFFFF"/>
                </a:solidFill>
                <a:latin typeface="Arial"/>
                <a:ea typeface="Arial"/>
                <a:cs typeface="Arial"/>
                <a:sym typeface="Arial"/>
              </a:defRPr>
            </a:lvl6pPr>
            <a:lvl7pPr marL="0" marR="0" lvl="6" indent="0" algn="l" rtl="0">
              <a:spcBef>
                <a:spcPts val="0"/>
              </a:spcBef>
              <a:buNone/>
              <a:defRPr sz="800" b="0" i="0" u="none" strike="noStrike" cap="none">
                <a:solidFill>
                  <a:srgbClr val="FFFFFF"/>
                </a:solidFill>
                <a:latin typeface="Arial"/>
                <a:ea typeface="Arial"/>
                <a:cs typeface="Arial"/>
                <a:sym typeface="Arial"/>
              </a:defRPr>
            </a:lvl7pPr>
            <a:lvl8pPr marL="0" marR="0" lvl="7" indent="0" algn="l" rtl="0">
              <a:spcBef>
                <a:spcPts val="0"/>
              </a:spcBef>
              <a:buNone/>
              <a:defRPr sz="800" b="0" i="0" u="none" strike="noStrike" cap="none">
                <a:solidFill>
                  <a:srgbClr val="FFFFFF"/>
                </a:solidFill>
                <a:latin typeface="Arial"/>
                <a:ea typeface="Arial"/>
                <a:cs typeface="Arial"/>
                <a:sym typeface="Arial"/>
              </a:defRPr>
            </a:lvl8pPr>
            <a:lvl9pPr marL="0" marR="0" lvl="8" indent="0" algn="l" rtl="0">
              <a:spcBef>
                <a:spcPts val="0"/>
              </a:spcBef>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cxnSp>
        <p:nvCxnSpPr>
          <p:cNvPr id="16" name="Google Shape;16;p9"/>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1a7a18f3364_1_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a7a18f3364_1_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NSimSun"/>
              <a:buNone/>
              <a:defRPr sz="4700" b="0" i="0" u="none" strike="noStrike" cap="none">
                <a:solidFill>
                  <a:srgbClr val="3F3F3F"/>
                </a:solidFill>
                <a:latin typeface="NSimSun"/>
                <a:ea typeface="NSimSun"/>
                <a:cs typeface="NSimSun"/>
                <a:sym typeface="NSimSu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g1a7a18f3364_1_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Arial"/>
                <a:ea typeface="Arial"/>
                <a:cs typeface="Arial"/>
                <a:sym typeface="Arial"/>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Arial"/>
                <a:ea typeface="Arial"/>
                <a:cs typeface="Arial"/>
                <a:sym typeface="Arial"/>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8" name="Google Shape;98;g1a7a18f3364_1_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9" name="Google Shape;99;g1a7a18f3364_1_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0" name="Google Shape;100;g1a7a18f3364_1_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a:t>
            </a:fld>
            <a:endParaRPr/>
          </a:p>
        </p:txBody>
      </p:sp>
      <p:cxnSp>
        <p:nvCxnSpPr>
          <p:cNvPr id="101" name="Google Shape;101;g1a7a18f3364_1_0"/>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g1a7a18f3364_1_8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4" name="Google Shape;184;g1a7a18f3364_1_85"/>
          <p:cNvSpPr txBox="1">
            <a:spLocks noGrp="1"/>
          </p:cNvSpPr>
          <p:nvPr>
            <p:ph type="subTitle" idx="4294967295"/>
          </p:nvPr>
        </p:nvSpPr>
        <p:spPr>
          <a:xfrm>
            <a:off x="4674150" y="1909215"/>
            <a:ext cx="7500600" cy="4716185"/>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1400"/>
              </a:spcBef>
              <a:spcAft>
                <a:spcPts val="0"/>
              </a:spcAft>
              <a:buClr>
                <a:schemeClr val="accent1"/>
              </a:buClr>
              <a:buSzPts val="1800"/>
              <a:buFont typeface="Calibri"/>
              <a:buNone/>
            </a:pPr>
            <a:endParaRPr sz="1900" b="0" i="0" u="none" strike="noStrike" cap="none" dirty="0">
              <a:solidFill>
                <a:srgbClr val="3F3F3F"/>
              </a:solidFill>
              <a:latin typeface="Arial"/>
              <a:ea typeface="Arial"/>
              <a:cs typeface="Arial"/>
              <a:sym typeface="Arial"/>
            </a:endParaRPr>
          </a:p>
          <a:p>
            <a:pPr marL="0" marR="0" lvl="0" indent="0" algn="l" rtl="0">
              <a:lnSpc>
                <a:spcPct val="110000"/>
              </a:lnSpc>
              <a:spcBef>
                <a:spcPts val="1400"/>
              </a:spcBef>
              <a:spcAft>
                <a:spcPts val="0"/>
              </a:spcAft>
              <a:buClr>
                <a:schemeClr val="accent1"/>
              </a:buClr>
              <a:buSzPts val="1800"/>
              <a:buFont typeface="Calibri"/>
              <a:buNone/>
            </a:pPr>
            <a:endParaRPr sz="2400" b="0" i="0" u="none" strike="noStrike" cap="none" dirty="0">
              <a:solidFill>
                <a:srgbClr val="262626"/>
              </a:solidFill>
              <a:latin typeface="Arial"/>
              <a:ea typeface="Arial"/>
              <a:cs typeface="Arial"/>
              <a:sym typeface="Arial"/>
            </a:endParaRPr>
          </a:p>
        </p:txBody>
      </p:sp>
      <p:cxnSp>
        <p:nvCxnSpPr>
          <p:cNvPr id="185" name="Google Shape;185;g1a7a18f3364_1_85"/>
          <p:cNvCxnSpPr/>
          <p:nvPr/>
        </p:nvCxnSpPr>
        <p:spPr>
          <a:xfrm>
            <a:off x="5297854" y="1383300"/>
            <a:ext cx="5636100" cy="0"/>
          </a:xfrm>
          <a:prstGeom prst="straightConnector1">
            <a:avLst/>
          </a:prstGeom>
          <a:noFill/>
          <a:ln w="12700" cap="flat" cmpd="sng">
            <a:solidFill>
              <a:srgbClr val="3F3F3F"/>
            </a:solidFill>
            <a:prstDash val="solid"/>
            <a:round/>
            <a:headEnd type="none" w="sm" len="sm"/>
            <a:tailEnd type="none" w="sm" len="sm"/>
          </a:ln>
        </p:spPr>
      </p:cxnSp>
      <p:pic>
        <p:nvPicPr>
          <p:cNvPr id="186" name="Google Shape;186;g1a7a18f3364_1_85"/>
          <p:cNvPicPr preferRelativeResize="0"/>
          <p:nvPr/>
        </p:nvPicPr>
        <p:blipFill>
          <a:blip r:embed="rId3">
            <a:extLst>
              <a:ext uri="{28A0092B-C50C-407E-A947-70E740481C1C}">
                <a14:useLocalDpi xmlns:a14="http://schemas.microsoft.com/office/drawing/2010/main" val="0"/>
              </a:ext>
            </a:extLst>
          </a:blip>
          <a:stretch>
            <a:fillRect/>
          </a:stretch>
        </p:blipFill>
        <p:spPr>
          <a:xfrm>
            <a:off x="-318911" y="35200"/>
            <a:ext cx="5028030" cy="5824825"/>
          </a:xfrm>
          <a:prstGeom prst="rect">
            <a:avLst/>
          </a:prstGeom>
          <a:noFill/>
          <a:ln>
            <a:noFill/>
          </a:ln>
        </p:spPr>
      </p:pic>
      <p:sp>
        <p:nvSpPr>
          <p:cNvPr id="187" name="Google Shape;187;g1a7a18f3364_1_85"/>
          <p:cNvSpPr txBox="1"/>
          <p:nvPr/>
        </p:nvSpPr>
        <p:spPr>
          <a:xfrm>
            <a:off x="10369475" y="5574840"/>
            <a:ext cx="1698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dirty="0">
                <a:solidFill>
                  <a:srgbClr val="000000"/>
                </a:solidFill>
                <a:latin typeface="Cambria"/>
                <a:ea typeface="Cambria"/>
                <a:cs typeface="Cambria"/>
                <a:sym typeface="Cambria"/>
              </a:rPr>
              <a:t>Di Xiao</a:t>
            </a:r>
            <a:endParaRPr sz="1500" b="1" i="0" u="none" strike="noStrike" cap="none" dirty="0">
              <a:solidFill>
                <a:srgbClr val="000000"/>
              </a:solidFill>
              <a:latin typeface="Cambria"/>
              <a:ea typeface="Cambria"/>
              <a:cs typeface="Cambria"/>
              <a:sym typeface="Cambria"/>
            </a:endParaRPr>
          </a:p>
        </p:txBody>
      </p:sp>
      <p:pic>
        <p:nvPicPr>
          <p:cNvPr id="189" name="Google Shape;189;g1a7a18f3364_1_85"/>
          <p:cNvPicPr preferRelativeResize="0"/>
          <p:nvPr/>
        </p:nvPicPr>
        <p:blipFill>
          <a:blip r:embed="rId4">
            <a:extLst>
              <a:ext uri="{28A0092B-C50C-407E-A947-70E740481C1C}">
                <a14:useLocalDpi xmlns:a14="http://schemas.microsoft.com/office/drawing/2010/main" val="0"/>
              </a:ext>
            </a:extLst>
          </a:blip>
          <a:stretch>
            <a:fillRect/>
          </a:stretch>
        </p:blipFill>
        <p:spPr>
          <a:xfrm>
            <a:off x="7561740" y="3369353"/>
            <a:ext cx="1679242" cy="1777830"/>
          </a:xfrm>
          <a:prstGeom prst="rect">
            <a:avLst/>
          </a:prstGeom>
          <a:noFill/>
          <a:ln>
            <a:noFill/>
          </a:ln>
        </p:spPr>
      </p:pic>
      <p:pic>
        <p:nvPicPr>
          <p:cNvPr id="190" name="Google Shape;190;g1a7a18f3364_1_85"/>
          <p:cNvPicPr preferRelativeResize="0"/>
          <p:nvPr/>
        </p:nvPicPr>
        <p:blipFill rotWithShape="1">
          <a:blip r:embed="rId5">
            <a:alphaModFix/>
          </a:blip>
          <a:srcRect/>
          <a:stretch/>
        </p:blipFill>
        <p:spPr>
          <a:xfrm>
            <a:off x="4691375" y="35200"/>
            <a:ext cx="7500598" cy="2471592"/>
          </a:xfrm>
          <a:prstGeom prst="rect">
            <a:avLst/>
          </a:prstGeom>
          <a:noFill/>
          <a:ln>
            <a:noFill/>
          </a:ln>
        </p:spPr>
      </p:pic>
      <p:sp>
        <p:nvSpPr>
          <p:cNvPr id="191" name="Google Shape;191;g1a7a18f3364_1_85"/>
          <p:cNvSpPr txBox="1"/>
          <p:nvPr/>
        </p:nvSpPr>
        <p:spPr>
          <a:xfrm>
            <a:off x="5010157" y="300308"/>
            <a:ext cx="7376700" cy="1474631"/>
          </a:xfrm>
          <a:prstGeom prst="rect">
            <a:avLst/>
          </a:prstGeom>
          <a:noFill/>
          <a:ln>
            <a:noFill/>
          </a:ln>
        </p:spPr>
        <p:txBody>
          <a:bodyPr spcFirstLastPara="1" wrap="square" lIns="91425" tIns="91425" rIns="91425" bIns="91425" anchor="t" anchorCtr="0">
            <a:noAutofit/>
          </a:bodyPr>
          <a:lstStyle/>
          <a:p>
            <a:pPr lvl="0">
              <a:lnSpc>
                <a:spcPct val="90000"/>
              </a:lnSpc>
              <a:buSzPts val="4800"/>
            </a:pPr>
            <a:r>
              <a:rPr lang="en-US" sz="4400" b="1" dirty="0" smtClean="0">
                <a:solidFill>
                  <a:schemeClr val="lt1"/>
                </a:solidFill>
                <a:latin typeface="NSimSun"/>
                <a:ea typeface="NSimSun"/>
                <a:cs typeface="NSimSun"/>
              </a:rPr>
              <a:t>Different </a:t>
            </a:r>
            <a:r>
              <a:rPr lang="en-US" sz="4400" b="1" dirty="0">
                <a:solidFill>
                  <a:schemeClr val="lt1"/>
                </a:solidFill>
                <a:latin typeface="NSimSun"/>
                <a:ea typeface="NSimSun"/>
                <a:cs typeface="NSimSun"/>
              </a:rPr>
              <a:t>Machine Learning Algorithms for Wine Dataset</a:t>
            </a:r>
            <a:endParaRPr sz="4400" b="1" dirty="0">
              <a:solidFill>
                <a:schemeClr val="lt1"/>
              </a:solidFill>
              <a:latin typeface="NSimSun"/>
              <a:ea typeface="NSimSun"/>
              <a:cs typeface="NSimSun"/>
            </a:endParaRPr>
          </a:p>
        </p:txBody>
      </p:sp>
      <p:sp>
        <p:nvSpPr>
          <p:cNvPr id="192" name="Google Shape;192;g1a7a18f3364_1_85"/>
          <p:cNvSpPr txBox="1"/>
          <p:nvPr/>
        </p:nvSpPr>
        <p:spPr>
          <a:xfrm>
            <a:off x="7921940" y="5574840"/>
            <a:ext cx="18588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dirty="0" smtClean="0">
                <a:latin typeface="Cambria"/>
                <a:ea typeface="Cambria"/>
                <a:cs typeface="Cambria"/>
                <a:sym typeface="Cambria"/>
              </a:rPr>
              <a:t>Jay Shukla</a:t>
            </a:r>
            <a:endParaRPr sz="1500" b="1" i="0" u="none" strike="noStrike" cap="none" dirty="0">
              <a:solidFill>
                <a:srgbClr val="000000"/>
              </a:solidFill>
              <a:latin typeface="Cambria"/>
              <a:ea typeface="Cambria"/>
              <a:cs typeface="Cambria"/>
              <a:sym typeface="Cambria"/>
            </a:endParaRPr>
          </a:p>
        </p:txBody>
      </p:sp>
      <p:sp>
        <p:nvSpPr>
          <p:cNvPr id="193" name="Google Shape;193;g1a7a18f3364_1_85"/>
          <p:cNvSpPr txBox="1"/>
          <p:nvPr/>
        </p:nvSpPr>
        <p:spPr>
          <a:xfrm>
            <a:off x="4979746" y="5574872"/>
            <a:ext cx="2278800" cy="4154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1" dirty="0" smtClean="0">
                <a:solidFill>
                  <a:schemeClr val="dk1"/>
                </a:solidFill>
                <a:highlight>
                  <a:srgbClr val="FFFFFF"/>
                </a:highlight>
                <a:latin typeface="Cambria"/>
                <a:ea typeface="Cambria"/>
                <a:cs typeface="Cambria"/>
                <a:sym typeface="Cambria"/>
              </a:rPr>
              <a:t>Emmanuel </a:t>
            </a:r>
            <a:r>
              <a:rPr lang="en-US" sz="1500" b="1" dirty="0" err="1" smtClean="0">
                <a:solidFill>
                  <a:schemeClr val="dk1"/>
                </a:solidFill>
                <a:highlight>
                  <a:srgbClr val="FFFFFF"/>
                </a:highlight>
                <a:latin typeface="Cambria"/>
                <a:ea typeface="Cambria"/>
                <a:cs typeface="Cambria"/>
                <a:sym typeface="Cambria"/>
              </a:rPr>
              <a:t>Chibua</a:t>
            </a:r>
            <a:endParaRPr sz="1100" b="1" i="0" u="none" strike="noStrike" cap="none" dirty="0">
              <a:solidFill>
                <a:srgbClr val="000000"/>
              </a:solidFill>
              <a:latin typeface="Cambria"/>
              <a:ea typeface="Cambria"/>
              <a:cs typeface="Cambria"/>
              <a:sym typeface="Cambria"/>
            </a:endParaRPr>
          </a:p>
        </p:txBody>
      </p:sp>
      <p:pic>
        <p:nvPicPr>
          <p:cNvPr id="195" name="Google Shape;195;g1a7a18f3364_1_85"/>
          <p:cNvPicPr preferRelativeResize="0"/>
          <p:nvPr/>
        </p:nvPicPr>
        <p:blipFill rotWithShape="1">
          <a:blip r:embed="rId6">
            <a:alphaModFix/>
          </a:blip>
          <a:srcRect/>
          <a:stretch/>
        </p:blipFill>
        <p:spPr>
          <a:xfrm>
            <a:off x="10152924" y="3382850"/>
            <a:ext cx="1775840" cy="1846981"/>
          </a:xfrm>
          <a:prstGeom prst="rect">
            <a:avLst/>
          </a:prstGeom>
          <a:noFill/>
          <a:ln>
            <a:noFill/>
          </a:ln>
        </p:spPr>
      </p:pic>
      <p:sp>
        <p:nvSpPr>
          <p:cNvPr id="197" name="Google Shape;197;g1a7a18f3364_1_85"/>
          <p:cNvSpPr txBox="1"/>
          <p:nvPr/>
        </p:nvSpPr>
        <p:spPr>
          <a:xfrm>
            <a:off x="4737161" y="2506792"/>
            <a:ext cx="5434388" cy="52956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3F3F3F"/>
              </a:buClr>
              <a:buSzPts val="4700"/>
              <a:buFont typeface="NSimSun"/>
              <a:buNone/>
            </a:pPr>
            <a:r>
              <a:rPr lang="en-US" sz="2100" b="1" i="0" u="none" strike="noStrike" cap="none">
                <a:solidFill>
                  <a:srgbClr val="3F3F3F"/>
                </a:solidFill>
                <a:latin typeface="NSimSun"/>
                <a:ea typeface="NSimSun"/>
                <a:cs typeface="NSimSun"/>
                <a:sym typeface="NSimSun"/>
              </a:rPr>
              <a:t>Presented By:</a:t>
            </a:r>
            <a:endParaRPr sz="2100" b="1" i="0" u="none" strike="noStrike" cap="none">
              <a:solidFill>
                <a:srgbClr val="3F3F3F"/>
              </a:solidFill>
              <a:latin typeface="NSimSun"/>
              <a:ea typeface="NSimSun"/>
              <a:cs typeface="NSimSun"/>
              <a:sym typeface="NSimSun"/>
            </a:endParaRPr>
          </a:p>
        </p:txBody>
      </p:sp>
      <p:pic>
        <p:nvPicPr>
          <p:cNvPr id="2" name="Image 1"/>
          <p:cNvPicPr>
            <a:picLocks noChangeAspect="1"/>
          </p:cNvPicPr>
          <p:nvPr/>
        </p:nvPicPr>
        <p:blipFill>
          <a:blip r:embed="rId7"/>
          <a:stretch>
            <a:fillRect/>
          </a:stretch>
        </p:blipFill>
        <p:spPr>
          <a:xfrm>
            <a:off x="4968560" y="3382850"/>
            <a:ext cx="1787459" cy="18553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a7a18f3364_1_109"/>
          <p:cNvSpPr/>
          <p:nvPr/>
        </p:nvSpPr>
        <p:spPr>
          <a:xfrm>
            <a:off x="-1" y="0"/>
            <a:ext cx="12192001" cy="19150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g1a7a18f3364_1_109"/>
          <p:cNvSpPr/>
          <p:nvPr/>
        </p:nvSpPr>
        <p:spPr>
          <a:xfrm>
            <a:off x="0" y="26834"/>
            <a:ext cx="12192001" cy="1915064"/>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g1a7a18f3364_1_109"/>
          <p:cNvSpPr txBox="1">
            <a:spLocks noGrp="1"/>
          </p:cNvSpPr>
          <p:nvPr>
            <p:ph type="title"/>
          </p:nvPr>
        </p:nvSpPr>
        <p:spPr>
          <a:xfrm>
            <a:off x="838198" y="648160"/>
            <a:ext cx="10515599" cy="93268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700"/>
              <a:buFont typeface="Arial"/>
              <a:buNone/>
            </a:pPr>
            <a:r>
              <a:rPr lang="en-US" sz="4800" b="1" dirty="0" smtClean="0">
                <a:solidFill>
                  <a:schemeClr val="lt1"/>
                </a:solidFill>
              </a:rPr>
              <a:t>Backgrou</a:t>
            </a:r>
            <a:r>
              <a:rPr lang="en-US" altLang="zh-CN" sz="4800" b="1" dirty="0" smtClean="0">
                <a:solidFill>
                  <a:schemeClr val="lt1"/>
                </a:solidFill>
              </a:rPr>
              <a:t>nd</a:t>
            </a:r>
            <a:endParaRPr sz="4800" b="1" dirty="0">
              <a:solidFill>
                <a:schemeClr val="lt1"/>
              </a:solidFill>
              <a:latin typeface="Arial"/>
              <a:ea typeface="Arial"/>
              <a:cs typeface="Arial"/>
              <a:sym typeface="Arial"/>
            </a:endParaRPr>
          </a:p>
        </p:txBody>
      </p:sp>
      <p:sp>
        <p:nvSpPr>
          <p:cNvPr id="205" name="Google Shape;205;g1a7a18f3364_1_109"/>
          <p:cNvSpPr/>
          <p:nvPr/>
        </p:nvSpPr>
        <p:spPr>
          <a:xfrm>
            <a:off x="0" y="2166625"/>
            <a:ext cx="12192000" cy="4172100"/>
          </a:xfrm>
          <a:prstGeom prst="rect">
            <a:avLst/>
          </a:prstGeom>
          <a:noFill/>
          <a:ln>
            <a:noFill/>
          </a:ln>
        </p:spPr>
        <p:txBody>
          <a:bodyPr spcFirstLastPara="1" wrap="square" lIns="91425" tIns="45700" rIns="91425" bIns="45700" anchor="t" anchorCtr="0">
            <a:noAutofit/>
          </a:bodyPr>
          <a:lstStyle/>
          <a:p>
            <a:pPr marL="914400" lvl="1" indent="-355600">
              <a:buClr>
                <a:srgbClr val="3F3F3F"/>
              </a:buClr>
              <a:buSzPts val="2000"/>
              <a:buChar char="•"/>
            </a:pPr>
            <a:r>
              <a:rPr lang="en-US" sz="2000" dirty="0"/>
              <a:t>The quality of wine is a crucial aspect for both consumers and the wine industry. However, the conventional method of measuring wine quality is time-consuming.</a:t>
            </a:r>
            <a:endParaRPr sz="2000" dirty="0">
              <a:solidFill>
                <a:srgbClr val="3F3F3F"/>
              </a:solidFill>
              <a:latin typeface="Cambria"/>
              <a:ea typeface="Cambria"/>
              <a:cs typeface="Cambria"/>
              <a:sym typeface="Cambria"/>
            </a:endParaRPr>
          </a:p>
          <a:p>
            <a:pPr marL="914400" lvl="1" indent="-355600">
              <a:spcBef>
                <a:spcPts val="600"/>
              </a:spcBef>
              <a:buClr>
                <a:srgbClr val="3F3F3F"/>
              </a:buClr>
              <a:buSzPts val="2000"/>
              <a:buChar char="•"/>
            </a:pPr>
            <a:r>
              <a:rPr lang="en-US" sz="2000" dirty="0" smtClean="0"/>
              <a:t>As machine learning models have gained significance in replacing human tasks, we aim to explore the essential wine features to achieve desirable results using these models.</a:t>
            </a:r>
            <a:endParaRPr sz="2000" dirty="0" smtClean="0">
              <a:solidFill>
                <a:srgbClr val="3F3F3F"/>
              </a:solidFill>
              <a:latin typeface="Cambria"/>
              <a:ea typeface="Cambria"/>
              <a:cs typeface="Cambria"/>
              <a:sym typeface="Cambria"/>
            </a:endParaRPr>
          </a:p>
          <a:p>
            <a:pPr marL="914400" lvl="1" indent="-355600">
              <a:spcBef>
                <a:spcPts val="600"/>
              </a:spcBef>
              <a:buClr>
                <a:srgbClr val="3F3F3F"/>
              </a:buClr>
              <a:buSzPts val="2000"/>
              <a:buChar char="•"/>
            </a:pPr>
            <a:r>
              <a:rPr lang="en-US" sz="2000" dirty="0" smtClean="0"/>
              <a:t>To accomplish this, we have employed Decision </a:t>
            </a:r>
            <a:r>
              <a:rPr lang="en-US" sz="2000" dirty="0"/>
              <a:t>tree </a:t>
            </a:r>
            <a:r>
              <a:rPr lang="en-CA" sz="2000" dirty="0" err="1"/>
              <a:t>regressor</a:t>
            </a:r>
            <a:r>
              <a:rPr lang="en-US" sz="2000" dirty="0"/>
              <a:t>, </a:t>
            </a:r>
            <a:r>
              <a:rPr lang="en-US" sz="2000" dirty="0" err="1"/>
              <a:t>XGboost</a:t>
            </a:r>
            <a:r>
              <a:rPr lang="en-US" sz="2000" dirty="0" smtClean="0"/>
              <a:t>, and Random forest </a:t>
            </a:r>
            <a:r>
              <a:rPr lang="en-CA" sz="2000" dirty="0" err="1"/>
              <a:t>regressor</a:t>
            </a:r>
            <a:r>
              <a:rPr lang="en-US" sz="2000" dirty="0" smtClean="0"/>
              <a:t> for evaluation of relevant features.</a:t>
            </a:r>
            <a:endParaRPr sz="2000" dirty="0" smtClean="0">
              <a:solidFill>
                <a:srgbClr val="3F3F3F"/>
              </a:solidFill>
              <a:latin typeface="Cambria"/>
              <a:ea typeface="Cambria"/>
              <a:cs typeface="Cambria"/>
              <a:sym typeface="Cambria"/>
            </a:endParaRPr>
          </a:p>
          <a:p>
            <a:pPr marL="914400" lvl="1" indent="-355600">
              <a:spcBef>
                <a:spcPts val="600"/>
              </a:spcBef>
              <a:buClr>
                <a:srgbClr val="3F3F3F"/>
              </a:buClr>
              <a:buSzPts val="2000"/>
              <a:buChar char="•"/>
            </a:pPr>
            <a:r>
              <a:rPr lang="en-US" sz="2000" dirty="0" smtClean="0"/>
              <a:t>The dataset will be split into training and testing sets, with the training set being used to train model and the testing set to evaluate its performance. We will also implement Grid search hyper parameter adjustment to improve the model's accuracy.</a:t>
            </a:r>
          </a:p>
          <a:p>
            <a:pPr marL="914400" lvl="1" indent="-355600">
              <a:spcBef>
                <a:spcPts val="600"/>
              </a:spcBef>
              <a:buClr>
                <a:srgbClr val="3F3F3F"/>
              </a:buClr>
              <a:buSzPts val="2000"/>
              <a:buChar char="•"/>
            </a:pPr>
            <a:r>
              <a:rPr lang="en-US" sz="2000" dirty="0" smtClean="0"/>
              <a:t>This project emphasizes the importance of selecting the appropriate machine learning algorithm for a particular dataset to obtain optimal outcomes and identify new features.</a:t>
            </a:r>
            <a:endParaRPr sz="2000"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a7f52ba638_0_55"/>
          <p:cNvSpPr/>
          <p:nvPr/>
        </p:nvSpPr>
        <p:spPr>
          <a:xfrm>
            <a:off x="-1" y="0"/>
            <a:ext cx="12192000" cy="1915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g1a7f52ba638_0_55"/>
          <p:cNvSpPr/>
          <p:nvPr/>
        </p:nvSpPr>
        <p:spPr>
          <a:xfrm>
            <a:off x="0" y="26834"/>
            <a:ext cx="12192000" cy="191520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a7f52ba638_0_55"/>
          <p:cNvSpPr txBox="1">
            <a:spLocks noGrp="1"/>
          </p:cNvSpPr>
          <p:nvPr>
            <p:ph type="title"/>
          </p:nvPr>
        </p:nvSpPr>
        <p:spPr>
          <a:xfrm>
            <a:off x="838198" y="648160"/>
            <a:ext cx="10515600" cy="932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1800"/>
              <a:buNone/>
            </a:pPr>
            <a:r>
              <a:rPr lang="en-US" sz="4800" b="1" dirty="0" smtClean="0">
                <a:solidFill>
                  <a:schemeClr val="lt1"/>
                </a:solidFill>
                <a:cs typeface="Arial"/>
              </a:rPr>
              <a:t>Why </a:t>
            </a:r>
            <a:r>
              <a:rPr lang="en-US" sz="4800" b="1" dirty="0" smtClean="0">
                <a:solidFill>
                  <a:schemeClr val="lt1"/>
                </a:solidFill>
                <a:cs typeface="Arial"/>
              </a:rPr>
              <a:t>The Dataset is Interesting?</a:t>
            </a:r>
            <a:endParaRPr sz="4800" b="1" dirty="0">
              <a:solidFill>
                <a:schemeClr val="lt1"/>
              </a:solidFill>
              <a:latin typeface="Arial"/>
              <a:ea typeface="Arial"/>
              <a:cs typeface="Arial"/>
              <a:sym typeface="Arial"/>
            </a:endParaRPr>
          </a:p>
        </p:txBody>
      </p:sp>
      <p:sp>
        <p:nvSpPr>
          <p:cNvPr id="213" name="Google Shape;213;g1a7f52ba638_0_55"/>
          <p:cNvSpPr/>
          <p:nvPr/>
        </p:nvSpPr>
        <p:spPr>
          <a:xfrm>
            <a:off x="838200" y="2206149"/>
            <a:ext cx="10515600" cy="3917700"/>
          </a:xfrm>
          <a:prstGeom prst="rect">
            <a:avLst/>
          </a:prstGeom>
          <a:noFill/>
          <a:ln>
            <a:noFill/>
          </a:ln>
        </p:spPr>
        <p:txBody>
          <a:bodyPr spcFirstLastPara="1" wrap="square" lIns="91425" tIns="45700" rIns="91425" bIns="45700" anchor="t" anchorCtr="0">
            <a:noAutofit/>
          </a:bodyPr>
          <a:lstStyle/>
          <a:p>
            <a:endParaRPr lang="en-US" sz="1600" dirty="0"/>
          </a:p>
          <a:p>
            <a:r>
              <a:rPr lang="en-US" sz="2000" dirty="0"/>
              <a:t>The wine dataset is interesting because it provides a rich source of information for exploring the world of wine and developing machine learning models for wine recommendations. This dataset is interesting for two reasons below</a:t>
            </a:r>
            <a:r>
              <a:rPr lang="en-US" sz="2000" dirty="0" smtClean="0"/>
              <a:t>:</a:t>
            </a:r>
          </a:p>
          <a:p>
            <a:endParaRPr lang="en-CA" sz="2000" dirty="0"/>
          </a:p>
          <a:p>
            <a:r>
              <a:rPr lang="en-US" sz="2000" dirty="0"/>
              <a:t>1)The dataset contains a large number of observations, including different varieties of wine, points, and descriptions. </a:t>
            </a:r>
            <a:endParaRPr lang="en-US" sz="2000" dirty="0" smtClean="0"/>
          </a:p>
          <a:p>
            <a:endParaRPr lang="en-CA" sz="2000" dirty="0"/>
          </a:p>
          <a:p>
            <a:r>
              <a:rPr lang="en-US" sz="2000" dirty="0"/>
              <a:t>2) The dataset has been cleaned and preprocessed, which makes it easier to work with and reduces the amount of time required for data cleaning and preparation.</a:t>
            </a:r>
            <a:endParaRPr lang="en-CA" sz="2000" dirty="0"/>
          </a:p>
          <a:p>
            <a:r>
              <a:rPr lang="en-US" dirty="0"/>
              <a:t/>
            </a:r>
            <a:br>
              <a:rPr lang="en-US" dirty="0"/>
            </a:br>
            <a:r>
              <a:rPr lang="en-US" dirty="0" smtClean="0"/>
              <a:t/>
            </a:r>
            <a:br>
              <a:rPr lang="en-US" dirty="0" smtClean="0"/>
            </a:br>
            <a:endParaRPr sz="2000" b="0" i="0" u="none" strike="noStrike" cap="none" dirty="0" smtClean="0">
              <a:solidFill>
                <a:srgbClr val="000000"/>
              </a:solidFill>
              <a:latin typeface="Cambria"/>
              <a:ea typeface="Cambria"/>
              <a:cs typeface="Cambria"/>
              <a:sym typeface="Cambria"/>
            </a:endParaRPr>
          </a:p>
          <a:p>
            <a:pPr marL="384048" marR="0" lvl="1" indent="-74928" algn="l" rtl="0">
              <a:lnSpc>
                <a:spcPct val="100000"/>
              </a:lnSpc>
              <a:spcBef>
                <a:spcPts val="600"/>
              </a:spcBef>
              <a:spcAft>
                <a:spcPts val="0"/>
              </a:spcAft>
              <a:buNone/>
            </a:pPr>
            <a:endParaRPr sz="2000" b="0" i="0" u="none" strike="noStrike" cap="none" dirty="0" smtClean="0">
              <a:solidFill>
                <a:srgbClr val="000000"/>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a7a18f3364_1_1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9" name="Google Shape;219;g1a7a18f3364_1_1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 name="Google Shape;220;g1a7a18f3364_1_116"/>
          <p:cNvSpPr/>
          <p:nvPr/>
        </p:nvSpPr>
        <p:spPr>
          <a:xfrm rot="5400000" flipH="1">
            <a:off x="-1410084" y="1410082"/>
            <a:ext cx="6858000" cy="4037836"/>
          </a:xfrm>
          <a:prstGeom prst="rect">
            <a:avLst/>
          </a:prstGeom>
          <a:gradFill>
            <a:gsLst>
              <a:gs pos="0">
                <a:srgbClr val="000000"/>
              </a:gs>
              <a:gs pos="8000">
                <a:srgbClr val="000000"/>
              </a:gs>
              <a:gs pos="100000">
                <a:srgbClr val="6A7D93"/>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1" name="Google Shape;221;g1a7a18f3364_1_116"/>
          <p:cNvSpPr/>
          <p:nvPr/>
        </p:nvSpPr>
        <p:spPr>
          <a:xfrm rot="5400000" flipH="1">
            <a:off x="-1410085" y="1420219"/>
            <a:ext cx="6857999" cy="4037839"/>
          </a:xfrm>
          <a:prstGeom prst="rect">
            <a:avLst/>
          </a:prstGeom>
          <a:gradFill>
            <a:gsLst>
              <a:gs pos="0">
                <a:srgbClr val="000000">
                  <a:alpha val="0"/>
                </a:srgbClr>
              </a:gs>
              <a:gs pos="99000">
                <a:srgbClr val="9BA8B7">
                  <a:alpha val="45882"/>
                </a:srgbClr>
              </a:gs>
              <a:gs pos="100000">
                <a:srgbClr val="9BA8B7">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 name="Google Shape;222;g1a7a18f3364_1_116"/>
          <p:cNvSpPr/>
          <p:nvPr/>
        </p:nvSpPr>
        <p:spPr>
          <a:xfrm rot="5400000" flipH="1">
            <a:off x="767923" y="3588085"/>
            <a:ext cx="2501979" cy="4037841"/>
          </a:xfrm>
          <a:prstGeom prst="rect">
            <a:avLst/>
          </a:prstGeom>
          <a:gradFill>
            <a:gsLst>
              <a:gs pos="0">
                <a:srgbClr val="9BA8B7">
                  <a:alpha val="28627"/>
                </a:srgbClr>
              </a:gs>
              <a:gs pos="2000">
                <a:srgbClr val="9BA8B7">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g1a7a18f3364_1_116"/>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9BA8B7">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g1a7a18f3364_1_116"/>
          <p:cNvSpPr/>
          <p:nvPr/>
        </p:nvSpPr>
        <p:spPr>
          <a:xfrm rot="5400000" flipH="1">
            <a:off x="-1410093" y="1399943"/>
            <a:ext cx="6858003" cy="4037835"/>
          </a:xfrm>
          <a:prstGeom prst="rect">
            <a:avLst/>
          </a:prstGeom>
          <a:gradFill>
            <a:gsLst>
              <a:gs pos="0">
                <a:srgbClr val="000000">
                  <a:alpha val="0"/>
                </a:srgbClr>
              </a:gs>
              <a:gs pos="99000">
                <a:srgbClr val="C1CAD3">
                  <a:alpha val="10980"/>
                </a:srgbClr>
              </a:gs>
              <a:gs pos="100000">
                <a:srgbClr val="C1CAD3">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g1a7a18f3364_1_116"/>
          <p:cNvSpPr txBox="1">
            <a:spLocks noGrp="1"/>
          </p:cNvSpPr>
          <p:nvPr>
            <p:ph type="body" idx="1"/>
          </p:nvPr>
        </p:nvSpPr>
        <p:spPr>
          <a:xfrm>
            <a:off x="4034778" y="1169357"/>
            <a:ext cx="7363254" cy="4437649"/>
          </a:xfrm>
          <a:prstGeom prst="rect">
            <a:avLst/>
          </a:prstGeom>
          <a:noFill/>
          <a:ln>
            <a:noFill/>
          </a:ln>
        </p:spPr>
        <p:txBody>
          <a:bodyPr spcFirstLastPara="1" wrap="square" lIns="0" tIns="45700" rIns="0" bIns="45700" anchor="ctr" anchorCtr="0">
            <a:normAutofit/>
          </a:bodyPr>
          <a:lstStyle/>
          <a:p>
            <a:r>
              <a:rPr lang="en-CA" sz="2000" dirty="0"/>
              <a:t>1) Can we use the algorithm to predict the price of some kind of wine? Using points? And how is the relevant algorithm’s performance like? </a:t>
            </a:r>
          </a:p>
          <a:p>
            <a:r>
              <a:rPr lang="en-CA" sz="2000" dirty="0"/>
              <a:t>2) How to compare the results? If the results are not as match as we expected. what should we do to next step? Is that enough as we only select three algorithms? </a:t>
            </a:r>
          </a:p>
        </p:txBody>
      </p:sp>
      <p:sp>
        <p:nvSpPr>
          <p:cNvPr id="226" name="Google Shape;226;g1a7a18f3364_1_116"/>
          <p:cNvSpPr/>
          <p:nvPr/>
        </p:nvSpPr>
        <p:spPr>
          <a:xfrm>
            <a:off x="-3057" y="-20280"/>
            <a:ext cx="4037835" cy="687828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g1a7a18f3364_1_116"/>
          <p:cNvSpPr txBox="1">
            <a:spLocks noGrp="1"/>
          </p:cNvSpPr>
          <p:nvPr>
            <p:ph type="title"/>
          </p:nvPr>
        </p:nvSpPr>
        <p:spPr>
          <a:xfrm>
            <a:off x="188250" y="586850"/>
            <a:ext cx="3712800" cy="3387600"/>
          </a:xfrm>
          <a:prstGeom prst="rect">
            <a:avLst/>
          </a:prstGeom>
          <a:noFill/>
          <a:ln>
            <a:noFill/>
          </a:ln>
        </p:spPr>
        <p:txBody>
          <a:bodyPr spcFirstLastPara="1" wrap="square" lIns="91425" tIns="45700" rIns="91425" bIns="45700" anchor="b" anchorCtr="0">
            <a:normAutofit/>
          </a:bodyPr>
          <a:lstStyle/>
          <a:p>
            <a:pPr marL="0" lvl="0" indent="0" rtl="0">
              <a:lnSpc>
                <a:spcPct val="90000"/>
              </a:lnSpc>
              <a:spcBef>
                <a:spcPts val="0"/>
              </a:spcBef>
              <a:spcAft>
                <a:spcPts val="0"/>
              </a:spcAft>
              <a:buSzPts val="1800"/>
              <a:buNone/>
            </a:pPr>
            <a:r>
              <a:rPr lang="en-US" sz="4800" b="1" dirty="0" smtClean="0">
                <a:solidFill>
                  <a:srgbClr val="FFFFFF"/>
                </a:solidFill>
              </a:rPr>
              <a:t>What is </a:t>
            </a:r>
            <a:r>
              <a:rPr lang="en-US" sz="4800" b="1" dirty="0" smtClean="0">
                <a:solidFill>
                  <a:srgbClr val="FFFFFF"/>
                </a:solidFill>
              </a:rPr>
              <a:t>Problem?</a:t>
            </a:r>
            <a:endParaRPr sz="4800" b="1"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a7a81c1e19_0_0"/>
          <p:cNvSpPr txBox="1">
            <a:spLocks noGrp="1"/>
          </p:cNvSpPr>
          <p:nvPr>
            <p:ph type="body" idx="1"/>
          </p:nvPr>
        </p:nvSpPr>
        <p:spPr>
          <a:xfrm>
            <a:off x="1750125" y="2108200"/>
            <a:ext cx="9405600" cy="3760800"/>
          </a:xfrm>
          <a:prstGeom prst="rect">
            <a:avLst/>
          </a:prstGeom>
        </p:spPr>
        <p:txBody>
          <a:bodyPr spcFirstLastPara="1" wrap="square" lIns="0" tIns="45700" rIns="0" bIns="45700" anchor="t" anchorCtr="0">
            <a:normAutofit/>
          </a:bodyPr>
          <a:lstStyle/>
          <a:p>
            <a:pPr marL="0" lvl="0" indent="0" algn="l" rtl="0">
              <a:lnSpc>
                <a:spcPct val="115000"/>
              </a:lnSpc>
              <a:spcBef>
                <a:spcPts val="1200"/>
              </a:spcBef>
              <a:spcAft>
                <a:spcPts val="0"/>
              </a:spcAft>
              <a:buNone/>
            </a:pPr>
            <a:endParaRPr sz="1800" dirty="0">
              <a:solidFill>
                <a:srgbClr val="2D2D2D"/>
              </a:solidFill>
            </a:endParaRPr>
          </a:p>
          <a:p>
            <a:pPr marL="384048" lvl="1" indent="-227330">
              <a:spcBef>
                <a:spcPts val="0"/>
              </a:spcBef>
              <a:buSzPts val="2400"/>
              <a:buFont typeface="Arial"/>
              <a:buChar char="•"/>
            </a:pPr>
            <a:r>
              <a:rPr lang="en-CA" b="1" dirty="0" smtClean="0"/>
              <a:t>Decision </a:t>
            </a:r>
            <a:r>
              <a:rPr lang="en-CA" b="1" dirty="0"/>
              <a:t>Tree </a:t>
            </a:r>
            <a:r>
              <a:rPr lang="en-CA" b="1" dirty="0" err="1"/>
              <a:t>Regressor</a:t>
            </a:r>
            <a:endParaRPr lang="en-CA" dirty="0"/>
          </a:p>
          <a:p>
            <a:pPr marL="384048" lvl="1" indent="-227330" algn="l" rtl="0">
              <a:spcBef>
                <a:spcPts val="0"/>
              </a:spcBef>
              <a:spcAft>
                <a:spcPts val="0"/>
              </a:spcAft>
              <a:buSzPts val="2400"/>
              <a:buFont typeface="Arial"/>
              <a:buChar char="•"/>
            </a:pPr>
            <a:endParaRPr sz="2400" dirty="0"/>
          </a:p>
          <a:p>
            <a:pPr marL="384048" lvl="1" indent="-74928" algn="l" rtl="0">
              <a:spcBef>
                <a:spcPts val="600"/>
              </a:spcBef>
              <a:spcAft>
                <a:spcPts val="0"/>
              </a:spcAft>
              <a:buClr>
                <a:schemeClr val="dk1"/>
              </a:buClr>
              <a:buSzPts val="1700"/>
              <a:buFont typeface="Arial"/>
              <a:buNone/>
            </a:pPr>
            <a:endParaRPr sz="2400" dirty="0">
              <a:latin typeface="Cambria"/>
              <a:ea typeface="Cambria"/>
              <a:cs typeface="Cambria"/>
              <a:sym typeface="Cambria"/>
            </a:endParaRPr>
          </a:p>
          <a:p>
            <a:pPr marL="384048" lvl="1" indent="-227330">
              <a:spcBef>
                <a:spcPts val="600"/>
              </a:spcBef>
              <a:buSzPts val="2400"/>
              <a:buFont typeface="Arial"/>
              <a:buChar char="•"/>
            </a:pPr>
            <a:r>
              <a:rPr lang="en-CA" b="1" dirty="0" err="1" smtClean="0"/>
              <a:t>XGboost</a:t>
            </a:r>
            <a:endParaRPr lang="en-CA" dirty="0"/>
          </a:p>
          <a:p>
            <a:pPr marL="384048" lvl="1" indent="-227330" algn="l" rtl="0">
              <a:spcBef>
                <a:spcPts val="600"/>
              </a:spcBef>
              <a:spcAft>
                <a:spcPts val="0"/>
              </a:spcAft>
              <a:buSzPts val="2400"/>
              <a:buFont typeface="Arial"/>
              <a:buChar char="•"/>
            </a:pPr>
            <a:endParaRPr sz="2400" dirty="0"/>
          </a:p>
          <a:p>
            <a:pPr marL="384048" lvl="1" indent="-74928" algn="l" rtl="0">
              <a:spcBef>
                <a:spcPts val="600"/>
              </a:spcBef>
              <a:spcAft>
                <a:spcPts val="0"/>
              </a:spcAft>
              <a:buClr>
                <a:schemeClr val="dk1"/>
              </a:buClr>
              <a:buSzPts val="1700"/>
              <a:buFont typeface="Arial"/>
              <a:buNone/>
            </a:pPr>
            <a:endParaRPr sz="2400" dirty="0">
              <a:latin typeface="Cambria"/>
              <a:ea typeface="Cambria"/>
              <a:cs typeface="Cambria"/>
              <a:sym typeface="Cambria"/>
            </a:endParaRPr>
          </a:p>
          <a:p>
            <a:pPr marL="384048" lvl="1" indent="-227330">
              <a:spcBef>
                <a:spcPts val="600"/>
              </a:spcBef>
              <a:buSzPts val="2400"/>
              <a:buFont typeface="Arial"/>
              <a:buChar char="•"/>
            </a:pPr>
            <a:r>
              <a:rPr lang="en-CA" b="1" dirty="0" smtClean="0"/>
              <a:t>Random </a:t>
            </a:r>
            <a:r>
              <a:rPr lang="en-CA" b="1" dirty="0"/>
              <a:t>forest </a:t>
            </a:r>
            <a:r>
              <a:rPr lang="en-CA" b="1" dirty="0" err="1"/>
              <a:t>Regressor</a:t>
            </a:r>
            <a:endParaRPr lang="en-CA" dirty="0"/>
          </a:p>
          <a:p>
            <a:pPr marL="384048" lvl="1" indent="-227330" algn="l" rtl="0">
              <a:spcBef>
                <a:spcPts val="600"/>
              </a:spcBef>
              <a:spcAft>
                <a:spcPts val="0"/>
              </a:spcAft>
              <a:buSzPts val="2400"/>
              <a:buFont typeface="Arial"/>
              <a:buChar char="•"/>
            </a:pPr>
            <a:endParaRPr sz="2400" dirty="0" smtClean="0"/>
          </a:p>
          <a:p>
            <a:pPr marL="384048" lvl="1" indent="-74928" algn="l" rtl="0">
              <a:spcBef>
                <a:spcPts val="600"/>
              </a:spcBef>
              <a:spcAft>
                <a:spcPts val="0"/>
              </a:spcAft>
              <a:buClr>
                <a:schemeClr val="dk1"/>
              </a:buClr>
              <a:buSzPts val="1700"/>
              <a:buFont typeface="Arial"/>
              <a:buNone/>
            </a:pPr>
            <a:endParaRPr sz="2400" dirty="0">
              <a:latin typeface="Cambria"/>
              <a:ea typeface="Cambria"/>
              <a:cs typeface="Cambria"/>
              <a:sym typeface="Cambria"/>
            </a:endParaRPr>
          </a:p>
        </p:txBody>
      </p:sp>
      <p:sp>
        <p:nvSpPr>
          <p:cNvPr id="235" name="Google Shape;235;g1a7a81c1e19_0_0"/>
          <p:cNvSpPr/>
          <p:nvPr/>
        </p:nvSpPr>
        <p:spPr>
          <a:xfrm>
            <a:off x="0" y="9"/>
            <a:ext cx="12192000" cy="191520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ltLang="zh-CN" sz="4800" b="1" dirty="0" smtClean="0">
                <a:solidFill>
                  <a:schemeClr val="lt1"/>
                </a:solidFill>
                <a:latin typeface="NSimSun"/>
                <a:ea typeface="NSimSun"/>
                <a:sym typeface="NSimSun"/>
              </a:rPr>
              <a:t>Methods</a:t>
            </a:r>
            <a:endParaRPr sz="1400" b="0" i="0" u="none" strike="noStrike" cap="none" dirty="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g1a7a81c1e19_0_0"/>
          <p:cNvSpPr/>
          <p:nvPr/>
        </p:nvSpPr>
        <p:spPr>
          <a:xfrm>
            <a:off x="0" y="0"/>
            <a:ext cx="12192000" cy="191520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ltLang="zh-CN" sz="4400" b="0" i="0" u="none" strike="noStrike" cap="none" dirty="0" smtClean="0">
                <a:solidFill>
                  <a:schemeClr val="lt1"/>
                </a:solidFill>
                <a:latin typeface="Arial"/>
                <a:ea typeface="Arial"/>
                <a:cs typeface="Arial"/>
                <a:sym typeface="Arial"/>
              </a:rPr>
              <a:t>Results</a:t>
            </a:r>
            <a:endParaRPr sz="4400" b="0" i="0" u="none" strike="noStrike" cap="none" dirty="0">
              <a:solidFill>
                <a:schemeClr val="lt1"/>
              </a:solidFill>
              <a:latin typeface="Arial"/>
              <a:ea typeface="Arial"/>
              <a:cs typeface="Arial"/>
              <a:sym typeface="Arial"/>
            </a:endParaRPr>
          </a:p>
        </p:txBody>
      </p:sp>
      <p:sp>
        <p:nvSpPr>
          <p:cNvPr id="2" name="Espace réservé du texte 1"/>
          <p:cNvSpPr>
            <a:spLocks noGrp="1"/>
          </p:cNvSpPr>
          <p:nvPr>
            <p:ph type="body" idx="1"/>
          </p:nvPr>
        </p:nvSpPr>
        <p:spPr/>
        <p:txBody>
          <a:bodyPr/>
          <a:lstStyle/>
          <a:p>
            <a:endParaRPr lang="en-CA" dirty="0"/>
          </a:p>
        </p:txBody>
      </p:sp>
      <p:pic>
        <p:nvPicPr>
          <p:cNvPr id="5" name="Image 4"/>
          <p:cNvPicPr/>
          <p:nvPr/>
        </p:nvPicPr>
        <p:blipFill>
          <a:blip r:embed="rId3"/>
          <a:stretch>
            <a:fillRect/>
          </a:stretch>
        </p:blipFill>
        <p:spPr>
          <a:xfrm>
            <a:off x="63643" y="2034144"/>
            <a:ext cx="3543994" cy="2517929"/>
          </a:xfrm>
          <a:prstGeom prst="rect">
            <a:avLst/>
          </a:prstGeom>
        </p:spPr>
      </p:pic>
      <p:pic>
        <p:nvPicPr>
          <p:cNvPr id="6" name="Image 5" descr="C:\Users\fcccq\AppData\Roaming\Zoom\data\f06a6ba2c8abf0ac6798e9eb119ad56258432587deb26a04803d8acd2c54fe55\2686FF76-C5CE-4000-BB28-4FEC570E7A9F.png"/>
          <p:cNvPicPr/>
          <p:nvPr/>
        </p:nvPicPr>
        <p:blipFill>
          <a:blip r:embed="rId4">
            <a:extLst>
              <a:ext uri="{28A0092B-C50C-407E-A947-70E740481C1C}">
                <a14:useLocalDpi xmlns:a14="http://schemas.microsoft.com/office/drawing/2010/main" val="0"/>
              </a:ext>
            </a:extLst>
          </a:blip>
          <a:srcRect/>
          <a:stretch>
            <a:fillRect/>
          </a:stretch>
        </p:blipFill>
        <p:spPr bwMode="auto">
          <a:xfrm>
            <a:off x="4093844" y="3719963"/>
            <a:ext cx="3405621" cy="2634038"/>
          </a:xfrm>
          <a:prstGeom prst="rect">
            <a:avLst/>
          </a:prstGeom>
          <a:noFill/>
          <a:ln>
            <a:noFill/>
          </a:ln>
        </p:spPr>
      </p:pic>
      <p:pic>
        <p:nvPicPr>
          <p:cNvPr id="7" name="Image 6"/>
          <p:cNvPicPr/>
          <p:nvPr/>
        </p:nvPicPr>
        <p:blipFill>
          <a:blip r:embed="rId5"/>
          <a:stretch>
            <a:fillRect/>
          </a:stretch>
        </p:blipFill>
        <p:spPr>
          <a:xfrm>
            <a:off x="7985673" y="2108201"/>
            <a:ext cx="3604952" cy="2673291"/>
          </a:xfrm>
          <a:prstGeom prst="rect">
            <a:avLst/>
          </a:prstGeom>
        </p:spPr>
      </p:pic>
    </p:spTree>
    <p:extLst>
      <p:ext uri="{BB962C8B-B14F-4D97-AF65-F5344CB8AC3E}">
        <p14:creationId xmlns:p14="http://schemas.microsoft.com/office/powerpoint/2010/main" val="3886410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g1a7a81c1e19_0_0"/>
          <p:cNvSpPr/>
          <p:nvPr/>
        </p:nvSpPr>
        <p:spPr>
          <a:xfrm>
            <a:off x="0" y="0"/>
            <a:ext cx="12192000" cy="191520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ltLang="zh-CN" sz="4400" b="0" i="0" u="none" strike="noStrike" cap="none" dirty="0" smtClean="0">
                <a:solidFill>
                  <a:schemeClr val="lt1"/>
                </a:solidFill>
                <a:latin typeface="Arial"/>
                <a:ea typeface="Arial"/>
                <a:cs typeface="Arial"/>
                <a:sym typeface="Arial"/>
              </a:rPr>
              <a:t>Results</a:t>
            </a:r>
            <a:endParaRPr sz="4400" b="0" i="0" u="none" strike="noStrike" cap="none" dirty="0">
              <a:solidFill>
                <a:schemeClr val="lt1"/>
              </a:solidFill>
              <a:latin typeface="Arial"/>
              <a:ea typeface="Arial"/>
              <a:cs typeface="Arial"/>
              <a:sym typeface="Arial"/>
            </a:endParaRPr>
          </a:p>
        </p:txBody>
      </p:sp>
      <p:sp>
        <p:nvSpPr>
          <p:cNvPr id="2" name="Espace réservé du texte 1"/>
          <p:cNvSpPr>
            <a:spLocks noGrp="1"/>
          </p:cNvSpPr>
          <p:nvPr>
            <p:ph type="body" idx="1"/>
          </p:nvPr>
        </p:nvSpPr>
        <p:spPr/>
        <p:txBody>
          <a:bodyPr/>
          <a:lstStyle/>
          <a:p>
            <a:endParaRPr lang="en-CA" dirty="0"/>
          </a:p>
        </p:txBody>
      </p:sp>
      <p:pic>
        <p:nvPicPr>
          <p:cNvPr id="8" name="Image 7"/>
          <p:cNvPicPr/>
          <p:nvPr/>
        </p:nvPicPr>
        <p:blipFill>
          <a:blip r:embed="rId3"/>
          <a:stretch>
            <a:fillRect/>
          </a:stretch>
        </p:blipFill>
        <p:spPr>
          <a:xfrm>
            <a:off x="1097280" y="2260601"/>
            <a:ext cx="7639049" cy="2325254"/>
          </a:xfrm>
          <a:prstGeom prst="rect">
            <a:avLst/>
          </a:prstGeom>
        </p:spPr>
      </p:pic>
    </p:spTree>
    <p:extLst>
      <p:ext uri="{BB962C8B-B14F-4D97-AF65-F5344CB8AC3E}">
        <p14:creationId xmlns:p14="http://schemas.microsoft.com/office/powerpoint/2010/main" val="2542917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a7a81c1e19_0_0"/>
          <p:cNvSpPr txBox="1">
            <a:spLocks noGrp="1"/>
          </p:cNvSpPr>
          <p:nvPr>
            <p:ph type="body" idx="1"/>
          </p:nvPr>
        </p:nvSpPr>
        <p:spPr>
          <a:xfrm>
            <a:off x="1750125" y="2108199"/>
            <a:ext cx="9513620" cy="4209473"/>
          </a:xfrm>
          <a:prstGeom prst="rect">
            <a:avLst/>
          </a:prstGeom>
        </p:spPr>
        <p:txBody>
          <a:bodyPr spcFirstLastPara="1" wrap="square" lIns="0" tIns="45700" rIns="0" bIns="45700" anchor="t" anchorCtr="0">
            <a:normAutofit fontScale="92500" lnSpcReduction="10000"/>
          </a:bodyPr>
          <a:lstStyle/>
          <a:p>
            <a:pPr marL="0" lvl="0" indent="0" algn="l" rtl="0">
              <a:lnSpc>
                <a:spcPct val="115000"/>
              </a:lnSpc>
              <a:spcBef>
                <a:spcPts val="1200"/>
              </a:spcBef>
              <a:spcAft>
                <a:spcPts val="0"/>
              </a:spcAft>
              <a:buNone/>
            </a:pPr>
            <a:endParaRPr sz="1800" dirty="0">
              <a:solidFill>
                <a:srgbClr val="2D2D2D"/>
              </a:solidFill>
            </a:endParaRPr>
          </a:p>
          <a:p>
            <a:pPr marL="384048" lvl="1" indent="-227330">
              <a:spcBef>
                <a:spcPts val="0"/>
              </a:spcBef>
              <a:buSzPts val="2400"/>
              <a:buFont typeface="Arial"/>
              <a:buChar char="•"/>
            </a:pPr>
            <a:r>
              <a:rPr lang="en-CA" dirty="0"/>
              <a:t>based on the given dataset, the performance order of the models would be Random Forest </a:t>
            </a:r>
            <a:r>
              <a:rPr lang="en-CA" dirty="0" err="1"/>
              <a:t>Regressor</a:t>
            </a:r>
            <a:r>
              <a:rPr lang="en-CA" dirty="0"/>
              <a:t> with the highest accuracy, followed by Decision Tree </a:t>
            </a:r>
            <a:r>
              <a:rPr lang="en-CA" dirty="0" err="1"/>
              <a:t>Regressor</a:t>
            </a:r>
            <a:r>
              <a:rPr lang="en-CA" dirty="0"/>
              <a:t>, and then </a:t>
            </a:r>
            <a:r>
              <a:rPr lang="en-CA" dirty="0" err="1"/>
              <a:t>XGBoost</a:t>
            </a:r>
            <a:r>
              <a:rPr lang="en-CA" dirty="0"/>
              <a:t> with the lowest accuracy.</a:t>
            </a:r>
            <a:endParaRPr sz="2400" dirty="0" smtClean="0"/>
          </a:p>
          <a:p>
            <a:pPr marL="384048" lvl="1" indent="-74928" algn="l" rtl="0">
              <a:spcBef>
                <a:spcPts val="600"/>
              </a:spcBef>
              <a:spcAft>
                <a:spcPts val="0"/>
              </a:spcAft>
              <a:buClr>
                <a:schemeClr val="dk1"/>
              </a:buClr>
              <a:buSzPts val="1700"/>
              <a:buFont typeface="Arial"/>
              <a:buNone/>
            </a:pPr>
            <a:endParaRPr sz="2400" dirty="0" smtClean="0">
              <a:latin typeface="Cambria"/>
              <a:ea typeface="Cambria"/>
              <a:cs typeface="Cambria"/>
              <a:sym typeface="Cambria"/>
            </a:endParaRPr>
          </a:p>
          <a:p>
            <a:pPr marL="384048" lvl="1" indent="-227330">
              <a:spcBef>
                <a:spcPts val="600"/>
              </a:spcBef>
              <a:buSzPts val="2400"/>
              <a:buFont typeface="Arial"/>
              <a:buChar char="•"/>
            </a:pPr>
            <a:r>
              <a:rPr lang="en-CA" dirty="0"/>
              <a:t>We also can not make some conclusions that Decision Tree and Random Forest </a:t>
            </a:r>
            <a:r>
              <a:rPr lang="en-CA" dirty="0" err="1"/>
              <a:t>Regressor</a:t>
            </a:r>
            <a:r>
              <a:rPr lang="en-CA" dirty="0"/>
              <a:t> algorithms will predict the price of some kind of wine</a:t>
            </a:r>
            <a:endParaRPr sz="2400" dirty="0" smtClean="0"/>
          </a:p>
          <a:p>
            <a:pPr marL="384048" lvl="1" indent="-74928" algn="l" rtl="0">
              <a:spcBef>
                <a:spcPts val="600"/>
              </a:spcBef>
              <a:spcAft>
                <a:spcPts val="0"/>
              </a:spcAft>
              <a:buClr>
                <a:schemeClr val="dk1"/>
              </a:buClr>
              <a:buSzPts val="1700"/>
              <a:buFont typeface="Arial"/>
              <a:buNone/>
            </a:pPr>
            <a:endParaRPr sz="2400" dirty="0" smtClean="0">
              <a:latin typeface="Cambria"/>
              <a:ea typeface="Cambria"/>
              <a:cs typeface="Cambria"/>
              <a:sym typeface="Cambria"/>
            </a:endParaRPr>
          </a:p>
          <a:p>
            <a:pPr marL="384048" lvl="1" indent="-227330">
              <a:spcBef>
                <a:spcPts val="600"/>
              </a:spcBef>
              <a:buSzPts val="2400"/>
              <a:buFont typeface="Arial"/>
              <a:buChar char="•"/>
            </a:pPr>
            <a:r>
              <a:rPr lang="en-CA" dirty="0" smtClean="0"/>
              <a:t>In </a:t>
            </a:r>
            <a:r>
              <a:rPr lang="en-CA" dirty="0"/>
              <a:t>future, when selecting an algorithm to analyze a particular dataset, it is important to consider the specific requirements and characteristics of the problem at hand. After knowing more machine learning algorithms, we can start to compare or analysis the performance of the </a:t>
            </a:r>
            <a:r>
              <a:rPr lang="en-CA" dirty="0" smtClean="0"/>
              <a:t>algorithms</a:t>
            </a:r>
          </a:p>
          <a:p>
            <a:pPr marL="384048" lvl="1" indent="-227330">
              <a:spcBef>
                <a:spcPts val="600"/>
              </a:spcBef>
              <a:buSzPts val="2400"/>
              <a:buFont typeface="Arial"/>
              <a:buChar char="•"/>
            </a:pPr>
            <a:r>
              <a:rPr lang="en-CA" dirty="0"/>
              <a:t>It is important to keep in mind that the performance of a model can be influenced by many factors, including the quality and representativeness of the data, the feature selection and engineering process, and the choice of evaluation metrics</a:t>
            </a:r>
            <a:endParaRPr lang="en-CA" dirty="0" smtClean="0"/>
          </a:p>
          <a:p>
            <a:pPr marL="384048" lvl="1" indent="-227330" algn="l" rtl="0">
              <a:spcBef>
                <a:spcPts val="600"/>
              </a:spcBef>
              <a:spcAft>
                <a:spcPts val="0"/>
              </a:spcAft>
              <a:buSzPts val="2400"/>
              <a:buFont typeface="Arial"/>
              <a:buChar char="•"/>
            </a:pPr>
            <a:endParaRPr sz="2400" dirty="0" smtClean="0"/>
          </a:p>
          <a:p>
            <a:pPr marL="384048" lvl="1" indent="-74928" algn="l" rtl="0">
              <a:spcBef>
                <a:spcPts val="600"/>
              </a:spcBef>
              <a:spcAft>
                <a:spcPts val="0"/>
              </a:spcAft>
              <a:buClr>
                <a:schemeClr val="dk1"/>
              </a:buClr>
              <a:buSzPts val="1700"/>
              <a:buFont typeface="Arial"/>
              <a:buNone/>
            </a:pPr>
            <a:endParaRPr sz="2400" dirty="0">
              <a:latin typeface="Cambria"/>
              <a:ea typeface="Cambria"/>
              <a:cs typeface="Cambria"/>
              <a:sym typeface="Cambria"/>
            </a:endParaRPr>
          </a:p>
        </p:txBody>
      </p:sp>
      <p:sp>
        <p:nvSpPr>
          <p:cNvPr id="235" name="Google Shape;235;g1a7a81c1e19_0_0"/>
          <p:cNvSpPr/>
          <p:nvPr/>
        </p:nvSpPr>
        <p:spPr>
          <a:xfrm>
            <a:off x="0" y="9"/>
            <a:ext cx="12192000" cy="1915200"/>
          </a:xfrm>
          <a:prstGeom prst="rect">
            <a:avLst/>
          </a:prstGeom>
          <a:solidFill>
            <a:srgbClr val="0A1156"/>
          </a:solidFill>
          <a:ln w="25400" cap="flat" cmpd="sng">
            <a:solidFill>
              <a:srgbClr val="717A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ltLang="zh-CN" sz="4800" b="1" dirty="0" smtClean="0">
                <a:solidFill>
                  <a:schemeClr val="lt1"/>
                </a:solidFill>
                <a:latin typeface="NSimSun"/>
                <a:ea typeface="NSimSun"/>
                <a:sym typeface="NSimSun"/>
              </a:rPr>
              <a:t>Conclusions</a:t>
            </a:r>
            <a:endParaRPr sz="1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423284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a7a18f3364_1_17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g1a7a18f3364_1_171"/>
          <p:cNvSpPr/>
          <p:nvPr/>
        </p:nvSpPr>
        <p:spPr>
          <a:xfrm>
            <a:off x="5" y="71625"/>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g1a7a18f3364_1_171"/>
          <p:cNvSpPr txBox="1">
            <a:spLocks noGrp="1"/>
          </p:cNvSpPr>
          <p:nvPr>
            <p:ph type="ctrTitle"/>
          </p:nvPr>
        </p:nvSpPr>
        <p:spPr>
          <a:xfrm>
            <a:off x="6947524" y="3201850"/>
            <a:ext cx="5244300" cy="129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8000"/>
              <a:buNone/>
            </a:pPr>
            <a:r>
              <a:rPr lang="en-US" sz="4000" b="1">
                <a:solidFill>
                  <a:schemeClr val="dk1"/>
                </a:solidFill>
              </a:rPr>
              <a:t>Thank you!</a:t>
            </a:r>
            <a:endParaRPr sz="4000" b="1">
              <a:solidFill>
                <a:schemeClr val="dk1"/>
              </a:solidFill>
            </a:endParaRPr>
          </a:p>
        </p:txBody>
      </p:sp>
      <p:pic>
        <p:nvPicPr>
          <p:cNvPr id="299" name="Google Shape;299;g1a7a18f3364_1_171" descr="Smiling Face with No Fill"/>
          <p:cNvPicPr preferRelativeResize="0"/>
          <p:nvPr/>
        </p:nvPicPr>
        <p:blipFill rotWithShape="1">
          <a:blip r:embed="rId3">
            <a:alphaModFix/>
          </a:blip>
          <a:srcRect/>
          <a:stretch/>
        </p:blipFill>
        <p:spPr>
          <a:xfrm>
            <a:off x="340475" y="1289226"/>
            <a:ext cx="5032238" cy="4662406"/>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300" name="Google Shape;300;g1a7a18f3364_1_171"/>
          <p:cNvGrpSpPr/>
          <p:nvPr/>
        </p:nvGrpSpPr>
        <p:grpSpPr>
          <a:xfrm>
            <a:off x="-4250" y="-5975"/>
            <a:ext cx="7389711" cy="6863979"/>
            <a:chOff x="305" y="-5977"/>
            <a:chExt cx="6238675" cy="6863979"/>
          </a:xfrm>
        </p:grpSpPr>
        <p:sp>
          <p:nvSpPr>
            <p:cNvPr id="301" name="Google Shape;301;g1a7a18f3364_1_17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A0988C">
                    <a:alpha val="9803"/>
                  </a:srgbClr>
                </a:gs>
                <a:gs pos="85000">
                  <a:srgbClr val="9BA8B7">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g1a7a18f3364_1_17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A0988C">
                    <a:alpha val="9803"/>
                  </a:srgbClr>
                </a:gs>
                <a:gs pos="85000">
                  <a:srgbClr val="9BA8B7">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3" name="Google Shape;303;g1a7a18f3364_1_17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A0988C">
                    <a:alpha val="9803"/>
                  </a:srgbClr>
                </a:gs>
                <a:gs pos="85000">
                  <a:srgbClr val="9BA8B7">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634</Words>
  <Application>Microsoft Office PowerPoint</Application>
  <PresentationFormat>Grand écran</PresentationFormat>
  <Paragraphs>48</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9</vt:i4>
      </vt:variant>
    </vt:vector>
  </HeadingPairs>
  <TitlesOfParts>
    <vt:vector size="16" baseType="lpstr">
      <vt:lpstr>NSimSun</vt:lpstr>
      <vt:lpstr>Cambria</vt:lpstr>
      <vt:lpstr>Libre Franklin</vt:lpstr>
      <vt:lpstr>Calibri</vt:lpstr>
      <vt:lpstr>Arial</vt:lpstr>
      <vt:lpstr>1_RetrospectVTI</vt:lpstr>
      <vt:lpstr>1_RetrospectVTI</vt:lpstr>
      <vt:lpstr>Présentation PowerPoint</vt:lpstr>
      <vt:lpstr>Background</vt:lpstr>
      <vt:lpstr>Why The Dataset is Interesting?</vt:lpstr>
      <vt:lpstr>What is Problem?</vt:lpstr>
      <vt:lpstr>Présentation PowerPoint</vt:lpstr>
      <vt:lpstr>Présentation PowerPoint</vt:lpstr>
      <vt:lpstr>Présentation PowerPoint</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廖 泽宇</dc:creator>
  <cp:lastModifiedBy>fcccq</cp:lastModifiedBy>
  <cp:revision>14</cp:revision>
  <dcterms:created xsi:type="dcterms:W3CDTF">2022-11-24T00:29:09Z</dcterms:created>
  <dcterms:modified xsi:type="dcterms:W3CDTF">2023-04-23T23:14:32Z</dcterms:modified>
</cp:coreProperties>
</file>