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1"/>
  </p:notesMasterIdLst>
  <p:sldIdLst>
    <p:sldId id="256" r:id="rId3"/>
    <p:sldId id="314" r:id="rId4"/>
    <p:sldId id="257" r:id="rId5"/>
    <p:sldId id="259" r:id="rId6"/>
    <p:sldId id="260" r:id="rId7"/>
    <p:sldId id="261" r:id="rId8"/>
    <p:sldId id="262" r:id="rId9"/>
    <p:sldId id="315" r:id="rId10"/>
    <p:sldId id="264" r:id="rId11"/>
    <p:sldId id="265" r:id="rId12"/>
    <p:sldId id="267" r:id="rId13"/>
    <p:sldId id="316" r:id="rId14"/>
    <p:sldId id="317" r:id="rId15"/>
    <p:sldId id="268" r:id="rId16"/>
    <p:sldId id="270" r:id="rId17"/>
    <p:sldId id="318" r:id="rId18"/>
    <p:sldId id="271" r:id="rId19"/>
    <p:sldId id="272" r:id="rId20"/>
    <p:sldId id="274" r:id="rId21"/>
    <p:sldId id="319" r:id="rId22"/>
    <p:sldId id="277" r:id="rId23"/>
    <p:sldId id="278" r:id="rId24"/>
    <p:sldId id="279" r:id="rId25"/>
    <p:sldId id="281" r:id="rId26"/>
    <p:sldId id="280" r:id="rId27"/>
    <p:sldId id="282" r:id="rId28"/>
    <p:sldId id="283" r:id="rId29"/>
    <p:sldId id="320" r:id="rId30"/>
    <p:sldId id="284" r:id="rId31"/>
    <p:sldId id="321" r:id="rId32"/>
    <p:sldId id="322" r:id="rId33"/>
    <p:sldId id="323" r:id="rId34"/>
    <p:sldId id="286" r:id="rId35"/>
    <p:sldId id="288" r:id="rId36"/>
    <p:sldId id="289" r:id="rId37"/>
    <p:sldId id="290" r:id="rId38"/>
    <p:sldId id="291" r:id="rId39"/>
    <p:sldId id="292" r:id="rId40"/>
    <p:sldId id="293" r:id="rId41"/>
    <p:sldId id="294" r:id="rId42"/>
    <p:sldId id="295" r:id="rId43"/>
    <p:sldId id="296" r:id="rId44"/>
    <p:sldId id="298" r:id="rId45"/>
    <p:sldId id="300" r:id="rId46"/>
    <p:sldId id="301" r:id="rId47"/>
    <p:sldId id="324" r:id="rId48"/>
    <p:sldId id="325" r:id="rId49"/>
    <p:sldId id="326" r:id="rId50"/>
    <p:sldId id="308" r:id="rId51"/>
    <p:sldId id="309" r:id="rId52"/>
    <p:sldId id="310" r:id="rId53"/>
    <p:sldId id="327" r:id="rId54"/>
    <p:sldId id="311" r:id="rId55"/>
    <p:sldId id="312" r:id="rId56"/>
    <p:sldId id="313"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452" autoAdjust="0"/>
  </p:normalViewPr>
  <p:slideViewPr>
    <p:cSldViewPr>
      <p:cViewPr varScale="1">
        <p:scale>
          <a:sx n="55" d="100"/>
          <a:sy n="55" d="100"/>
        </p:scale>
        <p:origin x="224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4-06T05:16:06.379"/>
    </inkml:context>
    <inkml:brush xml:id="br0">
      <inkml:brushProperty name="width" value="0.05292" units="cm"/>
      <inkml:brushProperty name="height" value="0.05292" units="cm"/>
      <inkml:brushProperty name="color" value="#FF0000"/>
    </inkml:brush>
  </inkml:definitions>
  <inkml:trace contextRef="#ctx0" brushRef="#br0">12188 11236 0,'18'0'62,"0"0"-62,-1 0 16,1 0-16,0 0 0,387-229 47,-369 211-47,211-105 31,-195 105-16,-34 18 64,0 0-79</inkml:trace>
  <inkml:trace contextRef="#ctx0" brushRef="#br0" timeOffset="1256.76">14623 12700 0,'17'0'78,"1"0"-78,-18-18 16,35 1-16,0 17 0,318-230 31,212-17 0,-354 195-15,-105 16 15,-88 19-15</inkml:trace>
  <inkml:trace contextRef="#ctx0" brushRef="#br0" timeOffset="3046.33">18803 14093 0,'18'0'94,"17"-17"-94,-17-18 0,35-1 15,-1 1-15,19-18 0,88-35 16,388-212 0,176 106 15,-582 159-15,-123 35-1</inkml:trace>
  <inkml:trace contextRef="#ctx0" brushRef="#br0" timeOffset="4515.09">14693 15681 0,'18'0'78,"17"0"-62,36-18-16,17 1 0,18-19 0,35-17 15,1729-476 17,-54 71-1,-1586 387-15,-213 54-1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b="1" dirty="0"/>
              <a:t>Hardware upgrades plus new types of hardware: </a:t>
            </a:r>
          </a:p>
          <a:p>
            <a:pPr lvl="1">
              <a:buFont typeface="Arial" pitchFamily="34" charset="0"/>
              <a:buChar char="•"/>
            </a:pPr>
            <a:r>
              <a:rPr lang="en-NZ" b="1" dirty="0"/>
              <a:t> </a:t>
            </a:r>
            <a:r>
              <a:rPr lang="en-NZ" dirty="0"/>
              <a:t>e.g. early versions of UNIX and the Macintosh operating system did not employ a paging mechanism because they were run on processors without paging hardware.</a:t>
            </a:r>
          </a:p>
          <a:p>
            <a:pPr lvl="1">
              <a:buFont typeface="Arial" pitchFamily="34" charset="0"/>
              <a:buChar char="•"/>
            </a:pPr>
            <a:r>
              <a:rPr lang="en-NZ" dirty="0"/>
              <a:t> Subsequent versions of these operating systems were modified to exploit paging capabilities. </a:t>
            </a:r>
          </a:p>
          <a:p>
            <a:pPr lvl="1">
              <a:buFont typeface="Arial" pitchFamily="34" charset="0"/>
              <a:buChar char="•"/>
            </a:pPr>
            <a:r>
              <a:rPr lang="en-NZ" dirty="0"/>
              <a:t> Also, the use of graphics terminals and page-mode terminals instead of line-at-a-time scroll mode terminals affects OS design. </a:t>
            </a:r>
          </a:p>
          <a:p>
            <a:pPr lvl="1">
              <a:buFont typeface="Arial" pitchFamily="34" charset="0"/>
              <a:buChar char="•"/>
            </a:pPr>
            <a:r>
              <a:rPr lang="en-NZ" dirty="0"/>
              <a:t> For example, a graphics terminal typically allows the user to view several applications at the same time through “windows” on the screen.</a:t>
            </a:r>
          </a:p>
          <a:p>
            <a:pPr lvl="1">
              <a:buFont typeface="Arial" pitchFamily="34" charset="0"/>
              <a:buChar char="•"/>
            </a:pPr>
            <a:r>
              <a:rPr lang="en-NZ" dirty="0"/>
              <a:t> This requires more sophisticated support in the OS.</a:t>
            </a:r>
          </a:p>
          <a:p>
            <a:pPr lvl="1">
              <a:buFont typeface="Arial" pitchFamily="34" charset="0"/>
              <a:buChar char="•"/>
            </a:pPr>
            <a:endParaRPr lang="en-NZ" dirty="0"/>
          </a:p>
          <a:p>
            <a:r>
              <a:rPr lang="en-NZ" b="1" dirty="0"/>
              <a:t>New services: </a:t>
            </a:r>
          </a:p>
          <a:p>
            <a:pPr lvl="1">
              <a:buFont typeface="Arial" pitchFamily="34" charset="0"/>
              <a:buChar char="•"/>
            </a:pPr>
            <a:r>
              <a:rPr lang="en-NZ" b="1" dirty="0"/>
              <a:t> </a:t>
            </a:r>
            <a:r>
              <a:rPr lang="en-NZ" dirty="0"/>
              <a:t>In response to user demand or in response to the needs of system managers, the OS expands to offer new services. </a:t>
            </a:r>
          </a:p>
          <a:p>
            <a:pPr lvl="1">
              <a:buFont typeface="Arial" pitchFamily="34" charset="0"/>
              <a:buChar char="•"/>
            </a:pPr>
            <a:r>
              <a:rPr lang="en-NZ" dirty="0"/>
              <a:t> e.g. if it is found to be difficult to maintain good performance for users with existing tools, new measurement and control tools may be added to the OS.</a:t>
            </a:r>
          </a:p>
          <a:p>
            <a:pPr lvl="1">
              <a:buFont typeface="Arial" pitchFamily="34" charset="0"/>
              <a:buChar char="•"/>
            </a:pPr>
            <a:endParaRPr lang="en-NZ" dirty="0"/>
          </a:p>
          <a:p>
            <a:r>
              <a:rPr lang="en-NZ" b="1" dirty="0"/>
              <a:t>Fixes: </a:t>
            </a:r>
          </a:p>
          <a:p>
            <a:pPr lvl="1">
              <a:buFont typeface="Arial" pitchFamily="34" charset="0"/>
              <a:buChar char="•"/>
            </a:pPr>
            <a:r>
              <a:rPr lang="en-NZ" b="1" dirty="0"/>
              <a:t> </a:t>
            </a:r>
            <a:r>
              <a:rPr lang="en-NZ" dirty="0"/>
              <a:t>Any OS has faults. </a:t>
            </a:r>
          </a:p>
          <a:p>
            <a:pPr lvl="1">
              <a:buFont typeface="Arial" pitchFamily="34" charset="0"/>
              <a:buChar char="•"/>
            </a:pPr>
            <a:r>
              <a:rPr lang="en-NZ" dirty="0"/>
              <a:t> These are discovered over the course of time and fixes are made.</a:t>
            </a:r>
          </a:p>
          <a:p>
            <a:pPr lvl="1">
              <a:buFont typeface="Arial" pitchFamily="34" charset="0"/>
              <a:buChar char="•"/>
            </a:pPr>
            <a:r>
              <a:rPr lang="en-NZ" dirty="0"/>
              <a:t> Of course, the fix may introduce new faults.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attempting to understand the key requirements for an OS and the significance of the major features of a contemporary OS, it is useful to consider how operating systems have evolved over the years.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r>
              <a:rPr lang="en-NZ" dirty="0"/>
              <a:t>With the earliest computers (late 1940s to the mid-1950s), the programmer interacted directly with the computer hardware; </a:t>
            </a:r>
          </a:p>
          <a:p>
            <a:pPr lvl="1">
              <a:buFont typeface="Arial" pitchFamily="34" charset="0"/>
              <a:buChar char="•"/>
            </a:pPr>
            <a:r>
              <a:rPr lang="en-NZ" dirty="0"/>
              <a:t> There was no OS.</a:t>
            </a:r>
          </a:p>
          <a:p>
            <a:pPr lvl="1">
              <a:buFont typeface="Arial" pitchFamily="34" charset="0"/>
              <a:buChar char="•"/>
            </a:pPr>
            <a:r>
              <a:rPr lang="en-NZ" dirty="0"/>
              <a:t> These computers were run from a console consisting of display lights, toggle switches, some form of input device, and a printer. </a:t>
            </a:r>
          </a:p>
          <a:p>
            <a:pPr lvl="1">
              <a:buFont typeface="Arial" pitchFamily="34" charset="0"/>
              <a:buChar char="•"/>
            </a:pPr>
            <a:r>
              <a:rPr lang="en-NZ" dirty="0"/>
              <a:t> Programs in machine code were loaded via the input device (e.g., a card reader). </a:t>
            </a:r>
          </a:p>
          <a:p>
            <a:pPr lvl="0">
              <a:buFont typeface="Arial" pitchFamily="34" charset="0"/>
              <a:buNone/>
            </a:pPr>
            <a:endParaRPr lang="en-NZ" dirty="0"/>
          </a:p>
          <a:p>
            <a:pPr lvl="0">
              <a:buFont typeface="Arial" pitchFamily="34" charset="0"/>
              <a:buNone/>
            </a:pPr>
            <a:r>
              <a:rPr lang="en-NZ" dirty="0"/>
              <a:t>If an error halted the program, the error condition was indicated by the lights. </a:t>
            </a:r>
          </a:p>
          <a:p>
            <a:pPr lvl="1">
              <a:buFont typeface="Arial" pitchFamily="34" charset="0"/>
              <a:buChar char="•"/>
            </a:pPr>
            <a:r>
              <a:rPr lang="en-NZ" dirty="0"/>
              <a:t> If the program proceeded to a normal completion, the output appeared on the printer.</a:t>
            </a:r>
          </a:p>
          <a:p>
            <a:pPr lvl="1">
              <a:buFont typeface="Arial" pitchFamily="34" charset="0"/>
              <a:buChar char="•"/>
            </a:pPr>
            <a:endParaRPr lang="en-NZ" dirty="0"/>
          </a:p>
          <a:p>
            <a:pPr lvl="0">
              <a:buFont typeface="Arial" pitchFamily="34" charset="0"/>
              <a:buNone/>
            </a:pPr>
            <a:r>
              <a:rPr lang="en-NZ" dirty="0"/>
              <a:t>These early systems presented two main problems:</a:t>
            </a:r>
          </a:p>
          <a:p>
            <a:pPr lvl="0">
              <a:buFont typeface="Arial" pitchFamily="34" charset="0"/>
              <a:buNone/>
            </a:pPr>
            <a:r>
              <a:rPr lang="en-NZ" b="1" dirty="0"/>
              <a:t>Scheduling:</a:t>
            </a:r>
            <a:r>
              <a:rPr lang="en-NZ" dirty="0"/>
              <a:t> </a:t>
            </a:r>
          </a:p>
          <a:p>
            <a:pPr lvl="1">
              <a:buFont typeface="Arial" pitchFamily="34" charset="0"/>
              <a:buChar char="•"/>
            </a:pPr>
            <a:r>
              <a:rPr lang="en-NZ" dirty="0"/>
              <a:t> Most installations used a hardcopy sign-up sheet to reserve computer time. </a:t>
            </a:r>
          </a:p>
          <a:p>
            <a:pPr lvl="1">
              <a:buFont typeface="Arial" pitchFamily="34" charset="0"/>
              <a:buChar char="•"/>
            </a:pPr>
            <a:r>
              <a:rPr lang="en-NZ" dirty="0"/>
              <a:t> Typically, a user could sign up for a block of time in multiples of a half hour or so.</a:t>
            </a:r>
          </a:p>
          <a:p>
            <a:pPr lvl="1">
              <a:buFont typeface="Arial" pitchFamily="34" charset="0"/>
              <a:buChar char="•"/>
            </a:pPr>
            <a:r>
              <a:rPr lang="en-NZ" dirty="0"/>
              <a:t> A user might sign up for an hour and finish in 45 minutes; this would result in wasted computer processing time.</a:t>
            </a:r>
          </a:p>
          <a:p>
            <a:pPr lvl="1">
              <a:buFont typeface="Arial" pitchFamily="34" charset="0"/>
              <a:buChar char="•"/>
            </a:pPr>
            <a:r>
              <a:rPr lang="en-NZ" dirty="0"/>
              <a:t> On the other hand, the user might run into problems, not finish in the allotted time, and be forced to stop before resolving the problem.</a:t>
            </a:r>
          </a:p>
          <a:p>
            <a:pPr lvl="1">
              <a:buFont typeface="Arial" pitchFamily="34" charset="0"/>
              <a:buChar char="•"/>
            </a:pPr>
            <a:endParaRPr lang="en-NZ" dirty="0"/>
          </a:p>
          <a:p>
            <a:pPr lvl="0">
              <a:buFont typeface="Arial" pitchFamily="34" charset="0"/>
              <a:buNone/>
            </a:pPr>
            <a:r>
              <a:rPr lang="en-NZ" b="1" dirty="0"/>
              <a:t>Setup time: </a:t>
            </a:r>
          </a:p>
          <a:p>
            <a:pPr lvl="1">
              <a:buFont typeface="Arial" pitchFamily="34" charset="0"/>
              <a:buChar char="•"/>
            </a:pPr>
            <a:r>
              <a:rPr lang="en-NZ" b="1" dirty="0"/>
              <a:t> </a:t>
            </a:r>
            <a:r>
              <a:rPr lang="en-NZ" dirty="0"/>
              <a:t>A single program, called a job, could involve loading the compiler plus the high-level language program (source program) into memory, saving the compiled program (object program) and then loading and linking together the object program and common functions.</a:t>
            </a:r>
          </a:p>
          <a:p>
            <a:pPr lvl="1">
              <a:buFont typeface="Arial" pitchFamily="34" charset="0"/>
              <a:buChar char="•"/>
            </a:pPr>
            <a:r>
              <a:rPr lang="en-NZ" dirty="0"/>
              <a:t> Each of these steps could involve mounting or dismounting tapes or setting up card decks. </a:t>
            </a:r>
          </a:p>
          <a:p>
            <a:pPr lvl="1">
              <a:buFont typeface="Arial" pitchFamily="34" charset="0"/>
              <a:buChar char="•"/>
            </a:pPr>
            <a:r>
              <a:rPr lang="en-NZ" dirty="0"/>
              <a:t> If an error occurred, the hapless user typically had to go back to the beginning of the setup sequence.</a:t>
            </a:r>
          </a:p>
          <a:p>
            <a:pPr lvl="1">
              <a:buFont typeface="Arial" pitchFamily="34" charset="0"/>
              <a:buChar char="•"/>
            </a:pPr>
            <a:r>
              <a:rPr lang="en-NZ" dirty="0"/>
              <a:t> Thus, a considerable amount of time was spent just in setting up the program to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Early computers were very expensive, and therefore it was important to maximize processor utilization.</a:t>
            </a:r>
          </a:p>
          <a:p>
            <a:pPr lvl="1">
              <a:buFont typeface="Arial" pitchFamily="34" charset="0"/>
              <a:buChar char="•"/>
            </a:pPr>
            <a:r>
              <a:rPr lang="en-NZ" dirty="0"/>
              <a:t> The wasted time due to scheduling and setup time was unacceptable.</a:t>
            </a:r>
          </a:p>
          <a:p>
            <a:pPr lvl="1">
              <a:buFont typeface="Arial" pitchFamily="34" charset="0"/>
              <a:buChar char="•"/>
            </a:pPr>
            <a:endParaRPr lang="en-NZ" dirty="0"/>
          </a:p>
          <a:p>
            <a:r>
              <a:rPr lang="en-NZ" dirty="0"/>
              <a:t>To improve utilization, the concept of a batch operating system was developed.</a:t>
            </a:r>
          </a:p>
          <a:p>
            <a:endParaRPr lang="en-NZ" dirty="0"/>
          </a:p>
          <a:p>
            <a:r>
              <a:rPr lang="en-NZ" dirty="0"/>
              <a:t>The central idea behind the simple batch-processing scheme is the use of a piece of software known as the </a:t>
            </a:r>
            <a:r>
              <a:rPr lang="en-NZ" b="1" dirty="0"/>
              <a:t>monitor.</a:t>
            </a:r>
          </a:p>
          <a:p>
            <a:endParaRPr lang="en-NZ" b="1" dirty="0"/>
          </a:p>
          <a:p>
            <a:r>
              <a:rPr lang="en-NZ" dirty="0"/>
              <a:t>With this type of OS,</a:t>
            </a:r>
            <a:r>
              <a:rPr lang="en-NZ" b="1" dirty="0"/>
              <a:t> the user no longer has direct access to the processor</a:t>
            </a:r>
            <a:r>
              <a:rPr lang="en-NZ" dirty="0"/>
              <a:t>.</a:t>
            </a:r>
          </a:p>
          <a:p>
            <a:pPr lvl="1">
              <a:buFont typeface="Arial" pitchFamily="34" charset="0"/>
              <a:buChar char="•"/>
            </a:pPr>
            <a:r>
              <a:rPr lang="en-NZ" dirty="0"/>
              <a:t> Instead, the user submits the job on cards or tape to a computer operator, who batches the jobs together sequentially and places the entire batch on an input device, for use by the monitor. </a:t>
            </a:r>
          </a:p>
          <a:p>
            <a:pPr lvl="1">
              <a:buFont typeface="Arial" pitchFamily="34" charset="0"/>
              <a:buChar char="•"/>
            </a:pPr>
            <a:r>
              <a:rPr lang="en-NZ" dirty="0"/>
              <a:t> Each program is constructed to branch back to the monitor when it completes processing, at which point the monitor automatically 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Monitor point of view: </a:t>
            </a:r>
            <a:r>
              <a:rPr lang="en-NZ" dirty="0"/>
              <a:t>The monitor controls the sequence of events. </a:t>
            </a:r>
          </a:p>
          <a:p>
            <a:pPr lvl="1">
              <a:buFont typeface="Arial" pitchFamily="34" charset="0"/>
              <a:buChar char="•"/>
            </a:pPr>
            <a:r>
              <a:rPr lang="en-NZ" dirty="0"/>
              <a:t> Much of the monitor must always be in main memory and available for execution (Figure 2.3).</a:t>
            </a:r>
          </a:p>
          <a:p>
            <a:pPr lvl="1">
              <a:buFont typeface="Arial" pitchFamily="34" charset="0"/>
              <a:buChar char="•"/>
            </a:pPr>
            <a:r>
              <a:rPr lang="en-NZ" dirty="0"/>
              <a:t> That portion is referred to as the </a:t>
            </a:r>
            <a:r>
              <a:rPr lang="en-NZ" b="1" dirty="0"/>
              <a:t>resident monitor</a:t>
            </a:r>
            <a:r>
              <a:rPr lang="en-NZ" dirty="0"/>
              <a:t>.</a:t>
            </a:r>
          </a:p>
          <a:p>
            <a:pPr lvl="1">
              <a:buFont typeface="Arial" pitchFamily="34" charset="0"/>
              <a:buChar char="•"/>
            </a:pPr>
            <a:r>
              <a:rPr lang="en-NZ" dirty="0"/>
              <a:t> The rest of the monitor consists of utilities and common functions that are loaded as subroutines to the user program at the beginning of any job that requires them. </a:t>
            </a:r>
          </a:p>
          <a:p>
            <a:pPr lvl="1">
              <a:buFont typeface="Arial" pitchFamily="34" charset="0"/>
              <a:buChar char="•"/>
            </a:pPr>
            <a:r>
              <a:rPr lang="en-NZ" dirty="0"/>
              <a:t> The monitor reads in jobs one at a time from the input device </a:t>
            </a:r>
          </a:p>
          <a:p>
            <a:pPr lvl="1">
              <a:buFont typeface="Arial" pitchFamily="34" charset="0"/>
              <a:buChar char="•"/>
            </a:pPr>
            <a:r>
              <a:rPr lang="en-NZ" dirty="0"/>
              <a:t> As it is read in, the current job is placed in the user program area, and control is passed to this job.</a:t>
            </a:r>
          </a:p>
          <a:p>
            <a:pPr lvl="1">
              <a:buFont typeface="Arial" pitchFamily="34" charset="0"/>
              <a:buChar char="•"/>
            </a:pPr>
            <a:r>
              <a:rPr lang="en-NZ" dirty="0"/>
              <a:t> When the job is completed, it returns control to the monitor, which immediately reads in the next job. </a:t>
            </a:r>
          </a:p>
          <a:p>
            <a:pPr lvl="1">
              <a:buFont typeface="Arial" pitchFamily="34" charset="0"/>
              <a:buChar char="•"/>
            </a:pPr>
            <a:r>
              <a:rPr lang="en-NZ" dirty="0"/>
              <a:t> The results of each job are sent to an output device, such as a printer, for delivery to the user.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monitor performs a scheduling function:</a:t>
            </a:r>
          </a:p>
          <a:p>
            <a:pPr lvl="1">
              <a:buFont typeface="Arial" pitchFamily="34" charset="0"/>
              <a:buChar char="•"/>
            </a:pPr>
            <a:r>
              <a:rPr lang="en-NZ" dirty="0"/>
              <a:t> A batch of jobs is queued up, and jobs are executed as rapidly as possible, with no intervening idle time. </a:t>
            </a:r>
          </a:p>
          <a:p>
            <a:pPr lvl="1">
              <a:buFont typeface="Arial" pitchFamily="34" charset="0"/>
              <a:buChar char="•"/>
            </a:pPr>
            <a:r>
              <a:rPr lang="en-NZ" dirty="0"/>
              <a:t> The monitor improves job setup time as well.</a:t>
            </a:r>
          </a:p>
          <a:p>
            <a:pPr lvl="0">
              <a:buFont typeface="Arial" pitchFamily="34" charset="0"/>
              <a:buChar char="•"/>
            </a:pPr>
            <a:endParaRPr lang="en-NZ" dirty="0"/>
          </a:p>
          <a:p>
            <a:pPr lvl="0">
              <a:buFont typeface="Arial" pitchFamily="34" charset="0"/>
              <a:buNone/>
            </a:pPr>
            <a:r>
              <a:rPr lang="en-NZ" dirty="0"/>
              <a:t>With each job, instructions are included in a primitive form of job control language (JCL). </a:t>
            </a:r>
          </a:p>
          <a:p>
            <a:pPr lvl="1">
              <a:buFont typeface="Arial" pitchFamily="34" charset="0"/>
              <a:buChar char="•"/>
            </a:pPr>
            <a:r>
              <a:rPr lang="en-NZ" dirty="0"/>
              <a:t> A special type of programming language used to provide instructions to the monitor.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The monitor, or batch operating system, is simply a computer program. </a:t>
            </a:r>
          </a:p>
          <a:p>
            <a:pPr lvl="1">
              <a:buFont typeface="Arial" pitchFamily="34" charset="0"/>
              <a:buChar char="•"/>
            </a:pPr>
            <a:r>
              <a:rPr lang="en-NZ" dirty="0"/>
              <a:t> It relies on the ability of the processor to fetch instructions from various portions of main memory to alternately seize and relinquish control. </a:t>
            </a:r>
          </a:p>
          <a:p>
            <a:pPr lvl="1">
              <a:buFont typeface="Arial" pitchFamily="34" charset="0"/>
              <a:buChar char="•"/>
            </a:pPr>
            <a:endParaRPr lang="en-NZ" dirty="0"/>
          </a:p>
          <a:p>
            <a:pPr lvl="0">
              <a:buFont typeface="Arial" pitchFamily="34" charset="0"/>
              <a:buNone/>
            </a:pPr>
            <a:r>
              <a:rPr lang="en-NZ" dirty="0"/>
              <a:t>Certain other hardware features are also desirable:</a:t>
            </a:r>
          </a:p>
          <a:p>
            <a:r>
              <a:rPr lang="en-NZ" b="1" dirty="0"/>
              <a:t>Memory protection: </a:t>
            </a:r>
            <a:r>
              <a:rPr lang="en-NZ" dirty="0"/>
              <a:t>While the user program is executing, it must not alter the memory area containing the monitor. </a:t>
            </a:r>
          </a:p>
          <a:p>
            <a:pPr lvl="1">
              <a:buFont typeface="Arial" pitchFamily="34" charset="0"/>
              <a:buChar char="•"/>
            </a:pPr>
            <a:r>
              <a:rPr lang="en-NZ" dirty="0"/>
              <a:t> If such an attempt is made, the processor hardware should detect an error and transfer control to the monitor.</a:t>
            </a:r>
          </a:p>
          <a:p>
            <a:pPr lvl="1">
              <a:buFont typeface="Arial" pitchFamily="34" charset="0"/>
              <a:buChar char="•"/>
            </a:pPr>
            <a:r>
              <a:rPr lang="en-NZ" dirty="0"/>
              <a:t> The monitor would then abort the job, print out an error message, and load in the next job.</a:t>
            </a:r>
          </a:p>
          <a:p>
            <a:pPr lvl="1">
              <a:buFont typeface="Arial" pitchFamily="34" charset="0"/>
              <a:buChar char="•"/>
            </a:pPr>
            <a:endParaRPr lang="en-NZ" dirty="0"/>
          </a:p>
          <a:p>
            <a:r>
              <a:rPr lang="en-NZ" b="1" dirty="0"/>
              <a:t>Timer: </a:t>
            </a:r>
            <a:r>
              <a:rPr lang="en-NZ" dirty="0"/>
              <a:t>A timer is used to prevent a single job from monopolizing the system.</a:t>
            </a:r>
          </a:p>
          <a:p>
            <a:pPr lvl="1">
              <a:buFont typeface="Arial" pitchFamily="34" charset="0"/>
              <a:buChar char="•"/>
            </a:pPr>
            <a:r>
              <a:rPr lang="en-NZ" dirty="0"/>
              <a:t> The timer is set at the beginning of each job. </a:t>
            </a:r>
          </a:p>
          <a:p>
            <a:pPr lvl="1">
              <a:buFont typeface="Arial" pitchFamily="34" charset="0"/>
              <a:buChar char="•"/>
            </a:pPr>
            <a:r>
              <a:rPr lang="en-NZ" dirty="0"/>
              <a:t> If the timer expires, the user program is stopped, and control returns to the monitor.</a:t>
            </a:r>
          </a:p>
          <a:p>
            <a:pPr lvl="1">
              <a:buFont typeface="Arial" pitchFamily="34" charset="0"/>
              <a:buChar char="•"/>
            </a:pPr>
            <a:endParaRPr lang="en-NZ" dirty="0"/>
          </a:p>
          <a:p>
            <a:r>
              <a:rPr lang="en-NZ" b="1" dirty="0"/>
              <a:t>Privileged instructions: </a:t>
            </a:r>
            <a:r>
              <a:rPr lang="en-NZ" dirty="0"/>
              <a:t>Certain machine level instructions are designated privileged and can be executed only by the monitor. </a:t>
            </a:r>
          </a:p>
          <a:p>
            <a:pPr lvl="1">
              <a:buFont typeface="Arial" pitchFamily="34" charset="0"/>
              <a:buChar char="•"/>
            </a:pPr>
            <a:r>
              <a:rPr lang="en-NZ" dirty="0"/>
              <a:t> If the processor encounters such an instruction while executing a user program, an error occurs causing control to be transferred to the monitor.</a:t>
            </a:r>
          </a:p>
          <a:p>
            <a:pPr lvl="1">
              <a:buFont typeface="Arial" pitchFamily="34" charset="0"/>
              <a:buChar char="•"/>
            </a:pPr>
            <a:r>
              <a:rPr lang="en-NZ" dirty="0"/>
              <a:t> Among the privileged instructions are I/O instructions, so that the monitor retains control of all I/O devices.</a:t>
            </a:r>
          </a:p>
          <a:p>
            <a:pPr lvl="1">
              <a:buFont typeface="Arial" pitchFamily="34" charset="0"/>
              <a:buChar char="•"/>
            </a:pPr>
            <a:r>
              <a:rPr lang="en-NZ" dirty="0"/>
              <a:t> E.G. this prevents a user program from accidentally reading job control instructions from the next job. </a:t>
            </a:r>
          </a:p>
          <a:p>
            <a:pPr lvl="1">
              <a:buFont typeface="Arial" pitchFamily="34" charset="0"/>
              <a:buChar char="•"/>
            </a:pPr>
            <a:r>
              <a:rPr lang="en-NZ" dirty="0"/>
              <a:t> If a user program wishes to perform I/O, it must request that the monitor perform the operation for it.</a:t>
            </a:r>
          </a:p>
          <a:p>
            <a:pPr lvl="1">
              <a:buFont typeface="Arial" pitchFamily="34" charset="0"/>
              <a:buChar char="•"/>
            </a:pPr>
            <a:endParaRPr lang="en-NZ" dirty="0"/>
          </a:p>
          <a:p>
            <a:pPr lvl="1">
              <a:buFont typeface="Arial" pitchFamily="34" charset="0"/>
              <a:buChar char="•"/>
            </a:pPr>
            <a:endParaRPr lang="en-NZ" dirty="0"/>
          </a:p>
          <a:p>
            <a:r>
              <a:rPr lang="en-NZ" b="1" dirty="0"/>
              <a:t>Interrupts: </a:t>
            </a:r>
            <a:r>
              <a:rPr lang="en-NZ" dirty="0"/>
              <a:t>Early computer models did not have this capability. </a:t>
            </a:r>
          </a:p>
          <a:p>
            <a:pPr lvl="1">
              <a:buFont typeface="Arial" pitchFamily="34" charset="0"/>
              <a:buChar char="•"/>
            </a:pPr>
            <a:r>
              <a:rPr lang="en-NZ" dirty="0"/>
              <a:t> This feature gives the OS more flexibility in relinquishing control to and regaining control from user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Considerations of memory protection and privileged instructions lead to the concept of modes of operation.</a:t>
            </a:r>
          </a:p>
          <a:p>
            <a:endParaRPr lang="en-NZ" dirty="0"/>
          </a:p>
          <a:p>
            <a:r>
              <a:rPr lang="en-NZ" dirty="0"/>
              <a:t>A user program executes in a user mode, in which certain areas of memory are protected from the user’s use and in which certain instructions may not be executed.</a:t>
            </a:r>
          </a:p>
          <a:p>
            <a:endParaRPr lang="en-NZ" dirty="0"/>
          </a:p>
          <a:p>
            <a:r>
              <a:rPr lang="en-NZ" dirty="0"/>
              <a:t>The monitor executes in a system mode, or what has come to be called kernel mode, in which privileged instructions may be executed</a:t>
            </a:r>
          </a:p>
          <a:p>
            <a:r>
              <a:rPr lang="en-NZ" dirty="0"/>
              <a:t>and in which protected areas of memory may be accessed.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Even with the automatic job sequencing provided by a simple batch operating system, the processor is often idle.</a:t>
            </a:r>
          </a:p>
          <a:p>
            <a:endParaRPr lang="en-NZ" dirty="0"/>
          </a:p>
          <a:p>
            <a:r>
              <a:rPr lang="en-NZ" dirty="0"/>
              <a:t>The problem is that I/O devices are slow compared to the processor.</a:t>
            </a:r>
          </a:p>
          <a:p>
            <a:endParaRPr lang="en-NZ" dirty="0"/>
          </a:p>
          <a:p>
            <a:r>
              <a:rPr lang="en-NZ" dirty="0"/>
              <a:t>Figure 2.4 details a representative calculation. </a:t>
            </a:r>
          </a:p>
          <a:p>
            <a:pPr lvl="1">
              <a:buFont typeface="Arial" pitchFamily="34" charset="0"/>
              <a:buChar char="•"/>
            </a:pPr>
            <a:r>
              <a:rPr lang="en-NZ" dirty="0"/>
              <a:t> The calculation concerns a program that processes a file of records and performs, on average, 100 machine instructions per record. </a:t>
            </a:r>
          </a:p>
          <a:p>
            <a:pPr lvl="1">
              <a:buFont typeface="Arial" pitchFamily="34" charset="0"/>
              <a:buChar char="•"/>
            </a:pPr>
            <a:r>
              <a:rPr lang="en-NZ" dirty="0"/>
              <a:t> In this example the computer spends over 96% of its time waiting for I/O devices to finish transferring data to and from the file.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first section examines the objectives and functions of operating systems.</a:t>
            </a:r>
          </a:p>
          <a:p>
            <a:endParaRPr lang="en-NZ" dirty="0"/>
          </a:p>
          <a:p>
            <a:r>
              <a:rPr lang="en-NZ" dirty="0"/>
              <a:t>Then we look at how operating systems have evolved from primitive batch systems to sophisticated multitasking, multiuser systems.</a:t>
            </a:r>
          </a:p>
          <a:p>
            <a:endParaRPr lang="en-NZ" dirty="0"/>
          </a:p>
          <a:p>
            <a:r>
              <a:rPr lang="en-NZ" dirty="0"/>
              <a:t>The remainder of the chapter looks at the history and general characteristics of the two operating systems that serve as examples throughout this book.</a:t>
            </a:r>
          </a:p>
          <a:p>
            <a:endParaRPr lang="en-NZ" dirty="0"/>
          </a:p>
          <a:p>
            <a:r>
              <a:rPr lang="en-NZ" b="1" dirty="0"/>
              <a:t>NOTE:</a:t>
            </a:r>
            <a:r>
              <a:rPr lang="en-NZ" dirty="0"/>
              <a:t> All of the material in this chapter is covered in greater depth later in the book.</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single application system, uniprogramming, the processor spends a certain amount of time executing, until it reaches an I/O instruction. </a:t>
            </a:r>
          </a:p>
          <a:p>
            <a:endParaRPr lang="en-NZ" dirty="0"/>
          </a:p>
          <a:p>
            <a:r>
              <a:rPr lang="en-NZ" dirty="0"/>
              <a:t>It must then wait until that I/O instruction concludes before proceeding.</a:t>
            </a:r>
          </a:p>
          <a:p>
            <a:endParaRPr lang="en-NZ" dirty="0"/>
          </a:p>
          <a:p>
            <a:r>
              <a:rPr lang="en-NZ" dirty="0"/>
              <a:t>This inefficiency is not necessary.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know that there must be enough memory to hold the OS (resident monitor) and one user program. </a:t>
            </a:r>
          </a:p>
          <a:p>
            <a:endParaRPr lang="en-NZ" dirty="0"/>
          </a:p>
          <a:p>
            <a:r>
              <a:rPr lang="en-NZ" dirty="0"/>
              <a:t>Suppose that there is room for the OS and two user programs.</a:t>
            </a:r>
          </a:p>
          <a:p>
            <a:endParaRPr lang="en-NZ" dirty="0"/>
          </a:p>
          <a:p>
            <a:r>
              <a:rPr lang="en-NZ" dirty="0"/>
              <a:t>When one job needs to wait for I/O, the processor can switch to the other job, which is likely not waiting for I/O (Figure 2.5b).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Further-more, we might expand memory to hold three, four, or more programs and switch among all of them (Figure 2.5c). </a:t>
            </a:r>
          </a:p>
          <a:p>
            <a:endParaRPr lang="en-NZ" dirty="0"/>
          </a:p>
          <a:p>
            <a:r>
              <a:rPr lang="en-NZ" dirty="0"/>
              <a:t>The approach is known as multiprogramming, or multitasking. </a:t>
            </a:r>
          </a:p>
          <a:p>
            <a:endParaRPr lang="en-NZ" dirty="0"/>
          </a:p>
          <a:p>
            <a:r>
              <a:rPr lang="en-NZ" dirty="0"/>
              <a:t>It is the central theme of modern operating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To illustrate the benefit of multiprogramming, we give a simple example. </a:t>
            </a:r>
          </a:p>
          <a:p>
            <a:endParaRPr lang="en-NZ" dirty="0"/>
          </a:p>
          <a:p>
            <a:r>
              <a:rPr lang="en-NZ" dirty="0"/>
              <a:t>Consider a computer with 250 Mbytes of available memory (not used by the OS), a disk, a terminal, and a printer.</a:t>
            </a:r>
          </a:p>
          <a:p>
            <a:pPr lvl="1">
              <a:buFont typeface="Arial" pitchFamily="34" charset="0"/>
              <a:buChar char="•"/>
            </a:pPr>
            <a:r>
              <a:rPr lang="en-NZ" dirty="0"/>
              <a:t> Three programs, JOB1, JOB2, and JOB3, are submitted for execution at the same time, with the attributes listed in Table 2.1.</a:t>
            </a:r>
          </a:p>
          <a:p>
            <a:pPr lvl="0">
              <a:buFont typeface="Arial" pitchFamily="34" charset="0"/>
              <a:buNone/>
            </a:pPr>
            <a:endParaRPr lang="en-NZ" dirty="0"/>
          </a:p>
          <a:p>
            <a:pPr lvl="0">
              <a:buFont typeface="Arial" pitchFamily="34" charset="0"/>
              <a:buNone/>
            </a:pPr>
            <a:r>
              <a:rPr lang="en-NZ" dirty="0"/>
              <a:t>We assume minimal processor requirements for JOB2 and JOB3 and continuous disk and printer use by JOB3. For a simple batch environment, these jobs will be executed in sequence.</a:t>
            </a:r>
          </a:p>
          <a:p>
            <a:pPr lvl="1">
              <a:buFont typeface="Arial" pitchFamily="34" charset="0"/>
              <a:buChar char="•"/>
            </a:pPr>
            <a:r>
              <a:rPr lang="en-NZ" dirty="0"/>
              <a:t> JOB1 completes in 5 minutes. </a:t>
            </a:r>
          </a:p>
          <a:p>
            <a:pPr lvl="1">
              <a:buFont typeface="Arial" pitchFamily="34" charset="0"/>
              <a:buChar char="•"/>
            </a:pPr>
            <a:r>
              <a:rPr lang="en-NZ" dirty="0"/>
              <a:t> JOB2 must wait until the 5 minutes are over and then completes 15 minutes after that. </a:t>
            </a:r>
          </a:p>
          <a:p>
            <a:pPr lvl="1">
              <a:buFont typeface="Arial" pitchFamily="34" charset="0"/>
              <a:buChar char="•"/>
            </a:pPr>
            <a:r>
              <a:rPr lang="en-NZ" dirty="0"/>
              <a:t> JOB3 begins after 20 minutes and completes at 30 minutes from the time it was initially submitted. </a:t>
            </a:r>
          </a:p>
          <a:p>
            <a:pPr lvl="0">
              <a:buFont typeface="Arial" pitchFamily="34" charset="0"/>
              <a:buNone/>
            </a:pPr>
            <a:endParaRPr lang="en-NZ" dirty="0"/>
          </a:p>
          <a:p>
            <a:pPr lvl="0">
              <a:buFont typeface="Arial" pitchFamily="34" charset="0"/>
              <a:buNone/>
            </a:pPr>
            <a:r>
              <a:rPr lang="en-NZ" dirty="0"/>
              <a:t>The average resource utilization, throughput, and response times are shown in the uniprogramming column of Table 2.2.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Device-by-device utilization of the previous example is illustrated in Figure 2.6a.</a:t>
            </a:r>
          </a:p>
          <a:p>
            <a:endParaRPr lang="en-NZ" dirty="0"/>
          </a:p>
          <a:p>
            <a:r>
              <a:rPr lang="en-NZ" dirty="0"/>
              <a:t>It is evident that there is gross underutilization for all resources when averaged over the required 30-minute time period.</a:t>
            </a:r>
          </a:p>
          <a:p>
            <a:endParaRPr lang="en-NZ" dirty="0"/>
          </a:p>
          <a:p>
            <a:r>
              <a:rPr lang="en-NZ" dirty="0"/>
              <a:t>Now suppose that the jobs are run concurrently under a multiprogramming operating system. </a:t>
            </a:r>
          </a:p>
          <a:p>
            <a:pPr lvl="1">
              <a:buFont typeface="Arial" pitchFamily="34" charset="0"/>
              <a:buChar char="•"/>
            </a:pPr>
            <a:r>
              <a:rPr lang="en-NZ" dirty="0"/>
              <a:t> Because there is little resource contention between the jobs, all three can run in nearly minimum time while coexisting with the others in the computer </a:t>
            </a:r>
          </a:p>
          <a:p>
            <a:pPr lvl="0">
              <a:buFont typeface="Arial" pitchFamily="34" charset="0"/>
              <a:buChar char="•"/>
            </a:pPr>
            <a:endParaRPr lang="en-NZ" baseline="0" dirty="0"/>
          </a:p>
          <a:p>
            <a:pPr lvl="0">
              <a:buFont typeface="Arial" pitchFamily="34" charset="0"/>
              <a:buChar char="•"/>
            </a:pPr>
            <a:r>
              <a:rPr lang="en-NZ" dirty="0"/>
              <a:t>JOB1 will still require 5 minutes to complete, but at the end of that time, JOB2 will be one-third finished and JOB3 half finished. </a:t>
            </a:r>
          </a:p>
          <a:p>
            <a:pPr lvl="1">
              <a:buFont typeface="Arial" pitchFamily="34" charset="0"/>
              <a:buChar char="•"/>
            </a:pPr>
            <a:r>
              <a:rPr lang="en-NZ" dirty="0"/>
              <a:t> All three jobs will have finished within 15 minutes. </a:t>
            </a:r>
          </a:p>
          <a:p>
            <a:pPr lvl="0">
              <a:buFont typeface="Arial" pitchFamily="34" charset="0"/>
              <a:buNone/>
            </a:pPr>
            <a:endParaRPr lang="en-NZ" dirty="0"/>
          </a:p>
          <a:p>
            <a:pPr lvl="0">
              <a:buFont typeface="Arial" pitchFamily="34" charset="0"/>
              <a:buNone/>
            </a:pPr>
            <a:r>
              <a:rPr lang="en-NZ" dirty="0"/>
              <a:t>The improvement is evident when examining the multiprogramming column of Table 2.2, obtained from the histogram shown in Figure 2.6b.</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 the use of multiprogramming, batch processing can be quite efficient. </a:t>
            </a:r>
          </a:p>
          <a:p>
            <a:endParaRPr lang="en-NZ" dirty="0"/>
          </a:p>
          <a:p>
            <a:r>
              <a:rPr lang="en-NZ" dirty="0"/>
              <a:t>However, for many jobs, it is desirable to provide a mode in which the user interacts directly with the computer. </a:t>
            </a:r>
          </a:p>
          <a:p>
            <a:pPr lvl="1">
              <a:buFont typeface="Arial" pitchFamily="34" charset="0"/>
              <a:buChar char="•"/>
            </a:pPr>
            <a:r>
              <a:rPr lang="en-NZ" dirty="0"/>
              <a:t> Indeed, for some jobs, such as transaction processing, an interactive mode is essential.</a:t>
            </a:r>
          </a:p>
          <a:p>
            <a:pPr lvl="1">
              <a:buFont typeface="Arial" pitchFamily="34" charset="0"/>
              <a:buChar char="•"/>
            </a:pPr>
            <a:endParaRPr lang="en-NZ" dirty="0"/>
          </a:p>
          <a:p>
            <a:r>
              <a:rPr lang="en-NZ" dirty="0"/>
              <a:t>Today, the requirement for an interactive computing facility can be, and often is, met by the use of a dedicated personal computer or workstation.</a:t>
            </a:r>
          </a:p>
          <a:p>
            <a:pPr lvl="1">
              <a:buFont typeface="Arial" pitchFamily="34" charset="0"/>
              <a:buChar char="•"/>
            </a:pPr>
            <a:r>
              <a:rPr lang="en-NZ" dirty="0"/>
              <a:t> That option was not available in the 1960s, when most computers were big and costly. </a:t>
            </a:r>
          </a:p>
          <a:p>
            <a:pPr lvl="1">
              <a:buFont typeface="Arial" pitchFamily="34" charset="0"/>
              <a:buChar char="•"/>
            </a:pPr>
            <a:r>
              <a:rPr lang="en-NZ" dirty="0"/>
              <a:t> Instead, </a:t>
            </a:r>
            <a:r>
              <a:rPr lang="en-NZ" b="1" dirty="0"/>
              <a:t>time sharing </a:t>
            </a:r>
            <a:r>
              <a:rPr lang="en-NZ" dirty="0"/>
              <a:t>was developed.</a:t>
            </a:r>
          </a:p>
          <a:p>
            <a:pPr lvl="0">
              <a:buFont typeface="Arial" pitchFamily="34" charset="0"/>
              <a:buNone/>
            </a:pPr>
            <a:endParaRPr lang="en-NZ" dirty="0"/>
          </a:p>
          <a:p>
            <a:pPr lvl="0">
              <a:buFont typeface="Arial" pitchFamily="34" charset="0"/>
              <a:buNone/>
            </a:pPr>
            <a:r>
              <a:rPr lang="en-NZ" dirty="0"/>
              <a:t>The technique is referred to as time sharing, because processor time is shared among multiple users. </a:t>
            </a:r>
          </a:p>
          <a:p>
            <a:pPr lvl="1">
              <a:buFont typeface="Arial" pitchFamily="34" charset="0"/>
              <a:buChar char="•"/>
            </a:pPr>
            <a:r>
              <a:rPr lang="en-NZ" dirty="0"/>
              <a:t> In a time-sharing system, multiple users simultaneously access the system through terminals, with the OS interleaving the execution of each user program in a short burst or quantum of computation.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Both batch processing and time sharing use multiprogramming. </a:t>
            </a:r>
          </a:p>
          <a:p>
            <a:endParaRPr lang="en-NZ" dirty="0"/>
          </a:p>
          <a:p>
            <a:r>
              <a:rPr lang="en-NZ" dirty="0"/>
              <a:t>The key differences are listed here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One of the first time-sharing operating systems to be developed was the Compatible Time-Sharing System (CTSS) </a:t>
            </a:r>
          </a:p>
          <a:p>
            <a:pPr lvl="1">
              <a:buFont typeface="Arial" pitchFamily="34" charset="0"/>
              <a:buChar char="•"/>
            </a:pPr>
            <a:r>
              <a:rPr lang="en-NZ" dirty="0"/>
              <a:t> developed at MIT by a group known as Project MAC</a:t>
            </a:r>
          </a:p>
          <a:p>
            <a:pPr lvl="0">
              <a:buFont typeface="Arial" pitchFamily="34" charset="0"/>
              <a:buNone/>
            </a:pPr>
            <a:endParaRPr lang="en-NZ" dirty="0"/>
          </a:p>
          <a:p>
            <a:pPr lvl="0">
              <a:buFont typeface="Arial" pitchFamily="34" charset="0"/>
              <a:buNone/>
            </a:pPr>
            <a:r>
              <a:rPr lang="en-NZ" dirty="0"/>
              <a:t>The system ran on a computer with 32,000 36-bit words of main memory, with the resident monitor consuming 5000 of that.</a:t>
            </a:r>
          </a:p>
          <a:p>
            <a:pPr lvl="0">
              <a:buFont typeface="Arial" pitchFamily="34" charset="0"/>
              <a:buNone/>
            </a:pPr>
            <a:endParaRPr lang="en-NZ" dirty="0"/>
          </a:p>
          <a:p>
            <a:pPr lvl="0">
              <a:buFont typeface="Arial" pitchFamily="34" charset="0"/>
              <a:buNone/>
            </a:pPr>
            <a:r>
              <a:rPr lang="en-NZ" dirty="0"/>
              <a:t>When control was to be assigned to an interactive user, the user’s program and data were loaded into the remaining 27,000 words of main memory. </a:t>
            </a:r>
          </a:p>
          <a:p>
            <a:pPr lvl="1">
              <a:buFont typeface="Arial" pitchFamily="34" charset="0"/>
              <a:buChar char="•"/>
            </a:pPr>
            <a:r>
              <a:rPr lang="en-NZ" dirty="0"/>
              <a:t> A program was always loaded to start at the location of the 5000th word to simplified both the monitor and memory management.</a:t>
            </a:r>
          </a:p>
          <a:p>
            <a:pPr lvl="1">
              <a:buFont typeface="Arial" pitchFamily="34" charset="0"/>
              <a:buChar char="•"/>
            </a:pPr>
            <a:r>
              <a:rPr lang="en-NZ" dirty="0"/>
              <a:t> A system clock generated interrupts at a rate of approximately one every 0.2 seconds.</a:t>
            </a:r>
          </a:p>
          <a:p>
            <a:pPr lvl="1">
              <a:buFont typeface="Arial" pitchFamily="34" charset="0"/>
              <a:buChar char="•"/>
            </a:pPr>
            <a:r>
              <a:rPr lang="en-NZ" dirty="0"/>
              <a:t> At each clock interrupt, the OS regained control and could assign the processor to another user. </a:t>
            </a:r>
          </a:p>
          <a:p>
            <a:pPr lvl="0">
              <a:buFont typeface="Arial" pitchFamily="34" charset="0"/>
              <a:buNone/>
            </a:pPr>
            <a:endParaRPr lang="en-NZ" dirty="0"/>
          </a:p>
          <a:p>
            <a:pPr lvl="0">
              <a:buFont typeface="Arial" pitchFamily="34" charset="0"/>
              <a:buNone/>
            </a:pPr>
            <a:r>
              <a:rPr lang="en-NZ" dirty="0"/>
              <a:t>This technique is known as time slicing. </a:t>
            </a:r>
          </a:p>
          <a:p>
            <a:pPr lvl="0">
              <a:buFont typeface="Arial" pitchFamily="34" charset="0"/>
              <a:buNone/>
            </a:pPr>
            <a:endParaRPr lang="en-NZ" dirty="0"/>
          </a:p>
          <a:p>
            <a:pPr lvl="0">
              <a:buFont typeface="Arial" pitchFamily="34" charset="0"/>
              <a:buNone/>
            </a:pPr>
            <a:r>
              <a:rPr lang="en-NZ" dirty="0"/>
              <a:t>At regular time intervals, the current user would be preempted and another user loaded in.</a:t>
            </a:r>
          </a:p>
          <a:p>
            <a:pPr lvl="1">
              <a:buFont typeface="Arial" pitchFamily="34" charset="0"/>
              <a:buChar char="•"/>
            </a:pPr>
            <a:r>
              <a:rPr lang="en-NZ" dirty="0"/>
              <a:t>To preserve the old user program status for later resumption, the old user programs and data were written out to disk before the new user programs and data were read in. </a:t>
            </a:r>
          </a:p>
          <a:p>
            <a:pPr lvl="1">
              <a:buFont typeface="Arial" pitchFamily="34" charset="0"/>
              <a:buChar char="•"/>
            </a:pPr>
            <a:r>
              <a:rPr lang="en-NZ" dirty="0"/>
              <a:t> Subsequently, the old user program code and data were restored in main memory when that program was next given a turn.</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NZ" dirty="0"/>
              <a:t>To minimize disk traffic, user memory was only written out when the incoming program would overwrite it.</a:t>
            </a:r>
            <a:endParaRPr lang="en-US" dirty="0"/>
          </a:p>
          <a:p>
            <a:endParaRPr lang="en-US" dirty="0"/>
          </a:p>
          <a:p>
            <a:r>
              <a:rPr lang="en-NZ" dirty="0"/>
              <a:t>Assume that there are four interactive users with the following memory requirements, in words:</a:t>
            </a:r>
          </a:p>
          <a:p>
            <a:pPr lvl="1"/>
            <a:r>
              <a:rPr lang="en-NZ" dirty="0"/>
              <a:t>• JOB1: 15,000</a:t>
            </a:r>
          </a:p>
          <a:p>
            <a:pPr lvl="1"/>
            <a:r>
              <a:rPr lang="en-NZ" dirty="0"/>
              <a:t>• JOB2: 20,000</a:t>
            </a:r>
          </a:p>
          <a:p>
            <a:pPr lvl="1"/>
            <a:r>
              <a:rPr lang="en-NZ" dirty="0"/>
              <a:t>• JOB3: 5000</a:t>
            </a:r>
          </a:p>
          <a:p>
            <a:pPr lvl="1"/>
            <a:r>
              <a:rPr lang="en-NZ" dirty="0"/>
              <a:t>• JOB4: 10,000</a:t>
            </a:r>
          </a:p>
          <a:p>
            <a:pPr lvl="1"/>
            <a:endParaRPr lang="en-NZ" dirty="0"/>
          </a:p>
          <a:p>
            <a:r>
              <a:rPr lang="en-NZ" dirty="0"/>
              <a:t>Initially, the monitor loads JOB1 and transfers control to it (a). </a:t>
            </a:r>
          </a:p>
          <a:p>
            <a:pPr lvl="0"/>
            <a:endParaRPr lang="en-NZ" dirty="0"/>
          </a:p>
          <a:p>
            <a:pPr lvl="0"/>
            <a:r>
              <a:rPr lang="en-NZ" dirty="0"/>
              <a:t>Later, the monitor decides to transfer control to JOB2. </a:t>
            </a:r>
          </a:p>
          <a:p>
            <a:pPr lvl="1">
              <a:buFont typeface="Arial" pitchFamily="34" charset="0"/>
              <a:buChar char="•"/>
            </a:pPr>
            <a:r>
              <a:rPr lang="en-NZ" dirty="0"/>
              <a:t> Because JOB2 requires more memory than JOB1, JOB1 must be written out first, and then JOB2 can be loaded (b).</a:t>
            </a:r>
          </a:p>
          <a:p>
            <a:pPr lvl="1">
              <a:buFont typeface="Arial" pitchFamily="34" charset="0"/>
              <a:buChar char="•"/>
            </a:pPr>
            <a:endParaRPr lang="en-NZ" dirty="0"/>
          </a:p>
          <a:p>
            <a:pPr lvl="0">
              <a:buFont typeface="Arial" pitchFamily="34" charset="0"/>
              <a:buNone/>
            </a:pPr>
            <a:r>
              <a:rPr lang="en-NZ" dirty="0"/>
              <a:t>Next, JOB3 is loaded in to be run. However, because JOB3 is smaller than JOB2, a portion of JOB2 can remain in memory, reducing disk write time (c).</a:t>
            </a:r>
          </a:p>
          <a:p>
            <a:pPr lvl="0">
              <a:buFont typeface="Arial" pitchFamily="34" charset="0"/>
              <a:buNone/>
            </a:pPr>
            <a:endParaRPr lang="en-NZ" dirty="0"/>
          </a:p>
          <a:p>
            <a:pPr lvl="0">
              <a:buFont typeface="Arial" pitchFamily="34" charset="0"/>
              <a:buNone/>
            </a:pPr>
            <a:r>
              <a:rPr lang="en-NZ" dirty="0"/>
              <a:t>Later, the monitor decides to transfer control back to JOB1.</a:t>
            </a:r>
          </a:p>
          <a:p>
            <a:pPr lvl="1">
              <a:buFont typeface="Arial" pitchFamily="34" charset="0"/>
              <a:buChar char="•"/>
            </a:pPr>
            <a:r>
              <a:rPr lang="en-NZ" dirty="0"/>
              <a:t> An additional portion of JOB2 must be written out when JOB1 is loaded back into memory (d).</a:t>
            </a:r>
          </a:p>
          <a:p>
            <a:pPr lvl="0">
              <a:buFont typeface="Arial" pitchFamily="34" charset="0"/>
              <a:buNone/>
            </a:pPr>
            <a:endParaRPr lang="en-NZ" dirty="0"/>
          </a:p>
          <a:p>
            <a:pPr lvl="0">
              <a:buFont typeface="Arial" pitchFamily="34" charset="0"/>
              <a:buNone/>
            </a:pPr>
            <a:r>
              <a:rPr lang="en-NZ" dirty="0"/>
              <a:t>When JOB4 is loaded, part of JOB1 and the portion of JOB2 remaining in memory are retained (e). </a:t>
            </a:r>
          </a:p>
          <a:p>
            <a:pPr lvl="1">
              <a:buFont typeface="Arial" pitchFamily="34" charset="0"/>
              <a:buChar char="•"/>
            </a:pPr>
            <a:r>
              <a:rPr lang="en-NZ" dirty="0"/>
              <a:t> At this point, if either JOB1 or JOB2 is activated, only a partial load will be required. </a:t>
            </a:r>
          </a:p>
          <a:p>
            <a:pPr lvl="0">
              <a:buFont typeface="Arial" pitchFamily="34" charset="0"/>
              <a:buNone/>
            </a:pPr>
            <a:endParaRPr lang="en-NZ" dirty="0"/>
          </a:p>
          <a:p>
            <a:pPr lvl="0">
              <a:buFont typeface="Arial" pitchFamily="34" charset="0"/>
              <a:buNone/>
            </a:pPr>
            <a:r>
              <a:rPr lang="en-NZ" dirty="0"/>
              <a:t>In this example, it is JOB2 that runs next. This requires that JOB4 and the remaining resident portion of JOB1 be written out and that the missing portion of JOB2 be read in (f).</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Time sharing and multiprogramming raise a host of new problems for the OS.</a:t>
            </a:r>
          </a:p>
          <a:p>
            <a:endParaRPr lang="en-NZ" dirty="0"/>
          </a:p>
          <a:p>
            <a:r>
              <a:rPr lang="en-NZ" dirty="0"/>
              <a:t>If multiple jobs are in memory, then they must be protected from interfering with each other by, for example, modifying each other’s data.</a:t>
            </a:r>
            <a:br>
              <a:rPr lang="en-NZ" dirty="0"/>
            </a:br>
            <a:endParaRPr lang="en-NZ" dirty="0"/>
          </a:p>
          <a:p>
            <a:r>
              <a:rPr lang="en-NZ" dirty="0"/>
              <a:t>With multiple interactive users, the file system must be protected so that only authorized users have access to a particular file.</a:t>
            </a:r>
          </a:p>
          <a:p>
            <a:endParaRPr lang="en-NZ" dirty="0"/>
          </a:p>
          <a:p>
            <a:r>
              <a:rPr lang="en-NZ" dirty="0"/>
              <a:t>The contention for resources, such as printers and mass storage devices, must be handled.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 OS is a program that controls the execution of application programs and acts as an interface between applications and the computer hardware. </a:t>
            </a:r>
          </a:p>
          <a:p>
            <a:endParaRPr lang="en-NZ" dirty="0"/>
          </a:p>
          <a:p>
            <a:r>
              <a:rPr lang="en-NZ" dirty="0"/>
              <a:t>It can be thought of as having three objectives:</a:t>
            </a:r>
          </a:p>
          <a:p>
            <a:pPr lvl="0"/>
            <a:r>
              <a:rPr lang="en-NZ" b="1" dirty="0"/>
              <a:t>Convenience: </a:t>
            </a:r>
          </a:p>
          <a:p>
            <a:pPr lvl="1">
              <a:buFont typeface="Arial" pitchFamily="34" charset="0"/>
              <a:buChar char="•"/>
            </a:pPr>
            <a:r>
              <a:rPr lang="en-NZ" b="1" dirty="0"/>
              <a:t> </a:t>
            </a:r>
            <a:r>
              <a:rPr lang="en-NZ" dirty="0"/>
              <a:t>An OS makes a computer more convenient to use.</a:t>
            </a:r>
          </a:p>
          <a:p>
            <a:pPr lvl="0"/>
            <a:r>
              <a:rPr lang="en-NZ" b="1" dirty="0"/>
              <a:t>Efficiency: </a:t>
            </a:r>
          </a:p>
          <a:p>
            <a:pPr lvl="1">
              <a:buFont typeface="Arial" pitchFamily="34" charset="0"/>
              <a:buChar char="•"/>
            </a:pPr>
            <a:r>
              <a:rPr lang="en-NZ" b="1" dirty="0"/>
              <a:t> </a:t>
            </a:r>
            <a:r>
              <a:rPr lang="en-NZ" dirty="0"/>
              <a:t>An OS allows the computer system resources to be used in an efficient manner.</a:t>
            </a:r>
          </a:p>
          <a:p>
            <a:pPr lvl="0"/>
            <a:r>
              <a:rPr lang="en-NZ" b="1" dirty="0"/>
              <a:t>Ability to evolve: </a:t>
            </a:r>
          </a:p>
          <a:p>
            <a:pPr lvl="1">
              <a:buFont typeface="Arial" pitchFamily="34" charset="0"/>
              <a:buChar char="•"/>
            </a:pPr>
            <a:r>
              <a:rPr lang="en-NZ" b="1" dirty="0"/>
              <a:t> </a:t>
            </a:r>
            <a:r>
              <a:rPr lang="en-NZ" dirty="0"/>
              <a:t>An OS should be constructed in such a way as to permit the effective development, testing, and introduction of new system functions without interfering with service.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Operating systems are among the most complex pieces of software ever developed.</a:t>
            </a:r>
          </a:p>
          <a:p>
            <a:endParaRPr lang="en-NZ" dirty="0"/>
          </a:p>
          <a:p>
            <a:r>
              <a:rPr lang="en-NZ" dirty="0"/>
              <a:t>Five major theoretical advances in the development of operating systems:</a:t>
            </a:r>
          </a:p>
          <a:p>
            <a:pPr lvl="1"/>
            <a:r>
              <a:rPr lang="en-NZ" dirty="0"/>
              <a:t>• Processes</a:t>
            </a:r>
          </a:p>
          <a:p>
            <a:pPr lvl="1"/>
            <a:r>
              <a:rPr lang="en-NZ" dirty="0"/>
              <a:t>• Memory management</a:t>
            </a:r>
          </a:p>
          <a:p>
            <a:pPr lvl="1"/>
            <a:r>
              <a:rPr lang="en-NZ" dirty="0"/>
              <a:t>• Information protection and security</a:t>
            </a:r>
          </a:p>
          <a:p>
            <a:pPr lvl="1"/>
            <a:r>
              <a:rPr lang="en-NZ" dirty="0"/>
              <a:t>• Scheduling and resource management</a:t>
            </a:r>
          </a:p>
          <a:p>
            <a:pPr lvl="1"/>
            <a:r>
              <a:rPr lang="en-NZ" dirty="0"/>
              <a:t>• System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concept of process is fundamental to the structure of operating systems. </a:t>
            </a:r>
          </a:p>
          <a:p>
            <a:endParaRPr lang="en-NZ" dirty="0"/>
          </a:p>
          <a:p>
            <a:r>
              <a:rPr lang="en-NZ" dirty="0"/>
              <a:t>This term was first used by the designers of Multics in the 1960s.</a:t>
            </a:r>
          </a:p>
          <a:p>
            <a:pPr lvl="1">
              <a:buFont typeface="Arial" pitchFamily="34" charset="0"/>
              <a:buChar char="•"/>
            </a:pPr>
            <a:r>
              <a:rPr lang="en-NZ" dirty="0"/>
              <a:t> It is a somewhat more general term than job. </a:t>
            </a:r>
          </a:p>
          <a:p>
            <a:pPr lvl="1">
              <a:buFont typeface="Arial" pitchFamily="34" charset="0"/>
              <a:buChar char="•"/>
            </a:pPr>
            <a:endParaRPr lang="en-NZ" dirty="0"/>
          </a:p>
          <a:p>
            <a:r>
              <a:rPr lang="en-NZ" dirty="0"/>
              <a:t>Many definitions have been given for the term process, including</a:t>
            </a:r>
          </a:p>
          <a:p>
            <a:pPr lvl="1">
              <a:buFont typeface="Arial" pitchFamily="34" charset="0"/>
              <a:buChar char="•"/>
            </a:pPr>
            <a:r>
              <a:rPr lang="en-NZ" dirty="0"/>
              <a:t> A program in execution</a:t>
            </a:r>
          </a:p>
          <a:p>
            <a:pPr lvl="1">
              <a:buFont typeface="Arial" pitchFamily="34" charset="0"/>
              <a:buChar char="•"/>
            </a:pPr>
            <a:r>
              <a:rPr lang="en-NZ" dirty="0"/>
              <a:t> An instance of a program running on a computer</a:t>
            </a:r>
          </a:p>
          <a:p>
            <a:pPr lvl="1">
              <a:buFont typeface="Arial" pitchFamily="34" charset="0"/>
              <a:buChar char="•"/>
            </a:pPr>
            <a:r>
              <a:rPr lang="en-NZ" dirty="0"/>
              <a:t> The entity that can be assigned to and executed on a processor</a:t>
            </a:r>
          </a:p>
          <a:p>
            <a:pPr lvl="1">
              <a:buFont typeface="Arial" pitchFamily="34" charset="0"/>
              <a:buChar char="•"/>
            </a:pPr>
            <a:r>
              <a:rPr lang="en-NZ" dirty="0"/>
              <a:t> A unit of activity characterized by a single sequential thread of execution, a current state, and an associated set of system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a:t>Efforts to design a system were vulnerable to subtle programming errors whose effects could be observed only when certain relatively rare sequences of actions occurred.</a:t>
            </a:r>
          </a:p>
          <a:p>
            <a:pPr lvl="1">
              <a:buFont typeface="Arial" pitchFamily="34" charset="0"/>
              <a:buChar char="•"/>
            </a:pPr>
            <a:r>
              <a:rPr lang="en-NZ" dirty="0"/>
              <a:t> These errors were difficult to diagnose because they needed to be distinguished from application software errors and hardware errors. </a:t>
            </a:r>
          </a:p>
          <a:p>
            <a:pPr lvl="1">
              <a:buFont typeface="Arial" pitchFamily="34" charset="0"/>
              <a:buChar char="•"/>
            </a:pPr>
            <a:r>
              <a:rPr lang="en-NZ" dirty="0"/>
              <a:t> Even when the error was detected, it was difficult to determine the cause, because the precise conditions under which the errors appeared were very hard to reproduce. </a:t>
            </a:r>
          </a:p>
          <a:p>
            <a:pPr lvl="1">
              <a:buFont typeface="Arial" pitchFamily="34" charset="0"/>
              <a:buChar char="•"/>
            </a:pPr>
            <a:endParaRPr lang="en-NZ" dirty="0"/>
          </a:p>
          <a:p>
            <a:pPr lvl="0">
              <a:buFont typeface="Arial" pitchFamily="34" charset="0"/>
              <a:buNone/>
            </a:pPr>
            <a:r>
              <a:rPr lang="en-NZ" dirty="0"/>
              <a:t>In general terms, there are four main causes of such errors:</a:t>
            </a:r>
          </a:p>
          <a:p>
            <a:pPr lvl="0"/>
            <a:r>
              <a:rPr lang="en-NZ" b="1" dirty="0"/>
              <a:t>Improper synchronization:</a:t>
            </a:r>
          </a:p>
          <a:p>
            <a:pPr lvl="1">
              <a:buFont typeface="Arial" pitchFamily="34" charset="0"/>
              <a:buChar char="•"/>
            </a:pPr>
            <a:r>
              <a:rPr lang="en-NZ" dirty="0"/>
              <a:t>Often a routine must be suspended awaiting an event elsewhere in the system. </a:t>
            </a:r>
          </a:p>
          <a:p>
            <a:pPr lvl="2">
              <a:buFont typeface="Arial" pitchFamily="34" charset="0"/>
              <a:buChar char="•"/>
            </a:pPr>
            <a:r>
              <a:rPr lang="en-NZ" dirty="0"/>
              <a:t> e.g. a program that initiates an I/O read must wait until the data are available in a buffer before proceeding. </a:t>
            </a:r>
          </a:p>
          <a:p>
            <a:pPr lvl="1">
              <a:buFont typeface="Arial" pitchFamily="34" charset="0"/>
              <a:buChar char="•"/>
            </a:pPr>
            <a:r>
              <a:rPr lang="en-NZ" dirty="0"/>
              <a:t> In such cases, a signal from some other routine is required.</a:t>
            </a:r>
          </a:p>
          <a:p>
            <a:pPr lvl="1">
              <a:buFont typeface="Arial" pitchFamily="34" charset="0"/>
              <a:buChar char="•"/>
            </a:pPr>
            <a:r>
              <a:rPr lang="en-NZ" dirty="0"/>
              <a:t>Improper design of the signalling mechanism can result in signals being lost or duplicate signals being received.</a:t>
            </a:r>
          </a:p>
          <a:p>
            <a:pPr lvl="1">
              <a:buFont typeface="Arial" pitchFamily="34" charset="0"/>
              <a:buChar char="•"/>
            </a:pPr>
            <a:endParaRPr lang="en-NZ" dirty="0"/>
          </a:p>
          <a:p>
            <a:r>
              <a:rPr lang="en-NZ" b="1" dirty="0"/>
              <a:t>Failed mutual exclusion: </a:t>
            </a:r>
          </a:p>
          <a:p>
            <a:pPr lvl="1">
              <a:buFont typeface="Arial" pitchFamily="34" charset="0"/>
              <a:buChar char="•"/>
            </a:pPr>
            <a:r>
              <a:rPr lang="en-NZ" b="1" dirty="0"/>
              <a:t> </a:t>
            </a:r>
            <a:r>
              <a:rPr lang="en-NZ" dirty="0"/>
              <a:t>Often more than one user or program will attempt to make use of a shared resource at the same time.</a:t>
            </a:r>
          </a:p>
          <a:p>
            <a:pPr lvl="2">
              <a:buFont typeface="Arial" pitchFamily="34" charset="0"/>
              <a:buChar char="•"/>
            </a:pPr>
            <a:r>
              <a:rPr lang="en-NZ" dirty="0"/>
              <a:t> e.g. two users may attempt to edit the same file at the same time. </a:t>
            </a:r>
          </a:p>
          <a:p>
            <a:pPr lvl="1">
              <a:buFont typeface="Arial" pitchFamily="34" charset="0"/>
              <a:buChar char="•"/>
            </a:pPr>
            <a:r>
              <a:rPr lang="en-NZ" dirty="0"/>
              <a:t> If these accesses are not controlled, an error can occur.</a:t>
            </a:r>
          </a:p>
          <a:p>
            <a:pPr lvl="1">
              <a:buFont typeface="Arial" pitchFamily="34" charset="0"/>
              <a:buChar char="•"/>
            </a:pPr>
            <a:r>
              <a:rPr lang="en-NZ" dirty="0"/>
              <a:t> There must be some sort of mutual exclusion mechanism that permits only one routine at a time to perform an update against the file.</a:t>
            </a:r>
          </a:p>
          <a:p>
            <a:endParaRPr lang="en-NZ" dirty="0"/>
          </a:p>
          <a:p>
            <a:r>
              <a:rPr lang="en-NZ" b="1" dirty="0"/>
              <a:t>Nondeterminate program operation: </a:t>
            </a:r>
          </a:p>
          <a:p>
            <a:pPr lvl="1">
              <a:buFont typeface="Arial" pitchFamily="34" charset="0"/>
              <a:buChar char="•"/>
            </a:pPr>
            <a:r>
              <a:rPr lang="en-NZ" b="1" dirty="0"/>
              <a:t> </a:t>
            </a:r>
            <a:r>
              <a:rPr lang="en-NZ" dirty="0"/>
              <a:t>The results of a particular program normally should depend only on the input to that program and not on the activities of other programs in a shared system. </a:t>
            </a:r>
          </a:p>
          <a:p>
            <a:pPr lvl="1">
              <a:buFont typeface="Arial" pitchFamily="34" charset="0"/>
              <a:buChar char="•"/>
            </a:pPr>
            <a:r>
              <a:rPr lang="en-NZ" dirty="0"/>
              <a:t> But when programs share memory, and their execution is interleaved by the processor, they may interfere with each other by overwriting common memory areas in unpredictable ways.</a:t>
            </a:r>
          </a:p>
          <a:p>
            <a:pPr lvl="1">
              <a:buFont typeface="Arial" pitchFamily="34" charset="0"/>
              <a:buChar char="•"/>
            </a:pPr>
            <a:r>
              <a:rPr lang="en-NZ" dirty="0"/>
              <a:t> Thus, the order in which various programs are scheduled may affect the outcome of any particular program.</a:t>
            </a:r>
          </a:p>
          <a:p>
            <a:pPr lvl="1">
              <a:buFont typeface="Arial" pitchFamily="34" charset="0"/>
              <a:buChar char="•"/>
            </a:pPr>
            <a:endParaRPr lang="en-NZ" dirty="0"/>
          </a:p>
          <a:p>
            <a:r>
              <a:rPr lang="en-NZ" b="1" dirty="0"/>
              <a:t>Deadlocks: </a:t>
            </a:r>
          </a:p>
          <a:p>
            <a:pPr lvl="1">
              <a:buFont typeface="Arial" pitchFamily="34" charset="0"/>
              <a:buChar char="•"/>
            </a:pPr>
            <a:r>
              <a:rPr lang="en-NZ" b="1" dirty="0"/>
              <a:t> </a:t>
            </a:r>
            <a:r>
              <a:rPr lang="en-NZ" dirty="0"/>
              <a:t>It is possible for two or more programs to be hung up waiting for each other. </a:t>
            </a:r>
          </a:p>
          <a:p>
            <a:pPr lvl="2">
              <a:buFont typeface="Arial" pitchFamily="34" charset="0"/>
              <a:buChar char="•"/>
            </a:pPr>
            <a:r>
              <a:rPr lang="en-NZ" dirty="0"/>
              <a:t> e.g. two programs may each require two I/O devices to perform some operation (e.g., disk to tape copy). </a:t>
            </a:r>
          </a:p>
          <a:p>
            <a:pPr lvl="2">
              <a:buFont typeface="Arial" pitchFamily="34" charset="0"/>
              <a:buChar char="•"/>
            </a:pPr>
            <a:r>
              <a:rPr lang="en-NZ" dirty="0"/>
              <a:t> One of the programs has seized control of one of the devices and the other program has control of the other device. </a:t>
            </a:r>
          </a:p>
          <a:p>
            <a:pPr lvl="2">
              <a:buFont typeface="Arial" pitchFamily="34" charset="0"/>
              <a:buChar char="•"/>
            </a:pPr>
            <a:r>
              <a:rPr lang="en-NZ" dirty="0"/>
              <a:t> Each is waiting for the other program to release the desired resource. </a:t>
            </a:r>
          </a:p>
          <a:p>
            <a:pPr lvl="1">
              <a:buFont typeface="Arial" pitchFamily="34" charset="0"/>
              <a:buChar char="•"/>
            </a:pPr>
            <a:r>
              <a:rPr lang="en-NZ" dirty="0"/>
              <a:t> Such a deadlock may depend on the chance timing of resource allocation and release.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We can think of a process as consisting of three components:</a:t>
            </a:r>
          </a:p>
          <a:p>
            <a:pPr lvl="1"/>
            <a:r>
              <a:rPr lang="en-NZ" dirty="0"/>
              <a:t>• An executable program</a:t>
            </a:r>
          </a:p>
          <a:p>
            <a:pPr lvl="1"/>
            <a:r>
              <a:rPr lang="en-NZ" dirty="0"/>
              <a:t>• The associated data needed by the program (variables, work space, buffers, etc.)</a:t>
            </a:r>
          </a:p>
          <a:p>
            <a:pPr lvl="1"/>
            <a:r>
              <a:rPr lang="en-NZ" dirty="0"/>
              <a:t>• The execution context of the program</a:t>
            </a:r>
          </a:p>
          <a:p>
            <a:pPr lvl="1"/>
            <a:endParaRPr lang="en-NZ" dirty="0"/>
          </a:p>
          <a:p>
            <a:r>
              <a:rPr lang="en-NZ" dirty="0"/>
              <a:t>This last element is essential.</a:t>
            </a:r>
          </a:p>
          <a:p>
            <a:endParaRPr lang="en-NZ" dirty="0"/>
          </a:p>
          <a:p>
            <a:r>
              <a:rPr lang="en-NZ" dirty="0"/>
              <a:t>The execution context, or process state, is the internal data by which the OS is able to supervise and control the process.</a:t>
            </a:r>
          </a:p>
          <a:p>
            <a:pPr lvl="1">
              <a:buFont typeface="Arial" pitchFamily="34" charset="0"/>
              <a:buChar char="•"/>
            </a:pPr>
            <a:r>
              <a:rPr lang="en-NZ" dirty="0"/>
              <a:t> This internal information is separated from the process, because the OS has information not permitted to the process. </a:t>
            </a:r>
          </a:p>
          <a:p>
            <a:pPr lvl="0">
              <a:buFont typeface="Arial" pitchFamily="34" charset="0"/>
              <a:buNone/>
            </a:pPr>
            <a:endParaRPr lang="en-NZ" dirty="0"/>
          </a:p>
          <a:p>
            <a:pPr lvl="0">
              <a:buFont typeface="Arial" pitchFamily="34" charset="0"/>
              <a:buNone/>
            </a:pPr>
            <a:r>
              <a:rPr lang="en-NZ" dirty="0"/>
              <a:t>The context includes all of the information that the OS needs to manage the process and that the processor needs to execute the process properly</a:t>
            </a:r>
            <a:r>
              <a:rPr lang="en-NZ" baseline="0" dirty="0"/>
              <a:t> including:</a:t>
            </a:r>
          </a:p>
          <a:p>
            <a:pPr lvl="1">
              <a:buFont typeface="Arial" pitchFamily="34" charset="0"/>
              <a:buChar char="•"/>
            </a:pPr>
            <a:r>
              <a:rPr lang="en-NZ" baseline="0" dirty="0"/>
              <a:t> </a:t>
            </a:r>
            <a:r>
              <a:rPr lang="en-NZ" dirty="0"/>
              <a:t>contents of the various processor registers, such as the program counter and data registers</a:t>
            </a:r>
          </a:p>
          <a:p>
            <a:pPr lvl="1">
              <a:buFont typeface="Arial" pitchFamily="34" charset="0"/>
              <a:buChar char="•"/>
            </a:pPr>
            <a:r>
              <a:rPr lang="en-NZ" dirty="0"/>
              <a:t>And information of use to the OS, such as the priority of the process and whether the process is waiting for the completion of a particular I/O event.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a:t>This figure indicates a way in which processes may be managed.</a:t>
            </a:r>
          </a:p>
          <a:p>
            <a:endParaRPr lang="en-NZ" dirty="0"/>
          </a:p>
          <a:p>
            <a:r>
              <a:rPr lang="en-NZ" dirty="0"/>
              <a:t>Two processes, A and B, exist in portions of main memory.</a:t>
            </a:r>
          </a:p>
          <a:p>
            <a:pPr lvl="1">
              <a:buFont typeface="Arial" pitchFamily="34" charset="0"/>
              <a:buChar char="•"/>
            </a:pPr>
            <a:r>
              <a:rPr lang="en-NZ" dirty="0"/>
              <a:t> i.e. a block of memory is allocated to each process that contains the program, data, and context information.</a:t>
            </a:r>
          </a:p>
          <a:p>
            <a:pPr lvl="1">
              <a:buFont typeface="Arial" pitchFamily="34" charset="0"/>
              <a:buChar char="•"/>
            </a:pPr>
            <a:r>
              <a:rPr lang="en-NZ" dirty="0"/>
              <a:t> Each process is recorded in a process list built and maintained by the OS.</a:t>
            </a:r>
          </a:p>
          <a:p>
            <a:pPr lvl="0">
              <a:buFont typeface="Arial" pitchFamily="34" charset="0"/>
              <a:buNone/>
            </a:pPr>
            <a:endParaRPr lang="en-NZ" dirty="0"/>
          </a:p>
          <a:p>
            <a:pPr lvl="0">
              <a:buFont typeface="Arial" pitchFamily="34" charset="0"/>
              <a:buNone/>
            </a:pPr>
            <a:r>
              <a:rPr lang="en-NZ" dirty="0"/>
              <a:t>The process list contains one entry for each process, which includes a pointer to the location of the block of memory that contains the process.</a:t>
            </a:r>
          </a:p>
          <a:p>
            <a:pPr lvl="1">
              <a:buFont typeface="Arial" pitchFamily="34" charset="0"/>
              <a:buChar char="•"/>
            </a:pPr>
            <a:r>
              <a:rPr lang="en-NZ" dirty="0"/>
              <a:t> The entry may also include part or all of the execution context of the process.</a:t>
            </a:r>
          </a:p>
          <a:p>
            <a:pPr lvl="0">
              <a:buFont typeface="Arial" pitchFamily="34" charset="0"/>
              <a:buNone/>
            </a:pPr>
            <a:endParaRPr lang="en-NZ" dirty="0"/>
          </a:p>
          <a:p>
            <a:pPr lvl="0">
              <a:buFont typeface="Arial" pitchFamily="34" charset="0"/>
              <a:buNone/>
            </a:pPr>
            <a:r>
              <a:rPr lang="en-NZ" dirty="0"/>
              <a:t>The remainder of the execution context is stored elsewhere, perhaps with the process itself (as indicated in this figure) or frequently in a separate region of memory. </a:t>
            </a:r>
          </a:p>
          <a:p>
            <a:pPr lvl="0">
              <a:buFont typeface="Arial" pitchFamily="34" charset="0"/>
              <a:buNone/>
            </a:pPr>
            <a:endParaRPr lang="en-NZ" dirty="0"/>
          </a:p>
          <a:p>
            <a:pPr lvl="0">
              <a:buFont typeface="Arial" pitchFamily="34" charset="0"/>
              <a:buNone/>
            </a:pPr>
            <a:r>
              <a:rPr lang="en-NZ" dirty="0"/>
              <a:t>The process index register contains the index into the process list of the process currently controlling the processor.</a:t>
            </a:r>
          </a:p>
          <a:p>
            <a:pPr lvl="0">
              <a:buFont typeface="Arial" pitchFamily="34" charset="0"/>
              <a:buNone/>
            </a:pPr>
            <a:endParaRPr lang="en-NZ" dirty="0"/>
          </a:p>
          <a:p>
            <a:pPr lvl="0">
              <a:buFont typeface="Arial" pitchFamily="34" charset="0"/>
              <a:buNone/>
            </a:pPr>
            <a:r>
              <a:rPr lang="en-NZ" dirty="0"/>
              <a:t>The program counter points to the next instruction in that process to be executed.</a:t>
            </a:r>
          </a:p>
          <a:p>
            <a:pPr lvl="0">
              <a:buFont typeface="Arial" pitchFamily="34" charset="0"/>
              <a:buNone/>
            </a:pPr>
            <a:br>
              <a:rPr lang="en-NZ" dirty="0"/>
            </a:br>
            <a:r>
              <a:rPr lang="en-NZ" dirty="0"/>
              <a:t>The base and limit registers define the region in memory occupied by the process:</a:t>
            </a:r>
          </a:p>
          <a:p>
            <a:pPr lvl="1">
              <a:buFont typeface="Arial" pitchFamily="34" charset="0"/>
              <a:buChar char="•"/>
            </a:pPr>
            <a:r>
              <a:rPr lang="en-NZ" dirty="0"/>
              <a:t> The base register is the starting address of the region of memory and the limit is the size of the region (in bytes or words).</a:t>
            </a:r>
          </a:p>
          <a:p>
            <a:pPr lvl="1">
              <a:buFont typeface="Arial" pitchFamily="34" charset="0"/>
              <a:buChar char="•"/>
            </a:pPr>
            <a:r>
              <a:rPr lang="en-NZ" dirty="0"/>
              <a:t> The program counter and all data references are interpreted relative to the base register and must not exceed the value in the limit register. </a:t>
            </a:r>
          </a:p>
          <a:p>
            <a:pPr lvl="1">
              <a:buFont typeface="Arial" pitchFamily="34" charset="0"/>
              <a:buChar char="•"/>
            </a:pPr>
            <a:r>
              <a:rPr lang="en-NZ" dirty="0"/>
              <a:t> This prevents interprocess interference.</a:t>
            </a:r>
          </a:p>
          <a:p>
            <a:pPr lvl="1">
              <a:buFont typeface="Arial" pitchFamily="34" charset="0"/>
              <a:buChar char="•"/>
            </a:pPr>
            <a:endParaRPr lang="en-NZ" dirty="0"/>
          </a:p>
          <a:p>
            <a:r>
              <a:rPr lang="en-NZ" dirty="0"/>
              <a:t>In Figure 2.8, the process index register indicates that process B is executing.</a:t>
            </a:r>
          </a:p>
          <a:p>
            <a:pPr lvl="1">
              <a:buFont typeface="Arial" pitchFamily="34" charset="0"/>
              <a:buChar char="•"/>
            </a:pPr>
            <a:r>
              <a:rPr lang="en-NZ" dirty="0"/>
              <a:t> Process A was previously executing but has been temporarily interrupted.</a:t>
            </a:r>
          </a:p>
          <a:p>
            <a:pPr lvl="0">
              <a:buFont typeface="Arial" pitchFamily="34" charset="0"/>
              <a:buNone/>
            </a:pPr>
            <a:endParaRPr lang="en-NZ" dirty="0"/>
          </a:p>
          <a:p>
            <a:pPr lvl="0">
              <a:buFont typeface="Arial" pitchFamily="34" charset="0"/>
              <a:buNone/>
            </a:pPr>
            <a:r>
              <a:rPr lang="en-NZ" dirty="0"/>
              <a:t>The contents of all the registers at the moment of A’s interruption were recorded in its execution context. </a:t>
            </a:r>
          </a:p>
          <a:p>
            <a:pPr lvl="0">
              <a:buFont typeface="Arial" pitchFamily="34" charset="0"/>
              <a:buNone/>
            </a:pPr>
            <a:endParaRPr lang="en-NZ" dirty="0"/>
          </a:p>
          <a:p>
            <a:pPr lvl="0">
              <a:buFont typeface="Arial" pitchFamily="34" charset="0"/>
              <a:buNone/>
            </a:pPr>
            <a:r>
              <a:rPr lang="en-NZ" dirty="0"/>
              <a:t>Later, the OS can perform a process switch and resume execution of process A.</a:t>
            </a:r>
          </a:p>
          <a:p>
            <a:pPr lvl="0">
              <a:buFont typeface="Arial" pitchFamily="34" charset="0"/>
              <a:buNone/>
            </a:pPr>
            <a:endParaRPr lang="en-NZ" dirty="0"/>
          </a:p>
          <a:p>
            <a:pPr lvl="0">
              <a:buFont typeface="Arial" pitchFamily="34" charset="0"/>
              <a:buNone/>
            </a:pPr>
            <a:r>
              <a:rPr lang="en-NZ" dirty="0"/>
              <a:t>The process switch consists of storing the context of B and restoring the context of A.</a:t>
            </a:r>
          </a:p>
          <a:p>
            <a:pPr lvl="0">
              <a:buFont typeface="Arial" pitchFamily="34" charset="0"/>
              <a:buNone/>
            </a:pPr>
            <a:endParaRPr lang="en-NZ" dirty="0"/>
          </a:p>
          <a:p>
            <a:pPr lvl="0">
              <a:buFont typeface="Arial" pitchFamily="34" charset="0"/>
              <a:buNone/>
            </a:pPr>
            <a:r>
              <a:rPr lang="en-NZ" dirty="0"/>
              <a:t>When the program counter is loaded with a value pointing into A’s program area, process A will automatically resume execution.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The needs of users can be met best by a computing environment that supports modular programming and the flexible use of data. </a:t>
            </a:r>
          </a:p>
          <a:p>
            <a:endParaRPr lang="en-NZ" dirty="0"/>
          </a:p>
          <a:p>
            <a:r>
              <a:rPr lang="en-NZ" dirty="0"/>
              <a:t>System managers need efficient and orderly control of storage allocation.</a:t>
            </a:r>
          </a:p>
          <a:p>
            <a:endParaRPr lang="en-NZ" dirty="0"/>
          </a:p>
          <a:p>
            <a:r>
              <a:rPr lang="en-NZ" dirty="0"/>
              <a:t>The OS, to satisfy these requirements, has five principal storage management responsibilities:</a:t>
            </a:r>
          </a:p>
          <a:p>
            <a:r>
              <a:rPr lang="en-NZ" b="1" dirty="0"/>
              <a:t>Process isolation: </a:t>
            </a:r>
          </a:p>
          <a:p>
            <a:pPr lvl="1">
              <a:buFont typeface="Arial" pitchFamily="34" charset="0"/>
              <a:buChar char="•"/>
            </a:pPr>
            <a:r>
              <a:rPr lang="en-NZ" b="1" dirty="0"/>
              <a:t> </a:t>
            </a:r>
            <a:r>
              <a:rPr lang="en-NZ" dirty="0"/>
              <a:t>The OS must prevent independent processes from interfering with each other’s memory, both data and instructions.</a:t>
            </a:r>
          </a:p>
          <a:p>
            <a:endParaRPr lang="en-NZ" dirty="0"/>
          </a:p>
          <a:p>
            <a:r>
              <a:rPr lang="en-NZ" b="1" dirty="0"/>
              <a:t>Automatic allocation and management: </a:t>
            </a:r>
          </a:p>
          <a:p>
            <a:pPr lvl="1">
              <a:buFont typeface="Arial" pitchFamily="34" charset="0"/>
              <a:buChar char="•"/>
            </a:pPr>
            <a:r>
              <a:rPr lang="en-NZ" b="1" dirty="0"/>
              <a:t> </a:t>
            </a:r>
            <a:r>
              <a:rPr lang="en-NZ" dirty="0"/>
              <a:t>Programs should be dynamically allocated across the memory hierarchy as required.</a:t>
            </a:r>
          </a:p>
          <a:p>
            <a:pPr lvl="1">
              <a:buFont typeface="Arial" pitchFamily="34" charset="0"/>
              <a:buChar char="•"/>
            </a:pPr>
            <a:r>
              <a:rPr lang="en-NZ" dirty="0"/>
              <a:t> Allocation should be transparent to the programmer. </a:t>
            </a:r>
          </a:p>
          <a:p>
            <a:pPr lvl="1">
              <a:buFont typeface="Arial" pitchFamily="34" charset="0"/>
              <a:buChar char="•"/>
            </a:pPr>
            <a:r>
              <a:rPr lang="en-NZ" dirty="0"/>
              <a:t> Thus, the programmer is relieved of concerns relating to memory limitations, and the OS can achieve efficiency by assigning memory to jobs only as needed.</a:t>
            </a:r>
          </a:p>
          <a:p>
            <a:pPr lvl="0">
              <a:buFont typeface="Arial" pitchFamily="34" charset="0"/>
              <a:buNone/>
            </a:pPr>
            <a:endParaRPr lang="en-NZ" dirty="0"/>
          </a:p>
          <a:p>
            <a:pPr lvl="0">
              <a:buFont typeface="Arial" pitchFamily="34" charset="0"/>
              <a:buNone/>
            </a:pPr>
            <a:r>
              <a:rPr lang="en-NZ" b="1" dirty="0"/>
              <a:t>Support of modular programming: </a:t>
            </a:r>
          </a:p>
          <a:p>
            <a:pPr lvl="1">
              <a:buFont typeface="Arial" pitchFamily="34" charset="0"/>
              <a:buChar char="•"/>
            </a:pPr>
            <a:r>
              <a:rPr lang="en-NZ" b="1" dirty="0"/>
              <a:t> </a:t>
            </a:r>
            <a:r>
              <a:rPr lang="en-NZ" dirty="0"/>
              <a:t>Programmers should be able to define program modules, and to create, destroy, and alter the size of modules dynamically.</a:t>
            </a:r>
          </a:p>
          <a:p>
            <a:pPr lvl="1">
              <a:buFont typeface="Arial" pitchFamily="34" charset="0"/>
              <a:buChar char="•"/>
            </a:pPr>
            <a:endParaRPr lang="en-NZ" dirty="0"/>
          </a:p>
          <a:p>
            <a:pPr lvl="0">
              <a:buFont typeface="Arial" pitchFamily="34" charset="0"/>
              <a:buNone/>
            </a:pPr>
            <a:r>
              <a:rPr lang="en-NZ" b="1" dirty="0"/>
              <a:t>Protection and access control: </a:t>
            </a:r>
          </a:p>
          <a:p>
            <a:pPr lvl="1">
              <a:buFont typeface="Arial" pitchFamily="34" charset="0"/>
              <a:buChar char="•"/>
            </a:pPr>
            <a:r>
              <a:rPr lang="en-NZ" b="1" dirty="0"/>
              <a:t> </a:t>
            </a:r>
            <a:r>
              <a:rPr lang="en-NZ" dirty="0"/>
              <a:t>Sharing of memory, at any level of the memory hierarchy, creates the potential for one program to address the memory space of another.</a:t>
            </a:r>
          </a:p>
          <a:p>
            <a:pPr lvl="1">
              <a:buFont typeface="Arial" pitchFamily="34" charset="0"/>
              <a:buChar char="•"/>
            </a:pPr>
            <a:r>
              <a:rPr lang="en-NZ" dirty="0"/>
              <a:t> This is desirable when sharing is needed by particular applications.</a:t>
            </a:r>
          </a:p>
          <a:p>
            <a:pPr lvl="1">
              <a:buFont typeface="Arial" pitchFamily="34" charset="0"/>
              <a:buChar char="•"/>
            </a:pPr>
            <a:r>
              <a:rPr lang="en-NZ" dirty="0"/>
              <a:t> At other times, it threatens the integrity of programs and even of the OS itself.</a:t>
            </a:r>
          </a:p>
          <a:p>
            <a:pPr lvl="1">
              <a:buFont typeface="Arial" pitchFamily="34" charset="0"/>
              <a:buChar char="•"/>
            </a:pPr>
            <a:r>
              <a:rPr lang="en-NZ" dirty="0"/>
              <a:t> The OS must allow portions of memory to be accessible in various ways by various users.</a:t>
            </a:r>
          </a:p>
          <a:p>
            <a:pPr lvl="1">
              <a:buFont typeface="Arial" pitchFamily="34" charset="0"/>
              <a:buChar char="•"/>
            </a:pPr>
            <a:endParaRPr lang="en-NZ" dirty="0"/>
          </a:p>
          <a:p>
            <a:pPr lvl="0">
              <a:buFont typeface="Arial" pitchFamily="34" charset="0"/>
              <a:buNone/>
            </a:pPr>
            <a:r>
              <a:rPr lang="en-NZ" b="1" dirty="0"/>
              <a:t>Long-term storage: </a:t>
            </a:r>
          </a:p>
          <a:p>
            <a:pPr lvl="1">
              <a:buFont typeface="Arial" pitchFamily="34" charset="0"/>
              <a:buChar char="•"/>
            </a:pPr>
            <a:r>
              <a:rPr lang="en-NZ" b="1" dirty="0"/>
              <a:t> </a:t>
            </a:r>
            <a:r>
              <a:rPr lang="en-NZ" dirty="0"/>
              <a:t>Many application programs require means for storing information for extended periods of time, after the computer has been powered down.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Typically, operating systems meet the preceding requirements with virtual memory and file system facilities.</a:t>
            </a:r>
          </a:p>
          <a:p>
            <a:endParaRPr lang="en-NZ" dirty="0"/>
          </a:p>
          <a:p>
            <a:r>
              <a:rPr lang="en-NZ" dirty="0"/>
              <a:t>The file system implements a long-term store,</a:t>
            </a:r>
          </a:p>
          <a:p>
            <a:pPr lvl="1">
              <a:buFont typeface="Arial" pitchFamily="34" charset="0"/>
              <a:buChar char="•"/>
            </a:pPr>
            <a:r>
              <a:rPr lang="en-NZ" dirty="0"/>
              <a:t> with information stored in named objects, called files. </a:t>
            </a:r>
          </a:p>
          <a:p>
            <a:pPr lvl="1">
              <a:buFont typeface="Arial" pitchFamily="34" charset="0"/>
              <a:buChar char="•"/>
            </a:pPr>
            <a:r>
              <a:rPr lang="en-NZ" dirty="0"/>
              <a:t> The file is a convenient concept for the programmer and is a useful unit of access control and protection for the OS.</a:t>
            </a:r>
          </a:p>
          <a:p>
            <a:pPr lvl="1">
              <a:buFont typeface="Arial" pitchFamily="34" charset="0"/>
              <a:buChar char="•"/>
            </a:pPr>
            <a:endParaRPr lang="en-NZ" dirty="0"/>
          </a:p>
          <a:p>
            <a:r>
              <a:rPr lang="en-NZ" dirty="0"/>
              <a:t>Virtual memory is a facility that allows programs to address memory from a logical point of view, without regard to the amount of main memory physically available.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Paging systems were introduced, which allow processes to be comprised of a number of fixed-size blocks, called pages.</a:t>
            </a:r>
            <a:br>
              <a:rPr lang="en-NZ" dirty="0"/>
            </a:br>
            <a:endParaRPr lang="en-NZ" dirty="0"/>
          </a:p>
          <a:p>
            <a:r>
              <a:rPr lang="en-NZ" dirty="0"/>
              <a:t>A program references a word by means of a virtual address consisting of a page number and an offset within the page. </a:t>
            </a:r>
          </a:p>
          <a:p>
            <a:pPr lvl="1">
              <a:buFont typeface="Arial" pitchFamily="34" charset="0"/>
              <a:buChar char="•"/>
            </a:pPr>
            <a:r>
              <a:rPr lang="en-NZ" dirty="0"/>
              <a:t> Each page of a process may be located anywhere in main memory. </a:t>
            </a:r>
          </a:p>
          <a:p>
            <a:pPr lvl="0">
              <a:buFont typeface="Arial" pitchFamily="34" charset="0"/>
              <a:buNone/>
            </a:pP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hardware and software used in providing applications to a user can be viewed in a layered or hierarchical fashion, as depicted here.</a:t>
            </a:r>
          </a:p>
          <a:p>
            <a:endParaRPr lang="en-NZ" dirty="0"/>
          </a:p>
          <a:p>
            <a:r>
              <a:rPr lang="en-NZ" dirty="0"/>
              <a:t>The user of those applications, the end user, generally is not concerned with the details of computer hardware.</a:t>
            </a:r>
          </a:p>
          <a:p>
            <a:pPr lvl="1">
              <a:buFont typeface="Arial" pitchFamily="34" charset="0"/>
              <a:buChar char="•"/>
            </a:pPr>
            <a:r>
              <a:rPr lang="en-NZ" dirty="0"/>
              <a:t> The end user views a computer system in terms of a set of applications.</a:t>
            </a:r>
          </a:p>
          <a:p>
            <a:pPr lvl="1">
              <a:buFont typeface="Arial" pitchFamily="34" charset="0"/>
              <a:buChar char="•"/>
            </a:pPr>
            <a:r>
              <a:rPr lang="en-NZ" dirty="0"/>
              <a:t> An application can be expressed in a programming language and is developed by an application programmer. </a:t>
            </a:r>
          </a:p>
          <a:p>
            <a:pPr lvl="0">
              <a:buFont typeface="Arial" pitchFamily="34" charset="0"/>
              <a:buNone/>
            </a:pPr>
            <a:endParaRPr lang="en-NZ" dirty="0"/>
          </a:p>
          <a:p>
            <a:pPr lvl="0">
              <a:buFont typeface="Arial" pitchFamily="34" charset="0"/>
              <a:buNone/>
            </a:pPr>
            <a:r>
              <a:rPr lang="en-NZ" dirty="0"/>
              <a:t>If one were to develop an application program as a set of machine instructions that is completely responsible for controlling the computer hardware, one would be faced with an overwhelmingly complex undertaking.</a:t>
            </a:r>
          </a:p>
          <a:p>
            <a:pPr lvl="0">
              <a:buFont typeface="Arial" pitchFamily="34" charset="0"/>
              <a:buChar char="•"/>
            </a:pPr>
            <a:endParaRPr lang="en-NZ" dirty="0"/>
          </a:p>
          <a:p>
            <a:pPr lvl="0">
              <a:buFont typeface="Arial" pitchFamily="34" charset="0"/>
              <a:buNone/>
            </a:pPr>
            <a:r>
              <a:rPr lang="en-NZ" dirty="0"/>
              <a:t>The most important collection of system programs comprises the OS. </a:t>
            </a:r>
          </a:p>
          <a:p>
            <a:pPr lvl="1">
              <a:buFont typeface="Arial" pitchFamily="34" charset="0"/>
              <a:buChar char="•"/>
            </a:pPr>
            <a:r>
              <a:rPr lang="en-NZ" dirty="0"/>
              <a:t> The OS masks the details of the hardware from the programmer and provides the programmer with a convenient interface for using the system. </a:t>
            </a:r>
          </a:p>
          <a:p>
            <a:pPr lvl="1">
              <a:buFont typeface="Arial" pitchFamily="34" charset="0"/>
              <a:buChar char="•"/>
            </a:pPr>
            <a:r>
              <a:rPr lang="en-NZ" dirty="0"/>
              <a:t> It acts as mediator, making it easier for the programmer and for application programs to access and use those facilities and services.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NZ" dirty="0"/>
              <a:t>The paging system provides for a dynamic mapping between the virtual address used in the program and a real address, or physical address, in main memory.</a:t>
            </a:r>
            <a:endParaRPr lang="en-US" dirty="0"/>
          </a:p>
          <a:p>
            <a:endParaRPr lang="en-US" dirty="0"/>
          </a:p>
          <a:p>
            <a:r>
              <a:rPr lang="en-NZ" dirty="0"/>
              <a:t>This figure highlights the addressing concerns in a virtual memory scheme.</a:t>
            </a:r>
          </a:p>
          <a:p>
            <a:endParaRPr lang="en-NZ" dirty="0"/>
          </a:p>
          <a:p>
            <a:r>
              <a:rPr lang="en-NZ" dirty="0"/>
              <a:t>Storage consists of directly addressable (by machine instructions) main memory and lower-speed auxiliary memory that is accessed indirectly by loading blocks into main memory. </a:t>
            </a:r>
          </a:p>
          <a:p>
            <a:endParaRPr lang="en-NZ" dirty="0"/>
          </a:p>
          <a:p>
            <a:r>
              <a:rPr lang="en-NZ" dirty="0"/>
              <a:t>Address translation hardware (memory management unit) is interposed between the processor and memory. </a:t>
            </a:r>
          </a:p>
          <a:p>
            <a:pPr lvl="1">
              <a:buFont typeface="Arial" pitchFamily="34" charset="0"/>
              <a:buChar char="•"/>
            </a:pPr>
            <a:r>
              <a:rPr lang="en-NZ" dirty="0"/>
              <a:t> Programs reference locations using virtual addresses, which are mapped into real main memory addresses. </a:t>
            </a:r>
          </a:p>
          <a:p>
            <a:pPr lvl="1">
              <a:buFont typeface="Arial" pitchFamily="34" charset="0"/>
              <a:buChar char="•"/>
            </a:pPr>
            <a:r>
              <a:rPr lang="en-NZ" dirty="0"/>
              <a:t> If a reference is made to a virtual address not in real memory, then a portion of the contents of real memory is swapped out to auxiliary memory and the desired block of data is swapped in. </a:t>
            </a:r>
          </a:p>
          <a:p>
            <a:pPr lvl="1">
              <a:buFont typeface="Arial" pitchFamily="34" charset="0"/>
              <a:buChar char="•"/>
            </a:pPr>
            <a:r>
              <a:rPr lang="en-NZ" dirty="0"/>
              <a:t> During this activity, the process that generated the address reference must be suspended.</a:t>
            </a:r>
          </a:p>
          <a:p>
            <a:pPr lvl="0">
              <a:buFont typeface="Arial" pitchFamily="34" charset="0"/>
              <a:buNone/>
            </a:pPr>
            <a:br>
              <a:rPr lang="en-NZ" dirty="0"/>
            </a:br>
            <a:r>
              <a:rPr lang="en-NZ" dirty="0"/>
              <a:t>The OS designer needs to develop an address translation mechanism that generates little overhead and a storage allocation policy that minimizes</a:t>
            </a:r>
          </a:p>
          <a:p>
            <a:r>
              <a:rPr lang="en-NZ" dirty="0"/>
              <a:t>the traffic between memory levels.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The growth in the use of time-sharing systems and, more recently, computer networks has brought with it a growth in concern for the protection of information.</a:t>
            </a:r>
          </a:p>
          <a:p>
            <a:endParaRPr lang="en-NZ" dirty="0"/>
          </a:p>
          <a:p>
            <a:r>
              <a:rPr lang="en-NZ" dirty="0"/>
              <a:t>There are some general-purpose tools that can be built into computers and operating systems that support a variety of protection and security mechanisms. </a:t>
            </a:r>
          </a:p>
          <a:p>
            <a:pPr lvl="1">
              <a:buFont typeface="Arial" pitchFamily="34" charset="0"/>
              <a:buChar char="•"/>
            </a:pPr>
            <a:r>
              <a:rPr lang="en-NZ" dirty="0"/>
              <a:t> In general, we are concerned with the problem of controlling access to computer systems and the information stored in them.</a:t>
            </a:r>
          </a:p>
          <a:p>
            <a:endParaRPr lang="en-NZ" dirty="0"/>
          </a:p>
          <a:p>
            <a:r>
              <a:rPr lang="en-NZ" dirty="0"/>
              <a:t>Much of the work in security and protection as it relates to operating systems can be roughly grouped into four categories:</a:t>
            </a:r>
          </a:p>
          <a:p>
            <a:r>
              <a:rPr lang="en-NZ" b="1" dirty="0"/>
              <a:t>Availability: </a:t>
            </a:r>
          </a:p>
          <a:p>
            <a:pPr lvl="1">
              <a:buFont typeface="Arial" pitchFamily="34" charset="0"/>
              <a:buChar char="•"/>
            </a:pPr>
            <a:r>
              <a:rPr lang="en-NZ" dirty="0"/>
              <a:t> Concerned with protecting the system against interruption</a:t>
            </a:r>
          </a:p>
          <a:p>
            <a:endParaRPr lang="en-NZ" dirty="0"/>
          </a:p>
          <a:p>
            <a:r>
              <a:rPr lang="en-NZ" b="1" dirty="0"/>
              <a:t>Confidentiality: </a:t>
            </a:r>
          </a:p>
          <a:p>
            <a:pPr lvl="1">
              <a:buFont typeface="Arial" pitchFamily="34" charset="0"/>
              <a:buChar char="•"/>
            </a:pPr>
            <a:r>
              <a:rPr lang="en-NZ" b="1" dirty="0"/>
              <a:t> </a:t>
            </a:r>
            <a:r>
              <a:rPr lang="en-NZ" dirty="0"/>
              <a:t>Assures that users cannot read data for which access is unauthorized</a:t>
            </a:r>
          </a:p>
          <a:p>
            <a:endParaRPr lang="en-NZ" dirty="0"/>
          </a:p>
          <a:p>
            <a:r>
              <a:rPr lang="en-NZ" b="1" dirty="0"/>
              <a:t>Data integrity: </a:t>
            </a:r>
          </a:p>
          <a:p>
            <a:pPr lvl="1">
              <a:buFont typeface="Arial" pitchFamily="34" charset="0"/>
              <a:buChar char="•"/>
            </a:pPr>
            <a:r>
              <a:rPr lang="en-NZ" b="1" dirty="0"/>
              <a:t> </a:t>
            </a:r>
            <a:r>
              <a:rPr lang="en-NZ" dirty="0"/>
              <a:t>Protection of data from unauthorized modification</a:t>
            </a:r>
          </a:p>
          <a:p>
            <a:pPr lvl="1">
              <a:buFont typeface="Arial" pitchFamily="34" charset="0"/>
              <a:buChar char="•"/>
            </a:pPr>
            <a:endParaRPr lang="en-NZ" dirty="0"/>
          </a:p>
          <a:p>
            <a:pPr lvl="0">
              <a:buFont typeface="Arial" pitchFamily="34" charset="0"/>
              <a:buNone/>
            </a:pPr>
            <a:r>
              <a:rPr lang="en-NZ" b="1" dirty="0"/>
              <a:t>Authenticity: </a:t>
            </a:r>
          </a:p>
          <a:p>
            <a:pPr lvl="1">
              <a:buFont typeface="Arial" pitchFamily="34" charset="0"/>
              <a:buChar char="•"/>
            </a:pPr>
            <a:r>
              <a:rPr lang="en-NZ" b="1" dirty="0"/>
              <a:t> </a:t>
            </a:r>
            <a:r>
              <a:rPr lang="en-NZ" dirty="0"/>
              <a:t>Concerned with the proper verification of the identity of users and the validity of messages or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A key responsibility of the OS is to manage the various resources available to it (main memory space, I/O devices, processors) and to schedule their use by the various active processes. </a:t>
            </a:r>
          </a:p>
          <a:p>
            <a:endParaRPr lang="en-NZ" dirty="0"/>
          </a:p>
          <a:p>
            <a:r>
              <a:rPr lang="en-NZ" dirty="0"/>
              <a:t>Any resource allocation and scheduling policy must consider three factors:</a:t>
            </a:r>
          </a:p>
          <a:p>
            <a:r>
              <a:rPr lang="en-NZ" b="1" dirty="0"/>
              <a:t>Fairness: </a:t>
            </a:r>
          </a:p>
          <a:p>
            <a:pPr lvl="1">
              <a:buFont typeface="Arial" pitchFamily="34" charset="0"/>
              <a:buChar char="•"/>
            </a:pPr>
            <a:r>
              <a:rPr lang="en-NZ" b="1" dirty="0"/>
              <a:t> </a:t>
            </a:r>
            <a:r>
              <a:rPr lang="en-NZ" dirty="0"/>
              <a:t>Typically, we would like all processes that are competing for the use of a particular resource to be given approximately equal and fair access to that resource. </a:t>
            </a:r>
          </a:p>
          <a:p>
            <a:pPr lvl="1">
              <a:buFont typeface="Arial" pitchFamily="34" charset="0"/>
              <a:buChar char="•"/>
            </a:pPr>
            <a:r>
              <a:rPr lang="en-NZ" dirty="0"/>
              <a:t> This is especially so for jobs of the same class, that is, jobs of similar demands.</a:t>
            </a:r>
          </a:p>
          <a:p>
            <a:pPr lvl="1">
              <a:buFont typeface="Arial" pitchFamily="34" charset="0"/>
              <a:buChar char="•"/>
            </a:pPr>
            <a:endParaRPr lang="en-NZ" dirty="0"/>
          </a:p>
          <a:p>
            <a:r>
              <a:rPr lang="en-NZ" b="1" dirty="0"/>
              <a:t>Differential responsiveness: </a:t>
            </a:r>
          </a:p>
          <a:p>
            <a:pPr lvl="1">
              <a:buFont typeface="Arial" pitchFamily="34" charset="0"/>
              <a:buChar char="•"/>
            </a:pPr>
            <a:r>
              <a:rPr lang="en-NZ" b="1" dirty="0"/>
              <a:t> </a:t>
            </a:r>
            <a:r>
              <a:rPr lang="en-NZ" dirty="0"/>
              <a:t>On the other hand, the OS may need to discriminate among different classes of jobs with different service requirements. </a:t>
            </a:r>
          </a:p>
          <a:p>
            <a:pPr lvl="1">
              <a:buFont typeface="Arial" pitchFamily="34" charset="0"/>
              <a:buChar char="•"/>
            </a:pPr>
            <a:r>
              <a:rPr lang="en-NZ" dirty="0"/>
              <a:t> The OS should attempt to make allocation and scheduling decisions to meet the total set of requirements. </a:t>
            </a:r>
          </a:p>
          <a:p>
            <a:pPr lvl="1">
              <a:buFont typeface="Arial" pitchFamily="34" charset="0"/>
              <a:buChar char="•"/>
            </a:pPr>
            <a:r>
              <a:rPr lang="en-NZ" dirty="0"/>
              <a:t> The OS should also make these decisions dynamically. </a:t>
            </a:r>
          </a:p>
          <a:p>
            <a:pPr lvl="1">
              <a:buFont typeface="Arial" pitchFamily="34" charset="0"/>
              <a:buChar char="•"/>
            </a:pPr>
            <a:r>
              <a:rPr lang="en-NZ" dirty="0"/>
              <a:t> e.g. if a process is waiting for the use of an I/O device, the OS may wish to schedule that process for execution as soon as possible to free up the device for later demands from other processes.</a:t>
            </a:r>
          </a:p>
          <a:p>
            <a:pPr lvl="1">
              <a:buFont typeface="Arial" pitchFamily="34" charset="0"/>
              <a:buChar char="•"/>
            </a:pPr>
            <a:endParaRPr lang="en-NZ" dirty="0"/>
          </a:p>
          <a:p>
            <a:r>
              <a:rPr lang="en-NZ" b="1" dirty="0"/>
              <a:t>Efficiency: </a:t>
            </a:r>
          </a:p>
          <a:p>
            <a:pPr lvl="1">
              <a:buFont typeface="Arial" pitchFamily="34" charset="0"/>
              <a:buChar char="•"/>
            </a:pPr>
            <a:r>
              <a:rPr lang="en-NZ" b="1" dirty="0"/>
              <a:t> </a:t>
            </a:r>
            <a:r>
              <a:rPr lang="en-NZ" dirty="0"/>
              <a:t>The OS should attempt to </a:t>
            </a:r>
          </a:p>
          <a:p>
            <a:pPr lvl="2">
              <a:buFont typeface="Arial" pitchFamily="34" charset="0"/>
              <a:buChar char="•"/>
            </a:pPr>
            <a:r>
              <a:rPr lang="en-NZ" dirty="0"/>
              <a:t> maximize throughput, </a:t>
            </a:r>
          </a:p>
          <a:p>
            <a:pPr lvl="2">
              <a:buFont typeface="Arial" pitchFamily="34" charset="0"/>
              <a:buChar char="•"/>
            </a:pPr>
            <a:r>
              <a:rPr lang="en-NZ" dirty="0"/>
              <a:t> minimize response time, and</a:t>
            </a:r>
          </a:p>
          <a:p>
            <a:pPr lvl="2">
              <a:buFont typeface="Arial" pitchFamily="34" charset="0"/>
              <a:buChar char="•"/>
            </a:pPr>
            <a:r>
              <a:rPr lang="en-NZ" dirty="0"/>
              <a:t> accommodate as many users as possible.</a:t>
            </a:r>
          </a:p>
          <a:p>
            <a:pPr lvl="1">
              <a:buFont typeface="Arial" pitchFamily="34" charset="0"/>
              <a:buChar char="•"/>
            </a:pPr>
            <a:r>
              <a:rPr lang="en-NZ" dirty="0"/>
              <a:t>These criteria conflict; </a:t>
            </a:r>
          </a:p>
          <a:p>
            <a:pPr lvl="1">
              <a:buFont typeface="Arial" pitchFamily="34" charset="0"/>
              <a:buChar char="•"/>
            </a:pPr>
            <a:r>
              <a:rPr lang="en-NZ" dirty="0"/>
              <a:t> Finding the right balance for a particular situation is an ongoing problem for operating system research.</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This figure suggests the major elements of the OS involved in the scheduling of processes and the allocation of resources in a multiprogramming environment. </a:t>
            </a:r>
          </a:p>
          <a:p>
            <a:endParaRPr lang="en-NZ" dirty="0"/>
          </a:p>
          <a:p>
            <a:r>
              <a:rPr lang="en-NZ" dirty="0"/>
              <a:t>The OS maintains a number of queues, each of which is simply a list of processes waiting for some resource.</a:t>
            </a:r>
          </a:p>
          <a:p>
            <a:pPr lvl="0">
              <a:buFont typeface="Arial" pitchFamily="34" charset="0"/>
              <a:buChar char="•"/>
            </a:pPr>
            <a:endParaRPr lang="en-NZ" dirty="0"/>
          </a:p>
          <a:p>
            <a:pPr lvl="0">
              <a:buFont typeface="Arial" pitchFamily="34" charset="0"/>
              <a:buNone/>
            </a:pPr>
            <a:r>
              <a:rPr lang="en-NZ" dirty="0"/>
              <a:t>The short-term queue consists of processes that are in main memory (or at least an essential minimum portion of each is in main memory) and are ready to run as soon as the processor is made available.</a:t>
            </a:r>
          </a:p>
          <a:p>
            <a:pPr lvl="1">
              <a:buFont typeface="Arial" pitchFamily="34" charset="0"/>
              <a:buChar char="•"/>
            </a:pPr>
            <a:r>
              <a:rPr lang="en-NZ" dirty="0"/>
              <a:t> Any one of these processes could use the processor next. </a:t>
            </a:r>
          </a:p>
          <a:p>
            <a:pPr lvl="0">
              <a:buFont typeface="Arial" pitchFamily="34" charset="0"/>
              <a:buNone/>
            </a:pPr>
            <a:endParaRPr lang="en-NZ" dirty="0"/>
          </a:p>
          <a:p>
            <a:pPr lvl="0">
              <a:buFont typeface="Arial" pitchFamily="34" charset="0"/>
              <a:buNone/>
            </a:pPr>
            <a:r>
              <a:rPr lang="en-NZ" dirty="0"/>
              <a:t>It is up to the short-term scheduler, or dispatcher, to pick one.</a:t>
            </a:r>
          </a:p>
          <a:p>
            <a:pPr lvl="1">
              <a:buFont typeface="Arial" pitchFamily="34" charset="0"/>
              <a:buChar char="•"/>
            </a:pPr>
            <a:r>
              <a:rPr lang="en-NZ" dirty="0"/>
              <a:t> A common strategy is to give each process in the queue some time in turn;</a:t>
            </a:r>
          </a:p>
          <a:p>
            <a:pPr lvl="1">
              <a:buFont typeface="Arial" pitchFamily="34" charset="0"/>
              <a:buChar char="•"/>
            </a:pPr>
            <a:r>
              <a:rPr lang="en-NZ" dirty="0"/>
              <a:t> this is referred to as </a:t>
            </a:r>
            <a:r>
              <a:rPr lang="en-NZ" b="1" dirty="0"/>
              <a:t>a round-robin technique</a:t>
            </a:r>
            <a:r>
              <a:rPr lang="en-NZ" dirty="0"/>
              <a:t>.</a:t>
            </a:r>
          </a:p>
          <a:p>
            <a:pPr lvl="1">
              <a:buFont typeface="Arial" pitchFamily="34" charset="0"/>
              <a:buChar char="•"/>
            </a:pPr>
            <a:r>
              <a:rPr lang="en-NZ" baseline="0" dirty="0"/>
              <a:t> </a:t>
            </a:r>
            <a:r>
              <a:rPr lang="en-NZ" dirty="0"/>
              <a:t>Another strategy is to assign priority levels to the various processes, with the scheduler selecting processes in priority order.</a:t>
            </a:r>
          </a:p>
          <a:p>
            <a:pPr lvl="1">
              <a:buFont typeface="Arial" pitchFamily="34" charset="0"/>
              <a:buChar char="•"/>
            </a:pPr>
            <a:endParaRPr lang="en-NZ" dirty="0"/>
          </a:p>
          <a:p>
            <a:pPr lvl="0">
              <a:buFont typeface="Arial" pitchFamily="34" charset="0"/>
              <a:buNone/>
            </a:pPr>
            <a:r>
              <a:rPr lang="en-NZ" dirty="0"/>
              <a:t>The long-term queue is a list of new jobs waiting to use the processor. </a:t>
            </a:r>
          </a:p>
          <a:p>
            <a:pPr lvl="1">
              <a:buFont typeface="Arial" pitchFamily="34" charset="0"/>
              <a:buChar char="•"/>
            </a:pPr>
            <a:r>
              <a:rPr lang="en-NZ" dirty="0"/>
              <a:t> The OS adds jobs to the system by transferring a process from the long-term queue to the short-term queue.</a:t>
            </a:r>
          </a:p>
          <a:p>
            <a:pPr lvl="1">
              <a:buFont typeface="Arial" pitchFamily="34" charset="0"/>
              <a:buChar char="•"/>
            </a:pPr>
            <a:r>
              <a:rPr lang="en-NZ" dirty="0"/>
              <a:t> At that time, a portion of main memory must be allocated to the incoming process. </a:t>
            </a:r>
          </a:p>
          <a:p>
            <a:pPr lvl="1">
              <a:buFont typeface="Arial" pitchFamily="34" charset="0"/>
              <a:buChar char="•"/>
            </a:pPr>
            <a:r>
              <a:rPr lang="en-NZ" dirty="0"/>
              <a:t> Thus, the OS must be sure that it does not overcommit memory or processing time by admitting too many processes to the system.</a:t>
            </a:r>
          </a:p>
          <a:p>
            <a:pPr lvl="0">
              <a:buFont typeface="Arial" pitchFamily="34" charset="0"/>
              <a:buNone/>
            </a:pPr>
            <a:endParaRPr lang="en-NZ" dirty="0"/>
          </a:p>
          <a:p>
            <a:pPr lvl="0">
              <a:buFont typeface="Arial" pitchFamily="34" charset="0"/>
              <a:buNone/>
            </a:pPr>
            <a:r>
              <a:rPr lang="en-NZ" dirty="0"/>
              <a:t>There is an I/O queue for each I/O device.</a:t>
            </a:r>
          </a:p>
          <a:p>
            <a:pPr lvl="1">
              <a:buFont typeface="Arial" pitchFamily="34" charset="0"/>
              <a:buChar char="•"/>
            </a:pPr>
            <a:r>
              <a:rPr lang="en-NZ" dirty="0"/>
              <a:t> More than one process may request the use of the same I/O device.</a:t>
            </a:r>
          </a:p>
          <a:p>
            <a:pPr lvl="1">
              <a:buFont typeface="Arial" pitchFamily="34" charset="0"/>
              <a:buChar char="•"/>
            </a:pPr>
            <a:r>
              <a:rPr lang="en-NZ" dirty="0"/>
              <a:t> All processes waiting to use each device are lined up in that device’s queue.</a:t>
            </a:r>
          </a:p>
          <a:p>
            <a:pPr lvl="1">
              <a:buFont typeface="Arial" pitchFamily="34" charset="0"/>
              <a:buChar char="•"/>
            </a:pPr>
            <a:r>
              <a:rPr lang="en-NZ" dirty="0"/>
              <a:t> Again, the OS must determine which process to assign to an available I/O device.</a:t>
            </a:r>
          </a:p>
          <a:p>
            <a:pPr lvl="1">
              <a:buFont typeface="Arial" pitchFamily="34" charset="0"/>
              <a:buChar char="•"/>
            </a:pPr>
            <a:endParaRPr lang="en-NZ" dirty="0"/>
          </a:p>
          <a:p>
            <a:pPr lvl="0">
              <a:buFont typeface="Arial" pitchFamily="34" charset="0"/>
              <a:buNone/>
            </a:pPr>
            <a:r>
              <a:rPr lang="en-NZ" dirty="0"/>
              <a:t>The OS receives control of the processor at the interrupt handler if an interrupt occurs.</a:t>
            </a:r>
          </a:p>
          <a:p>
            <a:pPr lvl="1">
              <a:buFont typeface="Arial" pitchFamily="34" charset="0"/>
              <a:buChar char="•"/>
            </a:pPr>
            <a:r>
              <a:rPr lang="en-NZ" dirty="0"/>
              <a:t> A process may specifically invoke some operating system service, such as an I/O device handler by means of a service call. </a:t>
            </a:r>
          </a:p>
          <a:p>
            <a:pPr lvl="1">
              <a:buFont typeface="Arial" pitchFamily="34" charset="0"/>
              <a:buChar char="•"/>
            </a:pPr>
            <a:r>
              <a:rPr lang="en-NZ" dirty="0"/>
              <a:t> In this case, a service call handler is the entry point into the OS. In any case, once the interrupt or service call is handled, the short-term scheduler is invoked to pick a process for execution.</a:t>
            </a:r>
          </a:p>
          <a:p>
            <a:pPr lvl="1">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There has been increasing use of the concepts of hierarchical layers and information abstraction. </a:t>
            </a:r>
          </a:p>
          <a:p>
            <a:endParaRPr lang="en-NZ" dirty="0"/>
          </a:p>
          <a:p>
            <a:r>
              <a:rPr lang="en-NZ" dirty="0"/>
              <a:t>The hierarchical structure of a modern OS separates its functions according to their characteristic time scale and their level of abstraction.</a:t>
            </a:r>
          </a:p>
          <a:p>
            <a:endParaRPr lang="en-NZ" dirty="0"/>
          </a:p>
          <a:p>
            <a:r>
              <a:rPr lang="en-NZ" dirty="0"/>
              <a:t>We can view the system as a series of levels. </a:t>
            </a:r>
          </a:p>
          <a:p>
            <a:pPr lvl="1">
              <a:buFont typeface="Arial" pitchFamily="34" charset="0"/>
              <a:buChar char="•"/>
            </a:pPr>
            <a:r>
              <a:rPr lang="en-NZ" dirty="0"/>
              <a:t> Each level performs a related subset of the functions required of the OS. </a:t>
            </a:r>
          </a:p>
          <a:p>
            <a:pPr lvl="1">
              <a:buFont typeface="Arial" pitchFamily="34" charset="0"/>
              <a:buChar char="•"/>
            </a:pPr>
            <a:r>
              <a:rPr lang="en-NZ" dirty="0"/>
              <a:t> It relies on the next lower level to perform more primitive functions and to conceal the details of those functions.</a:t>
            </a:r>
          </a:p>
          <a:p>
            <a:pPr lvl="1">
              <a:buFont typeface="Arial" pitchFamily="34" charset="0"/>
              <a:buChar char="•"/>
            </a:pPr>
            <a:r>
              <a:rPr lang="en-NZ" baseline="0" dirty="0"/>
              <a:t> </a:t>
            </a:r>
            <a:r>
              <a:rPr lang="en-NZ" dirty="0"/>
              <a:t>It provides services to the next higher layer.</a:t>
            </a:r>
          </a:p>
          <a:p>
            <a:pPr lvl="0">
              <a:buFont typeface="Arial" pitchFamily="34" charset="0"/>
              <a:buNone/>
            </a:pPr>
            <a:endParaRPr lang="en-NZ" dirty="0"/>
          </a:p>
          <a:p>
            <a:pPr lvl="0">
              <a:buFont typeface="Arial" pitchFamily="34" charset="0"/>
              <a:buNone/>
            </a:pPr>
            <a:r>
              <a:rPr lang="en-NZ" dirty="0"/>
              <a:t> Ideally, the levels should be defined so that changes in one level do not require changes in other levels.</a:t>
            </a:r>
          </a:p>
          <a:p>
            <a:pPr lvl="1">
              <a:buFont typeface="Arial" pitchFamily="34" charset="0"/>
              <a:buNone/>
            </a:pPr>
            <a:r>
              <a:rPr lang="en-NZ" dirty="0"/>
              <a:t>Thus, we have decomposed one problem into a number of more manageable subproblems.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NZ" b="1" dirty="0"/>
              <a:t>NON OS Levels</a:t>
            </a:r>
          </a:p>
          <a:p>
            <a:endParaRPr lang="en-NZ" b="1" dirty="0"/>
          </a:p>
          <a:p>
            <a:r>
              <a:rPr lang="en-NZ" b="1" dirty="0"/>
              <a:t>Level 1: </a:t>
            </a:r>
            <a:r>
              <a:rPr lang="en-NZ" dirty="0"/>
              <a:t>Consists of electronic circuits, </a:t>
            </a:r>
          </a:p>
          <a:p>
            <a:pPr lvl="1">
              <a:buFont typeface="Arial" pitchFamily="34" charset="0"/>
              <a:buChar char="•"/>
            </a:pPr>
            <a:r>
              <a:rPr lang="en-NZ" dirty="0"/>
              <a:t> the objects that are dealt with are registers, memory cells, and logic gates. </a:t>
            </a:r>
          </a:p>
          <a:p>
            <a:pPr lvl="1">
              <a:buFont typeface="Arial" pitchFamily="34" charset="0"/>
              <a:buChar char="•"/>
            </a:pPr>
            <a:r>
              <a:rPr lang="en-NZ" dirty="0"/>
              <a:t> The operations defined on these objects are actions, such as clearing a register or reading a memory location.</a:t>
            </a:r>
          </a:p>
          <a:p>
            <a:pPr lvl="1">
              <a:buFont typeface="Arial" pitchFamily="34" charset="0"/>
              <a:buChar char="•"/>
            </a:pPr>
            <a:endParaRPr lang="en-NZ" dirty="0"/>
          </a:p>
          <a:p>
            <a:r>
              <a:rPr lang="en-NZ" b="1" dirty="0"/>
              <a:t>Level 2: </a:t>
            </a:r>
            <a:r>
              <a:rPr lang="en-NZ" dirty="0"/>
              <a:t>The processor’s instruction set. </a:t>
            </a:r>
          </a:p>
          <a:p>
            <a:pPr lvl="1">
              <a:buFont typeface="Arial" pitchFamily="34" charset="0"/>
              <a:buChar char="•"/>
            </a:pPr>
            <a:r>
              <a:rPr lang="en-NZ" dirty="0"/>
              <a:t> The operations at this level are those allowed in the machine language instruction set, such as add, subtract, load, and store.</a:t>
            </a:r>
          </a:p>
          <a:p>
            <a:pPr lvl="1">
              <a:buFont typeface="Arial" pitchFamily="34" charset="0"/>
              <a:buChar char="•"/>
            </a:pPr>
            <a:endParaRPr lang="en-NZ" dirty="0"/>
          </a:p>
          <a:p>
            <a:r>
              <a:rPr lang="en-NZ" b="1" dirty="0"/>
              <a:t>Level 3: </a:t>
            </a:r>
            <a:r>
              <a:rPr lang="en-NZ" dirty="0"/>
              <a:t>Adds the concept of a procedure or subroutine, plus the call/return operations.</a:t>
            </a:r>
          </a:p>
          <a:p>
            <a:endParaRPr lang="en-NZ" dirty="0"/>
          </a:p>
          <a:p>
            <a:r>
              <a:rPr lang="en-NZ" b="1" dirty="0"/>
              <a:t>Level 4: </a:t>
            </a:r>
            <a:r>
              <a:rPr lang="en-NZ" dirty="0"/>
              <a:t>Introduces interrupts, which cause the processor to save the current context and invoke an interrupt-handling routine.</a:t>
            </a:r>
          </a:p>
          <a:p>
            <a:endParaRPr lang="en-NZ" dirty="0"/>
          </a:p>
          <a:p>
            <a:r>
              <a:rPr lang="en-NZ" b="1" dirty="0"/>
              <a:t>LEVELS INVOLVING A SINGLE PROCESSOR</a:t>
            </a:r>
          </a:p>
          <a:p>
            <a:endParaRPr lang="en-US" dirty="0"/>
          </a:p>
          <a:p>
            <a:r>
              <a:rPr lang="en-NZ" b="1" dirty="0"/>
              <a:t>Level 5: </a:t>
            </a:r>
            <a:r>
              <a:rPr lang="en-NZ" dirty="0"/>
              <a:t>The notion of a process as a program in execution is introduced at this level.</a:t>
            </a:r>
          </a:p>
          <a:p>
            <a:pPr lvl="1">
              <a:buFont typeface="Arial" pitchFamily="34" charset="0"/>
              <a:buChar char="•"/>
            </a:pPr>
            <a:r>
              <a:rPr lang="en-NZ" dirty="0"/>
              <a:t> The fundamental requirements on the OS to support multiple processes include the ability to suspend and resume processes.</a:t>
            </a:r>
          </a:p>
          <a:p>
            <a:pPr lvl="1">
              <a:buFont typeface="Arial" pitchFamily="34" charset="0"/>
              <a:buChar char="•"/>
            </a:pPr>
            <a:r>
              <a:rPr lang="en-NZ" dirty="0"/>
              <a:t> Requires saving hardware registers so that execution can be switched from one process to another.</a:t>
            </a:r>
          </a:p>
          <a:p>
            <a:pPr lvl="1">
              <a:buFont typeface="Arial" pitchFamily="34" charset="0"/>
              <a:buChar char="•"/>
            </a:pPr>
            <a:r>
              <a:rPr lang="en-NZ" dirty="0"/>
              <a:t> In addition, if processes need to cooperate, then some method of synchronization is needed. </a:t>
            </a:r>
          </a:p>
          <a:p>
            <a:pPr lvl="0">
              <a:buFont typeface="Arial" pitchFamily="34" charset="0"/>
              <a:buNone/>
            </a:pPr>
            <a:endParaRPr lang="en-NZ" dirty="0"/>
          </a:p>
          <a:p>
            <a:pPr lvl="0">
              <a:buFont typeface="Arial" pitchFamily="34" charset="0"/>
              <a:buNone/>
            </a:pPr>
            <a:r>
              <a:rPr lang="en-NZ" b="1" dirty="0"/>
              <a:t>Level 6: </a:t>
            </a:r>
            <a:r>
              <a:rPr lang="en-NZ" dirty="0"/>
              <a:t>Deals with the secondary storage devices of the computer. </a:t>
            </a:r>
          </a:p>
          <a:p>
            <a:pPr lvl="1">
              <a:buFont typeface="Arial" pitchFamily="34" charset="0"/>
              <a:buChar char="•"/>
            </a:pPr>
            <a:r>
              <a:rPr lang="en-NZ" dirty="0"/>
              <a:t> At this level, the functions of positioning the read/write heads and the actual transfer of blocks of data occur. </a:t>
            </a:r>
          </a:p>
          <a:p>
            <a:pPr lvl="1">
              <a:buFont typeface="Arial" pitchFamily="34" charset="0"/>
              <a:buChar char="•"/>
            </a:pPr>
            <a:r>
              <a:rPr lang="en-NZ" dirty="0"/>
              <a:t> Level 6 relies on level 5 to schedule the operation and to notify the requesting process of completion of an operation. </a:t>
            </a:r>
          </a:p>
          <a:p>
            <a:pPr lvl="1">
              <a:buFont typeface="Arial" pitchFamily="34" charset="0"/>
              <a:buChar char="•"/>
            </a:pPr>
            <a:r>
              <a:rPr lang="en-NZ" dirty="0"/>
              <a:t> Higher levels are concerned with the address of the needed data on the disk and provide a request for the appropriate block to a device driver at level 5.</a:t>
            </a:r>
          </a:p>
          <a:p>
            <a:pPr lvl="1">
              <a:buFont typeface="Arial" pitchFamily="34" charset="0"/>
              <a:buChar char="•"/>
            </a:pPr>
            <a:endParaRPr lang="en-NZ" dirty="0"/>
          </a:p>
          <a:p>
            <a:r>
              <a:rPr lang="en-NZ" b="1" dirty="0"/>
              <a:t>Level 7: </a:t>
            </a:r>
            <a:r>
              <a:rPr lang="en-NZ" dirty="0"/>
              <a:t>Creates a logical address space for processes.</a:t>
            </a:r>
          </a:p>
          <a:p>
            <a:pPr lvl="1">
              <a:buFont typeface="Arial" pitchFamily="34" charset="0"/>
              <a:buChar char="•"/>
            </a:pPr>
            <a:r>
              <a:rPr lang="en-NZ" dirty="0"/>
              <a:t> This level organizes the virtual address space into blocks that can be moved between main memory and secondary memory.</a:t>
            </a:r>
          </a:p>
          <a:p>
            <a:pPr lvl="1">
              <a:buFont typeface="Arial" pitchFamily="34" charset="0"/>
              <a:buChar char="•"/>
            </a:pPr>
            <a:r>
              <a:rPr lang="en-NZ" dirty="0"/>
              <a:t> Three schemes are in common use: </a:t>
            </a:r>
          </a:p>
          <a:p>
            <a:pPr lvl="2">
              <a:buFont typeface="Arial" pitchFamily="34" charset="0"/>
              <a:buChar char="•"/>
            </a:pPr>
            <a:r>
              <a:rPr lang="en-NZ" dirty="0"/>
              <a:t> using fixed-size pages, </a:t>
            </a:r>
          </a:p>
          <a:p>
            <a:pPr lvl="2">
              <a:buFont typeface="Arial" pitchFamily="34" charset="0"/>
              <a:buChar char="•"/>
            </a:pPr>
            <a:r>
              <a:rPr lang="en-NZ" dirty="0"/>
              <a:t> using variable-length segments, and </a:t>
            </a:r>
          </a:p>
          <a:p>
            <a:pPr lvl="2">
              <a:buFont typeface="Arial" pitchFamily="34" charset="0"/>
              <a:buChar char="•"/>
            </a:pPr>
            <a:r>
              <a:rPr lang="en-NZ" dirty="0"/>
              <a:t> using both.</a:t>
            </a:r>
          </a:p>
          <a:p>
            <a:pPr lvl="1">
              <a:buFont typeface="Arial" pitchFamily="34" charset="0"/>
              <a:buChar char="•"/>
            </a:pPr>
            <a:r>
              <a:rPr lang="en-NZ" dirty="0"/>
              <a:t>When a needed block is not in main memory, logic at this level requests a transfer from level 6.</a:t>
            </a:r>
          </a:p>
          <a:p>
            <a:pPr lvl="1">
              <a:buFont typeface="Arial" pitchFamily="34" charset="0"/>
              <a:buChar char="•"/>
            </a:pPr>
            <a:endParaRPr lang="en-NZ" dirty="0"/>
          </a:p>
          <a:p>
            <a:pPr lvl="0">
              <a:buFont typeface="Arial" pitchFamily="34" charset="0"/>
              <a:buNone/>
            </a:pPr>
            <a:r>
              <a:rPr lang="en-NZ" b="1" dirty="0"/>
              <a:t>MULTIPROCESSOR LEVELS</a:t>
            </a:r>
          </a:p>
          <a:p>
            <a:pPr lvl="0">
              <a:buFont typeface="Arial" pitchFamily="34" charset="0"/>
              <a:buNone/>
            </a:pPr>
            <a:r>
              <a:rPr lang="en-NZ" b="1" dirty="0"/>
              <a:t>Level 8: </a:t>
            </a:r>
            <a:r>
              <a:rPr lang="en-NZ" b="0" dirty="0"/>
              <a:t>Deals with the communication of information and messages between processes.</a:t>
            </a:r>
          </a:p>
          <a:p>
            <a:pPr lvl="1">
              <a:buFont typeface="Arial" pitchFamily="34" charset="0"/>
              <a:buChar char="•"/>
            </a:pPr>
            <a:r>
              <a:rPr lang="en-NZ" b="0" dirty="0"/>
              <a:t> This level deals with a richer sharing of information.</a:t>
            </a:r>
          </a:p>
          <a:p>
            <a:pPr lvl="1">
              <a:buFont typeface="Arial" pitchFamily="34" charset="0"/>
              <a:buChar char="•"/>
            </a:pPr>
            <a:r>
              <a:rPr lang="en-NZ" b="0" dirty="0"/>
              <a:t> One of the most powerful tools for this purpose is the pipe, which is a logical channel for the flow of data between processes.</a:t>
            </a:r>
          </a:p>
          <a:p>
            <a:pPr lvl="1">
              <a:buFont typeface="Arial" pitchFamily="34" charset="0"/>
              <a:buChar char="•"/>
            </a:pPr>
            <a:r>
              <a:rPr lang="en-NZ" b="0" dirty="0"/>
              <a:t> A pipe is defined with its output from one process and its input into another process. </a:t>
            </a:r>
          </a:p>
          <a:p>
            <a:pPr lvl="1">
              <a:buFont typeface="Arial" pitchFamily="34" charset="0"/>
              <a:buChar char="•"/>
            </a:pPr>
            <a:r>
              <a:rPr lang="en-NZ" b="0" dirty="0"/>
              <a:t> It can also be used to link external devices or files to processes. </a:t>
            </a:r>
          </a:p>
          <a:p>
            <a:pPr lvl="1">
              <a:buFont typeface="Arial" pitchFamily="34" charset="0"/>
              <a:buChar char="•"/>
            </a:pPr>
            <a:endParaRPr lang="en-NZ" b="0" dirty="0"/>
          </a:p>
          <a:p>
            <a:pPr lvl="0">
              <a:buFont typeface="Arial" pitchFamily="34" charset="0"/>
              <a:buNone/>
            </a:pPr>
            <a:r>
              <a:rPr lang="en-NZ" b="1" dirty="0"/>
              <a:t>Level 9: </a:t>
            </a:r>
            <a:r>
              <a:rPr lang="en-NZ" b="0" dirty="0"/>
              <a:t>Supports the long-term storage of named files.</a:t>
            </a:r>
          </a:p>
          <a:p>
            <a:pPr lvl="1">
              <a:buFont typeface="Arial" pitchFamily="34" charset="0"/>
              <a:buChar char="•"/>
            </a:pPr>
            <a:r>
              <a:rPr lang="en-NZ" b="0" dirty="0"/>
              <a:t> At this level, the data on secondary storage are viewed in terms of abstract, variable-length entities.</a:t>
            </a:r>
          </a:p>
          <a:p>
            <a:pPr lvl="0">
              <a:buFont typeface="Arial" pitchFamily="34" charset="0"/>
              <a:buNone/>
            </a:pPr>
            <a:endParaRPr lang="en-NZ" b="0" dirty="0"/>
          </a:p>
          <a:p>
            <a:pPr lvl="0">
              <a:buFont typeface="Arial" pitchFamily="34" charset="0"/>
              <a:buNone/>
            </a:pPr>
            <a:r>
              <a:rPr lang="en-NZ" b="1" dirty="0"/>
              <a:t>Level 10: </a:t>
            </a:r>
            <a:r>
              <a:rPr lang="en-NZ" b="0" dirty="0"/>
              <a:t>Provides access to external devices using standardized interfaces.</a:t>
            </a:r>
          </a:p>
          <a:p>
            <a:pPr lvl="0">
              <a:buFont typeface="Arial" pitchFamily="34" charset="0"/>
              <a:buNone/>
            </a:pPr>
            <a:endParaRPr lang="en-NZ" b="0" dirty="0"/>
          </a:p>
          <a:p>
            <a:pPr lvl="0">
              <a:buFont typeface="Arial" pitchFamily="34" charset="0"/>
              <a:buNone/>
            </a:pPr>
            <a:r>
              <a:rPr lang="en-NZ" b="1" dirty="0"/>
              <a:t>Level 11: </a:t>
            </a:r>
            <a:r>
              <a:rPr lang="en-NZ" b="0" dirty="0"/>
              <a:t>Is responsible for maintaining the association between the external and internal identifiers of the system’s resources and objects. </a:t>
            </a:r>
          </a:p>
          <a:p>
            <a:pPr lvl="1">
              <a:buFont typeface="Arial" pitchFamily="34" charset="0"/>
              <a:buChar char="•"/>
            </a:pPr>
            <a:r>
              <a:rPr lang="en-NZ" b="0" dirty="0"/>
              <a:t> The external identifier is a name that can be employed by an application or user.</a:t>
            </a:r>
          </a:p>
          <a:p>
            <a:pPr lvl="1">
              <a:buFont typeface="Arial" pitchFamily="34" charset="0"/>
              <a:buChar char="•"/>
            </a:pPr>
            <a:r>
              <a:rPr lang="en-NZ" b="0" dirty="0"/>
              <a:t> The internal identifier is an address or other indicator that can be used by lower levels of the OS to locate and control an object.</a:t>
            </a:r>
          </a:p>
          <a:p>
            <a:pPr lvl="1">
              <a:buFont typeface="Arial" pitchFamily="34" charset="0"/>
              <a:buChar char="•"/>
            </a:pPr>
            <a:r>
              <a:rPr lang="en-NZ" b="0" dirty="0"/>
              <a:t> These associations are maintained in a directory. </a:t>
            </a:r>
          </a:p>
          <a:p>
            <a:pPr lvl="1">
              <a:buFont typeface="Arial" pitchFamily="34" charset="0"/>
              <a:buChar char="•"/>
            </a:pPr>
            <a:r>
              <a:rPr lang="en-NZ" b="0" dirty="0"/>
              <a:t> Entries include not only external/internal mapping, but also characteristics such as access rights.</a:t>
            </a:r>
          </a:p>
          <a:p>
            <a:pPr lvl="1">
              <a:buFont typeface="Arial" pitchFamily="34" charset="0"/>
              <a:buChar char="•"/>
            </a:pPr>
            <a:endParaRPr lang="en-NZ" b="0" dirty="0"/>
          </a:p>
          <a:p>
            <a:pPr lvl="0">
              <a:buFont typeface="Arial" pitchFamily="34" charset="0"/>
              <a:buNone/>
            </a:pPr>
            <a:r>
              <a:rPr lang="en-NZ" b="1" dirty="0"/>
              <a:t>Level 12: </a:t>
            </a:r>
            <a:r>
              <a:rPr lang="en-NZ" b="0" dirty="0"/>
              <a:t>Provides a full-featured facility for the support of processes. </a:t>
            </a:r>
          </a:p>
          <a:p>
            <a:pPr lvl="1">
              <a:buFont typeface="Arial" pitchFamily="34" charset="0"/>
              <a:buChar char="•"/>
            </a:pPr>
            <a:r>
              <a:rPr lang="en-NZ" b="0" dirty="0"/>
              <a:t> This goes far beyond what is provided at level 5.At level 5, only the processor register contents associated with a process are maintained, plus the logic for dispatching processes.</a:t>
            </a:r>
          </a:p>
          <a:p>
            <a:pPr lvl="1">
              <a:buFont typeface="Arial" pitchFamily="34" charset="0"/>
              <a:buChar char="•"/>
            </a:pPr>
            <a:r>
              <a:rPr lang="en-NZ" b="0" dirty="0"/>
              <a:t> At level 12, all of the information needed for the orderly management of processes is supported.</a:t>
            </a:r>
          </a:p>
          <a:p>
            <a:pPr lvl="1">
              <a:buFont typeface="Arial" pitchFamily="34" charset="0"/>
              <a:buChar char="•"/>
            </a:pPr>
            <a:r>
              <a:rPr lang="en-NZ" b="0" dirty="0"/>
              <a:t> This includes the virtual address space of the process, a list of objects and processes with which it may interact and the constraints of that interaction, parameters passed to the process upon creation, and any other characteristics of the process that might be used by the OS to control the process.</a:t>
            </a:r>
          </a:p>
          <a:p>
            <a:pPr lvl="0">
              <a:buFont typeface="Arial" pitchFamily="34" charset="0"/>
              <a:buNone/>
            </a:pPr>
            <a:endParaRPr lang="en-NZ" b="0" dirty="0"/>
          </a:p>
          <a:p>
            <a:pPr lvl="0">
              <a:buFont typeface="Arial" pitchFamily="34" charset="0"/>
              <a:buNone/>
            </a:pPr>
            <a:r>
              <a:rPr lang="en-NZ" b="1" dirty="0"/>
              <a:t>Level 13: </a:t>
            </a:r>
            <a:r>
              <a:rPr lang="en-NZ" b="0" dirty="0"/>
              <a:t>Provides an interface to the OS for the user. </a:t>
            </a:r>
          </a:p>
          <a:p>
            <a:pPr lvl="1">
              <a:buFont typeface="Arial" pitchFamily="34" charset="0"/>
              <a:buChar char="•"/>
            </a:pPr>
            <a:r>
              <a:rPr lang="en-NZ" b="0" dirty="0"/>
              <a:t> It is referred to as the shell because it separates the user from OS details and presents the OS simply as a collection of services. </a:t>
            </a:r>
          </a:p>
          <a:p>
            <a:pPr lvl="1">
              <a:buFont typeface="Arial" pitchFamily="34" charset="0"/>
              <a:buChar char="•"/>
            </a:pPr>
            <a:r>
              <a:rPr lang="en-NZ" b="0" dirty="0"/>
              <a:t> The shell accepts user commands or job control statements, interprets these, and creates and controls processes as needed. </a:t>
            </a:r>
          </a:p>
          <a:p>
            <a:pPr lvl="1">
              <a:buFont typeface="Arial" pitchFamily="34" charset="0"/>
              <a:buChar char="•"/>
            </a:pPr>
            <a:r>
              <a:rPr lang="en-NZ" b="0" dirty="0"/>
              <a:t> e.g. the interface at this level could be implemented in a graphical manner, providing the user with commands through a list presented as a menu and displaying results using graphical output to a specific device such as a screen.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rate of change in the demands on operating systems requires not just modifications and enhancements to existing architectures but new ways of organizing the OS. </a:t>
            </a:r>
          </a:p>
          <a:p>
            <a:endParaRPr lang="en-NZ" dirty="0"/>
          </a:p>
          <a:p>
            <a:r>
              <a:rPr lang="en-NZ" dirty="0"/>
              <a:t>A wide range of different approaches and design elements has been tried in both experimental and commercial operating systems, but much of the work fits into the following categories:</a:t>
            </a:r>
          </a:p>
          <a:p>
            <a:pPr lvl="1"/>
            <a:r>
              <a:rPr lang="en-NZ" dirty="0"/>
              <a:t>• Microkernel architecture</a:t>
            </a:r>
          </a:p>
          <a:p>
            <a:pPr lvl="1"/>
            <a:r>
              <a:rPr lang="en-NZ" dirty="0"/>
              <a:t>• Multithreading</a:t>
            </a:r>
          </a:p>
          <a:p>
            <a:pPr lvl="1"/>
            <a:r>
              <a:rPr lang="en-NZ" dirty="0"/>
              <a:t>• Symmetric multiprocessing</a:t>
            </a:r>
          </a:p>
          <a:p>
            <a:pPr lvl="1"/>
            <a:r>
              <a:rPr lang="en-NZ" dirty="0"/>
              <a:t>• Distributed operating systems</a:t>
            </a:r>
          </a:p>
          <a:p>
            <a:pPr lvl="1"/>
            <a:r>
              <a:rPr lang="en-NZ" dirty="0"/>
              <a:t>• Object-oriented design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Most operating systems, until recently, featured a large monolithic kernel.</a:t>
            </a:r>
          </a:p>
          <a:p>
            <a:pPr lvl="1">
              <a:buFont typeface="Arial" pitchFamily="34" charset="0"/>
              <a:buChar char="•"/>
            </a:pPr>
            <a:r>
              <a:rPr lang="en-NZ" dirty="0"/>
              <a:t> Most of what is thought of as OS functionality is provided in these large kernels, including </a:t>
            </a:r>
          </a:p>
          <a:p>
            <a:pPr lvl="2">
              <a:buFont typeface="Arial" pitchFamily="34" charset="0"/>
              <a:buChar char="•"/>
            </a:pPr>
            <a:r>
              <a:rPr lang="en-NZ" dirty="0"/>
              <a:t> scheduling, </a:t>
            </a:r>
          </a:p>
          <a:p>
            <a:pPr lvl="2">
              <a:buFont typeface="Arial" pitchFamily="34" charset="0"/>
              <a:buChar char="•"/>
            </a:pPr>
            <a:r>
              <a:rPr lang="en-NZ" dirty="0"/>
              <a:t> file system, </a:t>
            </a:r>
          </a:p>
          <a:p>
            <a:pPr lvl="2">
              <a:buFont typeface="Arial" pitchFamily="34" charset="0"/>
              <a:buChar char="•"/>
            </a:pPr>
            <a:r>
              <a:rPr lang="en-NZ" dirty="0"/>
              <a:t> networking, </a:t>
            </a:r>
          </a:p>
          <a:p>
            <a:pPr lvl="2">
              <a:buFont typeface="Arial" pitchFamily="34" charset="0"/>
              <a:buChar char="•"/>
            </a:pPr>
            <a:r>
              <a:rPr lang="en-NZ" dirty="0"/>
              <a:t> device drivers, </a:t>
            </a:r>
          </a:p>
          <a:p>
            <a:pPr lvl="2">
              <a:buFont typeface="Arial" pitchFamily="34" charset="0"/>
              <a:buChar char="•"/>
            </a:pPr>
            <a:r>
              <a:rPr lang="en-NZ" dirty="0"/>
              <a:t>memory management,</a:t>
            </a:r>
          </a:p>
          <a:p>
            <a:pPr lvl="2">
              <a:buFont typeface="Arial" pitchFamily="34" charset="0"/>
              <a:buChar char="•"/>
            </a:pPr>
            <a:r>
              <a:rPr lang="en-NZ" dirty="0"/>
              <a:t> and more.</a:t>
            </a:r>
          </a:p>
          <a:p>
            <a:pPr lvl="1">
              <a:buFont typeface="Arial" pitchFamily="34" charset="0"/>
              <a:buChar char="•"/>
            </a:pPr>
            <a:r>
              <a:rPr lang="en-NZ" dirty="0"/>
              <a:t>Typically, a monolithic kernel is implemented as a single process, with all elements sharing the same address space.</a:t>
            </a:r>
          </a:p>
          <a:p>
            <a:endParaRPr lang="en-NZ" dirty="0"/>
          </a:p>
          <a:p>
            <a:r>
              <a:rPr lang="en-NZ" dirty="0"/>
              <a:t>A microkernel architecture assigns only a few essential functions to the kernel, including </a:t>
            </a:r>
          </a:p>
          <a:p>
            <a:pPr lvl="1">
              <a:buFont typeface="Arial" pitchFamily="34" charset="0"/>
              <a:buChar char="•"/>
            </a:pPr>
            <a:r>
              <a:rPr lang="en-NZ" dirty="0"/>
              <a:t> address spaces, </a:t>
            </a:r>
          </a:p>
          <a:p>
            <a:pPr lvl="1">
              <a:buFont typeface="Arial" pitchFamily="34" charset="0"/>
              <a:buChar char="•"/>
            </a:pPr>
            <a:r>
              <a:rPr lang="en-NZ" dirty="0"/>
              <a:t> interprocess communication (IPC), and </a:t>
            </a:r>
          </a:p>
          <a:p>
            <a:pPr lvl="1">
              <a:buFont typeface="Arial" pitchFamily="34" charset="0"/>
              <a:buChar char="•"/>
            </a:pPr>
            <a:r>
              <a:rPr lang="en-NZ" dirty="0"/>
              <a:t> basic scheduling. </a:t>
            </a:r>
          </a:p>
          <a:p>
            <a:pPr lvl="0">
              <a:buFont typeface="Arial" pitchFamily="34" charset="0"/>
              <a:buNone/>
            </a:pPr>
            <a:endParaRPr lang="en-NZ" dirty="0"/>
          </a:p>
          <a:p>
            <a:pPr lvl="0">
              <a:buFont typeface="Arial" pitchFamily="34" charset="0"/>
              <a:buNone/>
            </a:pPr>
            <a:r>
              <a:rPr lang="en-NZ" dirty="0"/>
              <a:t>Other OS services are provided by processes, sometimes called servers, that run in user mode and are treated like any other application by the microkernel.</a:t>
            </a:r>
          </a:p>
          <a:p>
            <a:pPr lvl="1">
              <a:buFont typeface="Arial" pitchFamily="34" charset="0"/>
              <a:buChar char="•"/>
            </a:pPr>
            <a:r>
              <a:rPr lang="en-NZ" dirty="0"/>
              <a:t> This approach decouples kernel and server development.</a:t>
            </a:r>
          </a:p>
          <a:p>
            <a:pPr lvl="1">
              <a:buFont typeface="Arial" pitchFamily="34" charset="0"/>
              <a:buChar char="•"/>
            </a:pPr>
            <a:r>
              <a:rPr lang="en-NZ" dirty="0"/>
              <a:t> Servers may be customized to specific application or environment requirements.</a:t>
            </a:r>
          </a:p>
          <a:p>
            <a:pPr lvl="1">
              <a:buFont typeface="Arial" pitchFamily="34" charset="0"/>
              <a:buChar char="•"/>
            </a:pPr>
            <a:endParaRPr lang="en-NZ" dirty="0"/>
          </a:p>
          <a:p>
            <a:r>
              <a:rPr lang="en-NZ" dirty="0"/>
              <a:t>The microkernel approach simplifies implementation, provides flexibility, and is well suited to a distributed environment. </a:t>
            </a:r>
          </a:p>
          <a:p>
            <a:pPr lvl="1">
              <a:buFont typeface="Arial" pitchFamily="34" charset="0"/>
              <a:buChar char="•"/>
            </a:pPr>
            <a:r>
              <a:rPr lang="en-NZ" dirty="0"/>
              <a:t> In essence, a microkernel interacts with local and remote server processes in the same way, facilitating construction of distributed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Multithreading is a technique in which a process, executing an application, is divided into threads that can run concurrently.</a:t>
            </a:r>
          </a:p>
          <a:p>
            <a:endParaRPr lang="en-NZ" dirty="0"/>
          </a:p>
          <a:p>
            <a:r>
              <a:rPr lang="en-NZ" dirty="0"/>
              <a:t>We can make the following distinction:</a:t>
            </a:r>
          </a:p>
          <a:p>
            <a:r>
              <a:rPr lang="en-NZ" b="1" dirty="0"/>
              <a:t>Thread: </a:t>
            </a:r>
            <a:r>
              <a:rPr lang="en-NZ" dirty="0"/>
              <a:t>A dispatchable unit of work. </a:t>
            </a:r>
          </a:p>
          <a:p>
            <a:pPr lvl="1">
              <a:buFont typeface="Arial" pitchFamily="34" charset="0"/>
              <a:buChar char="•"/>
            </a:pPr>
            <a:r>
              <a:rPr lang="en-NZ" dirty="0"/>
              <a:t> It includes a processor context (which includes the program counter and stack pointer) and its own data area for a stack (to enable subroutine branching).</a:t>
            </a:r>
          </a:p>
          <a:p>
            <a:pPr lvl="1">
              <a:buFont typeface="Arial" pitchFamily="34" charset="0"/>
              <a:buChar char="•"/>
            </a:pPr>
            <a:r>
              <a:rPr lang="en-NZ" dirty="0"/>
              <a:t> A thread executes sequentially and is interruptible so that the processor can turn to another thread.</a:t>
            </a:r>
          </a:p>
          <a:p>
            <a:pPr lvl="1">
              <a:buFont typeface="Arial" pitchFamily="34" charset="0"/>
              <a:buNone/>
            </a:pPr>
            <a:endParaRPr lang="en-NZ" dirty="0"/>
          </a:p>
          <a:p>
            <a:pPr lvl="0">
              <a:buFont typeface="Arial" pitchFamily="34" charset="0"/>
              <a:buNone/>
            </a:pPr>
            <a:r>
              <a:rPr lang="en-NZ" b="1" dirty="0"/>
              <a:t>Process: </a:t>
            </a:r>
            <a:r>
              <a:rPr lang="en-NZ" dirty="0"/>
              <a:t>A collection of one or more threads and associated system resources (such as memory containing both code and data, open files, and devices). </a:t>
            </a:r>
          </a:p>
          <a:p>
            <a:pPr lvl="1">
              <a:buFont typeface="Arial" pitchFamily="34" charset="0"/>
              <a:buChar char="•"/>
            </a:pPr>
            <a:r>
              <a:rPr lang="en-NZ" dirty="0"/>
              <a:t> This corresponds closely to the concept of a program in execution.</a:t>
            </a:r>
          </a:p>
          <a:p>
            <a:pPr lvl="1">
              <a:buFont typeface="Arial" pitchFamily="34" charset="0"/>
              <a:buChar char="•"/>
            </a:pPr>
            <a:r>
              <a:rPr lang="en-NZ" dirty="0"/>
              <a:t> By breaking a single application into multiple threads, the programmer has great control over the modularity of the application and the timing of application-related events.</a:t>
            </a:r>
          </a:p>
          <a:p>
            <a:pPr lvl="0">
              <a:buFont typeface="Arial" pitchFamily="34" charset="0"/>
              <a:buNone/>
            </a:pPr>
            <a:r>
              <a:rPr lang="en-NZ" dirty="0"/>
              <a:t>Multithreading is useful for applications that perform a number of essentially</a:t>
            </a:r>
          </a:p>
          <a:p>
            <a:pPr lvl="0">
              <a:buFont typeface="Arial" pitchFamily="34" charset="0"/>
              <a:buNone/>
            </a:pPr>
            <a:r>
              <a:rPr lang="en-NZ" dirty="0"/>
              <a:t>independent tasks that do not need to be serialized.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Program development:</a:t>
            </a:r>
          </a:p>
          <a:p>
            <a:pPr lvl="1">
              <a:buFont typeface="Arial" pitchFamily="34" charset="0"/>
              <a:buChar char="•"/>
            </a:pPr>
            <a:r>
              <a:rPr lang="en-NZ" dirty="0"/>
              <a:t> The OS provides a variety of facilities and services, such as editors and debuggers, to assist the programmer in creating programs.</a:t>
            </a:r>
          </a:p>
          <a:p>
            <a:pPr lvl="1">
              <a:buFont typeface="Arial" pitchFamily="34" charset="0"/>
              <a:buChar char="•"/>
            </a:pPr>
            <a:r>
              <a:rPr lang="en-NZ" dirty="0"/>
              <a:t> Typically, these services are in the form of utility programs that, while not strictly part of the core of the OS, are supplied with the OS and are referred to as application program development tools.</a:t>
            </a:r>
          </a:p>
          <a:p>
            <a:pPr lvl="0">
              <a:buFont typeface="Arial" pitchFamily="34" charset="0"/>
              <a:buNone/>
            </a:pPr>
            <a:endParaRPr lang="en-NZ" dirty="0"/>
          </a:p>
          <a:p>
            <a:pPr lvl="0">
              <a:buFont typeface="Arial" pitchFamily="34" charset="0"/>
              <a:buNone/>
            </a:pPr>
            <a:r>
              <a:rPr lang="en-NZ" b="1" dirty="0"/>
              <a:t>Program execution: </a:t>
            </a:r>
          </a:p>
          <a:p>
            <a:pPr lvl="1">
              <a:buFont typeface="Arial" pitchFamily="34" charset="0"/>
              <a:buChar char="•"/>
            </a:pPr>
            <a:r>
              <a:rPr lang="en-NZ" b="1" dirty="0"/>
              <a:t> </a:t>
            </a:r>
            <a:r>
              <a:rPr lang="en-NZ" dirty="0"/>
              <a:t>A number of steps need to be performed to execute a program. </a:t>
            </a:r>
          </a:p>
          <a:p>
            <a:pPr lvl="1">
              <a:buFont typeface="Arial" pitchFamily="34" charset="0"/>
              <a:buChar char="•"/>
            </a:pPr>
            <a:r>
              <a:rPr lang="en-NZ" dirty="0"/>
              <a:t> Instructions and data must be loaded into main memory, I/O devices and files must be initialized, and other resources must be prepared. </a:t>
            </a:r>
          </a:p>
          <a:p>
            <a:pPr lvl="1">
              <a:buFont typeface="Arial" pitchFamily="34" charset="0"/>
              <a:buChar char="•"/>
            </a:pPr>
            <a:r>
              <a:rPr lang="en-NZ" dirty="0"/>
              <a:t> The OS handles these scheduling duties for the user.</a:t>
            </a:r>
          </a:p>
          <a:p>
            <a:pPr lvl="0">
              <a:buFont typeface="Arial" pitchFamily="34" charset="0"/>
              <a:buNone/>
            </a:pPr>
            <a:endParaRPr lang="en-NZ" dirty="0"/>
          </a:p>
          <a:p>
            <a:pPr lvl="0">
              <a:buFont typeface="Arial" pitchFamily="34" charset="0"/>
              <a:buNone/>
            </a:pPr>
            <a:r>
              <a:rPr lang="en-NZ" b="1" dirty="0"/>
              <a:t>Access to I/O devices: </a:t>
            </a:r>
          </a:p>
          <a:p>
            <a:pPr lvl="1">
              <a:buFont typeface="Arial" pitchFamily="34" charset="0"/>
              <a:buChar char="•"/>
            </a:pPr>
            <a:r>
              <a:rPr lang="en-NZ" b="1" dirty="0"/>
              <a:t> </a:t>
            </a:r>
            <a:r>
              <a:rPr lang="en-NZ" dirty="0"/>
              <a:t>Each I/O device requires its own peculiar set of instructions or control signals for operation.</a:t>
            </a:r>
          </a:p>
          <a:p>
            <a:pPr lvl="1">
              <a:buFont typeface="Arial" pitchFamily="34" charset="0"/>
              <a:buChar char="•"/>
            </a:pPr>
            <a:r>
              <a:rPr lang="en-NZ" dirty="0"/>
              <a:t> The OS provides a uniform interface that hides these details so that programmers can access such devices using simple reads and writes.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Vendors have now introduced computers with multiple microprocessors. </a:t>
            </a:r>
          </a:p>
          <a:p>
            <a:endParaRPr lang="en-NZ" dirty="0"/>
          </a:p>
          <a:p>
            <a:r>
              <a:rPr lang="en-NZ" dirty="0"/>
              <a:t>To achieve greater efficiency and reliability, one technique is to employ symmetric multiprocessing (SMP), </a:t>
            </a:r>
          </a:p>
          <a:p>
            <a:pPr lvl="1">
              <a:buFont typeface="Arial" pitchFamily="34" charset="0"/>
              <a:buChar char="•"/>
            </a:pPr>
            <a:r>
              <a:rPr lang="en-NZ" dirty="0"/>
              <a:t> SMP refers to a computer hardware architecture and also to the OS behavior that exploits that architecture.</a:t>
            </a:r>
          </a:p>
          <a:p>
            <a:pPr lvl="0">
              <a:buFont typeface="Arial" pitchFamily="34" charset="0"/>
              <a:buNone/>
            </a:pPr>
            <a:endParaRPr lang="en-NZ" dirty="0"/>
          </a:p>
          <a:p>
            <a:pPr lvl="0">
              <a:buFont typeface="Arial" pitchFamily="34" charset="0"/>
              <a:buNone/>
            </a:pPr>
            <a:r>
              <a:rPr lang="en-NZ" dirty="0"/>
              <a:t>A symmetric multiprocessor can be defined as a standalone computer system with the following characteristics:</a:t>
            </a:r>
          </a:p>
          <a:p>
            <a:pPr lvl="1"/>
            <a:r>
              <a:rPr lang="en-NZ" dirty="0"/>
              <a:t>1. There are multiple processors.</a:t>
            </a:r>
          </a:p>
          <a:p>
            <a:pPr lvl="1"/>
            <a:r>
              <a:rPr lang="en-NZ" dirty="0"/>
              <a:t>2. These processors share the same main memory and I/O facilities, interconnected by a communications bus or other internal connection scheme.</a:t>
            </a:r>
          </a:p>
          <a:p>
            <a:pPr lvl="1"/>
            <a:r>
              <a:rPr lang="en-NZ" dirty="0"/>
              <a:t>3. All processors can perform the same functions (hence the term symmetric).</a:t>
            </a:r>
          </a:p>
          <a:p>
            <a:pPr lvl="0"/>
            <a:endParaRPr lang="en-NZ" dirty="0"/>
          </a:p>
          <a:p>
            <a:r>
              <a:rPr lang="en-NZ" dirty="0"/>
              <a:t>The OS of an SMP schedules processes or threads across all of the processors.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SMP has a number of potential advantages over uniprocessor architecture, including the following:</a:t>
            </a:r>
          </a:p>
          <a:p>
            <a:r>
              <a:rPr lang="en-NZ" b="1" dirty="0"/>
              <a:t>Performance:</a:t>
            </a:r>
          </a:p>
          <a:p>
            <a:pPr lvl="1">
              <a:buFont typeface="Arial" pitchFamily="34" charset="0"/>
              <a:buChar char="•"/>
            </a:pPr>
            <a:r>
              <a:rPr lang="en-NZ" b="1" dirty="0"/>
              <a:t> </a:t>
            </a:r>
            <a:r>
              <a:rPr lang="en-NZ" dirty="0"/>
              <a:t>If the work to be done by a computer can be organized so that some portions of the work can be done in parallel, then a system with multiple processors will yield greater performance than one with a single processor of the same type. </a:t>
            </a:r>
          </a:p>
          <a:p>
            <a:pPr lvl="0">
              <a:buFont typeface="Arial" pitchFamily="34" charset="0"/>
              <a:buNone/>
            </a:pPr>
            <a:endParaRPr lang="en-NZ" b="1" dirty="0"/>
          </a:p>
          <a:p>
            <a:pPr lvl="0">
              <a:buFont typeface="Arial" pitchFamily="34" charset="0"/>
              <a:buNone/>
            </a:pPr>
            <a:r>
              <a:rPr lang="en-NZ" b="1" dirty="0"/>
              <a:t>Availability: </a:t>
            </a:r>
            <a:r>
              <a:rPr lang="en-NZ" dirty="0"/>
              <a:t>In a symmetric multiprocessor, because all processors can perform the same functions, the failure of a single processor does not halt the system. </a:t>
            </a:r>
          </a:p>
          <a:p>
            <a:pPr lvl="1">
              <a:buFont typeface="Arial" pitchFamily="34" charset="0"/>
              <a:buChar char="•"/>
            </a:pPr>
            <a:r>
              <a:rPr lang="en-NZ" dirty="0"/>
              <a:t> Instead, the system can continue to function at reduced performance.</a:t>
            </a:r>
          </a:p>
          <a:p>
            <a:pPr lvl="0">
              <a:buFont typeface="Arial" pitchFamily="34" charset="0"/>
              <a:buNone/>
            </a:pPr>
            <a:endParaRPr lang="en-NZ" dirty="0"/>
          </a:p>
          <a:p>
            <a:r>
              <a:rPr lang="en-NZ" b="1" dirty="0"/>
              <a:t>Incremental growth: </a:t>
            </a:r>
            <a:r>
              <a:rPr lang="en-NZ" dirty="0"/>
              <a:t>A user can enhance the performance of a system by adding an additional processor.</a:t>
            </a:r>
            <a:endParaRPr lang="en-US" dirty="0"/>
          </a:p>
          <a:p>
            <a:endParaRPr lang="en-NZ" dirty="0"/>
          </a:p>
          <a:p>
            <a:r>
              <a:rPr lang="en-NZ" b="1" dirty="0"/>
              <a:t>Scaling:</a:t>
            </a:r>
            <a:r>
              <a:rPr lang="en-NZ" dirty="0"/>
              <a:t> Vendors can offer a range of products with different price and performance characteristics based on the number of processors configured in the system.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With multiprogramming, only one process can execute at a time; </a:t>
            </a:r>
          </a:p>
          <a:p>
            <a:pPr lvl="1">
              <a:buFont typeface="Arial" pitchFamily="34" charset="0"/>
              <a:buChar char="•"/>
            </a:pPr>
            <a:r>
              <a:rPr lang="en-NZ" dirty="0"/>
              <a:t> meanwhile all other processes are waiting for the processor.</a:t>
            </a:r>
          </a:p>
          <a:p>
            <a:pPr lvl="0">
              <a:buFont typeface="Arial" pitchFamily="34" charset="0"/>
              <a:buNone/>
            </a:pPr>
            <a:endParaRPr lang="en-NZ" dirty="0"/>
          </a:p>
          <a:p>
            <a:pPr lvl="0">
              <a:buFont typeface="Arial" pitchFamily="34" charset="0"/>
              <a:buNone/>
            </a:pPr>
            <a:r>
              <a:rPr lang="en-NZ" dirty="0"/>
              <a:t>With multiprocessing, more than one process can be running simultaneously, each on a different processor.</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distributed operating system provides the illusion of a single main memory space and a single secondary memory space, plus other unified access facilities, such as a distributed file system.</a:t>
            </a:r>
          </a:p>
          <a:p>
            <a:endParaRPr lang="en-NZ" dirty="0"/>
          </a:p>
          <a:p>
            <a:r>
              <a:rPr lang="en-NZ" dirty="0"/>
              <a:t>Although clusters are becoming increasingly popular, the state of the art for distributed operating systems lags that of uniprocessor</a:t>
            </a:r>
          </a:p>
          <a:p>
            <a:r>
              <a:rPr lang="en-NZ" dirty="0"/>
              <a:t>and SMP operating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Object-oriented design lends discipline to the process of adding modular extensions to a small kernel.</a:t>
            </a:r>
          </a:p>
          <a:p>
            <a:endParaRPr lang="en-NZ" dirty="0"/>
          </a:p>
          <a:p>
            <a:r>
              <a:rPr lang="en-NZ" dirty="0"/>
              <a:t>At the OS level, an object-based structure enables programmers to customize an OS without disrupting system integrity.</a:t>
            </a:r>
          </a:p>
          <a:p>
            <a:endParaRPr lang="en-NZ" dirty="0"/>
          </a:p>
          <a:p>
            <a:r>
              <a:rPr lang="en-NZ" dirty="0"/>
              <a:t>Object orientation also eases the development of distributed tools and full-blown distributed operating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Windows was driven by a need to exploit the processing capabilities of today’s 32-bit and 64-bit microprocessors, which rival mainframes of just a few years ago in speed, hardware sophistication, and memory capacity.</a:t>
            </a:r>
          </a:p>
          <a:p>
            <a:endParaRPr lang="en-NZ" dirty="0"/>
          </a:p>
          <a:p>
            <a:r>
              <a:rPr lang="en-NZ" dirty="0"/>
              <a:t>One of the most significant features of these new operating systems is that, although they are still intended for support of a single interactive user, they are multitasking operating systems. </a:t>
            </a:r>
          </a:p>
          <a:p>
            <a:endParaRPr lang="en-NZ" dirty="0"/>
          </a:p>
          <a:p>
            <a:r>
              <a:rPr lang="en-NZ" dirty="0"/>
              <a:t>Two main developments have triggered the need for multitasking on personal computers, workstations, and servers. </a:t>
            </a:r>
          </a:p>
          <a:p>
            <a:pPr lvl="1">
              <a:buFont typeface="Arial" pitchFamily="34" charset="0"/>
              <a:buChar char="•"/>
            </a:pPr>
            <a:r>
              <a:rPr lang="en-NZ" dirty="0"/>
              <a:t> The increased speed and memory capacity of microprocessors, </a:t>
            </a:r>
          </a:p>
          <a:p>
            <a:pPr lvl="1">
              <a:buFont typeface="Arial" pitchFamily="34" charset="0"/>
              <a:buChar char="•"/>
            </a:pPr>
            <a:r>
              <a:rPr lang="en-NZ" dirty="0"/>
              <a:t> The support for virtual memory.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Figure 2.13 illustrates the overall structure of Windows 2000; later releases of Windows, including Vista, have essentially the same structure at this level of detail.</a:t>
            </a:r>
          </a:p>
          <a:p>
            <a:pPr lvl="1">
              <a:buFont typeface="Arial" pitchFamily="34" charset="0"/>
              <a:buChar char="•"/>
            </a:pPr>
            <a:r>
              <a:rPr lang="en-NZ" dirty="0"/>
              <a:t> Its modular structure gives Windows considerable flexibility. </a:t>
            </a:r>
          </a:p>
          <a:p>
            <a:pPr lvl="0">
              <a:buFont typeface="Arial" pitchFamily="34" charset="0"/>
              <a:buNone/>
            </a:pPr>
            <a:endParaRPr lang="en-NZ" dirty="0"/>
          </a:p>
          <a:p>
            <a:pPr lvl="0">
              <a:buFont typeface="Arial" pitchFamily="34" charset="0"/>
              <a:buNone/>
            </a:pPr>
            <a:r>
              <a:rPr lang="en-NZ" dirty="0"/>
              <a:t>Windows separates application-oriented software from the core OS software.</a:t>
            </a:r>
          </a:p>
          <a:p>
            <a:pPr lvl="1">
              <a:buFont typeface="Arial" pitchFamily="34" charset="0"/>
              <a:buChar char="•"/>
            </a:pPr>
            <a:r>
              <a:rPr lang="en-NZ" dirty="0"/>
              <a:t> The latter, which includes the Executive, the Kernel, device drivers, and the hardware abstraction layer, runs in kernel mode.</a:t>
            </a:r>
            <a:br>
              <a:rPr lang="en-NZ" dirty="0"/>
            </a:br>
            <a:endParaRPr lang="en-NZ" dirty="0"/>
          </a:p>
          <a:p>
            <a:pPr lvl="0">
              <a:buFont typeface="Arial" pitchFamily="34" charset="0"/>
              <a:buNone/>
            </a:pPr>
            <a:r>
              <a:rPr lang="en-NZ" dirty="0"/>
              <a:t>Kernel mode software has access to system data and to the hardware.</a:t>
            </a:r>
          </a:p>
          <a:p>
            <a:pPr lvl="0">
              <a:buFont typeface="Arial" pitchFamily="34" charset="0"/>
              <a:buNone/>
            </a:pPr>
            <a:endParaRPr lang="en-NZ" dirty="0"/>
          </a:p>
          <a:p>
            <a:pPr lvl="0">
              <a:buFont typeface="Arial" pitchFamily="34" charset="0"/>
              <a:buNone/>
            </a:pPr>
            <a:r>
              <a:rPr lang="en-NZ" dirty="0"/>
              <a:t>The remaining software, running in user mode, has limited access to system data.</a:t>
            </a:r>
          </a:p>
          <a:p>
            <a:r>
              <a:rPr lang="en-NZ" dirty="0"/>
              <a:t>Windows has a highly modular architecture.</a:t>
            </a:r>
          </a:p>
          <a:p>
            <a:endParaRPr lang="en-NZ" dirty="0"/>
          </a:p>
          <a:p>
            <a:r>
              <a:rPr lang="en-NZ" dirty="0"/>
              <a:t>Each system function is managed by just one component of the OS. </a:t>
            </a:r>
          </a:p>
          <a:p>
            <a:endParaRPr lang="en-NZ" dirty="0"/>
          </a:p>
          <a:p>
            <a:r>
              <a:rPr lang="en-NZ" dirty="0"/>
              <a:t>The rest of the OS and all applications access that function through the responsible component using standard interfaces.</a:t>
            </a:r>
          </a:p>
          <a:p>
            <a:endParaRPr lang="en-NZ" dirty="0"/>
          </a:p>
          <a:p>
            <a:r>
              <a:rPr lang="en-NZ" dirty="0"/>
              <a:t>Key system data can only be accessed through the appropriate function.</a:t>
            </a:r>
          </a:p>
          <a:p>
            <a:endParaRPr lang="en-NZ" dirty="0"/>
          </a:p>
          <a:p>
            <a:r>
              <a:rPr lang="en-NZ" dirty="0"/>
              <a:t>In principle, any module can be removed, upgraded, or replaced without rewriting the entire system or its standard application program interface (APIs).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a:t>The Windows operating system services, the protected subsystems, and the applications are structured using the client/server computing model, which is a common model for distributed computing</a:t>
            </a:r>
          </a:p>
          <a:p>
            <a:endParaRPr lang="en-NZ" dirty="0"/>
          </a:p>
          <a:p>
            <a:r>
              <a:rPr lang="en-NZ" dirty="0"/>
              <a:t>The native NT API is a set of kernel-based services which provide the core abstractions used by the system, such as processes, threads, virtual memory, I/O, and communication.</a:t>
            </a:r>
          </a:p>
          <a:p>
            <a:endParaRPr lang="en-NZ" dirty="0"/>
          </a:p>
          <a:p>
            <a:r>
              <a:rPr lang="en-NZ" dirty="0"/>
              <a:t>Windows provides a far richer set of services by using the client/server model to implement functionality in user-mode processes. </a:t>
            </a:r>
          </a:p>
          <a:p>
            <a:pPr lvl="1">
              <a:buFont typeface="Arial" pitchFamily="34" charset="0"/>
              <a:buChar char="•"/>
            </a:pPr>
            <a:r>
              <a:rPr lang="en-NZ" dirty="0"/>
              <a:t> Both the environment subsystems and the Windows user-mode services are implemented as processes that communicate with clients via RPC. </a:t>
            </a:r>
          </a:p>
          <a:p>
            <a:pPr lvl="1">
              <a:buFont typeface="Arial" pitchFamily="34" charset="0"/>
              <a:buChar char="•"/>
            </a:pPr>
            <a:r>
              <a:rPr lang="en-NZ" dirty="0"/>
              <a:t> Each server process waits for a request from a client for one of its services (for example, memory services, process creation services, or networking services).</a:t>
            </a:r>
          </a:p>
          <a:p>
            <a:pPr lvl="0">
              <a:buFont typeface="Arial" pitchFamily="34" charset="0"/>
              <a:buNone/>
            </a:pPr>
            <a:endParaRPr lang="en-NZ" dirty="0"/>
          </a:p>
          <a:p>
            <a:pPr lvl="0">
              <a:buFont typeface="Arial" pitchFamily="34" charset="0"/>
              <a:buNone/>
            </a:pPr>
            <a:r>
              <a:rPr lang="en-NZ" dirty="0"/>
              <a:t>A client, which can be an application program or another server program, requests a service by sending a message. </a:t>
            </a:r>
          </a:p>
          <a:p>
            <a:pPr lvl="1">
              <a:buFont typeface="Arial" pitchFamily="34" charset="0"/>
              <a:buChar char="•"/>
            </a:pPr>
            <a:r>
              <a:rPr lang="en-NZ" dirty="0"/>
              <a:t> The message is routed through the Executive to the appropriate server.</a:t>
            </a:r>
          </a:p>
          <a:p>
            <a:pPr lvl="1">
              <a:buFont typeface="Arial" pitchFamily="34" charset="0"/>
              <a:buChar char="•"/>
            </a:pPr>
            <a:r>
              <a:rPr lang="en-NZ" dirty="0"/>
              <a:t> The server performs the requested operation and returns the results or status information by means of another message, which is routed through the Executive back to the client.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Windows draws heavily on the concepts of object-oriented design.</a:t>
            </a:r>
          </a:p>
          <a:p>
            <a:endParaRPr lang="en-NZ" dirty="0"/>
          </a:p>
          <a:p>
            <a:r>
              <a:rPr lang="en-NZ" dirty="0"/>
              <a:t>This approach facilitates the sharing of resources and data among processes and the protection of resources from unauthorized access.</a:t>
            </a:r>
          </a:p>
          <a:p>
            <a:endParaRPr lang="en-NZ" dirty="0"/>
          </a:p>
          <a:p>
            <a:r>
              <a:rPr lang="en-NZ" dirty="0"/>
              <a:t>Among the key object-oriented concepts used by Windows are the following:</a:t>
            </a:r>
          </a:p>
          <a:p>
            <a:r>
              <a:rPr lang="en-NZ" b="1" dirty="0"/>
              <a:t>Encapsulation: </a:t>
            </a:r>
            <a:r>
              <a:rPr lang="en-NZ" dirty="0"/>
              <a:t>An object consists of one or more items of data, called attributes, and one or more procedures that may be performed on those data, called services.</a:t>
            </a:r>
          </a:p>
          <a:p>
            <a:pPr lvl="1">
              <a:buFont typeface="Arial" pitchFamily="34" charset="0"/>
              <a:buChar char="•"/>
            </a:pPr>
            <a:r>
              <a:rPr lang="en-NZ" dirty="0"/>
              <a:t> The only way to access the data in an object is by invoking one of the object’s services. </a:t>
            </a:r>
          </a:p>
          <a:p>
            <a:pPr lvl="1">
              <a:buFont typeface="Arial" pitchFamily="34" charset="0"/>
              <a:buChar char="•"/>
            </a:pPr>
            <a:r>
              <a:rPr lang="en-NZ" dirty="0"/>
              <a:t> Thus, the data in the object can easily be protected from unauthorized use and from incorrect use (e.g., trying to execute a nonexecutable piece of data).</a:t>
            </a:r>
          </a:p>
          <a:p>
            <a:pPr lvl="1">
              <a:buFont typeface="Arial" pitchFamily="34" charset="0"/>
              <a:buChar char="•"/>
            </a:pPr>
            <a:endParaRPr lang="en-NZ" dirty="0"/>
          </a:p>
          <a:p>
            <a:r>
              <a:rPr lang="en-NZ" b="1" dirty="0"/>
              <a:t>Object class and instance: </a:t>
            </a:r>
            <a:r>
              <a:rPr lang="en-NZ" dirty="0"/>
              <a:t>An object class is a template that lists the attributes and services of an object and defines certain object characteristics.</a:t>
            </a:r>
          </a:p>
          <a:p>
            <a:pPr lvl="1">
              <a:buFont typeface="Arial" pitchFamily="34" charset="0"/>
              <a:buChar char="•"/>
            </a:pPr>
            <a:r>
              <a:rPr lang="en-NZ" dirty="0"/>
              <a:t> The OS can create specific instances of an object class as needed. </a:t>
            </a:r>
          </a:p>
          <a:p>
            <a:pPr lvl="1">
              <a:buFont typeface="Arial" pitchFamily="34" charset="0"/>
              <a:buChar char="•"/>
            </a:pPr>
            <a:r>
              <a:rPr lang="en-NZ" dirty="0"/>
              <a:t> e.g., there is a single process object class and one process object for every currently active process.</a:t>
            </a:r>
          </a:p>
          <a:p>
            <a:pPr lvl="1">
              <a:buFont typeface="Arial" pitchFamily="34" charset="0"/>
              <a:buChar char="•"/>
            </a:pPr>
            <a:r>
              <a:rPr lang="en-NZ" dirty="0"/>
              <a:t> This approach simplifies object creation and management.</a:t>
            </a:r>
          </a:p>
          <a:p>
            <a:pPr lvl="1">
              <a:buFont typeface="Arial" pitchFamily="34" charset="0"/>
              <a:buChar char="•"/>
            </a:pPr>
            <a:endParaRPr lang="en-NZ" dirty="0"/>
          </a:p>
          <a:p>
            <a:r>
              <a:rPr lang="en-NZ" b="1" dirty="0"/>
              <a:t>Inheritance: </a:t>
            </a:r>
            <a:r>
              <a:rPr lang="en-NZ" dirty="0"/>
              <a:t>Although the implementation is hand coded, the Executive uses inheritance to extend object classes by adding new features. </a:t>
            </a:r>
          </a:p>
          <a:p>
            <a:pPr lvl="1">
              <a:buFont typeface="Arial" pitchFamily="34" charset="0"/>
              <a:buChar char="•"/>
            </a:pPr>
            <a:r>
              <a:rPr lang="en-NZ" dirty="0"/>
              <a:t> Every Executive class is based on a base class which specifies virtual methods that support creating, naming, securing, and deleting objects.</a:t>
            </a:r>
          </a:p>
          <a:p>
            <a:pPr lvl="1">
              <a:buFont typeface="Arial" pitchFamily="34" charset="0"/>
              <a:buChar char="•"/>
            </a:pPr>
            <a:r>
              <a:rPr lang="en-NZ" dirty="0"/>
              <a:t> Dispatcher objects are Executive objects that inherit the properties of an event object, so they can use common synchronization methods. </a:t>
            </a:r>
          </a:p>
          <a:p>
            <a:pPr lvl="1">
              <a:buFont typeface="Arial" pitchFamily="34" charset="0"/>
              <a:buChar char="•"/>
            </a:pPr>
            <a:r>
              <a:rPr lang="en-NZ" dirty="0"/>
              <a:t> Other specific object types, such as the device class, allow classes for specific devices to inherit from the base class, and add additional data and methods.</a:t>
            </a:r>
          </a:p>
          <a:p>
            <a:pPr lvl="1">
              <a:buFont typeface="Arial" pitchFamily="34" charset="0"/>
              <a:buChar char="•"/>
            </a:pPr>
            <a:endParaRPr lang="en-NZ" dirty="0"/>
          </a:p>
          <a:p>
            <a:r>
              <a:rPr lang="en-NZ" b="1" dirty="0"/>
              <a:t>Polymorphism: </a:t>
            </a:r>
            <a:r>
              <a:rPr lang="en-NZ" dirty="0"/>
              <a:t>Internally, Windows uses a common set of API functions to manipulate objects of any type; this is a feature of polymorphism.</a:t>
            </a:r>
          </a:p>
          <a:p>
            <a:pPr lvl="1">
              <a:buFont typeface="Arial" pitchFamily="34" charset="0"/>
              <a:buChar char="•"/>
            </a:pPr>
            <a:r>
              <a:rPr lang="en-NZ" dirty="0"/>
              <a:t> However, Windows is not completely polymorphic because there are many APIs that are specific to specific object types.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Controlled access to files: </a:t>
            </a:r>
          </a:p>
          <a:p>
            <a:pPr lvl="1">
              <a:buFont typeface="Arial" pitchFamily="34" charset="0"/>
              <a:buChar char="•"/>
            </a:pPr>
            <a:r>
              <a:rPr lang="en-NZ" b="1" dirty="0"/>
              <a:t> </a:t>
            </a:r>
            <a:r>
              <a:rPr lang="en-NZ" dirty="0"/>
              <a:t>For file access, the OS must reflect a detailed understanding of not only the nature of the I/O device (disk drive, tape drive) but also the structure of the data contained in the files on the storage medium. </a:t>
            </a:r>
          </a:p>
          <a:p>
            <a:pPr lvl="1">
              <a:buFont typeface="Arial" pitchFamily="34" charset="0"/>
              <a:buChar char="•"/>
            </a:pPr>
            <a:r>
              <a:rPr lang="en-NZ" dirty="0"/>
              <a:t> In the case of a system with multiple users, the OS may provide protection mechanisms to control access to the files.</a:t>
            </a:r>
          </a:p>
          <a:p>
            <a:pPr lvl="1">
              <a:buFont typeface="Arial" pitchFamily="34" charset="0"/>
              <a:buChar char="•"/>
            </a:pPr>
            <a:endParaRPr lang="en-NZ" dirty="0"/>
          </a:p>
          <a:p>
            <a:r>
              <a:rPr lang="en-NZ" b="1" dirty="0"/>
              <a:t>• System access: </a:t>
            </a:r>
          </a:p>
          <a:p>
            <a:pPr lvl="1">
              <a:buFont typeface="Arial" pitchFamily="34" charset="0"/>
              <a:buChar char="•"/>
            </a:pPr>
            <a:r>
              <a:rPr lang="en-NZ" b="1" dirty="0"/>
              <a:t> </a:t>
            </a:r>
            <a:r>
              <a:rPr lang="en-NZ" dirty="0"/>
              <a:t>For shared or public systems, the OS controls access to the system as a whole and to specific system resources.</a:t>
            </a:r>
          </a:p>
          <a:p>
            <a:pPr lvl="1">
              <a:buFont typeface="Arial" pitchFamily="34" charset="0"/>
              <a:buChar char="•"/>
            </a:pPr>
            <a:r>
              <a:rPr lang="en-NZ" dirty="0"/>
              <a:t> The access function must provide protection of resources and data from unauthorized users and must resolve conflicts for resource contention.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61</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provides a general description of the classic UNIX architecture.</a:t>
            </a:r>
          </a:p>
          <a:p>
            <a:endParaRPr lang="en-NZ" dirty="0"/>
          </a:p>
          <a:p>
            <a:r>
              <a:rPr lang="en-NZ" dirty="0"/>
              <a:t>The underlying hardware is surrounded by the OS software.</a:t>
            </a:r>
          </a:p>
          <a:p>
            <a:pPr lvl="0">
              <a:buFont typeface="Arial" pitchFamily="34" charset="0"/>
              <a:buNone/>
            </a:pPr>
            <a:endParaRPr lang="en-NZ" dirty="0"/>
          </a:p>
          <a:p>
            <a:pPr lvl="0">
              <a:buFont typeface="Arial" pitchFamily="34" charset="0"/>
              <a:buNone/>
            </a:pPr>
            <a:r>
              <a:rPr lang="en-NZ" dirty="0"/>
              <a:t>The OS is often called the system kernel, or simply the kernel, to emphasize its isolation from the user and applications. </a:t>
            </a:r>
          </a:p>
          <a:p>
            <a:endParaRPr lang="en-NZ" dirty="0"/>
          </a:p>
          <a:p>
            <a:r>
              <a:rPr lang="en-NZ" dirty="0"/>
              <a:t>It is the UNIX kernel that we will be concerned with in our use of UNIX as an example in this book. </a:t>
            </a:r>
          </a:p>
          <a:p>
            <a:endParaRPr lang="en-NZ" dirty="0"/>
          </a:p>
          <a:p>
            <a:r>
              <a:rPr lang="en-NZ" dirty="0"/>
              <a:t>UNIX also comes equipped with a number of user services and interfaces that are considered part of the system. </a:t>
            </a:r>
          </a:p>
          <a:p>
            <a:pPr lvl="1">
              <a:buFont typeface="Arial" pitchFamily="34" charset="0"/>
              <a:buChar char="•"/>
            </a:pPr>
            <a:r>
              <a:rPr lang="en-NZ" dirty="0"/>
              <a:t> These can be grouped into the shell, other interface software, and the components of the C compiler (compiler, assembler, loader).</a:t>
            </a:r>
          </a:p>
          <a:p>
            <a:pPr lvl="1">
              <a:buFont typeface="Arial" pitchFamily="34" charset="0"/>
              <a:buChar char="•"/>
            </a:pPr>
            <a:r>
              <a:rPr lang="en-NZ" dirty="0"/>
              <a:t> The layer outside of this consists of user applications and the user interface to the C compiler.</a:t>
            </a:r>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User programs can invoke OS services either directly or through library programs.</a:t>
            </a:r>
          </a:p>
          <a:p>
            <a:endParaRPr lang="en-NZ" dirty="0"/>
          </a:p>
          <a:p>
            <a:r>
              <a:rPr lang="en-NZ" dirty="0"/>
              <a:t>The system call interface is the boundary with the user and allows higher-level software to gain access to specific kernel functions.</a:t>
            </a:r>
          </a:p>
          <a:p>
            <a:endParaRPr lang="en-NZ" dirty="0"/>
          </a:p>
          <a:p>
            <a:r>
              <a:rPr lang="en-NZ" dirty="0"/>
              <a:t>At the other end, the OS contains primitive routines that interact directly with the hardware. </a:t>
            </a:r>
          </a:p>
          <a:p>
            <a:endParaRPr lang="en-NZ" dirty="0"/>
          </a:p>
          <a:p>
            <a:r>
              <a:rPr lang="en-NZ" dirty="0"/>
              <a:t>Between these two interfaces, the system is divided into two main parts, one concerned with process control and the other concerned with file management and I/O.</a:t>
            </a:r>
            <a:r>
              <a:rPr lang="en-NZ" baseline="0" dirty="0"/>
              <a:t> </a:t>
            </a:r>
          </a:p>
          <a:p>
            <a:pPr lvl="1">
              <a:buFont typeface="Arial" pitchFamily="34" charset="0"/>
              <a:buChar char="•"/>
            </a:pPr>
            <a:r>
              <a:rPr lang="en-NZ" baseline="0" dirty="0"/>
              <a:t> T</a:t>
            </a:r>
            <a:r>
              <a:rPr lang="en-NZ" dirty="0"/>
              <a:t>he process control subsystem is responsible for memory management, the scheduling and dispatching of processes, and the synchronization and interprocess communication of processes. </a:t>
            </a:r>
          </a:p>
          <a:p>
            <a:pPr lvl="1">
              <a:buFont typeface="Arial" pitchFamily="34" charset="0"/>
              <a:buChar char="•"/>
            </a:pPr>
            <a:r>
              <a:rPr lang="en-NZ" dirty="0"/>
              <a:t> The file system exchanges data between memory and external devices either as a stream of characters or in blocks. To achieve this, a variety of device drivers are used.</a:t>
            </a:r>
          </a:p>
          <a:p>
            <a:pPr lvl="2">
              <a:buFont typeface="Arial" pitchFamily="34" charset="0"/>
              <a:buChar char="•"/>
            </a:pPr>
            <a:r>
              <a:rPr lang="en-NZ" dirty="0"/>
              <a:t> For block-oriented transfers, a disk cache approach is used: a system buffer in main memory is interposed between the user address space and the external device.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Almost a complete rewrite of the System V kernel and produced a clean, if complex, implementation.</a:t>
            </a:r>
          </a:p>
          <a:p>
            <a:endParaRPr lang="en-NZ" dirty="0"/>
          </a:p>
          <a:p>
            <a:r>
              <a:rPr lang="en-NZ" dirty="0"/>
              <a:t>New features in the release include real-time processing support, process scheduling classes, dynamically allocated data structures, virtual memory management, virtual file system, and a preemptive kernel.</a:t>
            </a:r>
            <a:br>
              <a:rPr lang="en-NZ" dirty="0"/>
            </a:br>
            <a:endParaRPr lang="en-NZ" dirty="0"/>
          </a:p>
          <a:p>
            <a:r>
              <a:rPr lang="en-NZ" dirty="0"/>
              <a:t>It incorporates most of the important features ever developed on any UNIX system and does so in an integrated, commercially viable fashion. </a:t>
            </a:r>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65</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Although Linux does not use a microkernel approach, it achieves many of the potential advantages of this approach by means of its particular modular architecture.</a:t>
            </a:r>
          </a:p>
          <a:p>
            <a:endParaRPr lang="en-NZ" dirty="0"/>
          </a:p>
          <a:p>
            <a:r>
              <a:rPr lang="en-NZ" dirty="0"/>
              <a:t>Linux is structured as a collection of modules, a number of which can be automatically loaded and unloaded on demand.</a:t>
            </a:r>
          </a:p>
          <a:p>
            <a:pPr lvl="1">
              <a:buFont typeface="Arial" pitchFamily="34" charset="0"/>
              <a:buChar char="•"/>
            </a:pPr>
            <a:r>
              <a:rPr lang="en-NZ" dirty="0"/>
              <a:t> These relatively independent blocks are referred to as loadable modules.</a:t>
            </a:r>
          </a:p>
          <a:p>
            <a:pPr lvl="1">
              <a:buFont typeface="Arial" pitchFamily="34" charset="0"/>
              <a:buChar char="•"/>
            </a:pPr>
            <a:r>
              <a:rPr lang="en-NZ" dirty="0"/>
              <a:t> In essence, a module is an object file whose code can be linked to and unlinked from the kernel at runtime.</a:t>
            </a:r>
          </a:p>
          <a:p>
            <a:endParaRPr lang="en-NZ" dirty="0"/>
          </a:p>
          <a:p>
            <a:r>
              <a:rPr lang="en-NZ" dirty="0"/>
              <a:t>The Linux loadable modules have two important characteristics:</a:t>
            </a:r>
          </a:p>
          <a:p>
            <a:r>
              <a:rPr lang="en-NZ" b="1" dirty="0"/>
              <a:t>Dynamic linking:</a:t>
            </a:r>
            <a:r>
              <a:rPr lang="en-NZ" dirty="0"/>
              <a:t> A kernel module can be loaded and linked into the kernel while the kernel is already in memory and executing.</a:t>
            </a:r>
          </a:p>
          <a:p>
            <a:pPr lvl="1">
              <a:buFont typeface="Arial" pitchFamily="34" charset="0"/>
              <a:buChar char="•"/>
            </a:pPr>
            <a:r>
              <a:rPr lang="en-NZ" dirty="0"/>
              <a:t> A module can also be unlinked and removed from memory at any time.</a:t>
            </a:r>
          </a:p>
          <a:p>
            <a:pPr lvl="1">
              <a:buFont typeface="Arial" pitchFamily="34" charset="0"/>
              <a:buChar char="•"/>
            </a:pPr>
            <a:r>
              <a:rPr lang="en-NZ" dirty="0"/>
              <a:t> Saves kernel memory.</a:t>
            </a:r>
          </a:p>
          <a:p>
            <a:pPr lvl="1">
              <a:buFont typeface="Arial" pitchFamily="34" charset="0"/>
              <a:buChar char="•"/>
            </a:pPr>
            <a:endParaRPr lang="en-NZ" dirty="0"/>
          </a:p>
          <a:p>
            <a:r>
              <a:rPr lang="en-NZ" b="1" dirty="0"/>
              <a:t>Stackable modules: </a:t>
            </a:r>
            <a:r>
              <a:rPr lang="en-NZ" dirty="0"/>
              <a:t>The modules are arranged in a hierarchy. </a:t>
            </a:r>
          </a:p>
          <a:p>
            <a:pPr lvl="1">
              <a:buFont typeface="Arial" pitchFamily="34" charset="0"/>
              <a:buChar char="•"/>
            </a:pPr>
            <a:r>
              <a:rPr lang="en-NZ" dirty="0"/>
              <a:t> Individual modules serve as libraries when they are referenced by client modules higher up in the hierarchy, and as clients when they reference modules further down.</a:t>
            </a:r>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Figure 2.17 is an example that illustrates the structures used by Linux to manage modules.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NZ" dirty="0"/>
              <a:t>It shows that the VFAT module was loaded after the FAT module</a:t>
            </a:r>
            <a:r>
              <a:rPr lang="en-NZ" baseline="0" dirty="0"/>
              <a:t> </a:t>
            </a:r>
            <a:r>
              <a:rPr lang="en-NZ" dirty="0"/>
              <a:t>and that the VFAT module is dependent on the FAT module.</a:t>
            </a:r>
          </a:p>
          <a:p>
            <a:endParaRPr lang="en-NZ" dirty="0"/>
          </a:p>
          <a:p>
            <a:endParaRPr lang="en-NZ" dirty="0"/>
          </a:p>
          <a:p>
            <a:r>
              <a:rPr lang="en-NZ" dirty="0"/>
              <a:t>The figure shows the list of kernel modules after only two modules have been loaded: </a:t>
            </a:r>
          </a:p>
          <a:p>
            <a:pPr lvl="1">
              <a:buFont typeface="Arial" pitchFamily="34" charset="0"/>
              <a:buChar char="•"/>
            </a:pPr>
            <a:r>
              <a:rPr lang="en-NZ" dirty="0"/>
              <a:t> FAT and VFAT. </a:t>
            </a:r>
          </a:p>
          <a:p>
            <a:pPr lvl="0">
              <a:buFont typeface="Arial" pitchFamily="34" charset="0"/>
              <a:buNone/>
            </a:pPr>
            <a:endParaRPr lang="en-NZ" dirty="0"/>
          </a:p>
          <a:p>
            <a:pPr lvl="0">
              <a:buFont typeface="Arial" pitchFamily="34" charset="0"/>
              <a:buNone/>
            </a:pPr>
            <a:r>
              <a:rPr lang="en-NZ" dirty="0"/>
              <a:t>Each module is defined by two tables, </a:t>
            </a:r>
          </a:p>
          <a:p>
            <a:pPr lvl="1">
              <a:buFont typeface="Arial" pitchFamily="34" charset="0"/>
              <a:buChar char="•"/>
            </a:pPr>
            <a:r>
              <a:rPr lang="en-NZ" dirty="0"/>
              <a:t> The module table and </a:t>
            </a:r>
          </a:p>
          <a:p>
            <a:pPr lvl="1">
              <a:buFont typeface="Arial" pitchFamily="34" charset="0"/>
              <a:buChar char="•"/>
            </a:pPr>
            <a:r>
              <a:rPr lang="en-NZ" dirty="0"/>
              <a:t> the symbol table. </a:t>
            </a:r>
          </a:p>
          <a:p>
            <a:pPr lvl="0">
              <a:buFont typeface="Arial" pitchFamily="34" charset="0"/>
              <a:buNone/>
            </a:pPr>
            <a:endParaRPr lang="en-NZ" dirty="0"/>
          </a:p>
          <a:p>
            <a:pPr lvl="0">
              <a:buFont typeface="Arial" pitchFamily="34" charset="0"/>
              <a:buNone/>
            </a:pPr>
            <a:r>
              <a:rPr lang="en-NZ" dirty="0"/>
              <a:t>The module table includes the following elements:</a:t>
            </a:r>
          </a:p>
          <a:p>
            <a:pPr lvl="1">
              <a:buFont typeface="Arial" pitchFamily="34" charset="0"/>
              <a:buChar char="•"/>
            </a:pPr>
            <a:r>
              <a:rPr lang="en-NZ" dirty="0"/>
              <a:t> *next: Pointer to the following module. All modules are organized into a linked list.</a:t>
            </a:r>
          </a:p>
          <a:p>
            <a:pPr lvl="2">
              <a:buFont typeface="Arial" pitchFamily="34" charset="0"/>
              <a:buChar char="•"/>
            </a:pPr>
            <a:r>
              <a:rPr lang="en-NZ" dirty="0"/>
              <a:t>The list begins with a pseudomodule (not shown in Figure 2.17).</a:t>
            </a:r>
          </a:p>
          <a:p>
            <a:pPr lvl="1">
              <a:buFont typeface="Arial" pitchFamily="34" charset="0"/>
              <a:buChar char="•"/>
            </a:pPr>
            <a:r>
              <a:rPr lang="en-NZ" dirty="0"/>
              <a:t> *name: Pointer to module name.</a:t>
            </a:r>
          </a:p>
          <a:p>
            <a:pPr lvl="1">
              <a:buFont typeface="Arial" pitchFamily="34" charset="0"/>
              <a:buChar char="•"/>
            </a:pPr>
            <a:r>
              <a:rPr lang="en-NZ" dirty="0"/>
              <a:t> size:Module size in memory pages.</a:t>
            </a:r>
          </a:p>
          <a:p>
            <a:pPr lvl="1">
              <a:buFont typeface="Arial" pitchFamily="34" charset="0"/>
              <a:buChar char="•"/>
            </a:pPr>
            <a:r>
              <a:rPr lang="en-NZ" dirty="0"/>
              <a:t> usecount:Module usage counter. </a:t>
            </a:r>
          </a:p>
          <a:p>
            <a:pPr lvl="2">
              <a:buFont typeface="Arial" pitchFamily="34" charset="0"/>
              <a:buChar char="•"/>
            </a:pPr>
            <a:r>
              <a:rPr lang="en-NZ" dirty="0"/>
              <a:t>The counter is incremented when an operation involving the module’s functions is started and decremented when the operation terminates.</a:t>
            </a:r>
          </a:p>
          <a:p>
            <a:pPr lvl="1">
              <a:buFont typeface="Arial" pitchFamily="34" charset="0"/>
              <a:buChar char="•"/>
            </a:pPr>
            <a:r>
              <a:rPr lang="en-NZ" baseline="0" dirty="0"/>
              <a:t> </a:t>
            </a:r>
            <a:r>
              <a:rPr lang="en-NZ" dirty="0"/>
              <a:t>flags:Module flags.</a:t>
            </a:r>
          </a:p>
          <a:p>
            <a:pPr lvl="1">
              <a:buFont typeface="Arial" pitchFamily="34" charset="0"/>
              <a:buChar char="•"/>
            </a:pPr>
            <a:r>
              <a:rPr lang="en-NZ" dirty="0"/>
              <a:t> nsyms: Number of exported symbols.</a:t>
            </a:r>
          </a:p>
          <a:p>
            <a:pPr lvl="1">
              <a:buFont typeface="Arial" pitchFamily="34" charset="0"/>
              <a:buChar char="•"/>
            </a:pPr>
            <a:r>
              <a:rPr lang="en-NZ" dirty="0"/>
              <a:t> ndeps: Number of referenced modules</a:t>
            </a:r>
          </a:p>
          <a:p>
            <a:pPr lvl="1">
              <a:buFont typeface="Arial" pitchFamily="34" charset="0"/>
              <a:buChar char="•"/>
            </a:pPr>
            <a:r>
              <a:rPr lang="en-NZ" dirty="0"/>
              <a:t> *syms: Pointer to this module’s symbol table.</a:t>
            </a:r>
          </a:p>
          <a:p>
            <a:pPr lvl="1">
              <a:buFont typeface="Arial" pitchFamily="34" charset="0"/>
              <a:buChar char="•"/>
            </a:pPr>
            <a:r>
              <a:rPr lang="en-NZ" dirty="0"/>
              <a:t> *deps: Pointer to list of modules the are referenced by this module.</a:t>
            </a:r>
          </a:p>
          <a:p>
            <a:pPr lvl="1">
              <a:buFont typeface="Arial" pitchFamily="34" charset="0"/>
              <a:buChar char="•"/>
            </a:pPr>
            <a:r>
              <a:rPr lang="en-NZ" dirty="0"/>
              <a:t> *refs: Pointer to list of modules that use this module.</a:t>
            </a:r>
          </a:p>
          <a:p>
            <a:pPr lvl="0">
              <a:buFont typeface="Arial" pitchFamily="34" charset="0"/>
              <a:buNone/>
            </a:pPr>
            <a:endParaRPr lang="en-NZ" dirty="0"/>
          </a:p>
          <a:p>
            <a:pPr lvl="0">
              <a:buFont typeface="Arial" pitchFamily="34" charset="0"/>
              <a:buNone/>
            </a:pPr>
            <a:r>
              <a:rPr lang="en-NZ" dirty="0"/>
              <a:t>The symbol table defines those symbols controlled by this module that are used elsewhere.</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shows the main components of the Linux kernel as implemented on an IA-64 architecture (e.g., Intel Itanium).</a:t>
            </a:r>
          </a:p>
          <a:p>
            <a:endParaRPr lang="en-NZ" dirty="0"/>
          </a:p>
          <a:p>
            <a:r>
              <a:rPr lang="en-NZ" dirty="0"/>
              <a:t>It shows several processes running on top of the kernel. </a:t>
            </a:r>
          </a:p>
          <a:p>
            <a:endParaRPr lang="en-NZ" dirty="0"/>
          </a:p>
          <a:p>
            <a:r>
              <a:rPr lang="en-NZ" dirty="0"/>
              <a:t>Each box indicates a separate process, while each squiggly line with an arrowhead represents a thread of execution.</a:t>
            </a:r>
          </a:p>
          <a:p>
            <a:endParaRPr lang="en-NZ" dirty="0"/>
          </a:p>
          <a:p>
            <a:r>
              <a:rPr lang="en-NZ" dirty="0"/>
              <a:t>The kernel itself consists of an interacting collection of components, with arrows indicating the main interactions.</a:t>
            </a:r>
          </a:p>
          <a:p>
            <a:pPr lvl="1">
              <a:buFont typeface="Arial" pitchFamily="34" charset="0"/>
              <a:buChar char="•"/>
            </a:pPr>
            <a:r>
              <a:rPr lang="en-NZ" dirty="0"/>
              <a:t> The underlying hardware is also depicted as a set of components with arrows indicating which kernel components use or control which hardware components. </a:t>
            </a:r>
          </a:p>
          <a:p>
            <a:pPr lvl="0">
              <a:buFont typeface="Arial" pitchFamily="34" charset="0"/>
              <a:buNone/>
            </a:pPr>
            <a:endParaRPr lang="en-NZ" dirty="0"/>
          </a:p>
          <a:p>
            <a:pPr lvl="0">
              <a:buFont typeface="Arial" pitchFamily="34" charset="0"/>
              <a:buNone/>
            </a:pPr>
            <a:r>
              <a:rPr lang="en-NZ" dirty="0"/>
              <a:t>All of the kernel components, of course, execute on the processor but, for simplicity, these relationships are not shown.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Error detection and response: </a:t>
            </a:r>
          </a:p>
          <a:p>
            <a:pPr lvl="1">
              <a:buFont typeface="Arial" pitchFamily="34" charset="0"/>
              <a:buChar char="•"/>
            </a:pPr>
            <a:r>
              <a:rPr lang="en-NZ" b="1" dirty="0"/>
              <a:t> </a:t>
            </a:r>
            <a:r>
              <a:rPr lang="en-NZ" dirty="0"/>
              <a:t>A variety of errors can occur while a computer system is running.</a:t>
            </a:r>
          </a:p>
          <a:p>
            <a:pPr lvl="1">
              <a:buFont typeface="Arial" pitchFamily="34" charset="0"/>
              <a:buChar char="•"/>
            </a:pPr>
            <a:r>
              <a:rPr lang="en-NZ" dirty="0"/>
              <a:t> These include internal and external hardware errors, such as a memory error, or a device failure or malfunction; </a:t>
            </a:r>
          </a:p>
          <a:p>
            <a:pPr lvl="1">
              <a:buFont typeface="Arial" pitchFamily="34" charset="0"/>
              <a:buChar char="•"/>
            </a:pPr>
            <a:r>
              <a:rPr lang="en-NZ" dirty="0"/>
              <a:t> and various software errors, such as division by zero, attempt to access forbidden memory location, and inability of the OS to grant the request of an application. </a:t>
            </a:r>
          </a:p>
          <a:p>
            <a:pPr lvl="1">
              <a:buFont typeface="Arial" pitchFamily="34" charset="0"/>
              <a:buChar char="•"/>
            </a:pPr>
            <a:r>
              <a:rPr lang="en-NZ" dirty="0"/>
              <a:t> In each case, the OS must provide a response that clears the error condition with the least impact on running applications. </a:t>
            </a:r>
          </a:p>
          <a:p>
            <a:pPr lvl="1">
              <a:buFont typeface="Arial" pitchFamily="34" charset="0"/>
              <a:buChar char="•"/>
            </a:pPr>
            <a:r>
              <a:rPr lang="en-NZ" dirty="0"/>
              <a:t> The response may range from ending the program that caused the error, to retrying the operation, to simply reporting the error to the application.</a:t>
            </a:r>
          </a:p>
          <a:p>
            <a:pPr lvl="0">
              <a:buFont typeface="Arial" pitchFamily="34" charset="0"/>
              <a:buNone/>
            </a:pPr>
            <a:endParaRPr lang="en-NZ" dirty="0"/>
          </a:p>
          <a:p>
            <a:pPr lvl="0">
              <a:buFont typeface="Arial" pitchFamily="34" charset="0"/>
              <a:buNone/>
            </a:pPr>
            <a:r>
              <a:rPr lang="en-NZ" b="1" dirty="0"/>
              <a:t>Accounting:</a:t>
            </a:r>
          </a:p>
          <a:p>
            <a:pPr lvl="1">
              <a:buFont typeface="Arial" pitchFamily="34" charset="0"/>
              <a:buChar char="•"/>
            </a:pPr>
            <a:r>
              <a:rPr lang="en-NZ" dirty="0"/>
              <a:t> A good OS will collect usage statistics for various resources and monitor performance parameters such as response time. </a:t>
            </a:r>
          </a:p>
          <a:p>
            <a:pPr lvl="1">
              <a:buFont typeface="Arial" pitchFamily="34" charset="0"/>
              <a:buChar char="•"/>
            </a:pPr>
            <a:r>
              <a:rPr lang="en-NZ" dirty="0"/>
              <a:t> On any system, this information is useful in anticipating the need for future enhancements and in tuning the system to improve performance. </a:t>
            </a:r>
          </a:p>
          <a:p>
            <a:pPr lvl="1">
              <a:buFont typeface="Arial" pitchFamily="34" charset="0"/>
              <a:buChar char="•"/>
            </a:pPr>
            <a:r>
              <a:rPr lang="en-NZ" dirty="0"/>
              <a:t> On a multiuser system, the information can be used for billing purposes.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functions in the same way as ordinary computer software; </a:t>
            </a:r>
          </a:p>
          <a:p>
            <a:pPr lvl="1">
              <a:buFont typeface="Arial" pitchFamily="34" charset="0"/>
              <a:buChar char="•"/>
            </a:pPr>
            <a:r>
              <a:rPr lang="en-NZ" dirty="0"/>
              <a:t> It is a program or suite of programs executed by the processor.</a:t>
            </a:r>
          </a:p>
          <a:p>
            <a:pPr lvl="1">
              <a:buFont typeface="Arial" pitchFamily="34" charset="0"/>
              <a:buChar char="•"/>
            </a:pPr>
            <a:endParaRPr lang="en-NZ" dirty="0"/>
          </a:p>
          <a:p>
            <a:r>
              <a:rPr lang="en-NZ" dirty="0"/>
              <a:t>The OS frequently relinquishes control and must depend on the processor to allow it to regain control.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suggests the main resources that are managed by the OS.</a:t>
            </a:r>
          </a:p>
          <a:p>
            <a:endParaRPr lang="en-NZ" dirty="0"/>
          </a:p>
          <a:p>
            <a:r>
              <a:rPr lang="en-NZ" dirty="0"/>
              <a:t>A portion of the OS is in main memory.</a:t>
            </a:r>
          </a:p>
          <a:p>
            <a:pPr lvl="1">
              <a:buFont typeface="Arial" pitchFamily="34" charset="0"/>
              <a:buChar char="•"/>
            </a:pPr>
            <a:r>
              <a:rPr lang="en-NZ" dirty="0"/>
              <a:t> This includes the kernel, or nucleus, which contains the most frequently used functions in the OS </a:t>
            </a:r>
          </a:p>
          <a:p>
            <a:pPr lvl="1">
              <a:buFont typeface="Arial" pitchFamily="34" charset="0"/>
              <a:buChar char="•"/>
            </a:pPr>
            <a:r>
              <a:rPr lang="en-NZ" dirty="0"/>
              <a:t> and other portions of the OS currently in use. </a:t>
            </a:r>
          </a:p>
          <a:p>
            <a:pPr lvl="0">
              <a:buFont typeface="Arial" pitchFamily="34" charset="0"/>
              <a:buNone/>
            </a:pPr>
            <a:endParaRPr lang="en-NZ" dirty="0"/>
          </a:p>
          <a:p>
            <a:pPr lvl="0">
              <a:buFont typeface="Arial" pitchFamily="34" charset="0"/>
              <a:buNone/>
            </a:pPr>
            <a:r>
              <a:rPr lang="en-NZ" dirty="0"/>
              <a:t>The remainder of main memory contains user programs and data. </a:t>
            </a:r>
          </a:p>
          <a:p>
            <a:pPr lvl="1">
              <a:buFont typeface="Arial" pitchFamily="34" charset="0"/>
              <a:buChar char="•"/>
            </a:pPr>
            <a:r>
              <a:rPr lang="en-NZ" dirty="0"/>
              <a:t> The allocation of this resource (main memory) is controlled jointly by the OS and memory management hardware in the processor.</a:t>
            </a:r>
          </a:p>
          <a:p>
            <a:pPr lvl="1">
              <a:buFont typeface="Arial" pitchFamily="34" charset="0"/>
              <a:buChar char="•"/>
            </a:pPr>
            <a:endParaRPr lang="en-NZ" dirty="0"/>
          </a:p>
          <a:p>
            <a:pPr lvl="0">
              <a:buFont typeface="Arial" pitchFamily="34" charset="0"/>
              <a:buNone/>
            </a:pPr>
            <a:r>
              <a:rPr lang="en-NZ" dirty="0"/>
              <a:t> The OS decides when an I/O device can be used by a program in execution and controls access to and use of files.</a:t>
            </a:r>
          </a:p>
          <a:p>
            <a:pPr lvl="0">
              <a:buFont typeface="Arial" pitchFamily="34" charset="0"/>
              <a:buChar char="•"/>
            </a:pPr>
            <a:endParaRPr lang="en-NZ" dirty="0"/>
          </a:p>
          <a:p>
            <a:pPr lvl="0">
              <a:buFont typeface="Arial" pitchFamily="34" charset="0"/>
              <a:buNone/>
            </a:pPr>
            <a:r>
              <a:rPr lang="en-NZ" dirty="0"/>
              <a:t>The processor itself is a resource, and the OS must determine how much processor time is to be devoted to the execution of a particular user program. </a:t>
            </a:r>
          </a:p>
          <a:p>
            <a:pPr lvl="1">
              <a:buFont typeface="Arial" pitchFamily="34" charset="0"/>
              <a:buChar char="•"/>
            </a:pPr>
            <a:r>
              <a:rPr lang="en-NZ" dirty="0"/>
              <a:t> In the case of a multiple-processor system, this decision must span all of the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2/22/2022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2/22/2022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2/22/2022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2/22/2022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2/22/2022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2/22/2022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2/22/2022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2/22/2022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2/22/2022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2/22/2022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2/22/2022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2/22/2022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cstate="print"/>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a:t>Chapter 2</a:t>
            </a:r>
            <a:br>
              <a:rPr lang="en-US" dirty="0"/>
            </a:br>
            <a:r>
              <a:rPr lang="en-US" dirty="0"/>
              <a:t>Operating System Overview</a:t>
            </a:r>
          </a:p>
        </p:txBody>
      </p:sp>
      <p:sp>
        <p:nvSpPr>
          <p:cNvPr id="4" name="Footer Placeholder 3"/>
          <p:cNvSpPr>
            <a:spLocks noGrp="1"/>
          </p:cNvSpPr>
          <p:nvPr>
            <p:ph type="ftr" sz="quarter" idx="11"/>
          </p:nvPr>
        </p:nvSpPr>
        <p:spPr/>
        <p:txBody>
          <a:bodyPr/>
          <a:lstStyle/>
          <a:p>
            <a:pPr>
              <a:defRPr/>
            </a:pPr>
            <a:r>
              <a:rPr lang="en-US" dirty="0"/>
              <a:t>Dave Bremer</a:t>
            </a:r>
          </a:p>
          <a:p>
            <a:pPr>
              <a:defRPr/>
            </a:pPr>
            <a:r>
              <a:rPr lang="en-US" dirty="0"/>
              <a:t>Otago Polytechnic, N.Z.</a:t>
            </a:r>
            <a:br>
              <a:rPr lang="en-US" dirty="0"/>
            </a:br>
            <a:r>
              <a:rPr lang="en-US" dirty="0"/>
              <a:t>©2008, Prentice Hall</a:t>
            </a:r>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as </a:t>
            </a:r>
            <a:br>
              <a:rPr lang="en-US" dirty="0"/>
            </a:br>
            <a:r>
              <a:rPr lang="en-US" dirty="0"/>
              <a:t>Resource Manager</a:t>
            </a:r>
          </a:p>
        </p:txBody>
      </p:sp>
      <p:pic>
        <p:nvPicPr>
          <p:cNvPr id="4" name="Content Placeholder 3" descr="Fig02_02.gif"/>
          <p:cNvPicPr>
            <a:picLocks noGrp="1" noChangeAspect="1"/>
          </p:cNvPicPr>
          <p:nvPr>
            <p:ph idx="1"/>
          </p:nvPr>
        </p:nvPicPr>
        <p:blipFill>
          <a:blip r:embed="rId3" cstate="print"/>
          <a:stretch>
            <a:fillRect/>
          </a:stretch>
        </p:blipFill>
        <p:spPr>
          <a:xfrm>
            <a:off x="1447800" y="1628774"/>
            <a:ext cx="6096000" cy="5229225"/>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a:t>Evolution of Operating Systems</a:t>
            </a:r>
          </a:p>
        </p:txBody>
      </p:sp>
      <p:sp>
        <p:nvSpPr>
          <p:cNvPr id="3" name="Content Placeholder 2"/>
          <p:cNvSpPr>
            <a:spLocks noGrp="1"/>
          </p:cNvSpPr>
          <p:nvPr>
            <p:ph idx="1"/>
          </p:nvPr>
        </p:nvSpPr>
        <p:spPr/>
        <p:txBody>
          <a:bodyPr/>
          <a:lstStyle/>
          <a:p>
            <a:r>
              <a:rPr lang="en-NZ" dirty="0"/>
              <a:t>Operating systems will evolve over time</a:t>
            </a:r>
            <a:endParaRPr lang="en-US" dirty="0"/>
          </a:p>
          <a:p>
            <a:pPr lvl="1"/>
            <a:r>
              <a:rPr lang="en-US" dirty="0"/>
              <a:t>Hardware upgrades plus new types of hardware</a:t>
            </a:r>
          </a:p>
          <a:p>
            <a:pPr lvl="1"/>
            <a:r>
              <a:rPr lang="en-US" dirty="0"/>
              <a:t>New services</a:t>
            </a:r>
          </a:p>
          <a:p>
            <a:pPr lvl="1"/>
            <a:r>
              <a:rPr lang="en-US" dirty="0"/>
              <a:t>Fixes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sz="3200" dirty="0">
                <a:solidFill>
                  <a:schemeClr val="tx2"/>
                </a:solidFill>
              </a:rPr>
              <a:t>The Evolution of Operating Systems</a:t>
            </a:r>
          </a:p>
          <a:p>
            <a:pPr lvl="1"/>
            <a:r>
              <a:rPr lang="en-NZ" dirty="0"/>
              <a:t>Major Achievements</a:t>
            </a:r>
          </a:p>
          <a:p>
            <a:pPr lvl="1"/>
            <a:r>
              <a:rPr lang="en-NZ" dirty="0"/>
              <a:t>Developments Leading to Modern Operating Systems</a:t>
            </a:r>
          </a:p>
          <a:p>
            <a:pPr lvl="1"/>
            <a:r>
              <a:rPr lang="en-NZ" dirty="0"/>
              <a:t>Microsoft Windows Overview</a:t>
            </a:r>
          </a:p>
          <a:p>
            <a:pPr lvl="1"/>
            <a:r>
              <a:rPr lang="en-NZ" dirty="0"/>
              <a:t>UNIX Systems</a:t>
            </a:r>
          </a:p>
          <a:p>
            <a:pPr lvl="1"/>
            <a:r>
              <a:rPr lang="en-NZ" dirty="0"/>
              <a:t>Linux</a:t>
            </a:r>
          </a:p>
        </p:txBody>
      </p:sp>
      <p:cxnSp>
        <p:nvCxnSpPr>
          <p:cNvPr id="5" name="Straight Arrow Connector 4"/>
          <p:cNvCxnSpPr/>
          <p:nvPr/>
        </p:nvCxnSpPr>
        <p:spPr>
          <a:xfrm>
            <a:off x="304800" y="24368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a:t>
            </a:r>
            <a:br>
              <a:rPr lang="en-US" dirty="0"/>
            </a:br>
            <a:r>
              <a:rPr lang="en-US" dirty="0"/>
              <a:t>Operating Systems</a:t>
            </a:r>
            <a:endParaRPr lang="en-NZ" dirty="0"/>
          </a:p>
        </p:txBody>
      </p:sp>
      <p:sp>
        <p:nvSpPr>
          <p:cNvPr id="3" name="Content Placeholder 2"/>
          <p:cNvSpPr>
            <a:spLocks noGrp="1"/>
          </p:cNvSpPr>
          <p:nvPr>
            <p:ph idx="1"/>
          </p:nvPr>
        </p:nvSpPr>
        <p:spPr/>
        <p:txBody>
          <a:bodyPr/>
          <a:lstStyle/>
          <a:p>
            <a:r>
              <a:rPr lang="en-NZ" dirty="0"/>
              <a:t>It may be easier to understand the key requirements of an OS by considering the evolution of Operating Systems</a:t>
            </a:r>
          </a:p>
          <a:p>
            <a:r>
              <a:rPr lang="en-NZ" dirty="0"/>
              <a:t>Stages include</a:t>
            </a:r>
          </a:p>
          <a:p>
            <a:pPr lvl="1"/>
            <a:r>
              <a:rPr lang="en-NZ" dirty="0"/>
              <a:t>Serial Processing</a:t>
            </a:r>
          </a:p>
          <a:p>
            <a:pPr lvl="1"/>
            <a:r>
              <a:rPr lang="en-NZ" dirty="0"/>
              <a:t>Simple Batch Systems</a:t>
            </a:r>
          </a:p>
          <a:p>
            <a:pPr lvl="1"/>
            <a:r>
              <a:rPr lang="en-NZ" dirty="0"/>
              <a:t>Multiprogrammed batch systems</a:t>
            </a:r>
          </a:p>
          <a:p>
            <a:pPr lvl="1"/>
            <a:r>
              <a:rPr lang="en-NZ" dirty="0"/>
              <a:t>Time Sharing Systems</a:t>
            </a:r>
          </a:p>
          <a:p>
            <a:pPr lvl="1"/>
            <a:endParaRPr lang="en-NZ"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E5AA76B-080F-4CCE-B728-E60BF117577C}"/>
                  </a:ext>
                </a:extLst>
              </p14:cNvPr>
              <p14:cNvContentPartPr/>
              <p14:nvPr/>
            </p14:nvContentPartPr>
            <p14:xfrm>
              <a:off x="4387680" y="3905280"/>
              <a:ext cx="3042360" cy="1740240"/>
            </p14:xfrm>
          </p:contentPart>
        </mc:Choice>
        <mc:Fallback xmlns="">
          <p:pic>
            <p:nvPicPr>
              <p:cNvPr id="5" name="Ink 4">
                <a:extLst>
                  <a:ext uri="{FF2B5EF4-FFF2-40B4-BE49-F238E27FC236}">
                    <a16:creationId xmlns:a16="http://schemas.microsoft.com/office/drawing/2014/main" id="{DE5AA76B-080F-4CCE-B728-E60BF117577C}"/>
                  </a:ext>
                </a:extLst>
              </p:cNvPr>
              <p:cNvPicPr/>
              <p:nvPr/>
            </p:nvPicPr>
            <p:blipFill>
              <a:blip r:embed="rId6"/>
              <a:stretch>
                <a:fillRect/>
              </a:stretch>
            </p:blipFill>
            <p:spPr>
              <a:xfrm>
                <a:off x="4378320" y="3895920"/>
                <a:ext cx="3061080" cy="1758960"/>
              </a:xfrm>
              <a:prstGeom prst="rect">
                <a:avLst/>
              </a:prstGeom>
            </p:spPr>
          </p:pic>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a:t>Serial Processing</a:t>
            </a:r>
          </a:p>
        </p:txBody>
      </p:sp>
      <p:sp>
        <p:nvSpPr>
          <p:cNvPr id="3" name="Content Placeholder 2"/>
          <p:cNvSpPr>
            <a:spLocks noGrp="1"/>
          </p:cNvSpPr>
          <p:nvPr>
            <p:ph idx="1"/>
          </p:nvPr>
        </p:nvSpPr>
        <p:spPr/>
        <p:txBody>
          <a:bodyPr/>
          <a:lstStyle/>
          <a:p>
            <a:r>
              <a:rPr lang="en-US" dirty="0"/>
              <a:t>No operating system</a:t>
            </a:r>
          </a:p>
          <a:p>
            <a:r>
              <a:rPr lang="en-US" dirty="0"/>
              <a:t>Machines run from a console with display lights, toggle switches, input device, and printer</a:t>
            </a:r>
          </a:p>
          <a:p>
            <a:r>
              <a:rPr lang="en-US" dirty="0"/>
              <a:t>Problems include:</a:t>
            </a:r>
          </a:p>
          <a:p>
            <a:pPr lvl="1"/>
            <a:r>
              <a:rPr lang="en-US" dirty="0"/>
              <a:t>Scheduling</a:t>
            </a:r>
          </a:p>
          <a:p>
            <a:pPr lvl="1"/>
            <a:r>
              <a:rPr lang="en-US" dirty="0"/>
              <a:t>Setup time</a:t>
            </a:r>
          </a:p>
          <a:p>
            <a:pPr lvl="1"/>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a:t>Simple batch system</a:t>
            </a:r>
          </a:p>
        </p:txBody>
      </p:sp>
      <p:sp>
        <p:nvSpPr>
          <p:cNvPr id="3" name="Content Placeholder 2"/>
          <p:cNvSpPr>
            <a:spLocks noGrp="1"/>
          </p:cNvSpPr>
          <p:nvPr>
            <p:ph idx="1"/>
          </p:nvPr>
        </p:nvSpPr>
        <p:spPr/>
        <p:txBody>
          <a:bodyPr/>
          <a:lstStyle/>
          <a:p>
            <a:r>
              <a:rPr lang="en-US" dirty="0"/>
              <a:t>Early computers were extremely expensive</a:t>
            </a:r>
          </a:p>
          <a:p>
            <a:pPr lvl="1"/>
            <a:r>
              <a:rPr lang="en-US" dirty="0"/>
              <a:t>Important to maximize processor utilization</a:t>
            </a:r>
          </a:p>
          <a:p>
            <a:r>
              <a:rPr lang="en-US" dirty="0"/>
              <a:t>Monitor</a:t>
            </a:r>
          </a:p>
          <a:p>
            <a:pPr lvl="1"/>
            <a:r>
              <a:rPr lang="en-US" dirty="0"/>
              <a:t>Software that controls the sequence of events</a:t>
            </a:r>
          </a:p>
          <a:p>
            <a:pPr lvl="1"/>
            <a:r>
              <a:rPr lang="en-US" dirty="0"/>
              <a:t>Batch jobs together</a:t>
            </a:r>
          </a:p>
          <a:p>
            <a:pPr lvl="1"/>
            <a:r>
              <a:rPr lang="en-US" dirty="0"/>
              <a:t>Program returns control to monitor when finished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791200" y="1447800"/>
            <a:ext cx="3276600" cy="4594562"/>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a:t>Monitor’s perspective</a:t>
            </a:r>
          </a:p>
        </p:txBody>
      </p:sp>
      <p:sp>
        <p:nvSpPr>
          <p:cNvPr id="3" name="Content Placeholder 2"/>
          <p:cNvSpPr>
            <a:spLocks noGrp="1"/>
          </p:cNvSpPr>
          <p:nvPr>
            <p:ph idx="1"/>
          </p:nvPr>
        </p:nvSpPr>
        <p:spPr>
          <a:xfrm>
            <a:off x="457200" y="1600200"/>
            <a:ext cx="5867400" cy="4953000"/>
          </a:xfrm>
        </p:spPr>
        <p:txBody>
          <a:bodyPr/>
          <a:lstStyle/>
          <a:p>
            <a:r>
              <a:rPr lang="en-NZ" dirty="0"/>
              <a:t>Monitor controls the sequence of events</a:t>
            </a:r>
          </a:p>
          <a:p>
            <a:r>
              <a:rPr lang="en-NZ" i="1" dirty="0"/>
              <a:t>Resident Monitor </a:t>
            </a:r>
            <a:r>
              <a:rPr lang="en-NZ" dirty="0"/>
              <a:t>is software always in memory</a:t>
            </a:r>
          </a:p>
          <a:p>
            <a:r>
              <a:rPr lang="en-NZ" dirty="0"/>
              <a:t>Monitor reads in job and gives control</a:t>
            </a:r>
          </a:p>
          <a:p>
            <a:r>
              <a:rPr lang="en-NZ" dirty="0"/>
              <a:t>Job returns control to monitor</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Control Language</a:t>
            </a:r>
          </a:p>
        </p:txBody>
      </p:sp>
      <p:sp>
        <p:nvSpPr>
          <p:cNvPr id="3" name="Content Placeholder 2"/>
          <p:cNvSpPr>
            <a:spLocks noGrp="1"/>
          </p:cNvSpPr>
          <p:nvPr>
            <p:ph idx="1"/>
          </p:nvPr>
        </p:nvSpPr>
        <p:spPr/>
        <p:txBody>
          <a:bodyPr/>
          <a:lstStyle/>
          <a:p>
            <a:r>
              <a:rPr lang="en-US" dirty="0"/>
              <a:t>Special type of programming language to control jobs </a:t>
            </a:r>
          </a:p>
          <a:p>
            <a:r>
              <a:rPr lang="en-US" dirty="0"/>
              <a:t>Provides instruction to the monitor</a:t>
            </a:r>
          </a:p>
          <a:p>
            <a:pPr lvl="1"/>
            <a:r>
              <a:rPr lang="en-US" dirty="0"/>
              <a:t>What compiler to use</a:t>
            </a:r>
          </a:p>
          <a:p>
            <a:pPr lvl="1"/>
            <a:r>
              <a:rPr lang="en-US" dirty="0"/>
              <a:t>What data to use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Hardware </a:t>
            </a:r>
            <a:br>
              <a:rPr lang="en-US" dirty="0"/>
            </a:br>
            <a:r>
              <a:rPr lang="en-US" dirty="0"/>
              <a:t>Features</a:t>
            </a:r>
          </a:p>
        </p:txBody>
      </p:sp>
      <p:sp>
        <p:nvSpPr>
          <p:cNvPr id="3" name="Content Placeholder 2"/>
          <p:cNvSpPr>
            <a:spLocks noGrp="1"/>
          </p:cNvSpPr>
          <p:nvPr>
            <p:ph idx="1"/>
          </p:nvPr>
        </p:nvSpPr>
        <p:spPr/>
        <p:txBody>
          <a:bodyPr/>
          <a:lstStyle/>
          <a:p>
            <a:r>
              <a:rPr lang="en-US" dirty="0"/>
              <a:t>Memory protection for monitor</a:t>
            </a:r>
          </a:p>
          <a:p>
            <a:pPr lvl="1"/>
            <a:r>
              <a:rPr lang="en-US" dirty="0"/>
              <a:t>Jobs cannot overwrite or alter</a:t>
            </a:r>
          </a:p>
          <a:p>
            <a:r>
              <a:rPr lang="en-US" dirty="0"/>
              <a:t>Timer</a:t>
            </a:r>
          </a:p>
          <a:p>
            <a:pPr lvl="1"/>
            <a:r>
              <a:rPr lang="en-US" dirty="0"/>
              <a:t>Prevent a job from monopolizing system</a:t>
            </a:r>
          </a:p>
          <a:p>
            <a:r>
              <a:rPr lang="en-US" dirty="0"/>
              <a:t>Privileged instructions</a:t>
            </a:r>
          </a:p>
          <a:p>
            <a:pPr lvl="1"/>
            <a:r>
              <a:rPr lang="en-US" dirty="0"/>
              <a:t>Only executed by the monitor</a:t>
            </a:r>
          </a:p>
          <a:p>
            <a:r>
              <a:rPr lang="en-US" dirty="0"/>
              <a:t>Interrupts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Operation</a:t>
            </a:r>
          </a:p>
        </p:txBody>
      </p:sp>
      <p:sp>
        <p:nvSpPr>
          <p:cNvPr id="3" name="Content Placeholder 2"/>
          <p:cNvSpPr>
            <a:spLocks noGrp="1"/>
          </p:cNvSpPr>
          <p:nvPr>
            <p:ph idx="1"/>
          </p:nvPr>
        </p:nvSpPr>
        <p:spPr/>
        <p:txBody>
          <a:bodyPr/>
          <a:lstStyle/>
          <a:p>
            <a:r>
              <a:rPr lang="en-US" dirty="0"/>
              <a:t>User Mode</a:t>
            </a:r>
          </a:p>
          <a:p>
            <a:pPr lvl="1"/>
            <a:r>
              <a:rPr lang="en-US" dirty="0"/>
              <a:t>User program executes in user mode </a:t>
            </a:r>
          </a:p>
          <a:p>
            <a:pPr lvl="1"/>
            <a:r>
              <a:rPr lang="en-US" dirty="0"/>
              <a:t>Certain areas of memory protected from user access</a:t>
            </a:r>
          </a:p>
          <a:p>
            <a:pPr lvl="1"/>
            <a:r>
              <a:rPr lang="en-US" dirty="0"/>
              <a:t>Certain instructions may not be executed</a:t>
            </a:r>
          </a:p>
          <a:p>
            <a:r>
              <a:rPr lang="en-US" dirty="0"/>
              <a:t>Kernel Mode</a:t>
            </a:r>
          </a:p>
          <a:p>
            <a:pPr lvl="1"/>
            <a:r>
              <a:rPr lang="en-US" dirty="0"/>
              <a:t>Monitor executes in kernel mode</a:t>
            </a:r>
          </a:p>
          <a:p>
            <a:pPr lvl="1"/>
            <a:r>
              <a:rPr lang="en-US" dirty="0"/>
              <a:t>Privileged instructions may be executed, all memory accessible.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solidFill>
                  <a:schemeClr val="tx2"/>
                </a:solidFill>
              </a:rPr>
              <a:t>Operating System Objectives/Functions</a:t>
            </a:r>
          </a:p>
          <a:p>
            <a:pPr lvl="1"/>
            <a:r>
              <a:rPr lang="en-NZ" dirty="0"/>
              <a:t>The Evolution of Operating Systems</a:t>
            </a:r>
          </a:p>
          <a:p>
            <a:pPr lvl="1"/>
            <a:r>
              <a:rPr lang="en-NZ" dirty="0"/>
              <a:t>Major Achievements</a:t>
            </a:r>
          </a:p>
          <a:p>
            <a:pPr lvl="1"/>
            <a:r>
              <a:rPr lang="en-NZ" dirty="0"/>
              <a:t>Developments Leading to Modern Operating Systems</a:t>
            </a:r>
          </a:p>
          <a:p>
            <a:pPr lvl="1"/>
            <a:r>
              <a:rPr lang="en-NZ" dirty="0"/>
              <a:t>Microsoft Windows Overview</a:t>
            </a:r>
          </a:p>
          <a:p>
            <a:pPr lvl="1"/>
            <a:r>
              <a:rPr lang="en-NZ" dirty="0"/>
              <a:t>UNIX Systems</a:t>
            </a:r>
          </a:p>
          <a:p>
            <a:pPr lvl="1"/>
            <a:r>
              <a:rPr lang="en-NZ" dirty="0"/>
              <a:t>Linux</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Multiprogrammed </a:t>
            </a:r>
            <a:br>
              <a:rPr lang="en-NZ" dirty="0"/>
            </a:br>
            <a:r>
              <a:rPr lang="en-NZ" dirty="0"/>
              <a:t>Batch Systems</a:t>
            </a:r>
          </a:p>
        </p:txBody>
      </p:sp>
      <p:sp>
        <p:nvSpPr>
          <p:cNvPr id="3" name="Content Placeholder 2"/>
          <p:cNvSpPr>
            <a:spLocks noGrp="1"/>
          </p:cNvSpPr>
          <p:nvPr>
            <p:ph idx="1"/>
          </p:nvPr>
        </p:nvSpPr>
        <p:spPr/>
        <p:txBody>
          <a:bodyPr/>
          <a:lstStyle/>
          <a:p>
            <a:r>
              <a:rPr lang="en-NZ" dirty="0"/>
              <a:t>CPU is often idle </a:t>
            </a:r>
          </a:p>
          <a:p>
            <a:pPr lvl="1"/>
            <a:r>
              <a:rPr lang="en-NZ" dirty="0"/>
              <a:t>Even with automatic job sequencing.</a:t>
            </a:r>
          </a:p>
          <a:p>
            <a:pPr lvl="1"/>
            <a:r>
              <a:rPr lang="en-NZ" dirty="0"/>
              <a:t>I/O devices are slow compared to processor</a:t>
            </a:r>
          </a:p>
          <a:p>
            <a:endParaRPr lang="en-NZ" dirty="0"/>
          </a:p>
        </p:txBody>
      </p:sp>
      <p:pic>
        <p:nvPicPr>
          <p:cNvPr id="4" name="Content Placeholder 3" descr="Fig02_04.gif"/>
          <p:cNvPicPr>
            <a:picLocks noChangeAspect="1"/>
          </p:cNvPicPr>
          <p:nvPr/>
        </p:nvPicPr>
        <p:blipFill>
          <a:blip r:embed="rId3" cstate="print"/>
          <a:stretch>
            <a:fillRect/>
          </a:stretch>
        </p:blipFill>
        <p:spPr bwMode="auto">
          <a:xfrm>
            <a:off x="2362200" y="3662363"/>
            <a:ext cx="5555140" cy="3195637"/>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Uniprogramming</a:t>
            </a:r>
          </a:p>
        </p:txBody>
      </p:sp>
      <p:sp>
        <p:nvSpPr>
          <p:cNvPr id="3" name="Content Placeholder 2"/>
          <p:cNvSpPr>
            <a:spLocks noGrp="1"/>
          </p:cNvSpPr>
          <p:nvPr>
            <p:ph idx="1"/>
          </p:nvPr>
        </p:nvSpPr>
        <p:spPr/>
        <p:txBody>
          <a:bodyPr/>
          <a:lstStyle/>
          <a:p>
            <a:r>
              <a:rPr lang="en-US" dirty="0"/>
              <a:t>Processor must wait for I/O instruction to complete before preceding</a:t>
            </a:r>
          </a:p>
        </p:txBody>
      </p:sp>
      <p:pic>
        <p:nvPicPr>
          <p:cNvPr id="4" name="Picture 3" descr="Fig02_05a.gif"/>
          <p:cNvPicPr>
            <a:picLocks noChangeAspect="1"/>
          </p:cNvPicPr>
          <p:nvPr/>
        </p:nvPicPr>
        <p:blipFill>
          <a:blip r:embed="rId3" cstate="print"/>
          <a:stretch>
            <a:fillRect/>
          </a:stretch>
        </p:blipFill>
        <p:spPr>
          <a:xfrm>
            <a:off x="914400" y="3114675"/>
            <a:ext cx="6205537" cy="1125116"/>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a:t>
            </a:r>
          </a:p>
        </p:txBody>
      </p:sp>
      <p:sp>
        <p:nvSpPr>
          <p:cNvPr id="3" name="Content Placeholder 2"/>
          <p:cNvSpPr>
            <a:spLocks noGrp="1"/>
          </p:cNvSpPr>
          <p:nvPr>
            <p:ph idx="1"/>
          </p:nvPr>
        </p:nvSpPr>
        <p:spPr/>
        <p:txBody>
          <a:bodyPr/>
          <a:lstStyle/>
          <a:p>
            <a:r>
              <a:rPr lang="en-US" dirty="0"/>
              <a:t>When one job needs to wait for I/O, the processor can switch to the other job</a:t>
            </a:r>
          </a:p>
        </p:txBody>
      </p:sp>
      <p:pic>
        <p:nvPicPr>
          <p:cNvPr id="4" name="Picture 3" descr="Fig02_05b.gif"/>
          <p:cNvPicPr>
            <a:picLocks noChangeAspect="1"/>
          </p:cNvPicPr>
          <p:nvPr/>
        </p:nvPicPr>
        <p:blipFill>
          <a:blip r:embed="rId3" cstate="print"/>
          <a:stretch>
            <a:fillRect/>
          </a:stretch>
        </p:blipFill>
        <p:spPr>
          <a:xfrm>
            <a:off x="916770" y="2924175"/>
            <a:ext cx="6627030" cy="263842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a:t>
            </a:r>
          </a:p>
        </p:txBody>
      </p:sp>
      <p:pic>
        <p:nvPicPr>
          <p:cNvPr id="4" name="Content Placeholder 3" descr="Fig02_05c.gif"/>
          <p:cNvPicPr>
            <a:picLocks noGrp="1" noChangeAspect="1"/>
          </p:cNvPicPr>
          <p:nvPr>
            <p:ph idx="1"/>
          </p:nvPr>
        </p:nvPicPr>
        <p:blipFill>
          <a:blip r:embed="rId3" cstate="print"/>
          <a:stretch>
            <a:fillRect/>
          </a:stretch>
        </p:blipFill>
        <p:spPr>
          <a:xfrm>
            <a:off x="396522" y="1905000"/>
            <a:ext cx="7398456" cy="3733800"/>
          </a:xfr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Table02_01.gif"/>
          <p:cNvPicPr>
            <a:picLocks noGrp="1" noChangeAspect="1"/>
          </p:cNvPicPr>
          <p:nvPr>
            <p:ph idx="1"/>
          </p:nvPr>
        </p:nvPicPr>
        <p:blipFill>
          <a:blip r:embed="rId3" cstate="print"/>
          <a:stretch>
            <a:fillRect/>
          </a:stretch>
        </p:blipFill>
        <p:spPr>
          <a:xfrm>
            <a:off x="1066800" y="1752600"/>
            <a:ext cx="7340835" cy="3467100"/>
          </a:xfr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Utilization Histograms</a:t>
            </a:r>
          </a:p>
        </p:txBody>
      </p:sp>
      <p:pic>
        <p:nvPicPr>
          <p:cNvPr id="4" name="Content Placeholder 3" descr="Fig02_06.gif"/>
          <p:cNvPicPr>
            <a:picLocks noGrp="1" noChangeAspect="1"/>
          </p:cNvPicPr>
          <p:nvPr>
            <p:ph idx="1"/>
          </p:nvPr>
        </p:nvPicPr>
        <p:blipFill>
          <a:blip r:embed="rId3" cstate="print"/>
          <a:stretch>
            <a:fillRect/>
          </a:stretch>
        </p:blipFill>
        <p:spPr>
          <a:xfrm>
            <a:off x="1219199" y="1219200"/>
            <a:ext cx="7216927" cy="5410200"/>
          </a:xfr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Sharing Systems</a:t>
            </a:r>
          </a:p>
        </p:txBody>
      </p:sp>
      <p:sp>
        <p:nvSpPr>
          <p:cNvPr id="3" name="Content Placeholder 2"/>
          <p:cNvSpPr>
            <a:spLocks noGrp="1"/>
          </p:cNvSpPr>
          <p:nvPr>
            <p:ph idx="1"/>
          </p:nvPr>
        </p:nvSpPr>
        <p:spPr/>
        <p:txBody>
          <a:bodyPr/>
          <a:lstStyle/>
          <a:p>
            <a:r>
              <a:rPr lang="en-US" dirty="0"/>
              <a:t>Using multiprogramming to handle multiple interactive jobs</a:t>
            </a:r>
          </a:p>
          <a:p>
            <a:r>
              <a:rPr lang="en-US" dirty="0"/>
              <a:t>Processor’s time is shared among multiple users</a:t>
            </a:r>
          </a:p>
          <a:p>
            <a:r>
              <a:rPr lang="en-US" dirty="0"/>
              <a:t>Multiple users simultaneously access the system through terminals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dirty="0"/>
              <a:t>Batch Multiprogramming </a:t>
            </a:r>
            <a:br>
              <a:rPr lang="en-US" dirty="0"/>
            </a:br>
            <a:r>
              <a:rPr lang="en-US" dirty="0"/>
              <a:t>vs. Time Sharing</a:t>
            </a:r>
          </a:p>
        </p:txBody>
      </p:sp>
      <p:pic>
        <p:nvPicPr>
          <p:cNvPr id="4" name="Content Placeholder 3" descr="Table02_03.gif"/>
          <p:cNvPicPr>
            <a:picLocks noGrp="1" noChangeAspect="1"/>
          </p:cNvPicPr>
          <p:nvPr>
            <p:ph idx="1"/>
          </p:nvPr>
        </p:nvPicPr>
        <p:blipFill>
          <a:blip r:embed="rId3" cstate="print"/>
          <a:stretch>
            <a:fillRect/>
          </a:stretch>
        </p:blipFill>
        <p:spPr>
          <a:xfrm>
            <a:off x="651191" y="1981200"/>
            <a:ext cx="8003428" cy="3062287"/>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Early Example: CTSS</a:t>
            </a:r>
          </a:p>
        </p:txBody>
      </p:sp>
      <p:sp>
        <p:nvSpPr>
          <p:cNvPr id="3" name="Content Placeholder 2"/>
          <p:cNvSpPr>
            <a:spLocks noGrp="1"/>
          </p:cNvSpPr>
          <p:nvPr>
            <p:ph idx="1"/>
          </p:nvPr>
        </p:nvSpPr>
        <p:spPr/>
        <p:txBody>
          <a:bodyPr/>
          <a:lstStyle/>
          <a:p>
            <a:r>
              <a:rPr lang="en-NZ" dirty="0"/>
              <a:t>Compatible Time-Sharing System (CTSS) </a:t>
            </a:r>
          </a:p>
          <a:p>
            <a:pPr lvl="1"/>
            <a:r>
              <a:rPr lang="en-NZ" dirty="0"/>
              <a:t>Developed at MIT as project MAC</a:t>
            </a:r>
          </a:p>
          <a:p>
            <a:r>
              <a:rPr lang="en-NZ" dirty="0"/>
              <a:t>Time Slicing:</a:t>
            </a:r>
          </a:p>
          <a:p>
            <a:pPr lvl="1"/>
            <a:r>
              <a:rPr lang="en-NZ" dirty="0"/>
              <a:t>When control was passed to a user</a:t>
            </a:r>
          </a:p>
          <a:p>
            <a:pPr lvl="1"/>
            <a:r>
              <a:rPr lang="en-NZ" dirty="0"/>
              <a:t>User program and data loaded</a:t>
            </a:r>
          </a:p>
          <a:p>
            <a:pPr lvl="1"/>
            <a:r>
              <a:rPr lang="en-NZ" dirty="0"/>
              <a:t>Clock generates interrupts about every 0.2 sec</a:t>
            </a:r>
          </a:p>
          <a:p>
            <a:pPr lvl="1"/>
            <a:r>
              <a:rPr lang="en-NZ" dirty="0"/>
              <a:t>At each interrupt OS gained control and could assign processor to another user</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CTSS Operation</a:t>
            </a:r>
          </a:p>
        </p:txBody>
      </p:sp>
      <p:pic>
        <p:nvPicPr>
          <p:cNvPr id="4" name="Content Placeholder 3" descr="Fig02_07.gif"/>
          <p:cNvPicPr>
            <a:picLocks noGrp="1" noChangeAspect="1"/>
          </p:cNvPicPr>
          <p:nvPr>
            <p:ph idx="1"/>
          </p:nvPr>
        </p:nvPicPr>
        <p:blipFill>
          <a:blip r:embed="rId3" cstate="print"/>
          <a:stretch>
            <a:fillRect/>
          </a:stretch>
        </p:blipFill>
        <p:spPr>
          <a:xfrm>
            <a:off x="1523999" y="1295400"/>
            <a:ext cx="6720251" cy="5076825"/>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Operating System</a:t>
            </a:r>
          </a:p>
        </p:txBody>
      </p:sp>
      <p:sp>
        <p:nvSpPr>
          <p:cNvPr id="4" name="Content Placeholder 3"/>
          <p:cNvSpPr>
            <a:spLocks noGrp="1"/>
          </p:cNvSpPr>
          <p:nvPr>
            <p:ph idx="1"/>
          </p:nvPr>
        </p:nvSpPr>
        <p:spPr/>
        <p:txBody>
          <a:bodyPr/>
          <a:lstStyle/>
          <a:p>
            <a:r>
              <a:rPr lang="en-US" dirty="0"/>
              <a:t>A program that controls the execution of application programs</a:t>
            </a:r>
          </a:p>
          <a:p>
            <a:r>
              <a:rPr lang="en-US" dirty="0"/>
              <a:t>An interface between applications and hardware</a:t>
            </a:r>
          </a:p>
          <a:p>
            <a:r>
              <a:rPr lang="en-US" dirty="0"/>
              <a:t>Main objectives of an OS:</a:t>
            </a:r>
          </a:p>
          <a:p>
            <a:pPr lvl="1"/>
            <a:r>
              <a:rPr lang="en-US" dirty="0"/>
              <a:t>Convenience</a:t>
            </a:r>
          </a:p>
          <a:p>
            <a:pPr lvl="1"/>
            <a:r>
              <a:rPr lang="en-US" dirty="0"/>
              <a:t>Efficiency</a:t>
            </a:r>
          </a:p>
          <a:p>
            <a:pPr lvl="1"/>
            <a:r>
              <a:rPr lang="en-US" dirty="0"/>
              <a:t>Ability to evolve</a:t>
            </a:r>
          </a:p>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Problems and Issues</a:t>
            </a:r>
          </a:p>
        </p:txBody>
      </p:sp>
      <p:sp>
        <p:nvSpPr>
          <p:cNvPr id="3" name="Content Placeholder 2"/>
          <p:cNvSpPr>
            <a:spLocks noGrp="1"/>
          </p:cNvSpPr>
          <p:nvPr>
            <p:ph idx="1"/>
          </p:nvPr>
        </p:nvSpPr>
        <p:spPr/>
        <p:txBody>
          <a:bodyPr/>
          <a:lstStyle/>
          <a:p>
            <a:r>
              <a:rPr lang="en-NZ" dirty="0"/>
              <a:t>Multiple jobs in memory must be protected from each other’s data</a:t>
            </a:r>
          </a:p>
          <a:p>
            <a:r>
              <a:rPr lang="en-NZ" dirty="0"/>
              <a:t>File system must be protected so that only authorised users can access</a:t>
            </a:r>
          </a:p>
          <a:p>
            <a:r>
              <a:rPr lang="en-NZ" dirty="0"/>
              <a:t>Contention for resources must be handled</a:t>
            </a:r>
          </a:p>
          <a:p>
            <a:pPr lvl="1"/>
            <a:r>
              <a:rPr lang="en-NZ" dirty="0"/>
              <a:t>Printers, storage etc</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dirty="0"/>
              <a:t>The Evolution of Operating Systems</a:t>
            </a:r>
          </a:p>
          <a:p>
            <a:pPr lvl="1"/>
            <a:r>
              <a:rPr lang="en-NZ" sz="3200" dirty="0">
                <a:solidFill>
                  <a:schemeClr val="tx2"/>
                </a:solidFill>
              </a:rPr>
              <a:t>Major Achievements</a:t>
            </a:r>
          </a:p>
          <a:p>
            <a:pPr lvl="1"/>
            <a:r>
              <a:rPr lang="en-NZ" dirty="0"/>
              <a:t>Developments Leading to Modern Operating Systems</a:t>
            </a:r>
          </a:p>
          <a:p>
            <a:pPr lvl="1"/>
            <a:r>
              <a:rPr lang="en-NZ" dirty="0"/>
              <a:t>Microsoft Windows Overview</a:t>
            </a:r>
          </a:p>
          <a:p>
            <a:pPr lvl="1"/>
            <a:r>
              <a:rPr lang="en-NZ" dirty="0"/>
              <a:t>UNIX Systems</a:t>
            </a:r>
          </a:p>
          <a:p>
            <a:pPr lvl="1"/>
            <a:r>
              <a:rPr lang="en-NZ" dirty="0"/>
              <a:t>Linux</a:t>
            </a:r>
          </a:p>
        </p:txBody>
      </p:sp>
      <p:cxnSp>
        <p:nvCxnSpPr>
          <p:cNvPr id="5" name="Straight Arrow Connector 4"/>
          <p:cNvCxnSpPr/>
          <p:nvPr/>
        </p:nvCxnSpPr>
        <p:spPr>
          <a:xfrm>
            <a:off x="304800" y="2970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Major Advances</a:t>
            </a:r>
          </a:p>
        </p:txBody>
      </p:sp>
      <p:sp>
        <p:nvSpPr>
          <p:cNvPr id="3" name="Content Placeholder 2"/>
          <p:cNvSpPr>
            <a:spLocks noGrp="1"/>
          </p:cNvSpPr>
          <p:nvPr>
            <p:ph idx="1"/>
          </p:nvPr>
        </p:nvSpPr>
        <p:spPr/>
        <p:txBody>
          <a:bodyPr/>
          <a:lstStyle/>
          <a:p>
            <a:r>
              <a:rPr lang="en-NZ" dirty="0"/>
              <a:t>Operating Systems are among the most complex pieces of software ever developed</a:t>
            </a:r>
          </a:p>
          <a:p>
            <a:r>
              <a:rPr lang="en-NZ" dirty="0"/>
              <a:t>Major advances include:</a:t>
            </a:r>
          </a:p>
          <a:p>
            <a:pPr lvl="1"/>
            <a:r>
              <a:rPr lang="en-NZ" dirty="0"/>
              <a:t> Processes</a:t>
            </a:r>
          </a:p>
          <a:p>
            <a:pPr lvl="1"/>
            <a:r>
              <a:rPr lang="en-NZ" dirty="0"/>
              <a:t> Memory management</a:t>
            </a:r>
          </a:p>
          <a:p>
            <a:pPr lvl="1"/>
            <a:r>
              <a:rPr lang="en-NZ" dirty="0"/>
              <a:t> Information protection and security</a:t>
            </a:r>
          </a:p>
          <a:p>
            <a:pPr lvl="1"/>
            <a:r>
              <a:rPr lang="en-NZ" dirty="0"/>
              <a:t> Scheduling and resource management</a:t>
            </a:r>
          </a:p>
          <a:p>
            <a:pPr lvl="1"/>
            <a:r>
              <a:rPr lang="en-NZ" dirty="0"/>
              <a:t> System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idx="1"/>
          </p:nvPr>
        </p:nvSpPr>
        <p:spPr/>
        <p:txBody>
          <a:bodyPr/>
          <a:lstStyle/>
          <a:p>
            <a:r>
              <a:rPr lang="en-US" dirty="0"/>
              <a:t>Fundamental to the structure of OS’s</a:t>
            </a:r>
          </a:p>
          <a:p>
            <a:r>
              <a:rPr lang="en-US" dirty="0"/>
              <a:t>A </a:t>
            </a:r>
            <a:r>
              <a:rPr lang="en-US" i="1" dirty="0"/>
              <a:t>process </a:t>
            </a:r>
            <a:r>
              <a:rPr lang="en-US" dirty="0"/>
              <a:t>is:</a:t>
            </a:r>
          </a:p>
          <a:p>
            <a:pPr lvl="1"/>
            <a:r>
              <a:rPr lang="en-US" dirty="0"/>
              <a:t>A program in execution</a:t>
            </a:r>
          </a:p>
          <a:p>
            <a:pPr lvl="1"/>
            <a:r>
              <a:rPr lang="en-US" dirty="0"/>
              <a:t>An instance of a running program</a:t>
            </a:r>
          </a:p>
          <a:p>
            <a:pPr lvl="1"/>
            <a:r>
              <a:rPr lang="en-US" dirty="0"/>
              <a:t>The entity that can be assigned to and executed on a processor</a:t>
            </a:r>
          </a:p>
          <a:p>
            <a:pPr lvl="1"/>
            <a:r>
              <a:rPr lang="en-NZ" dirty="0"/>
              <a:t>A single sequential thread of execution, a current state, and an associated set of system resources.</a:t>
            </a: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a:t>Causes of Errors when Designing System Software</a:t>
            </a:r>
          </a:p>
        </p:txBody>
      </p:sp>
      <p:sp>
        <p:nvSpPr>
          <p:cNvPr id="3" name="Content Placeholder 2"/>
          <p:cNvSpPr>
            <a:spLocks noGrp="1"/>
          </p:cNvSpPr>
          <p:nvPr>
            <p:ph idx="1"/>
          </p:nvPr>
        </p:nvSpPr>
        <p:spPr/>
        <p:txBody>
          <a:bodyPr/>
          <a:lstStyle/>
          <a:p>
            <a:r>
              <a:rPr lang="en-US" dirty="0"/>
              <a:t>Error in designing an OS are often subtle and difficult to diagnose</a:t>
            </a:r>
          </a:p>
          <a:p>
            <a:r>
              <a:rPr lang="en-US" dirty="0"/>
              <a:t>Errors typically include:</a:t>
            </a:r>
          </a:p>
          <a:p>
            <a:pPr lvl="1"/>
            <a:r>
              <a:rPr lang="en-US" dirty="0"/>
              <a:t>Improper synchronization</a:t>
            </a:r>
          </a:p>
          <a:p>
            <a:pPr lvl="1"/>
            <a:r>
              <a:rPr lang="en-US" dirty="0"/>
              <a:t>Failed mutual exclusion</a:t>
            </a:r>
          </a:p>
          <a:p>
            <a:pPr lvl="1"/>
            <a:r>
              <a:rPr lang="en-US" dirty="0"/>
              <a:t>Non-determinate program operation</a:t>
            </a:r>
          </a:p>
          <a:p>
            <a:pPr lvl="1"/>
            <a:r>
              <a:rPr lang="en-US" dirty="0"/>
              <a:t>Deadlocks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t>
            </a:r>
            <a:br>
              <a:rPr lang="en-US" dirty="0"/>
            </a:br>
            <a:r>
              <a:rPr lang="en-US" dirty="0"/>
              <a:t>a Process</a:t>
            </a:r>
          </a:p>
        </p:txBody>
      </p:sp>
      <p:sp>
        <p:nvSpPr>
          <p:cNvPr id="3" name="Content Placeholder 2"/>
          <p:cNvSpPr>
            <a:spLocks noGrp="1"/>
          </p:cNvSpPr>
          <p:nvPr>
            <p:ph idx="1"/>
          </p:nvPr>
        </p:nvSpPr>
        <p:spPr/>
        <p:txBody>
          <a:bodyPr/>
          <a:lstStyle/>
          <a:p>
            <a:r>
              <a:rPr lang="en-US" dirty="0"/>
              <a:t>A process consists of</a:t>
            </a:r>
          </a:p>
          <a:p>
            <a:pPr lvl="1"/>
            <a:r>
              <a:rPr lang="en-US" dirty="0"/>
              <a:t>An executable program</a:t>
            </a:r>
          </a:p>
          <a:p>
            <a:pPr lvl="1"/>
            <a:r>
              <a:rPr lang="en-US" dirty="0"/>
              <a:t>Associated data needed by the program</a:t>
            </a:r>
          </a:p>
          <a:p>
            <a:pPr lvl="1"/>
            <a:r>
              <a:rPr lang="en-US" dirty="0"/>
              <a:t>Execution context of the program (or “process state”)</a:t>
            </a:r>
          </a:p>
          <a:p>
            <a:r>
              <a:rPr lang="en-US" dirty="0"/>
              <a:t>The execution context contains all information the operating system needs to manage the process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pic>
        <p:nvPicPr>
          <p:cNvPr id="4" name="Content Placeholder 3" descr="Fig02_08.gif"/>
          <p:cNvPicPr>
            <a:picLocks noGrp="1" noChangeAspect="1"/>
          </p:cNvPicPr>
          <p:nvPr>
            <p:ph idx="1"/>
          </p:nvPr>
        </p:nvPicPr>
        <p:blipFill>
          <a:blip r:embed="rId3" cstate="print"/>
          <a:stretch>
            <a:fillRect/>
          </a:stretch>
        </p:blipFill>
        <p:spPr>
          <a:xfrm>
            <a:off x="2362200" y="1143000"/>
            <a:ext cx="4521958" cy="5410200"/>
          </a:xfr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p:txBody>
          <a:bodyPr/>
          <a:lstStyle/>
          <a:p>
            <a:r>
              <a:rPr lang="en-US" dirty="0"/>
              <a:t>The OS has 5 principal storage management responsibilities</a:t>
            </a:r>
          </a:p>
          <a:p>
            <a:pPr lvl="1"/>
            <a:r>
              <a:rPr lang="en-US" dirty="0"/>
              <a:t>Process isolation</a:t>
            </a:r>
          </a:p>
          <a:p>
            <a:pPr lvl="1"/>
            <a:r>
              <a:rPr lang="en-US" dirty="0"/>
              <a:t>Automatic allocation and management</a:t>
            </a:r>
          </a:p>
          <a:p>
            <a:pPr lvl="1"/>
            <a:r>
              <a:rPr lang="en-US" dirty="0"/>
              <a:t>Support of modular programming</a:t>
            </a:r>
          </a:p>
          <a:p>
            <a:pPr lvl="1"/>
            <a:r>
              <a:rPr lang="en-US" dirty="0"/>
              <a:t>Protection and access control</a:t>
            </a:r>
          </a:p>
          <a:p>
            <a:pPr lvl="1"/>
            <a:r>
              <a:rPr lang="en-US" dirty="0"/>
              <a:t>Long-term storage</a:t>
            </a:r>
          </a:p>
          <a:p>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idx="1"/>
          </p:nvPr>
        </p:nvSpPr>
        <p:spPr/>
        <p:txBody>
          <a:bodyPr/>
          <a:lstStyle/>
          <a:p>
            <a:r>
              <a:rPr lang="en-US" dirty="0"/>
              <a:t>File system implements long-term store</a:t>
            </a:r>
          </a:p>
          <a:p>
            <a:r>
              <a:rPr lang="en-US" dirty="0"/>
              <a:t>Virtual memory allows programs to address memory from a logical point of view</a:t>
            </a:r>
          </a:p>
          <a:p>
            <a:pPr lvl="1"/>
            <a:r>
              <a:rPr lang="en-US" dirty="0"/>
              <a:t>Without regard to the limits of physical memory</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a:t>
            </a:r>
          </a:p>
        </p:txBody>
      </p:sp>
      <p:sp>
        <p:nvSpPr>
          <p:cNvPr id="3" name="Content Placeholder 2"/>
          <p:cNvSpPr>
            <a:spLocks noGrp="1"/>
          </p:cNvSpPr>
          <p:nvPr>
            <p:ph idx="1"/>
          </p:nvPr>
        </p:nvSpPr>
        <p:spPr/>
        <p:txBody>
          <a:bodyPr/>
          <a:lstStyle/>
          <a:p>
            <a:r>
              <a:rPr lang="en-US" dirty="0"/>
              <a:t>Allows process to be comprised of a number of fixed-size blocks, called pages</a:t>
            </a:r>
          </a:p>
          <a:p>
            <a:r>
              <a:rPr lang="en-US" dirty="0"/>
              <a:t>Virtual address is a page number and an offset within the page</a:t>
            </a:r>
          </a:p>
          <a:p>
            <a:r>
              <a:rPr lang="en-US" dirty="0"/>
              <a:t>Each page may be located any where in main memory</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and Views</a:t>
            </a:r>
          </a:p>
        </p:txBody>
      </p:sp>
      <p:pic>
        <p:nvPicPr>
          <p:cNvPr id="4" name="Content Placeholder 3" descr="Fig02_01.gif"/>
          <p:cNvPicPr>
            <a:picLocks noGrp="1" noChangeAspect="1"/>
          </p:cNvPicPr>
          <p:nvPr>
            <p:ph idx="1"/>
          </p:nvPr>
        </p:nvPicPr>
        <p:blipFill>
          <a:blip r:embed="rId3" cstate="print"/>
          <a:stretch>
            <a:fillRect/>
          </a:stretch>
        </p:blipFill>
        <p:spPr>
          <a:xfrm>
            <a:off x="2133600" y="1295400"/>
            <a:ext cx="4698140" cy="5172075"/>
          </a:xfr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pic>
        <p:nvPicPr>
          <p:cNvPr id="4" name="Content Placeholder 3" descr="Fig02_09.gif"/>
          <p:cNvPicPr>
            <a:picLocks noGrp="1" noChangeAspect="1"/>
          </p:cNvPicPr>
          <p:nvPr>
            <p:ph idx="1"/>
          </p:nvPr>
        </p:nvPicPr>
        <p:blipFill>
          <a:blip r:embed="rId3" cstate="print"/>
          <a:stretch>
            <a:fillRect/>
          </a:stretch>
        </p:blipFill>
        <p:spPr>
          <a:xfrm>
            <a:off x="2514600" y="1219200"/>
            <a:ext cx="3997836" cy="5410200"/>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br>
              <a:rPr lang="en-US" dirty="0"/>
            </a:br>
            <a:r>
              <a:rPr lang="en-US" dirty="0"/>
              <a:t> Addressing</a:t>
            </a:r>
          </a:p>
        </p:txBody>
      </p:sp>
      <p:pic>
        <p:nvPicPr>
          <p:cNvPr id="4" name="Content Placeholder 3" descr="Fig02_10.gif"/>
          <p:cNvPicPr>
            <a:picLocks noGrp="1" noChangeAspect="1"/>
          </p:cNvPicPr>
          <p:nvPr>
            <p:ph idx="1"/>
          </p:nvPr>
        </p:nvPicPr>
        <p:blipFill>
          <a:blip r:embed="rId3" cstate="print"/>
          <a:stretch>
            <a:fillRect/>
          </a:stretch>
        </p:blipFill>
        <p:spPr>
          <a:xfrm>
            <a:off x="1838325" y="1990725"/>
            <a:ext cx="5467350" cy="4105275"/>
          </a:xfr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Protection </a:t>
            </a:r>
            <a:br>
              <a:rPr lang="en-US" dirty="0"/>
            </a:br>
            <a:r>
              <a:rPr lang="en-US" dirty="0"/>
              <a:t>and Security</a:t>
            </a:r>
          </a:p>
        </p:txBody>
      </p:sp>
      <p:sp>
        <p:nvSpPr>
          <p:cNvPr id="3" name="Content Placeholder 2"/>
          <p:cNvSpPr>
            <a:spLocks noGrp="1"/>
          </p:cNvSpPr>
          <p:nvPr>
            <p:ph idx="1"/>
          </p:nvPr>
        </p:nvSpPr>
        <p:spPr/>
        <p:txBody>
          <a:bodyPr/>
          <a:lstStyle/>
          <a:p>
            <a:r>
              <a:rPr lang="en-NZ" dirty="0"/>
              <a:t>The problem involves controlling access to computer systems and the information stored in them.</a:t>
            </a:r>
          </a:p>
          <a:p>
            <a:r>
              <a:rPr lang="en-US" dirty="0"/>
              <a:t>Main issues are:</a:t>
            </a:r>
          </a:p>
          <a:p>
            <a:pPr lvl="1"/>
            <a:r>
              <a:rPr lang="en-US" dirty="0"/>
              <a:t>Availability</a:t>
            </a:r>
          </a:p>
          <a:p>
            <a:pPr lvl="1"/>
            <a:r>
              <a:rPr lang="en-US" dirty="0"/>
              <a:t>Confidentiality</a:t>
            </a:r>
          </a:p>
          <a:p>
            <a:pPr lvl="1"/>
            <a:r>
              <a:rPr lang="en-NZ" dirty="0"/>
              <a:t>Data integrity</a:t>
            </a:r>
          </a:p>
          <a:p>
            <a:pPr lvl="1"/>
            <a:r>
              <a:rPr lang="en-NZ" dirty="0"/>
              <a:t>Authenticity</a:t>
            </a:r>
            <a:endParaRPr lang="en-US" dirty="0"/>
          </a:p>
          <a:p>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and</a:t>
            </a:r>
            <a:br>
              <a:rPr lang="en-US" dirty="0"/>
            </a:br>
            <a:r>
              <a:rPr lang="en-US" dirty="0"/>
              <a:t>Resource Management</a:t>
            </a:r>
          </a:p>
        </p:txBody>
      </p:sp>
      <p:sp>
        <p:nvSpPr>
          <p:cNvPr id="3" name="Content Placeholder 2"/>
          <p:cNvSpPr>
            <a:spLocks noGrp="1"/>
          </p:cNvSpPr>
          <p:nvPr>
            <p:ph idx="1"/>
          </p:nvPr>
        </p:nvSpPr>
        <p:spPr/>
        <p:txBody>
          <a:bodyPr/>
          <a:lstStyle/>
          <a:p>
            <a:r>
              <a:rPr lang="en-US" dirty="0"/>
              <a:t>Key responsibility of an OS is managing resources</a:t>
            </a:r>
          </a:p>
          <a:p>
            <a:r>
              <a:rPr lang="en-US" dirty="0"/>
              <a:t>Resource allocation policies must consider:</a:t>
            </a:r>
          </a:p>
          <a:p>
            <a:pPr lvl="1"/>
            <a:r>
              <a:rPr lang="en-US" dirty="0"/>
              <a:t>Fairness</a:t>
            </a:r>
          </a:p>
          <a:p>
            <a:pPr lvl="1"/>
            <a:r>
              <a:rPr lang="en-US" dirty="0"/>
              <a:t>Differential responsiveness</a:t>
            </a:r>
          </a:p>
          <a:p>
            <a:pPr lvl="1"/>
            <a:r>
              <a:rPr lang="en-US" dirty="0"/>
              <a:t>Efficiency</a:t>
            </a:r>
          </a:p>
          <a:p>
            <a:pPr lvl="1"/>
            <a:endParaRPr lang="en-US" dirty="0"/>
          </a:p>
          <a:p>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of an</a:t>
            </a:r>
            <a:br>
              <a:rPr lang="en-US" dirty="0"/>
            </a:br>
            <a:r>
              <a:rPr lang="en-US" dirty="0"/>
              <a:t> Operating System</a:t>
            </a:r>
          </a:p>
        </p:txBody>
      </p:sp>
      <p:pic>
        <p:nvPicPr>
          <p:cNvPr id="4" name="Content Placeholder 3" descr="Fig02_11.gif"/>
          <p:cNvPicPr>
            <a:picLocks noGrp="1" noChangeAspect="1"/>
          </p:cNvPicPr>
          <p:nvPr>
            <p:ph idx="1"/>
          </p:nvPr>
        </p:nvPicPr>
        <p:blipFill>
          <a:blip r:embed="rId3" cstate="print"/>
          <a:stretch>
            <a:fillRect/>
          </a:stretch>
        </p:blipFill>
        <p:spPr>
          <a:xfrm>
            <a:off x="1690687" y="2063516"/>
            <a:ext cx="6005513" cy="4794484"/>
          </a:xfr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Structure</a:t>
            </a:r>
          </a:p>
        </p:txBody>
      </p:sp>
      <p:sp>
        <p:nvSpPr>
          <p:cNvPr id="3" name="Content Placeholder 2"/>
          <p:cNvSpPr>
            <a:spLocks noGrp="1"/>
          </p:cNvSpPr>
          <p:nvPr>
            <p:ph idx="1"/>
          </p:nvPr>
        </p:nvSpPr>
        <p:spPr/>
        <p:txBody>
          <a:bodyPr/>
          <a:lstStyle/>
          <a:p>
            <a:r>
              <a:rPr lang="en-US" dirty="0"/>
              <a:t>View the system as a series of levels</a:t>
            </a:r>
          </a:p>
          <a:p>
            <a:r>
              <a:rPr lang="en-US" dirty="0"/>
              <a:t>Each level performs a related subset of functions</a:t>
            </a:r>
          </a:p>
          <a:p>
            <a:r>
              <a:rPr lang="en-US" dirty="0"/>
              <a:t>Each level relies on the next lower level to perform more primitive functions</a:t>
            </a:r>
          </a:p>
          <a:p>
            <a:r>
              <a:rPr lang="en-US" dirty="0"/>
              <a:t>This decomposes a problem into a number of more manageable subproblems</a:t>
            </a:r>
          </a:p>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OS Design Hierarchy</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1304786" y="1600200"/>
            <a:ext cx="6534428" cy="4953000"/>
          </a:xfrm>
          <a:prstGeom prst="rect">
            <a:avLst/>
          </a:prstGeom>
          <a:noFill/>
          <a:ln w="9525">
            <a:noFill/>
            <a:miter lim="800000"/>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dirty="0"/>
              <a:t>The Evolution of Operating Systems</a:t>
            </a:r>
          </a:p>
          <a:p>
            <a:pPr lvl="1"/>
            <a:r>
              <a:rPr lang="en-NZ" dirty="0"/>
              <a:t>Major Achievements</a:t>
            </a:r>
          </a:p>
          <a:p>
            <a:pPr lvl="1"/>
            <a:r>
              <a:rPr lang="en-NZ" sz="3200" dirty="0">
                <a:solidFill>
                  <a:schemeClr val="tx2"/>
                </a:solidFill>
              </a:rPr>
              <a:t>Developments Leading to Modern Operating Systems</a:t>
            </a:r>
          </a:p>
          <a:p>
            <a:pPr lvl="1"/>
            <a:r>
              <a:rPr lang="en-NZ" dirty="0"/>
              <a:t>Microsoft Windows Overview</a:t>
            </a:r>
          </a:p>
          <a:p>
            <a:pPr lvl="1"/>
            <a:r>
              <a:rPr lang="en-NZ" dirty="0"/>
              <a:t>UNIX Systems</a:t>
            </a:r>
          </a:p>
          <a:p>
            <a:pPr lvl="1"/>
            <a:r>
              <a:rPr lang="en-NZ" dirty="0"/>
              <a:t>Linux</a:t>
            </a:r>
          </a:p>
        </p:txBody>
      </p:sp>
      <p:cxnSp>
        <p:nvCxnSpPr>
          <p:cNvPr id="5" name="Straight Arrow Connector 4"/>
          <p:cNvCxnSpPr/>
          <p:nvPr/>
        </p:nvCxnSpPr>
        <p:spPr>
          <a:xfrm>
            <a:off x="304800" y="34290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Different Architectural Approaches</a:t>
            </a:r>
          </a:p>
        </p:txBody>
      </p:sp>
      <p:sp>
        <p:nvSpPr>
          <p:cNvPr id="3" name="Content Placeholder 2"/>
          <p:cNvSpPr>
            <a:spLocks noGrp="1"/>
          </p:cNvSpPr>
          <p:nvPr>
            <p:ph idx="1"/>
          </p:nvPr>
        </p:nvSpPr>
        <p:spPr/>
        <p:txBody>
          <a:bodyPr/>
          <a:lstStyle/>
          <a:p>
            <a:r>
              <a:rPr lang="en-NZ" dirty="0"/>
              <a:t>Various approaches have been tried, categories include:</a:t>
            </a:r>
          </a:p>
          <a:p>
            <a:pPr lvl="1"/>
            <a:r>
              <a:rPr lang="en-NZ" dirty="0"/>
              <a:t> Microkernel architecture</a:t>
            </a:r>
          </a:p>
          <a:p>
            <a:pPr lvl="1"/>
            <a:r>
              <a:rPr lang="en-NZ" dirty="0"/>
              <a:t> Multithreading</a:t>
            </a:r>
          </a:p>
          <a:p>
            <a:pPr lvl="1"/>
            <a:r>
              <a:rPr lang="en-NZ" dirty="0"/>
              <a:t> Symmetric multiprocessing</a:t>
            </a:r>
          </a:p>
          <a:p>
            <a:pPr lvl="1"/>
            <a:r>
              <a:rPr lang="en-NZ" dirty="0"/>
              <a:t> Distributed operating systems</a:t>
            </a:r>
          </a:p>
          <a:p>
            <a:pPr lvl="1"/>
            <a:r>
              <a:rPr lang="en-NZ" dirty="0"/>
              <a:t> Object-oriented design</a:t>
            </a:r>
          </a:p>
          <a:p>
            <a:pPr lvl="1"/>
            <a:endParaRPr lang="en-NZ"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Microkernel Architecture</a:t>
            </a:r>
          </a:p>
        </p:txBody>
      </p:sp>
      <p:sp>
        <p:nvSpPr>
          <p:cNvPr id="3" name="Content Placeholder 2"/>
          <p:cNvSpPr>
            <a:spLocks noGrp="1"/>
          </p:cNvSpPr>
          <p:nvPr>
            <p:ph idx="1"/>
          </p:nvPr>
        </p:nvSpPr>
        <p:spPr/>
        <p:txBody>
          <a:bodyPr/>
          <a:lstStyle/>
          <a:p>
            <a:r>
              <a:rPr lang="en-US" dirty="0"/>
              <a:t>Most early OS are a monolithic kernel</a:t>
            </a:r>
          </a:p>
          <a:p>
            <a:pPr lvl="1"/>
            <a:r>
              <a:rPr lang="en-US" dirty="0"/>
              <a:t>Most OS functionality resides in the kernel.</a:t>
            </a:r>
          </a:p>
          <a:p>
            <a:r>
              <a:rPr lang="en-US" dirty="0"/>
              <a:t>A microkernel assigns only a few essential functions to the kernel</a:t>
            </a:r>
          </a:p>
          <a:p>
            <a:pPr lvl="1"/>
            <a:r>
              <a:rPr lang="en-US" dirty="0"/>
              <a:t>Address spaces</a:t>
            </a:r>
          </a:p>
          <a:p>
            <a:pPr lvl="1"/>
            <a:r>
              <a:rPr lang="en-US" dirty="0"/>
              <a:t>Interprocess communication (IPC)</a:t>
            </a:r>
          </a:p>
          <a:p>
            <a:pPr lvl="1"/>
            <a:r>
              <a:rPr lang="en-US" dirty="0"/>
              <a:t>Basic scheduling</a:t>
            </a:r>
          </a:p>
          <a:p>
            <a:pPr lvl="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Provided </a:t>
            </a:r>
            <a:br>
              <a:rPr lang="en-US" dirty="0"/>
            </a:br>
            <a:r>
              <a:rPr lang="en-US" dirty="0"/>
              <a:t>by the Operating System</a:t>
            </a:r>
          </a:p>
        </p:txBody>
      </p:sp>
      <p:sp>
        <p:nvSpPr>
          <p:cNvPr id="3" name="Content Placeholder 2"/>
          <p:cNvSpPr>
            <a:spLocks noGrp="1"/>
          </p:cNvSpPr>
          <p:nvPr>
            <p:ph idx="1"/>
          </p:nvPr>
        </p:nvSpPr>
        <p:spPr/>
        <p:txBody>
          <a:bodyPr/>
          <a:lstStyle/>
          <a:p>
            <a:r>
              <a:rPr lang="en-US" dirty="0"/>
              <a:t>Program development</a:t>
            </a:r>
          </a:p>
          <a:p>
            <a:pPr lvl="1"/>
            <a:r>
              <a:rPr lang="en-US" dirty="0"/>
              <a:t>Editors and debuggers.</a:t>
            </a:r>
          </a:p>
          <a:p>
            <a:r>
              <a:rPr lang="en-US" dirty="0"/>
              <a:t>Program execution</a:t>
            </a:r>
          </a:p>
          <a:p>
            <a:pPr lvl="1"/>
            <a:r>
              <a:rPr lang="en-US" dirty="0"/>
              <a:t>OS handles scheduling of numerous tasks required to execute a program</a:t>
            </a:r>
          </a:p>
          <a:p>
            <a:r>
              <a:rPr lang="en-US" dirty="0"/>
              <a:t>Access I/O devices</a:t>
            </a:r>
          </a:p>
          <a:p>
            <a:pPr lvl="1"/>
            <a:r>
              <a:rPr lang="en-US" dirty="0"/>
              <a:t>Each device will have unique interface</a:t>
            </a:r>
          </a:p>
          <a:p>
            <a:pPr lvl="1"/>
            <a:r>
              <a:rPr lang="en-US" dirty="0"/>
              <a:t>OS presents standard interface to users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3" name="Content Placeholder 2"/>
          <p:cNvSpPr>
            <a:spLocks noGrp="1"/>
          </p:cNvSpPr>
          <p:nvPr>
            <p:ph idx="1"/>
          </p:nvPr>
        </p:nvSpPr>
        <p:spPr/>
        <p:txBody>
          <a:bodyPr/>
          <a:lstStyle/>
          <a:p>
            <a:r>
              <a:rPr lang="en-US" dirty="0"/>
              <a:t>Process is divided into threads that can run concurrently</a:t>
            </a:r>
          </a:p>
          <a:p>
            <a:r>
              <a:rPr lang="en-US" dirty="0"/>
              <a:t>Thread</a:t>
            </a:r>
          </a:p>
          <a:p>
            <a:pPr lvl="1"/>
            <a:r>
              <a:rPr lang="en-US" dirty="0"/>
              <a:t>Dispatchable unit of work</a:t>
            </a:r>
          </a:p>
          <a:p>
            <a:pPr lvl="1"/>
            <a:r>
              <a:rPr lang="en-US" dirty="0"/>
              <a:t>executes sequentially and is interruptible</a:t>
            </a:r>
          </a:p>
          <a:p>
            <a:r>
              <a:rPr lang="en-US" dirty="0"/>
              <a:t>Process is a collection of one or more threads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a:t>
            </a:r>
            <a:br>
              <a:rPr lang="en-US" dirty="0"/>
            </a:br>
            <a:r>
              <a:rPr lang="en-US" dirty="0"/>
              <a:t>multiprocessing (SMP)</a:t>
            </a:r>
          </a:p>
        </p:txBody>
      </p:sp>
      <p:sp>
        <p:nvSpPr>
          <p:cNvPr id="3" name="Content Placeholder 2"/>
          <p:cNvSpPr>
            <a:spLocks noGrp="1"/>
          </p:cNvSpPr>
          <p:nvPr>
            <p:ph idx="1"/>
          </p:nvPr>
        </p:nvSpPr>
        <p:spPr/>
        <p:txBody>
          <a:bodyPr/>
          <a:lstStyle/>
          <a:p>
            <a:r>
              <a:rPr lang="en-US" dirty="0"/>
              <a:t>An SMP system has</a:t>
            </a:r>
          </a:p>
          <a:p>
            <a:pPr lvl="1"/>
            <a:r>
              <a:rPr lang="en-US" dirty="0"/>
              <a:t>multiple processors</a:t>
            </a:r>
          </a:p>
          <a:p>
            <a:pPr lvl="1"/>
            <a:r>
              <a:rPr lang="en-US" dirty="0"/>
              <a:t>These processors share same main memory and I/O facilities</a:t>
            </a:r>
          </a:p>
          <a:p>
            <a:pPr lvl="1"/>
            <a:r>
              <a:rPr lang="en-US" dirty="0"/>
              <a:t>All processors can perform the same functions</a:t>
            </a:r>
          </a:p>
          <a:p>
            <a:r>
              <a:rPr lang="en-NZ" dirty="0"/>
              <a:t>The OS of an SMP schedules processes or threads across all of the processors.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SMP Advantages</a:t>
            </a:r>
          </a:p>
        </p:txBody>
      </p:sp>
      <p:sp>
        <p:nvSpPr>
          <p:cNvPr id="3" name="Content Placeholder 2"/>
          <p:cNvSpPr>
            <a:spLocks noGrp="1"/>
          </p:cNvSpPr>
          <p:nvPr>
            <p:ph idx="1"/>
          </p:nvPr>
        </p:nvSpPr>
        <p:spPr/>
        <p:txBody>
          <a:bodyPr/>
          <a:lstStyle/>
          <a:p>
            <a:r>
              <a:rPr lang="en-NZ" dirty="0"/>
              <a:t>Performance</a:t>
            </a:r>
          </a:p>
          <a:p>
            <a:pPr lvl="1"/>
            <a:r>
              <a:rPr lang="en-NZ" dirty="0"/>
              <a:t>Allowing parallel processing</a:t>
            </a:r>
          </a:p>
          <a:p>
            <a:r>
              <a:rPr lang="en-NZ" dirty="0"/>
              <a:t>Availability</a:t>
            </a:r>
          </a:p>
          <a:p>
            <a:pPr lvl="1"/>
            <a:r>
              <a:rPr lang="en-NZ" dirty="0"/>
              <a:t>Failure of a single process does not halt the system</a:t>
            </a:r>
          </a:p>
          <a:p>
            <a:r>
              <a:rPr lang="en-NZ" dirty="0"/>
              <a:t>Incremental Growth</a:t>
            </a:r>
          </a:p>
          <a:p>
            <a:pPr lvl="1"/>
            <a:r>
              <a:rPr lang="en-NZ" dirty="0"/>
              <a:t>Additional processors can be added.</a:t>
            </a:r>
          </a:p>
          <a:p>
            <a:r>
              <a:rPr lang="en-NZ" dirty="0"/>
              <a:t>Scaling</a:t>
            </a:r>
          </a:p>
          <a:p>
            <a:endParaRPr lang="en-NZ"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and Multiprocessing</a:t>
            </a:r>
          </a:p>
        </p:txBody>
      </p:sp>
      <p:pic>
        <p:nvPicPr>
          <p:cNvPr id="4" name="Content Placeholder 3" descr="Fig02_12.gif"/>
          <p:cNvPicPr>
            <a:picLocks noGrp="1" noChangeAspect="1"/>
          </p:cNvPicPr>
          <p:nvPr>
            <p:ph idx="1"/>
          </p:nvPr>
        </p:nvPicPr>
        <p:blipFill>
          <a:blip r:embed="rId3" cstate="print"/>
          <a:stretch>
            <a:fillRect/>
          </a:stretch>
        </p:blipFill>
        <p:spPr>
          <a:xfrm>
            <a:off x="1539085" y="1600200"/>
            <a:ext cx="6065829" cy="4953000"/>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a:t>
            </a:r>
            <a:br>
              <a:rPr lang="en-US" dirty="0"/>
            </a:br>
            <a:r>
              <a:rPr lang="en-US" dirty="0"/>
              <a:t>Operating Systems</a:t>
            </a:r>
          </a:p>
        </p:txBody>
      </p:sp>
      <p:sp>
        <p:nvSpPr>
          <p:cNvPr id="3" name="Content Placeholder 2"/>
          <p:cNvSpPr>
            <a:spLocks noGrp="1"/>
          </p:cNvSpPr>
          <p:nvPr>
            <p:ph idx="1"/>
          </p:nvPr>
        </p:nvSpPr>
        <p:spPr/>
        <p:txBody>
          <a:bodyPr/>
          <a:lstStyle/>
          <a:p>
            <a:r>
              <a:rPr lang="en-US" dirty="0"/>
              <a:t>Provides the illusion of</a:t>
            </a:r>
          </a:p>
          <a:p>
            <a:pPr lvl="1"/>
            <a:r>
              <a:rPr lang="en-US" dirty="0"/>
              <a:t> a single main memory space and </a:t>
            </a:r>
          </a:p>
          <a:p>
            <a:pPr lvl="1"/>
            <a:r>
              <a:rPr lang="en-US" dirty="0"/>
              <a:t> single secondary memory space</a:t>
            </a:r>
          </a:p>
          <a:p>
            <a:r>
              <a:rPr lang="en-US" dirty="0"/>
              <a:t>Early stage of development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a:t>
            </a:r>
          </a:p>
        </p:txBody>
      </p:sp>
      <p:sp>
        <p:nvSpPr>
          <p:cNvPr id="3" name="Content Placeholder 2"/>
          <p:cNvSpPr>
            <a:spLocks noGrp="1"/>
          </p:cNvSpPr>
          <p:nvPr>
            <p:ph idx="1"/>
          </p:nvPr>
        </p:nvSpPr>
        <p:spPr/>
        <p:txBody>
          <a:bodyPr/>
          <a:lstStyle/>
          <a:p>
            <a:r>
              <a:rPr lang="en-US" dirty="0"/>
              <a:t>Used for adding modular extensions to a small kernel</a:t>
            </a:r>
          </a:p>
          <a:p>
            <a:r>
              <a:rPr lang="en-US" dirty="0"/>
              <a:t>Enables programmers to customize an operating system without disrupting system integrity</a:t>
            </a:r>
          </a:p>
          <a:p>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dirty="0"/>
              <a:t>The Evolution of Operating Systems</a:t>
            </a:r>
          </a:p>
          <a:p>
            <a:pPr lvl="1"/>
            <a:r>
              <a:rPr lang="en-NZ" dirty="0"/>
              <a:t>Major Achievements</a:t>
            </a:r>
          </a:p>
          <a:p>
            <a:pPr lvl="1"/>
            <a:r>
              <a:rPr lang="en-NZ" dirty="0"/>
              <a:t>Developments Leading to Modern Operating Systems</a:t>
            </a:r>
          </a:p>
          <a:p>
            <a:pPr lvl="1"/>
            <a:r>
              <a:rPr lang="en-NZ" sz="3200" dirty="0">
                <a:solidFill>
                  <a:schemeClr val="tx2"/>
                </a:solidFill>
              </a:rPr>
              <a:t>Microsoft Windows Overview</a:t>
            </a:r>
          </a:p>
          <a:p>
            <a:pPr lvl="1"/>
            <a:r>
              <a:rPr lang="en-NZ" dirty="0"/>
              <a:t>UNIX Systems</a:t>
            </a:r>
          </a:p>
          <a:p>
            <a:pPr lvl="1"/>
            <a:r>
              <a:rPr lang="en-NZ" dirty="0"/>
              <a:t>Linux</a:t>
            </a:r>
          </a:p>
        </p:txBody>
      </p:sp>
      <p:cxnSp>
        <p:nvCxnSpPr>
          <p:cNvPr id="5" name="Straight Arrow Connector 4"/>
          <p:cNvCxnSpPr/>
          <p:nvPr/>
        </p:nvCxnSpPr>
        <p:spPr>
          <a:xfrm>
            <a:off x="304800" y="44180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Single-User </a:t>
            </a:r>
            <a:br>
              <a:rPr lang="en-NZ" dirty="0"/>
            </a:br>
            <a:r>
              <a:rPr lang="en-NZ" dirty="0"/>
              <a:t>Multitasking</a:t>
            </a:r>
          </a:p>
        </p:txBody>
      </p:sp>
      <p:sp>
        <p:nvSpPr>
          <p:cNvPr id="3" name="Content Placeholder 2"/>
          <p:cNvSpPr>
            <a:spLocks noGrp="1"/>
          </p:cNvSpPr>
          <p:nvPr>
            <p:ph idx="1"/>
          </p:nvPr>
        </p:nvSpPr>
        <p:spPr/>
        <p:txBody>
          <a:bodyPr/>
          <a:lstStyle/>
          <a:p>
            <a:r>
              <a:rPr lang="en-NZ" dirty="0"/>
              <a:t>From Windows 2000 on Windows development developed to exploit modern 32-bit and 64-bit microprocessors</a:t>
            </a:r>
          </a:p>
          <a:p>
            <a:r>
              <a:rPr lang="en-NZ" dirty="0"/>
              <a:t>Designed for single users who run multiple programs</a:t>
            </a:r>
          </a:p>
          <a:p>
            <a:r>
              <a:rPr lang="en-NZ" dirty="0"/>
              <a:t>Main drivers are:</a:t>
            </a:r>
          </a:p>
          <a:p>
            <a:pPr lvl="1"/>
            <a:r>
              <a:rPr lang="en-NZ" dirty="0"/>
              <a:t>Increased memory and speed of microprocessors</a:t>
            </a:r>
          </a:p>
          <a:p>
            <a:pPr lvl="1"/>
            <a:r>
              <a:rPr lang="en-NZ" dirty="0"/>
              <a:t>Support for virtual memory</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 Architecture</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2271712" y="1662112"/>
            <a:ext cx="4600575" cy="4829175"/>
          </a:xfrm>
          <a:prstGeom prst="rect">
            <a:avLst/>
          </a:prstGeom>
          <a:noFill/>
          <a:ln w="9525">
            <a:noFill/>
            <a:miter lim="800000"/>
            <a:headEnd/>
            <a:tailEnd/>
          </a:ln>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Client/Server Model</a:t>
            </a:r>
          </a:p>
        </p:txBody>
      </p:sp>
      <p:sp>
        <p:nvSpPr>
          <p:cNvPr id="3" name="Content Placeholder 2"/>
          <p:cNvSpPr>
            <a:spLocks noGrp="1"/>
          </p:cNvSpPr>
          <p:nvPr>
            <p:ph idx="1"/>
          </p:nvPr>
        </p:nvSpPr>
        <p:spPr/>
        <p:txBody>
          <a:bodyPr/>
          <a:lstStyle/>
          <a:p>
            <a:r>
              <a:rPr lang="en-NZ" dirty="0"/>
              <a:t>Windows OS, protected subsystem, and applications all use a client/server model</a:t>
            </a:r>
          </a:p>
          <a:p>
            <a:pPr lvl="1"/>
            <a:r>
              <a:rPr lang="en-NZ" dirty="0"/>
              <a:t>Common in distributed systems, but can be used internal to a single system</a:t>
            </a:r>
          </a:p>
          <a:p>
            <a:r>
              <a:rPr lang="en-NZ" dirty="0"/>
              <a:t>Processes communicate via RPC</a:t>
            </a:r>
          </a:p>
          <a:p>
            <a:endParaRPr lang="en-NZ"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cont…</a:t>
            </a:r>
          </a:p>
        </p:txBody>
      </p:sp>
      <p:sp>
        <p:nvSpPr>
          <p:cNvPr id="3" name="Content Placeholder 2"/>
          <p:cNvSpPr>
            <a:spLocks noGrp="1"/>
          </p:cNvSpPr>
          <p:nvPr>
            <p:ph idx="1"/>
          </p:nvPr>
        </p:nvSpPr>
        <p:spPr/>
        <p:txBody>
          <a:bodyPr/>
          <a:lstStyle/>
          <a:p>
            <a:r>
              <a:rPr lang="en-US" dirty="0"/>
              <a:t>Controlled access to files</a:t>
            </a:r>
          </a:p>
          <a:p>
            <a:pPr lvl="1"/>
            <a:r>
              <a:rPr lang="en-US" dirty="0"/>
              <a:t>Accessing different media but presenting a common interface to users</a:t>
            </a:r>
          </a:p>
          <a:p>
            <a:pPr lvl="1"/>
            <a:r>
              <a:rPr lang="en-US" dirty="0"/>
              <a:t>Provides protection in multi-access systems</a:t>
            </a:r>
          </a:p>
          <a:p>
            <a:r>
              <a:rPr lang="en-US" dirty="0"/>
              <a:t>System access</a:t>
            </a:r>
          </a:p>
          <a:p>
            <a:pPr lvl="1"/>
            <a:r>
              <a:rPr lang="en-US" dirty="0"/>
              <a:t>Controls access to the system and its resources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 Objects</a:t>
            </a:r>
          </a:p>
        </p:txBody>
      </p:sp>
      <p:sp>
        <p:nvSpPr>
          <p:cNvPr id="3" name="Content Placeholder 2"/>
          <p:cNvSpPr>
            <a:spLocks noGrp="1"/>
          </p:cNvSpPr>
          <p:nvPr>
            <p:ph idx="1"/>
          </p:nvPr>
        </p:nvSpPr>
        <p:spPr/>
        <p:txBody>
          <a:bodyPr/>
          <a:lstStyle/>
          <a:p>
            <a:r>
              <a:rPr lang="en-NZ" dirty="0"/>
              <a:t>Windows draws heavily on the concepts of object-oriented design.</a:t>
            </a:r>
          </a:p>
          <a:p>
            <a:r>
              <a:rPr lang="en-NZ" dirty="0"/>
              <a:t>Key Object Oriented concepts used by Windows are:</a:t>
            </a:r>
          </a:p>
          <a:p>
            <a:pPr lvl="1"/>
            <a:r>
              <a:rPr lang="en-NZ" dirty="0"/>
              <a:t>Encapsulation</a:t>
            </a:r>
          </a:p>
          <a:p>
            <a:pPr lvl="1"/>
            <a:r>
              <a:rPr lang="en-NZ" dirty="0"/>
              <a:t>Object class and instance</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dirty="0"/>
              <a:t>The Evolution of Operating Systems</a:t>
            </a:r>
          </a:p>
          <a:p>
            <a:pPr lvl="1"/>
            <a:r>
              <a:rPr lang="en-NZ" dirty="0"/>
              <a:t>Major Achievements</a:t>
            </a:r>
          </a:p>
          <a:p>
            <a:pPr lvl="1"/>
            <a:r>
              <a:rPr lang="en-NZ" dirty="0"/>
              <a:t>Developments Leading to Modern Operating Systems</a:t>
            </a:r>
          </a:p>
          <a:p>
            <a:pPr lvl="1"/>
            <a:r>
              <a:rPr lang="en-NZ" dirty="0"/>
              <a:t>Microsoft Windows Overview</a:t>
            </a:r>
          </a:p>
          <a:p>
            <a:pPr lvl="1"/>
            <a:r>
              <a:rPr lang="en-NZ" sz="3200" dirty="0">
                <a:solidFill>
                  <a:schemeClr val="tx2"/>
                </a:solidFill>
              </a:rPr>
              <a:t>UNIX Systems</a:t>
            </a:r>
          </a:p>
          <a:p>
            <a:pPr lvl="1"/>
            <a:r>
              <a:rPr lang="en-NZ" dirty="0"/>
              <a:t>Linux</a:t>
            </a:r>
          </a:p>
        </p:txBody>
      </p:sp>
      <p:cxnSp>
        <p:nvCxnSpPr>
          <p:cNvPr id="5" name="Straight Arrow Connector 4"/>
          <p:cNvCxnSpPr/>
          <p:nvPr/>
        </p:nvCxnSpPr>
        <p:spPr>
          <a:xfrm>
            <a:off x="304800" y="48768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Description of UNIX</a:t>
            </a:r>
          </a:p>
        </p:txBody>
      </p:sp>
      <p:pic>
        <p:nvPicPr>
          <p:cNvPr id="2050" name="Picture 2"/>
          <p:cNvPicPr>
            <a:picLocks noGrp="1" noChangeAspect="1" noChangeArrowheads="1"/>
          </p:cNvPicPr>
          <p:nvPr>
            <p:ph idx="1"/>
          </p:nvPr>
        </p:nvPicPr>
        <p:blipFill>
          <a:blip r:embed="rId3" cstate="print"/>
          <a:srcRect/>
          <a:stretch>
            <a:fillRect/>
          </a:stretch>
        </p:blipFill>
        <p:spPr bwMode="auto">
          <a:xfrm>
            <a:off x="2300287" y="1638300"/>
            <a:ext cx="4543425" cy="4876800"/>
          </a:xfrm>
          <a:prstGeom prst="rect">
            <a:avLst/>
          </a:prstGeom>
          <a:noFill/>
          <a:ln w="9525">
            <a:noFill/>
            <a:miter lim="800000"/>
            <a:headEnd/>
            <a:tailEnd/>
          </a:ln>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Traditional UNIX Kernel</a:t>
            </a:r>
          </a:p>
        </p:txBody>
      </p:sp>
      <p:pic>
        <p:nvPicPr>
          <p:cNvPr id="3074" name="Picture 2"/>
          <p:cNvPicPr>
            <a:picLocks noGrp="1" noChangeAspect="1" noChangeArrowheads="1"/>
          </p:cNvPicPr>
          <p:nvPr>
            <p:ph idx="1"/>
          </p:nvPr>
        </p:nvPicPr>
        <p:blipFill>
          <a:blip r:embed="rId3" cstate="print"/>
          <a:srcRect/>
          <a:stretch>
            <a:fillRect/>
          </a:stretch>
        </p:blipFill>
        <p:spPr bwMode="auto">
          <a:xfrm>
            <a:off x="2733513" y="1600200"/>
            <a:ext cx="3676973" cy="4953000"/>
          </a:xfrm>
          <a:prstGeom prst="rect">
            <a:avLst/>
          </a:prstGeom>
          <a:noFill/>
          <a:ln w="9525">
            <a:noFill/>
            <a:miter lim="800000"/>
            <a:headEnd/>
            <a:tailEnd/>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System V Release 4 </a:t>
            </a:r>
            <a:br>
              <a:rPr lang="en-NZ" dirty="0"/>
            </a:br>
            <a:r>
              <a:rPr lang="en-NZ" dirty="0"/>
              <a:t>(SVR4)</a:t>
            </a:r>
          </a:p>
        </p:txBody>
      </p:sp>
      <p:pic>
        <p:nvPicPr>
          <p:cNvPr id="4098" name="Picture 2"/>
          <p:cNvPicPr>
            <a:picLocks noGrp="1" noChangeAspect="1" noChangeArrowheads="1"/>
          </p:cNvPicPr>
          <p:nvPr>
            <p:ph idx="1"/>
          </p:nvPr>
        </p:nvPicPr>
        <p:blipFill>
          <a:blip r:embed="rId3" cstate="print"/>
          <a:srcRect/>
          <a:stretch>
            <a:fillRect/>
          </a:stretch>
        </p:blipFill>
        <p:spPr bwMode="auto">
          <a:xfrm>
            <a:off x="1853990" y="1828800"/>
            <a:ext cx="5436020" cy="4953000"/>
          </a:xfrm>
          <a:prstGeom prst="rect">
            <a:avLst/>
          </a:prstGeom>
          <a:noFill/>
          <a:ln w="9525">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dirty="0"/>
              <a:t>Operating System Objectives/Functions</a:t>
            </a:r>
          </a:p>
          <a:p>
            <a:pPr lvl="1"/>
            <a:r>
              <a:rPr lang="en-NZ" dirty="0"/>
              <a:t>The Evolution of Operating Systems</a:t>
            </a:r>
          </a:p>
          <a:p>
            <a:pPr lvl="1"/>
            <a:r>
              <a:rPr lang="en-NZ" dirty="0"/>
              <a:t>Major Achievements</a:t>
            </a:r>
          </a:p>
          <a:p>
            <a:pPr lvl="1"/>
            <a:r>
              <a:rPr lang="en-NZ" dirty="0"/>
              <a:t>Developments Leading to Modern Operating Systems</a:t>
            </a:r>
          </a:p>
          <a:p>
            <a:pPr lvl="1"/>
            <a:r>
              <a:rPr lang="en-NZ" dirty="0"/>
              <a:t>Microsoft Windows Overview</a:t>
            </a:r>
          </a:p>
          <a:p>
            <a:pPr lvl="1"/>
            <a:r>
              <a:rPr lang="en-NZ" dirty="0"/>
              <a:t>UNIX Systems</a:t>
            </a:r>
          </a:p>
          <a:p>
            <a:pPr lvl="1"/>
            <a:r>
              <a:rPr lang="en-NZ" sz="3200" dirty="0">
                <a:solidFill>
                  <a:schemeClr val="tx2"/>
                </a:solidFill>
              </a:rPr>
              <a:t>Linux</a:t>
            </a:r>
          </a:p>
        </p:txBody>
      </p:sp>
      <p:cxnSp>
        <p:nvCxnSpPr>
          <p:cNvPr id="5" name="Straight Arrow Connector 4"/>
          <p:cNvCxnSpPr/>
          <p:nvPr/>
        </p:nvCxnSpPr>
        <p:spPr>
          <a:xfrm>
            <a:off x="304800" y="54086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Modular </a:t>
            </a:r>
            <a:br>
              <a:rPr lang="en-NZ" dirty="0"/>
            </a:br>
            <a:r>
              <a:rPr lang="en-NZ" dirty="0"/>
              <a:t>Monolithic Kernel</a:t>
            </a:r>
          </a:p>
        </p:txBody>
      </p:sp>
      <p:sp>
        <p:nvSpPr>
          <p:cNvPr id="3" name="Content Placeholder 2"/>
          <p:cNvSpPr>
            <a:spLocks noGrp="1"/>
          </p:cNvSpPr>
          <p:nvPr>
            <p:ph idx="1"/>
          </p:nvPr>
        </p:nvSpPr>
        <p:spPr/>
        <p:txBody>
          <a:bodyPr/>
          <a:lstStyle/>
          <a:p>
            <a:r>
              <a:rPr lang="en-NZ" dirty="0"/>
              <a:t>Although monolithic, the kernel is structures as a collection of modules</a:t>
            </a:r>
          </a:p>
          <a:p>
            <a:pPr lvl="1"/>
            <a:r>
              <a:rPr lang="en-NZ" dirty="0"/>
              <a:t>Loadable modules</a:t>
            </a:r>
          </a:p>
          <a:p>
            <a:pPr lvl="1"/>
            <a:r>
              <a:rPr lang="en-NZ" dirty="0"/>
              <a:t>An object file which can be linked and unlinked at run time</a:t>
            </a:r>
          </a:p>
          <a:p>
            <a:r>
              <a:rPr lang="en-NZ" dirty="0"/>
              <a:t>Characteristics:</a:t>
            </a:r>
          </a:p>
          <a:p>
            <a:pPr lvl="1"/>
            <a:r>
              <a:rPr lang="en-NZ" dirty="0"/>
              <a:t>Dynamic Linking</a:t>
            </a:r>
          </a:p>
          <a:p>
            <a:pPr lvl="1"/>
            <a:r>
              <a:rPr lang="en-NZ" dirty="0"/>
              <a:t>Stackable modules</a:t>
            </a:r>
          </a:p>
          <a:p>
            <a:pPr lvl="1"/>
            <a:endParaRPr lang="en-NZ" dirty="0"/>
          </a:p>
          <a:p>
            <a:pPr lvl="1"/>
            <a:endParaRPr lang="en-NZ"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Linux Kernel Modules</a:t>
            </a:r>
          </a:p>
        </p:txBody>
      </p:sp>
      <p:pic>
        <p:nvPicPr>
          <p:cNvPr id="5122" name="Picture 2"/>
          <p:cNvPicPr>
            <a:picLocks noGrp="1" noChangeAspect="1" noChangeArrowheads="1"/>
          </p:cNvPicPr>
          <p:nvPr>
            <p:ph idx="1"/>
          </p:nvPr>
        </p:nvPicPr>
        <p:blipFill>
          <a:blip r:embed="rId3" cstate="print"/>
          <a:srcRect/>
          <a:stretch>
            <a:fillRect/>
          </a:stretch>
        </p:blipFill>
        <p:spPr bwMode="auto">
          <a:xfrm>
            <a:off x="1419726" y="1676400"/>
            <a:ext cx="7038474" cy="4953000"/>
          </a:xfrm>
          <a:prstGeom prst="rect">
            <a:avLst/>
          </a:prstGeom>
          <a:noFill/>
          <a:ln w="9525">
            <a:noFill/>
            <a:miter lim="800000"/>
            <a:headEnd/>
            <a:tailEnd/>
          </a:ln>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Linux Kernel </a:t>
            </a:r>
            <a:br>
              <a:rPr lang="en-NZ" dirty="0"/>
            </a:br>
            <a:r>
              <a:rPr lang="en-NZ" dirty="0"/>
              <a:t>Components</a:t>
            </a:r>
          </a:p>
        </p:txBody>
      </p:sp>
      <p:pic>
        <p:nvPicPr>
          <p:cNvPr id="6146" name="Picture 2"/>
          <p:cNvPicPr>
            <a:picLocks noGrp="1" noChangeAspect="1" noChangeArrowheads="1"/>
          </p:cNvPicPr>
          <p:nvPr>
            <p:ph idx="1"/>
          </p:nvPr>
        </p:nvPicPr>
        <p:blipFill>
          <a:blip r:embed="rId3" cstate="print"/>
          <a:srcRect/>
          <a:stretch>
            <a:fillRect/>
          </a:stretch>
        </p:blipFill>
        <p:spPr bwMode="auto">
          <a:xfrm>
            <a:off x="1016885" y="1600200"/>
            <a:ext cx="7110230" cy="4953000"/>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cont…</a:t>
            </a:r>
          </a:p>
        </p:txBody>
      </p:sp>
      <p:sp>
        <p:nvSpPr>
          <p:cNvPr id="3" name="Content Placeholder 2"/>
          <p:cNvSpPr>
            <a:spLocks noGrp="1"/>
          </p:cNvSpPr>
          <p:nvPr>
            <p:ph idx="1"/>
          </p:nvPr>
        </p:nvSpPr>
        <p:spPr/>
        <p:txBody>
          <a:bodyPr/>
          <a:lstStyle/>
          <a:p>
            <a:r>
              <a:rPr lang="en-US" dirty="0"/>
              <a:t>Error detection and response</a:t>
            </a:r>
          </a:p>
          <a:p>
            <a:pPr lvl="1"/>
            <a:r>
              <a:rPr lang="en-US" dirty="0"/>
              <a:t>Internal and external hardware errors</a:t>
            </a:r>
          </a:p>
          <a:p>
            <a:pPr lvl="1"/>
            <a:r>
              <a:rPr lang="en-US" dirty="0"/>
              <a:t>Software errors </a:t>
            </a:r>
          </a:p>
          <a:p>
            <a:pPr lvl="1"/>
            <a:r>
              <a:rPr lang="en-US" dirty="0"/>
              <a:t>Operating system cannot grant request of application</a:t>
            </a:r>
          </a:p>
          <a:p>
            <a:r>
              <a:rPr lang="en-US" dirty="0"/>
              <a:t>Accounting</a:t>
            </a:r>
          </a:p>
          <a:p>
            <a:pPr lvl="1"/>
            <a:r>
              <a:rPr lang="en-US" dirty="0"/>
              <a:t>Collect usage statistics </a:t>
            </a:r>
          </a:p>
          <a:p>
            <a:pPr lvl="1"/>
            <a:r>
              <a:rPr lang="en-US" dirty="0"/>
              <a:t>Monitor performance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Role of an OS</a:t>
            </a:r>
          </a:p>
        </p:txBody>
      </p:sp>
      <p:sp>
        <p:nvSpPr>
          <p:cNvPr id="3" name="Content Placeholder 2"/>
          <p:cNvSpPr>
            <a:spLocks noGrp="1"/>
          </p:cNvSpPr>
          <p:nvPr>
            <p:ph idx="1"/>
          </p:nvPr>
        </p:nvSpPr>
        <p:spPr/>
        <p:txBody>
          <a:bodyPr/>
          <a:lstStyle/>
          <a:p>
            <a:r>
              <a:rPr lang="en-NZ" dirty="0"/>
              <a:t>A computer is a set of resources for the movement, storage, and processing of data.</a:t>
            </a:r>
          </a:p>
          <a:p>
            <a:r>
              <a:rPr lang="en-NZ" dirty="0"/>
              <a:t>The OS is responsible for managing these resources.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br>
              <a:rPr lang="en-US" dirty="0"/>
            </a:br>
            <a:r>
              <a:rPr lang="en-US" dirty="0"/>
              <a:t>as Software</a:t>
            </a:r>
          </a:p>
        </p:txBody>
      </p:sp>
      <p:sp>
        <p:nvSpPr>
          <p:cNvPr id="3" name="Content Placeholder 2"/>
          <p:cNvSpPr>
            <a:spLocks noGrp="1"/>
          </p:cNvSpPr>
          <p:nvPr>
            <p:ph idx="1"/>
          </p:nvPr>
        </p:nvSpPr>
        <p:spPr/>
        <p:txBody>
          <a:bodyPr/>
          <a:lstStyle/>
          <a:p>
            <a:r>
              <a:rPr lang="en-US" dirty="0"/>
              <a:t>The OS functions in the same way as an ordinary computer software</a:t>
            </a:r>
          </a:p>
          <a:p>
            <a:pPr lvl="1"/>
            <a:r>
              <a:rPr lang="en-US" dirty="0"/>
              <a:t>It is a program that is executed by the CPU</a:t>
            </a:r>
          </a:p>
          <a:p>
            <a:r>
              <a:rPr lang="en-US" dirty="0"/>
              <a:t>Operating system relinquishes control of the processor</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11401</Words>
  <Application>Microsoft Office PowerPoint</Application>
  <PresentationFormat>On-screen Show (4:3)</PresentationFormat>
  <Paragraphs>1118</Paragraphs>
  <Slides>68</Slides>
  <Notes>67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68</vt:i4>
      </vt:variant>
    </vt:vector>
  </HeadingPairs>
  <TitlesOfParts>
    <vt:vector size="72" baseType="lpstr">
      <vt:lpstr>Arial</vt:lpstr>
      <vt:lpstr>Calibri</vt:lpstr>
      <vt:lpstr>Office Theme</vt:lpstr>
      <vt:lpstr>Custom Design</vt:lpstr>
      <vt:lpstr>Chapter 2 Operating System Overview</vt:lpstr>
      <vt:lpstr>Roadmap</vt:lpstr>
      <vt:lpstr>Operating System</vt:lpstr>
      <vt:lpstr>Layers and Views</vt:lpstr>
      <vt:lpstr>Services Provided  by the Operating System</vt:lpstr>
      <vt:lpstr>Services cont…</vt:lpstr>
      <vt:lpstr>Services cont…</vt:lpstr>
      <vt:lpstr>The Role of an OS</vt:lpstr>
      <vt:lpstr>Operating System  as Software</vt:lpstr>
      <vt:lpstr>OS as  Resource Manager</vt:lpstr>
      <vt:lpstr>Evolution of Operating Systems</vt:lpstr>
      <vt:lpstr>Roadmap</vt:lpstr>
      <vt:lpstr>Evolution of  Operating Systems</vt:lpstr>
      <vt:lpstr>Serial Processing</vt:lpstr>
      <vt:lpstr>Simple batch system</vt:lpstr>
      <vt:lpstr>Monitor’s perspective</vt:lpstr>
      <vt:lpstr>Job Control Language</vt:lpstr>
      <vt:lpstr>Desirable Hardware  Features</vt:lpstr>
      <vt:lpstr>Modes of Operation</vt:lpstr>
      <vt:lpstr>Multiprogrammed  Batch Systems</vt:lpstr>
      <vt:lpstr>Uniprogramming</vt:lpstr>
      <vt:lpstr>Multiprogramming</vt:lpstr>
      <vt:lpstr>Multiprogramming</vt:lpstr>
      <vt:lpstr>Example</vt:lpstr>
      <vt:lpstr>Utilization Histograms</vt:lpstr>
      <vt:lpstr>Time Sharing Systems</vt:lpstr>
      <vt:lpstr>Batch Multiprogramming  vs. Time Sharing</vt:lpstr>
      <vt:lpstr>Early Example: CTSS</vt:lpstr>
      <vt:lpstr>CTSS Operation</vt:lpstr>
      <vt:lpstr>Problems and Issues</vt:lpstr>
      <vt:lpstr>Roadmap</vt:lpstr>
      <vt:lpstr>Major Advances</vt:lpstr>
      <vt:lpstr>Process</vt:lpstr>
      <vt:lpstr>Causes of Errors when Designing System Software</vt:lpstr>
      <vt:lpstr>Components of  a Process</vt:lpstr>
      <vt:lpstr>Process Management</vt:lpstr>
      <vt:lpstr>Memory Management</vt:lpstr>
      <vt:lpstr>Virtual Memory</vt:lpstr>
      <vt:lpstr>Paging</vt:lpstr>
      <vt:lpstr>Virtual Memory</vt:lpstr>
      <vt:lpstr>Virtual Memory  Addressing</vt:lpstr>
      <vt:lpstr>Information Protection  and Security</vt:lpstr>
      <vt:lpstr>Scheduling and Resource Management</vt:lpstr>
      <vt:lpstr>Key Elements of an  Operating System</vt:lpstr>
      <vt:lpstr>System Structure</vt:lpstr>
      <vt:lpstr>OS Design Hierarchy</vt:lpstr>
      <vt:lpstr>Roadmap</vt:lpstr>
      <vt:lpstr>Different Architectural Approaches</vt:lpstr>
      <vt:lpstr>Microkernel Architecture</vt:lpstr>
      <vt:lpstr>Multithreading</vt:lpstr>
      <vt:lpstr>Symmetric  multiprocessing (SMP)</vt:lpstr>
      <vt:lpstr>SMP Advantages</vt:lpstr>
      <vt:lpstr>Multiprogramming and Multiprocessing</vt:lpstr>
      <vt:lpstr>Distributed  Operating Systems</vt:lpstr>
      <vt:lpstr>Object-oriented design</vt:lpstr>
      <vt:lpstr>Roadmap</vt:lpstr>
      <vt:lpstr>Single-User  Multitasking</vt:lpstr>
      <vt:lpstr>Windows Architecture</vt:lpstr>
      <vt:lpstr>Client/Server Model</vt:lpstr>
      <vt:lpstr>Windows Objects</vt:lpstr>
      <vt:lpstr>Roadmap</vt:lpstr>
      <vt:lpstr>Description of UNIX</vt:lpstr>
      <vt:lpstr>Traditional UNIX Kernel</vt:lpstr>
      <vt:lpstr>System V Release 4  (SVR4)</vt:lpstr>
      <vt:lpstr>Roadmap</vt:lpstr>
      <vt:lpstr>Modular  Monolithic Kernel</vt:lpstr>
      <vt:lpstr>Linux Kernel Modules</vt:lpstr>
      <vt:lpstr>Linux Kernel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2008-04-03T13:43:45Z</dcterms:created>
  <dcterms:modified xsi:type="dcterms:W3CDTF">2022-02-22T04:41:47Z</dcterms:modified>
</cp:coreProperties>
</file>