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1"/>
  </p:notesMasterIdLst>
  <p:handoutMasterIdLst>
    <p:handoutMasterId r:id="rId72"/>
  </p:handoutMasterIdLst>
  <p:sldIdLst>
    <p:sldId id="256" r:id="rId3"/>
    <p:sldId id="313" r:id="rId4"/>
    <p:sldId id="257" r:id="rId5"/>
    <p:sldId id="258" r:id="rId6"/>
    <p:sldId id="316" r:id="rId7"/>
    <p:sldId id="260" r:id="rId8"/>
    <p:sldId id="261" r:id="rId9"/>
    <p:sldId id="262" r:id="rId10"/>
    <p:sldId id="263" r:id="rId11"/>
    <p:sldId id="264" r:id="rId12"/>
    <p:sldId id="266" r:id="rId13"/>
    <p:sldId id="314" r:id="rId14"/>
    <p:sldId id="315" r:id="rId15"/>
    <p:sldId id="269" r:id="rId16"/>
    <p:sldId id="317" r:id="rId17"/>
    <p:sldId id="270" r:id="rId18"/>
    <p:sldId id="271" r:id="rId19"/>
    <p:sldId id="272" r:id="rId20"/>
    <p:sldId id="318" r:id="rId21"/>
    <p:sldId id="319" r:id="rId22"/>
    <p:sldId id="277" r:id="rId23"/>
    <p:sldId id="279" r:id="rId24"/>
    <p:sldId id="280" r:id="rId25"/>
    <p:sldId id="281" r:id="rId26"/>
    <p:sldId id="282" r:id="rId27"/>
    <p:sldId id="283" r:id="rId28"/>
    <p:sldId id="284" r:id="rId29"/>
    <p:sldId id="320" r:id="rId30"/>
    <p:sldId id="285" r:id="rId31"/>
    <p:sldId id="286" r:id="rId32"/>
    <p:sldId id="321" r:id="rId33"/>
    <p:sldId id="287" r:id="rId34"/>
    <p:sldId id="288" r:id="rId35"/>
    <p:sldId id="289" r:id="rId36"/>
    <p:sldId id="290" r:id="rId37"/>
    <p:sldId id="323" r:id="rId38"/>
    <p:sldId id="324" r:id="rId39"/>
    <p:sldId id="297" r:id="rId40"/>
    <p:sldId id="298" r:id="rId41"/>
    <p:sldId id="325" r:id="rId42"/>
    <p:sldId id="326" r:id="rId43"/>
    <p:sldId id="327" r:id="rId44"/>
    <p:sldId id="328" r:id="rId45"/>
    <p:sldId id="299" r:id="rId46"/>
    <p:sldId id="300" r:id="rId47"/>
    <p:sldId id="329" r:id="rId48"/>
    <p:sldId id="330" r:id="rId49"/>
    <p:sldId id="303" r:id="rId50"/>
    <p:sldId id="304" r:id="rId51"/>
    <p:sldId id="331" r:id="rId52"/>
    <p:sldId id="307" r:id="rId53"/>
    <p:sldId id="332" r:id="rId54"/>
    <p:sldId id="305" r:id="rId55"/>
    <p:sldId id="306" r:id="rId56"/>
    <p:sldId id="333" r:id="rId57"/>
    <p:sldId id="309" r:id="rId58"/>
    <p:sldId id="334" r:id="rId59"/>
    <p:sldId id="335" r:id="rId60"/>
    <p:sldId id="310" r:id="rId61"/>
    <p:sldId id="336" r:id="rId62"/>
    <p:sldId id="337" r:id="rId63"/>
    <p:sldId id="338" r:id="rId64"/>
    <p:sldId id="312" r:id="rId65"/>
    <p:sldId id="311" r:id="rId66"/>
    <p:sldId id="339" r:id="rId67"/>
    <p:sldId id="340" r:id="rId68"/>
    <p:sldId id="341" r:id="rId69"/>
    <p:sldId id="342"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25" autoAdjust="0"/>
  </p:normalViewPr>
  <p:slideViewPr>
    <p:cSldViewPr>
      <p:cViewPr varScale="1">
        <p:scale>
          <a:sx n="65" d="100"/>
          <a:sy n="65" d="100"/>
        </p:scale>
        <p:origin x="1954" y="1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2/25/2022</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2/25/2022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Animated slide</a:t>
            </a:r>
          </a:p>
          <a:p>
            <a:r>
              <a:rPr lang="en-NZ" b="0" dirty="0"/>
              <a:t>Wipes down to give impression of process progression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b="1" kern="1200" baseline="0" dirty="0">
                <a:solidFill>
                  <a:schemeClr val="tx1"/>
                </a:solidFill>
                <a:latin typeface="+mn-lt"/>
                <a:ea typeface="+mn-ea"/>
                <a:cs typeface="+mn-cs"/>
              </a:rPr>
              <a:t>Animated slide </a:t>
            </a:r>
          </a:p>
          <a:p>
            <a:r>
              <a:rPr lang="en-NZ" sz="1200" b="1" kern="1200" baseline="0" dirty="0">
                <a:solidFill>
                  <a:schemeClr val="tx1"/>
                </a:solidFill>
                <a:latin typeface="+mn-lt"/>
                <a:ea typeface="+mn-ea"/>
                <a:cs typeface="+mn-cs"/>
              </a:rPr>
              <a:t>Explain the scenario then click for the animation</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shaded areas represent code executed by the dispatcher.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same sequence of instructions is executed by the dispatcher in each instance because the same functionality of the dispatcher is being executed.</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We assume that the OS only allows a process to continue execution for a maximum of six instruction cycles, after which it is interrupted; this prevents any single process from monopolizing processor time. </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Animate here</a:t>
            </a:r>
          </a:p>
          <a:p>
            <a:r>
              <a:rPr lang="en-NZ" sz="1200" kern="1200" baseline="0" dirty="0">
                <a:solidFill>
                  <a:schemeClr val="tx1"/>
                </a:solidFill>
                <a:latin typeface="+mn-lt"/>
                <a:ea typeface="+mn-ea"/>
                <a:cs typeface="+mn-cs"/>
              </a:rPr>
              <a:t>The first six instructions of process A are executed, followed by a time-out and the execution of some code in the dispatcher, which executes six instructions before  turning control to process B2.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After four instructions are executed, process B requests an I/O action for which it must wait. Therefore, the processor stops executing process B and moves on, via the dispatcher, to process 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After a time-out, the processor moves back to process A. When this process times out, process B is still waiting for the</a:t>
            </a:r>
          </a:p>
          <a:p>
            <a:r>
              <a:rPr lang="en-NZ" sz="1200" kern="1200" baseline="0" dirty="0">
                <a:solidFill>
                  <a:schemeClr val="tx1"/>
                </a:solidFill>
                <a:latin typeface="+mn-lt"/>
                <a:ea typeface="+mn-ea"/>
                <a:cs typeface="+mn-cs"/>
              </a:rPr>
              <a:t>I/O operation to complete, so the dispatcher moves on to process C again.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you are introducing a </a:t>
            </a:r>
            <a:r>
              <a:rPr lang="en-US" b="1" i="1" dirty="0"/>
              <a:t>Simple </a:t>
            </a:r>
            <a:r>
              <a:rPr lang="en-US" dirty="0"/>
              <a:t>model and that this will be expanded.</a:t>
            </a:r>
          </a:p>
          <a:p>
            <a:endParaRPr lang="en-US" dirty="0"/>
          </a:p>
          <a:p>
            <a:r>
              <a:rPr lang="en-NZ" dirty="0"/>
              <a:t>The operating system’s principal responsibility is controlling the execution of processes;</a:t>
            </a:r>
          </a:p>
          <a:p>
            <a:pPr lvl="1"/>
            <a:r>
              <a:rPr lang="en-NZ" dirty="0"/>
              <a:t>this includes determining the interleaving pattern for execution and allocating resources to processes. </a:t>
            </a:r>
          </a:p>
          <a:p>
            <a:pPr lvl="1"/>
            <a:endParaRPr lang="en-NZ" dirty="0"/>
          </a:p>
          <a:p>
            <a:pPr lvl="0"/>
            <a:r>
              <a:rPr lang="en-NZ" dirty="0"/>
              <a:t>The first step in designing an OS to control processes is to describe the behaviour that we would like the processes to exhibit.</a:t>
            </a:r>
            <a:r>
              <a:rPr lang="en-NZ" baseline="0" dirty="0"/>
              <a:t> In the most simple model, a process is either running, or it is not.</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i="1" dirty="0"/>
              <a:t>Animated</a:t>
            </a:r>
            <a:r>
              <a:rPr lang="en-US" b="1" i="1" baseline="0" dirty="0"/>
              <a:t> slide </a:t>
            </a:r>
            <a:r>
              <a:rPr lang="en-US" baseline="0" dirty="0"/>
              <a:t>The animation only shows one process moving.</a:t>
            </a:r>
            <a:endParaRPr lang="en-US" b="1" i="1" baseline="0" dirty="0"/>
          </a:p>
          <a:p>
            <a:endParaRPr lang="en-US" b="1" i="1" baseline="0" dirty="0"/>
          </a:p>
          <a:p>
            <a:r>
              <a:rPr lang="en-US" dirty="0"/>
              <a:t>There needs to be</a:t>
            </a:r>
            <a:r>
              <a:rPr lang="en-US" baseline="0" dirty="0"/>
              <a:t> some structure so that the OS can keep track of the processes. This could be a simple queue which is managed by the dispatcher routine of the OS.</a:t>
            </a:r>
          </a:p>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many reasons why a process may be  created or</a:t>
            </a:r>
            <a:r>
              <a:rPr lang="en-US" baseline="0" dirty="0"/>
              <a:t> terminated.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Typically, the “related” processes need to communicate and cooperate with each other. Achieving this cooperation is a difficult task for the programmer; discussed further in Chapter 5.</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sz="1200" kern="1200" baseline="0" dirty="0">
                <a:solidFill>
                  <a:schemeClr val="tx1"/>
                </a:solidFill>
                <a:latin typeface="+mn-lt"/>
                <a:ea typeface="+mn-ea"/>
                <a:cs typeface="+mn-cs"/>
              </a:rPr>
              <a:t>If all processes were always ready to execute, then the simple FIFO queuing model would suffice.</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However, even with simple examples, this implementation is inadequate:</a:t>
            </a:r>
          </a:p>
          <a:p>
            <a:pPr lvl="1">
              <a:buFont typeface="Arial" pitchFamily="34" charset="0"/>
              <a:buChar char="•"/>
            </a:pPr>
            <a:r>
              <a:rPr lang="en-NZ" sz="1200" kern="1200" baseline="0" dirty="0">
                <a:solidFill>
                  <a:schemeClr val="tx1"/>
                </a:solidFill>
                <a:latin typeface="+mn-lt"/>
                <a:ea typeface="+mn-ea"/>
                <a:cs typeface="+mn-cs"/>
              </a:rPr>
              <a:t> some processes in the Not Running state are ready to execute,</a:t>
            </a:r>
          </a:p>
          <a:p>
            <a:pPr lvl="1">
              <a:buFont typeface="Arial" pitchFamily="34" charset="0"/>
              <a:buChar char="•"/>
            </a:pPr>
            <a:r>
              <a:rPr lang="en-NZ" sz="1200" kern="1200" baseline="0" dirty="0">
                <a:solidFill>
                  <a:schemeClr val="tx1"/>
                </a:solidFill>
                <a:latin typeface="+mn-lt"/>
                <a:ea typeface="+mn-ea"/>
                <a:cs typeface="+mn-cs"/>
              </a:rPr>
              <a:t> while others are blocked, waiting for an I/O operation to complete.</a:t>
            </a:r>
          </a:p>
          <a:p>
            <a:pPr lvl="1">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In a two state model, the dispatcher would have to scan the list looking for the process that is not blocked and that has been in the queue the longest.</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But we could split the </a:t>
            </a:r>
            <a:r>
              <a:rPr lang="en-NZ" sz="1200" b="1" i="1" kern="1200" baseline="0" dirty="0">
                <a:solidFill>
                  <a:schemeClr val="tx1"/>
                </a:solidFill>
                <a:latin typeface="+mn-lt"/>
                <a:ea typeface="+mn-ea"/>
                <a:cs typeface="+mn-cs"/>
              </a:rPr>
              <a:t>Not Running </a:t>
            </a:r>
            <a:r>
              <a:rPr lang="en-NZ" sz="1200" kern="1200" baseline="0" dirty="0">
                <a:solidFill>
                  <a:schemeClr val="tx1"/>
                </a:solidFill>
                <a:latin typeface="+mn-lt"/>
                <a:ea typeface="+mn-ea"/>
                <a:cs typeface="+mn-cs"/>
              </a:rPr>
              <a:t>state into two states: </a:t>
            </a:r>
          </a:p>
          <a:p>
            <a:pPr lvl="1">
              <a:buFont typeface="Arial" pitchFamily="34" charset="0"/>
              <a:buChar char="•"/>
            </a:pPr>
            <a:r>
              <a:rPr lang="en-NZ" sz="1200" kern="1200" baseline="0" dirty="0">
                <a:solidFill>
                  <a:schemeClr val="tx1"/>
                </a:solidFill>
                <a:latin typeface="+mn-lt"/>
                <a:ea typeface="+mn-ea"/>
                <a:cs typeface="+mn-cs"/>
              </a:rPr>
              <a:t> Ready and </a:t>
            </a:r>
          </a:p>
          <a:p>
            <a:pPr lvl="1">
              <a:buFont typeface="Arial" pitchFamily="34" charset="0"/>
              <a:buChar char="•"/>
            </a:pPr>
            <a:r>
              <a:rPr lang="en-NZ" sz="1200" kern="1200" baseline="0" dirty="0">
                <a:solidFill>
                  <a:schemeClr val="tx1"/>
                </a:solidFill>
                <a:latin typeface="+mn-lt"/>
                <a:ea typeface="+mn-ea"/>
                <a:cs typeface="+mn-cs"/>
              </a:rPr>
              <a:t> Blocked. </a:t>
            </a:r>
          </a:p>
          <a:p>
            <a:pPr lvl="1">
              <a:buFont typeface="Arial" pitchFamily="34" charset="0"/>
              <a:buChar char="•"/>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For good measure, we have added two additional states that will prove useful (new and exit)</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i="1" kern="1200" baseline="0" dirty="0">
                <a:solidFill>
                  <a:schemeClr val="tx1"/>
                </a:solidFill>
                <a:latin typeface="+mn-lt"/>
                <a:ea typeface="+mn-ea"/>
                <a:cs typeface="+mn-cs"/>
              </a:rPr>
              <a:t>Suggestion:</a:t>
            </a:r>
            <a:r>
              <a:rPr lang="en-NZ" sz="1200" b="0" i="0" kern="1200" baseline="0" dirty="0">
                <a:solidFill>
                  <a:schemeClr val="tx1"/>
                </a:solidFill>
                <a:latin typeface="+mn-lt"/>
                <a:ea typeface="+mn-ea"/>
                <a:cs typeface="+mn-cs"/>
              </a:rPr>
              <a:t> </a:t>
            </a:r>
          </a:p>
          <a:p>
            <a:pPr lvl="1">
              <a:buFont typeface="Arial" pitchFamily="34" charset="0"/>
              <a:buChar char="•"/>
            </a:pPr>
            <a:r>
              <a:rPr lang="en-NZ" sz="1200" b="0" i="0" kern="1200" baseline="0" dirty="0">
                <a:solidFill>
                  <a:schemeClr val="tx1"/>
                </a:solidFill>
                <a:latin typeface="+mn-lt"/>
                <a:ea typeface="+mn-ea"/>
                <a:cs typeface="+mn-cs"/>
              </a:rPr>
              <a:t> Mention that “Wait” and “Blocked” have the same meaning here.</a:t>
            </a:r>
          </a:p>
          <a:p>
            <a:pPr lvl="1">
              <a:buFont typeface="Arial" pitchFamily="34" charset="0"/>
              <a:buChar char="•"/>
            </a:pPr>
            <a:r>
              <a:rPr lang="en-NZ" sz="1200" b="0" i="0" kern="1200" baseline="0" dirty="0">
                <a:solidFill>
                  <a:schemeClr val="tx1"/>
                </a:solidFill>
                <a:latin typeface="+mn-lt"/>
                <a:ea typeface="+mn-ea"/>
                <a:cs typeface="+mn-cs"/>
              </a:rPr>
              <a:t> Talk through the state transitions.</a:t>
            </a:r>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Note: In this chapter, reference is occasionally made to virtual memory. Much of the time, we can ignore this concept in dealing with processes, but at certain</a:t>
            </a:r>
          </a:p>
          <a:p>
            <a:r>
              <a:rPr lang="en-NZ" dirty="0"/>
              <a:t>points in the discussion, virtual memory considerations are pertinent. Virtual memory is not discussed in detail until Chapter 8.</a:t>
            </a:r>
          </a:p>
          <a:p>
            <a:endParaRPr lang="en-NZ" dirty="0"/>
          </a:p>
          <a:p>
            <a:r>
              <a:rPr lang="en-NZ" dirty="0"/>
              <a:t>Refer</a:t>
            </a:r>
            <a:r>
              <a:rPr lang="en-NZ" baseline="0" dirty="0"/>
              <a:t> students to</a:t>
            </a:r>
            <a:r>
              <a:rPr lang="en-NZ" dirty="0"/>
              <a:t> a brief overview which is provided in Chapter 2.</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the simplest solution, t</a:t>
            </a:r>
            <a:r>
              <a:rPr lang="en-US" dirty="0"/>
              <a:t>his model would require an additional queue for the blocked processes.</a:t>
            </a:r>
            <a:r>
              <a:rPr lang="en-US" baseline="0" dirty="0"/>
              <a:t> </a:t>
            </a:r>
          </a:p>
          <a:p>
            <a:endParaRPr lang="en-US" baseline="0" dirty="0"/>
          </a:p>
          <a:p>
            <a:r>
              <a:rPr lang="en-US" b="1" baseline="0" dirty="0"/>
              <a:t>B</a:t>
            </a:r>
            <a:r>
              <a:rPr lang="en-US" b="1" dirty="0"/>
              <a:t>ut </a:t>
            </a:r>
            <a:r>
              <a:rPr lang="en-US" dirty="0"/>
              <a:t>when an event occurs the dispatcher would have to cycle through the</a:t>
            </a:r>
            <a:r>
              <a:rPr lang="en-US" baseline="0" dirty="0"/>
              <a:t> entire queue to see which process is waiting for the event.</a:t>
            </a:r>
          </a:p>
          <a:p>
            <a:pPr lvl="1"/>
            <a:r>
              <a:rPr lang="en-US" baseline="0" dirty="0"/>
              <a:t>This can cause huge overhead when their may be 100’s or 1000’s of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More efficient to have a separate ‘blocked’ queue for each type of event.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Mention that the aim is to fully utilize</a:t>
            </a:r>
            <a:r>
              <a:rPr lang="en-US" baseline="0" dirty="0"/>
              <a:t> the processor.</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Again, the simple</a:t>
            </a:r>
            <a:r>
              <a:rPr lang="en-US" baseline="0" dirty="0"/>
              <a:t> solution is to add a single state – but this only allows processes which are blocked to be swapped out.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Two suspend</a:t>
            </a:r>
            <a:r>
              <a:rPr lang="en-US" baseline="0" dirty="0"/>
              <a:t> states allow all processes which are not actually running to be swapped.</a:t>
            </a:r>
          </a:p>
          <a:p>
            <a:endParaRPr lang="en-US" baseline="0" dirty="0"/>
          </a:p>
          <a:p>
            <a:r>
              <a:rPr lang="en-US" baseline="0" dirty="0"/>
              <a:t>Run through the four states:</a:t>
            </a:r>
          </a:p>
          <a:p>
            <a:pPr>
              <a:buFont typeface="Arial" pitchFamily="34" charset="0"/>
              <a:buChar char="•"/>
            </a:pPr>
            <a:r>
              <a:rPr lang="en-NZ" baseline="0" dirty="0"/>
              <a:t> </a:t>
            </a:r>
            <a:r>
              <a:rPr lang="en-NZ" b="1" baseline="0" dirty="0"/>
              <a:t>Ready: </a:t>
            </a:r>
            <a:r>
              <a:rPr lang="en-NZ" baseline="0" dirty="0"/>
              <a:t>The process is in main memory and available for execution.</a:t>
            </a:r>
          </a:p>
          <a:p>
            <a:r>
              <a:rPr lang="en-NZ" baseline="0" dirty="0"/>
              <a:t>• </a:t>
            </a:r>
            <a:r>
              <a:rPr lang="en-NZ" b="1" baseline="0" dirty="0"/>
              <a:t>Blocked:</a:t>
            </a:r>
            <a:r>
              <a:rPr lang="en-NZ" baseline="0" dirty="0"/>
              <a:t> The process is in main memory and awaiting an event.</a:t>
            </a:r>
          </a:p>
          <a:p>
            <a:r>
              <a:rPr lang="en-NZ" baseline="0" dirty="0"/>
              <a:t>• </a:t>
            </a:r>
            <a:r>
              <a:rPr lang="en-NZ" b="1" baseline="0" dirty="0"/>
              <a:t>Blocked/Suspend: </a:t>
            </a:r>
            <a:r>
              <a:rPr lang="en-NZ" baseline="0" dirty="0"/>
              <a:t>The process is in secondary memory and awaiting an event.</a:t>
            </a:r>
          </a:p>
          <a:p>
            <a:r>
              <a:rPr lang="en-NZ" baseline="0" dirty="0"/>
              <a:t>• </a:t>
            </a:r>
            <a:r>
              <a:rPr lang="en-NZ" b="1" baseline="0" dirty="0"/>
              <a:t>Ready/Suspend: </a:t>
            </a:r>
            <a:r>
              <a:rPr lang="en-NZ" baseline="0" dirty="0"/>
              <a:t>The process is in secondary memory but is available for execution as soon as it is loaded into main memory.</a:t>
            </a:r>
          </a:p>
          <a:p>
            <a:endParaRPr lang="en-NZ" baseline="0" dirty="0"/>
          </a:p>
          <a:p>
            <a:endParaRPr lang="en-NZ" baseline="0" dirty="0"/>
          </a:p>
          <a:p>
            <a:r>
              <a:rPr lang="en-NZ" baseline="0" dirty="0"/>
              <a:t>It would be useful to also summarise the main transitions (abridged)</a:t>
            </a:r>
          </a:p>
          <a:p>
            <a:r>
              <a:rPr lang="en-NZ" b="1" i="1" dirty="0"/>
              <a:t>Blocked  </a:t>
            </a:r>
            <a:r>
              <a:rPr lang="en-NZ" b="1" i="1" dirty="0">
                <a:sym typeface="Wingdings" pitchFamily="2" charset="2"/>
              </a:rPr>
              <a:t> </a:t>
            </a:r>
            <a:r>
              <a:rPr lang="en-NZ" b="1" i="1" dirty="0"/>
              <a:t>Blocked/Suspend: </a:t>
            </a:r>
            <a:r>
              <a:rPr lang="en-NZ" dirty="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a:t>Blocked/Suspend  </a:t>
            </a:r>
            <a:r>
              <a:rPr lang="en-NZ" b="1" i="1" dirty="0">
                <a:sym typeface="Wingdings" pitchFamily="2" charset="2"/>
              </a:rPr>
              <a:t></a:t>
            </a:r>
            <a:r>
              <a:rPr lang="en-NZ" b="1" i="1" dirty="0"/>
              <a:t> Ready/Suspend: </a:t>
            </a:r>
            <a:r>
              <a:rPr lang="en-NZ" dirty="0"/>
              <a:t>A process in the Blocked/Suspend state is moved to the Ready/Suspend state when the event for which it has been waiting occurs. </a:t>
            </a:r>
          </a:p>
          <a:p>
            <a:r>
              <a:rPr lang="en-NZ" b="1" i="1" dirty="0"/>
              <a:t>Ready/Suspend S </a:t>
            </a:r>
            <a:r>
              <a:rPr lang="en-NZ" b="1" i="1" dirty="0">
                <a:sym typeface="Wingdings" pitchFamily="2" charset="2"/>
              </a:rPr>
              <a:t> </a:t>
            </a:r>
            <a:r>
              <a:rPr lang="en-NZ" b="1" i="1" dirty="0"/>
              <a:t>Ready: </a:t>
            </a:r>
            <a:r>
              <a:rPr lang="en-NZ" dirty="0"/>
              <a:t>When there are no ready processes in main memory, or if a suspended process has a higher priority, the OS will need to bring one in to continue execution. </a:t>
            </a:r>
          </a:p>
          <a:p>
            <a:r>
              <a:rPr lang="en-NZ" b="1" i="1" dirty="0"/>
              <a:t>Ready </a:t>
            </a:r>
            <a:r>
              <a:rPr lang="en-NZ" b="1" i="1" baseline="0" dirty="0"/>
              <a:t> </a:t>
            </a:r>
            <a:r>
              <a:rPr lang="en-NZ" b="1" i="1" baseline="0" dirty="0">
                <a:sym typeface="Wingdings" pitchFamily="2" charset="2"/>
              </a:rPr>
              <a:t> </a:t>
            </a:r>
            <a:r>
              <a:rPr lang="en-NZ" b="1" i="1" dirty="0"/>
              <a:t>Ready/Suspend: </a:t>
            </a:r>
            <a:r>
              <a:rPr lang="en-NZ" dirty="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NZ" dirty="0"/>
          </a:p>
          <a:p>
            <a:r>
              <a:rPr lang="en-NZ" dirty="0"/>
              <a:t>Several other transitions that are worth considering are the following:</a:t>
            </a:r>
          </a:p>
          <a:p>
            <a:r>
              <a:rPr lang="en-NZ" b="1" i="1" dirty="0"/>
              <a:t>New </a:t>
            </a:r>
            <a:r>
              <a:rPr lang="en-NZ" b="1" i="1" dirty="0">
                <a:sym typeface="Wingdings" pitchFamily="2" charset="2"/>
              </a:rPr>
              <a:t></a:t>
            </a:r>
            <a:r>
              <a:rPr lang="en-NZ" b="1" i="1" dirty="0"/>
              <a:t> Ready/Suspend and New </a:t>
            </a:r>
            <a:r>
              <a:rPr lang="en-NZ" b="1" i="1" dirty="0">
                <a:sym typeface="Wingdings" pitchFamily="2" charset="2"/>
              </a:rPr>
              <a:t></a:t>
            </a:r>
            <a:r>
              <a:rPr lang="en-NZ" b="1" i="1" dirty="0"/>
              <a:t>Ready:  </a:t>
            </a:r>
            <a:r>
              <a:rPr lang="en-NZ" dirty="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a:sym typeface="Wingdings" pitchFamily="2" charset="2"/>
              </a:rPr>
              <a:t> </a:t>
            </a:r>
            <a:r>
              <a:rPr lang="en-NZ" dirty="0"/>
              <a:t>Ready/Suspend) transition. </a:t>
            </a:r>
          </a:p>
          <a:p>
            <a:r>
              <a:rPr lang="en-NZ" b="1" i="1" dirty="0"/>
              <a:t>Blocked/Suspend </a:t>
            </a:r>
            <a:r>
              <a:rPr lang="en-NZ" b="1" i="1" dirty="0">
                <a:sym typeface="Wingdings" pitchFamily="2" charset="2"/>
              </a:rPr>
              <a:t> </a:t>
            </a:r>
            <a:r>
              <a:rPr lang="en-NZ" b="1" i="1" dirty="0"/>
              <a:t>Blocked: </a:t>
            </a:r>
            <a:r>
              <a:rPr lang="en-NZ" dirty="0"/>
              <a:t>Inclusion of this transition may seem to be poor design. After all, if a process is not ready to execute and is not already in main memory, what is the point of bringing it in? But consider the following scenario:</a:t>
            </a:r>
          </a:p>
          <a:p>
            <a:pPr lvl="1">
              <a:buFont typeface="Arial" pitchFamily="34" charset="0"/>
              <a:buChar char="•"/>
            </a:pPr>
            <a:r>
              <a:rPr lang="en-NZ" dirty="0"/>
              <a:t> A process terminates, freeing up some main memory.</a:t>
            </a:r>
          </a:p>
          <a:p>
            <a:pPr lvl="1">
              <a:buFont typeface="Arial" pitchFamily="34" charset="0"/>
              <a:buChar char="•"/>
            </a:pPr>
            <a:r>
              <a:rPr lang="en-NZ" dirty="0"/>
              <a:t> There is a process in the (Blocked/Suspend) queue with a higher priority than any of the processes in the (Ready/Suspend) queue and </a:t>
            </a:r>
          </a:p>
          <a:p>
            <a:pPr lvl="1">
              <a:buFont typeface="Arial" pitchFamily="34" charset="0"/>
              <a:buChar char="•"/>
            </a:pPr>
            <a:r>
              <a:rPr lang="en-NZ" dirty="0"/>
              <a:t> the OS has reason to believe that the blocking event for that process will occur soon. </a:t>
            </a:r>
          </a:p>
          <a:p>
            <a:pPr lvl="1">
              <a:buFont typeface="Arial" pitchFamily="34" charset="0"/>
              <a:buChar char="•"/>
            </a:pPr>
            <a:r>
              <a:rPr lang="en-NZ" dirty="0"/>
              <a:t> Under these circumstances, it would seem reasonable to bring a blocked process into main memory in preference to a ready process.</a:t>
            </a:r>
          </a:p>
          <a:p>
            <a:pPr lvl="0"/>
            <a:r>
              <a:rPr lang="en-NZ" b="1" i="1" dirty="0"/>
              <a:t>Running  </a:t>
            </a:r>
            <a:r>
              <a:rPr lang="en-NZ" b="1" i="1" dirty="0">
                <a:sym typeface="Wingdings" pitchFamily="2" charset="2"/>
              </a:rPr>
              <a:t> </a:t>
            </a:r>
            <a:r>
              <a:rPr lang="en-NZ" b="1" i="1" dirty="0"/>
              <a:t> Ready/Suspend: </a:t>
            </a:r>
            <a:r>
              <a:rPr lang="en-NZ" dirty="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a:t>Any State </a:t>
            </a:r>
            <a:r>
              <a:rPr lang="en-NZ" b="1" i="1" dirty="0">
                <a:sym typeface="Wingdings" pitchFamily="2" charset="2"/>
              </a:rPr>
              <a:t></a:t>
            </a:r>
            <a:r>
              <a:rPr lang="en-NZ" b="1" i="1" dirty="0"/>
              <a:t> Exit: </a:t>
            </a:r>
            <a:r>
              <a:rPr lang="en-NZ" dirty="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comments are summarized due to space on slide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controls events within the computer system. It schedules and dispatches processes for execution by the processor, allocates resources to processes, and responds</a:t>
            </a:r>
          </a:p>
          <a:p>
            <a:r>
              <a:rPr lang="en-NZ" dirty="0"/>
              <a:t>to requests by user processes for basic services.</a:t>
            </a:r>
          </a:p>
          <a:p>
            <a:endParaRPr lang="en-NZ" dirty="0"/>
          </a:p>
          <a:p>
            <a:r>
              <a:rPr lang="en-NZ" dirty="0"/>
              <a:t>Fundamentally, we can think of the OS as that entity that manages the use of system resources by processes.</a:t>
            </a:r>
          </a:p>
          <a:p>
            <a:endParaRPr lang="en-NZ" dirty="0"/>
          </a:p>
          <a:p>
            <a:r>
              <a:rPr lang="en-NZ" dirty="0"/>
              <a:t>In this slide –</a:t>
            </a:r>
          </a:p>
          <a:p>
            <a:pPr lvl="1">
              <a:buFont typeface="Arial" pitchFamily="34" charset="0"/>
              <a:buChar char="•"/>
            </a:pPr>
            <a:r>
              <a:rPr lang="en-NZ" dirty="0"/>
              <a:t> There are a number of processes (P1, . . ., Pn,) that have been created and exist in virtual memory. </a:t>
            </a:r>
          </a:p>
          <a:p>
            <a:pPr lvl="1">
              <a:buFont typeface="Arial" pitchFamily="34" charset="0"/>
              <a:buChar char="•"/>
            </a:pPr>
            <a:r>
              <a:rPr lang="en-NZ" dirty="0"/>
              <a:t> Each process, during the course of its execution, needs access to certain system resources, including the processor, I/O devices, and main memory.</a:t>
            </a:r>
          </a:p>
          <a:p>
            <a:pPr lvl="1">
              <a:buFont typeface="Arial" pitchFamily="34" charset="0"/>
              <a:buChar char="•"/>
            </a:pPr>
            <a:r>
              <a:rPr lang="en-NZ" dirty="0"/>
              <a:t> In the figure, process P1 is running; at least part of the process is in main memory, and it has control of two I/O devices. </a:t>
            </a:r>
          </a:p>
          <a:p>
            <a:pPr lvl="1">
              <a:buFont typeface="Arial" pitchFamily="34" charset="0"/>
              <a:buChar char="•"/>
            </a:pPr>
            <a:r>
              <a:rPr lang="en-NZ" dirty="0"/>
              <a:t> Process P2 is also in main memory but is blocked waiting for an I/O device allocated to P1.</a:t>
            </a:r>
          </a:p>
          <a:p>
            <a:pPr lvl="1">
              <a:buFont typeface="Arial" pitchFamily="34" charset="0"/>
              <a:buChar char="•"/>
            </a:pPr>
            <a:r>
              <a:rPr lang="en-NZ" baseline="0" dirty="0"/>
              <a:t> </a:t>
            </a:r>
            <a:r>
              <a:rPr lang="en-NZ" dirty="0"/>
              <a:t>Process Pn has been swapped out and is 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general idea of the scope of the</a:t>
            </a:r>
            <a:r>
              <a:rPr lang="en-NZ" baseline="0" dirty="0"/>
              <a:t> tables is in  </a:t>
            </a:r>
            <a:r>
              <a:rPr lang="en-NZ" dirty="0"/>
              <a:t>Figure 3.11, which shows four different types of tables maintained by the OS: </a:t>
            </a:r>
          </a:p>
          <a:p>
            <a:pPr lvl="1">
              <a:buFont typeface="Arial" pitchFamily="34" charset="0"/>
              <a:buChar char="•"/>
            </a:pPr>
            <a:r>
              <a:rPr lang="en-NZ" dirty="0"/>
              <a:t> memory, </a:t>
            </a:r>
          </a:p>
          <a:p>
            <a:pPr lvl="1">
              <a:buFont typeface="Arial" pitchFamily="34" charset="0"/>
              <a:buChar char="•"/>
            </a:pPr>
            <a:r>
              <a:rPr lang="en-NZ" dirty="0"/>
              <a:t> I/O, </a:t>
            </a:r>
          </a:p>
          <a:p>
            <a:pPr lvl="1">
              <a:buFont typeface="Arial" pitchFamily="34" charset="0"/>
              <a:buChar char="•"/>
            </a:pPr>
            <a:r>
              <a:rPr lang="en-NZ" dirty="0"/>
              <a:t>file, </a:t>
            </a:r>
          </a:p>
          <a:p>
            <a:pPr lvl="1">
              <a:buFont typeface="Arial" pitchFamily="34" charset="0"/>
              <a:buChar char="•"/>
            </a:pPr>
            <a:r>
              <a:rPr lang="en-NZ" dirty="0"/>
              <a:t>process.</a:t>
            </a:r>
          </a:p>
          <a:p>
            <a:pPr lvl="0">
              <a:buFont typeface="Arial" pitchFamily="34" charset="0"/>
              <a:buNone/>
            </a:pPr>
            <a:endParaRPr lang="en-NZ" dirty="0"/>
          </a:p>
          <a:p>
            <a:pPr lvl="0">
              <a:buFont typeface="Arial" pitchFamily="34" charset="0"/>
              <a:buNone/>
            </a:pPr>
            <a:r>
              <a:rPr lang="en-NZ" dirty="0"/>
              <a:t>Although the details will differ from one OS to another, fundamentally, all operating systems maintain information in these four categories.</a:t>
            </a:r>
          </a:p>
          <a:p>
            <a:pPr lvl="0">
              <a:buFont typeface="Arial" pitchFamily="34" charset="0"/>
              <a:buNone/>
            </a:pPr>
            <a:endParaRPr lang="en-NZ" dirty="0"/>
          </a:p>
          <a:p>
            <a:pPr lvl="0">
              <a:buFont typeface="Arial" pitchFamily="34" charset="0"/>
              <a:buNone/>
            </a:pPr>
            <a:r>
              <a:rPr lang="en-NZ" dirty="0"/>
              <a:t>The next few slides mention details of these four tables.</a:t>
            </a:r>
          </a:p>
          <a:p>
            <a:pPr lvl="0">
              <a:buFont typeface="Arial" pitchFamily="34" charset="0"/>
              <a:buNone/>
            </a:pPr>
            <a:endParaRPr lang="en-NZ" dirty="0"/>
          </a:p>
          <a:p>
            <a:pPr lvl="0">
              <a:buFont typeface="Arial" pitchFamily="34" charset="0"/>
              <a:buNone/>
            </a:pPr>
            <a:r>
              <a:rPr lang="en-NZ" b="1" dirty="0"/>
              <a:t>You</a:t>
            </a:r>
            <a:r>
              <a:rPr lang="en-NZ" b="1" baseline="0" dirty="0"/>
              <a:t> may prefer to stick with this diagram and discuss each from here</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Explain that:</a:t>
            </a:r>
          </a:p>
          <a:p>
            <a:pPr lvl="1">
              <a:buFont typeface="Arial" pitchFamily="34" charset="0"/>
              <a:buChar char="•"/>
            </a:pPr>
            <a:r>
              <a:rPr lang="en-US" dirty="0"/>
              <a:t> on </a:t>
            </a:r>
            <a:r>
              <a:rPr lang="en-NZ" dirty="0"/>
              <a:t>a multiprogramming uniprocessor, the execution of multiple processes can be interleaved in time. </a:t>
            </a:r>
          </a:p>
          <a:p>
            <a:pPr lvl="1">
              <a:buFont typeface="Arial" pitchFamily="34" charset="0"/>
              <a:buChar char="•"/>
            </a:pPr>
            <a:r>
              <a:rPr lang="en-NZ" dirty="0"/>
              <a:t> on a multiprocessor, not only may process execution be interleaved, but also multiple processes can execute simultaneously. </a:t>
            </a:r>
          </a:p>
          <a:p>
            <a:pPr lvl="0">
              <a:buFont typeface="Arial" pitchFamily="34" charset="0"/>
              <a:buNone/>
            </a:pPr>
            <a:endParaRPr lang="en-NZ" dirty="0"/>
          </a:p>
          <a:p>
            <a:r>
              <a:rPr lang="en-NZ" dirty="0"/>
              <a:t>Explain that process management is compounded by the introduction of the concept of thread. In a multithreaded system, </a:t>
            </a:r>
          </a:p>
          <a:p>
            <a:pPr lvl="1">
              <a:buFont typeface="Arial" pitchFamily="34" charset="0"/>
              <a:buChar char="•"/>
            </a:pPr>
            <a:r>
              <a:rPr lang="en-NZ" dirty="0"/>
              <a:t>the </a:t>
            </a:r>
            <a:r>
              <a:rPr lang="en-NZ" b="1" i="1" dirty="0"/>
              <a:t>process</a:t>
            </a:r>
            <a:r>
              <a:rPr lang="en-NZ" dirty="0"/>
              <a:t> retains the attributes of resource ownership, </a:t>
            </a:r>
          </a:p>
          <a:p>
            <a:pPr lvl="1">
              <a:buFont typeface="Arial" pitchFamily="34" charset="0"/>
              <a:buChar char="•"/>
            </a:pPr>
            <a:r>
              <a:rPr lang="en-NZ" dirty="0"/>
              <a:t>The </a:t>
            </a:r>
            <a:r>
              <a:rPr lang="en-NZ" b="1" i="1" dirty="0"/>
              <a:t>thread </a:t>
            </a:r>
            <a:r>
              <a:rPr lang="en-NZ" b="0" i="0" dirty="0"/>
              <a:t>retains the </a:t>
            </a:r>
            <a:r>
              <a:rPr lang="en-NZ" dirty="0"/>
              <a:t>attributes of multiple, concurrent execution streams running within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Memory tables are used to keep track of both main (real) and secondary (virtual) memory. </a:t>
            </a:r>
          </a:p>
          <a:p>
            <a:endParaRPr lang="en-NZ" dirty="0"/>
          </a:p>
          <a:p>
            <a:r>
              <a:rPr lang="en-NZ" dirty="0"/>
              <a:t>Some of main memory is reserved for use by the OS; the remainder is available for use by processes. </a:t>
            </a:r>
          </a:p>
          <a:p>
            <a:endParaRPr lang="en-NZ" dirty="0"/>
          </a:p>
          <a:p>
            <a:r>
              <a:rPr lang="en-NZ" dirty="0"/>
              <a:t>Processes are maintained on secondary memory using some sort of virtual memory or simple swapping mechanism.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I/O tables are used by the OS to manage the I/O devices and channels of the computer system.</a:t>
            </a:r>
          </a:p>
          <a:p>
            <a:endParaRPr lang="en-NZ" dirty="0"/>
          </a:p>
          <a:p>
            <a:r>
              <a:rPr lang="en-NZ" dirty="0"/>
              <a:t>At any given time, an I/O device may be available or assigned to a particular process. </a:t>
            </a:r>
          </a:p>
          <a:p>
            <a:endParaRPr lang="en-NZ" dirty="0"/>
          </a:p>
          <a:p>
            <a:r>
              <a:rPr lang="en-NZ" dirty="0"/>
              <a:t>If an I/O operation is in progress, the OS needs to know the status of the I/O operation and the location in main memory being used as the</a:t>
            </a:r>
          </a:p>
          <a:p>
            <a:r>
              <a:rPr lang="en-NZ" dirty="0"/>
              <a:t>source or destination of the I/O transfer.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may also maintain file tables.</a:t>
            </a:r>
          </a:p>
          <a:p>
            <a:endParaRPr lang="en-NZ" dirty="0"/>
          </a:p>
          <a:p>
            <a:r>
              <a:rPr lang="en-NZ" dirty="0"/>
              <a:t>Much, if not all, of this information may be maintained and used by a file management system, in which case the OS has little or no knowledge of files.</a:t>
            </a:r>
          </a:p>
          <a:p>
            <a:endParaRPr lang="en-NZ" dirty="0"/>
          </a:p>
          <a:p>
            <a:r>
              <a:rPr lang="en-NZ" dirty="0"/>
              <a:t>In other operating systems, much of the detail of file management is managed by the OS itself.</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Finally, the OS must maintain process tables to manage processes. </a:t>
            </a:r>
          </a:p>
          <a:p>
            <a:endParaRPr lang="en-NZ" dirty="0"/>
          </a:p>
          <a:p>
            <a:r>
              <a:rPr lang="en-NZ" dirty="0"/>
              <a:t>The remainder of this section is devoted to an examination of the required process tables.</a:t>
            </a:r>
          </a:p>
          <a:p>
            <a:endParaRPr lang="en-NZ" dirty="0"/>
          </a:p>
          <a:p>
            <a:r>
              <a:rPr lang="en-NZ" b="1" i="1" dirty="0"/>
              <a:t>Note: </a:t>
            </a:r>
            <a:r>
              <a:rPr lang="en-NZ" dirty="0"/>
              <a:t>Although Figure 3.11 (earlier slide ) shows four distinct sets of tables, it should be clear that these tables must be linked or cross-referenced in some fashion. </a:t>
            </a:r>
          </a:p>
          <a:p>
            <a:pPr lvl="1">
              <a:buFont typeface="Arial" pitchFamily="34" charset="0"/>
              <a:buChar char="•"/>
            </a:pPr>
            <a:r>
              <a:rPr lang="en-NZ" dirty="0"/>
              <a:t>Memory, I/O, and files are managed on behalf of processes, so there must be some reference to these resources, directly or indirectly, in the process tables. </a:t>
            </a:r>
          </a:p>
          <a:p>
            <a:pPr lvl="1">
              <a:buFont typeface="Arial" pitchFamily="34" charset="0"/>
              <a:buChar char="•"/>
            </a:pPr>
            <a:endParaRPr lang="en-NZ" dirty="0"/>
          </a:p>
          <a:p>
            <a:pPr lvl="0">
              <a:buFont typeface="Arial" pitchFamily="34" charset="0"/>
              <a:buNone/>
            </a:pPr>
            <a:r>
              <a:rPr lang="en-NZ" dirty="0"/>
              <a:t>The files referred to in the file tables are accessible via an I/O device and will, at some times, be in main or virtual memory.</a:t>
            </a:r>
          </a:p>
          <a:p>
            <a:pPr lvl="0">
              <a:buFont typeface="Arial" pitchFamily="34" charset="0"/>
              <a:buNone/>
            </a:pPr>
            <a:endParaRPr lang="en-NZ" dirty="0"/>
          </a:p>
          <a:p>
            <a:pPr lvl="0">
              <a:buFont typeface="Arial" pitchFamily="34" charset="0"/>
              <a:buNone/>
            </a:pPr>
            <a:r>
              <a:rPr lang="en-NZ" dirty="0"/>
              <a:t>The tables themselves must be accessible by the OS and therefore are subject to memory management.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sophisticated multiprogramming system requires a great deal of information about each process. </a:t>
            </a:r>
          </a:p>
          <a:p>
            <a:endParaRPr lang="en-NZ" dirty="0"/>
          </a:p>
          <a:p>
            <a:r>
              <a:rPr lang="en-NZ" dirty="0"/>
              <a:t>Different systems will organize this information in different ways</a:t>
            </a:r>
          </a:p>
          <a:p>
            <a:endParaRPr lang="en-NZ" dirty="0"/>
          </a:p>
          <a:p>
            <a:r>
              <a:rPr lang="en-NZ" dirty="0"/>
              <a:t>For now, let us simply explore the type of information that might be of use to an OS without considering in any detail how that information is organized.</a:t>
            </a:r>
          </a:p>
          <a:p>
            <a:endParaRPr lang="en-NZ" dirty="0"/>
          </a:p>
          <a:p>
            <a:r>
              <a:rPr lang="en-NZ" dirty="0"/>
              <a:t>Table 3.5 in the book (not in this slide set) lists the typical categories of information required by the OS for each process. </a:t>
            </a:r>
            <a:br>
              <a:rPr lang="en-NZ" dirty="0"/>
            </a:br>
            <a:endParaRPr lang="en-NZ" dirty="0"/>
          </a:p>
          <a:p>
            <a:r>
              <a:rPr lang="en-NZ" dirty="0"/>
              <a:t>We can group the process control block information into three general categories:</a:t>
            </a:r>
          </a:p>
          <a:p>
            <a:r>
              <a:rPr lang="en-NZ" dirty="0"/>
              <a:t>• Process identification</a:t>
            </a:r>
          </a:p>
          <a:p>
            <a:r>
              <a:rPr lang="en-NZ" dirty="0"/>
              <a:t>• Processor state information</a:t>
            </a:r>
          </a:p>
          <a:p>
            <a:r>
              <a:rPr lang="en-NZ" dirty="0"/>
              <a:t>• Process control information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In virtually all operating systems, each process is assigned a unique numeric identifier, </a:t>
            </a:r>
          </a:p>
          <a:p>
            <a:pPr lvl="1">
              <a:buFont typeface="Arial" pitchFamily="34" charset="0"/>
              <a:buChar char="•"/>
            </a:pPr>
            <a:r>
              <a:rPr lang="en-NZ" dirty="0"/>
              <a:t> which may simply be an index into the primary process table (see Figure 3.11); </a:t>
            </a:r>
          </a:p>
          <a:p>
            <a:pPr lvl="1">
              <a:buFont typeface="Arial" pitchFamily="34" charset="0"/>
              <a:buChar char="•"/>
            </a:pPr>
            <a:r>
              <a:rPr lang="en-NZ" dirty="0"/>
              <a:t> otherwise there must be a mapping that allows the OS to locate the appropriate tables based on the process identifier. </a:t>
            </a:r>
          </a:p>
          <a:p>
            <a:pPr lvl="1">
              <a:buFont typeface="Arial" pitchFamily="34" charset="0"/>
              <a:buChar char="•"/>
            </a:pPr>
            <a:endParaRPr lang="en-NZ" dirty="0"/>
          </a:p>
          <a:p>
            <a:pPr lvl="0">
              <a:buFont typeface="Arial" pitchFamily="34" charset="0"/>
              <a:buNone/>
            </a:pPr>
            <a:r>
              <a:rPr lang="en-NZ" dirty="0"/>
              <a:t>This identifier is useful in several ways. </a:t>
            </a:r>
          </a:p>
          <a:p>
            <a:pPr lvl="0">
              <a:buFont typeface="Arial" pitchFamily="34" charset="0"/>
              <a:buNone/>
            </a:pPr>
            <a:endParaRPr lang="en-NZ" dirty="0"/>
          </a:p>
          <a:p>
            <a:pPr lvl="0">
              <a:buFont typeface="Arial" pitchFamily="34" charset="0"/>
              <a:buNone/>
            </a:pPr>
            <a:r>
              <a:rPr lang="en-NZ" dirty="0"/>
              <a:t>Many of the other tables controlled by the OS may use process identifiers to cross-reference process tables. </a:t>
            </a:r>
          </a:p>
          <a:p>
            <a:pPr lvl="0">
              <a:buFont typeface="Arial" pitchFamily="34" charset="0"/>
              <a:buNone/>
            </a:pPr>
            <a:endParaRPr lang="en-NZ" sz="1800" b="1" dirty="0"/>
          </a:p>
          <a:p>
            <a:pPr lvl="0">
              <a:buFont typeface="Arial" pitchFamily="34" charset="0"/>
              <a:buNone/>
            </a:pPr>
            <a:r>
              <a:rPr lang="en-NZ" sz="1800" b="1" dirty="0"/>
              <a:t> For example, </a:t>
            </a:r>
          </a:p>
          <a:p>
            <a:pPr lvl="1">
              <a:buFont typeface="Arial" pitchFamily="34" charset="0"/>
              <a:buChar char="•"/>
            </a:pPr>
            <a:r>
              <a:rPr lang="en-NZ" baseline="0" dirty="0"/>
              <a:t> T</a:t>
            </a:r>
            <a:r>
              <a:rPr lang="en-NZ" dirty="0"/>
              <a:t>he memory tables may be organized so as to provide a map of main memory with an indication of which process is assigned to each region. </a:t>
            </a:r>
          </a:p>
          <a:p>
            <a:pPr lvl="1">
              <a:buFont typeface="Arial" pitchFamily="34" charset="0"/>
              <a:buChar char="•"/>
            </a:pPr>
            <a:r>
              <a:rPr lang="en-NZ" baseline="0" dirty="0"/>
              <a:t> </a:t>
            </a:r>
            <a:r>
              <a:rPr lang="en-NZ" dirty="0"/>
              <a:t>Similar references will appear in I/O and file tables.</a:t>
            </a:r>
          </a:p>
          <a:p>
            <a:pPr lvl="1">
              <a:buFont typeface="Arial" pitchFamily="34" charset="0"/>
              <a:buChar char="•"/>
            </a:pPr>
            <a:r>
              <a:rPr lang="en-NZ" dirty="0"/>
              <a:t> When processes communicate with one another, the process identifier informs the OS of the destination of a particular communication.</a:t>
            </a:r>
          </a:p>
          <a:p>
            <a:pPr lvl="1">
              <a:buFont typeface="Arial" pitchFamily="34" charset="0"/>
              <a:buChar char="•"/>
            </a:pPr>
            <a:r>
              <a:rPr lang="en-NZ" dirty="0"/>
              <a:t> When processes are allowed to create other processes, identifiers indicate the parent and descendents of each process.</a:t>
            </a:r>
          </a:p>
          <a:p>
            <a:endParaRPr lang="en-NZ" dirty="0"/>
          </a:p>
          <a:p>
            <a:r>
              <a:rPr lang="en-NZ" dirty="0"/>
              <a:t>In addition to these process identifiers, a process may be assigned a user identifier that indicates the user responsible for the job.</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Processor state information consists of the contents of processor registers. </a:t>
            </a:r>
          </a:p>
          <a:p>
            <a:endParaRPr lang="en-NZ" dirty="0"/>
          </a:p>
          <a:p>
            <a:r>
              <a:rPr lang="en-NZ" dirty="0"/>
              <a:t>While a process is running the information is in the registers. </a:t>
            </a:r>
          </a:p>
          <a:p>
            <a:endParaRPr lang="en-NZ" dirty="0"/>
          </a:p>
          <a:p>
            <a:r>
              <a:rPr lang="en-NZ" dirty="0"/>
              <a:t>When a process is interrupted, all of this register information must be saved so that it can be restored when the process resumes execution. Nature</a:t>
            </a:r>
            <a:r>
              <a:rPr lang="en-NZ" baseline="0" dirty="0"/>
              <a:t> and number of processes  vary by processor design</a:t>
            </a:r>
            <a:endParaRPr lang="en-NZ" dirty="0"/>
          </a:p>
          <a:p>
            <a:endParaRPr lang="en-NZ" dirty="0"/>
          </a:p>
          <a:p>
            <a:r>
              <a:rPr lang="en-NZ" dirty="0"/>
              <a:t>Typically, the register set will include user-visible registers, control and status registers, and stack pointers. </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All processor designs include a register or set of registers, often known as the program status word (PSW), that contains status information.</a:t>
            </a:r>
          </a:p>
          <a:p>
            <a:endParaRPr lang="en-NZ" dirty="0"/>
          </a:p>
          <a:p>
            <a:r>
              <a:rPr lang="en-NZ" dirty="0"/>
              <a:t>The PSW typically contain condition codes plus other status information. </a:t>
            </a:r>
          </a:p>
          <a:p>
            <a:pPr lvl="1"/>
            <a:r>
              <a:rPr lang="en-NZ" dirty="0"/>
              <a:t>A good example of a processor status word is that on Pentium processors, referred to as the EFLAGS register </a:t>
            </a:r>
          </a:p>
          <a:p>
            <a:pPr lvl="0"/>
            <a:endParaRPr lang="en-NZ" dirty="0"/>
          </a:p>
          <a:p>
            <a:pPr lvl="0"/>
            <a:r>
              <a:rPr lang="en-NZ" dirty="0"/>
              <a:t>This structure is used by any OS (including UNIX and Windows) running on a Pentium processor.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is the additional information needed by the OS to control and coordinate the various active processes.</a:t>
            </a:r>
          </a:p>
          <a:p>
            <a:endParaRPr lang="en-NZ" dirty="0"/>
          </a:p>
          <a:p>
            <a:r>
              <a:rPr lang="en-NZ" dirty="0"/>
              <a:t>The last part of Table 3.5 indicates the scope of this information. </a:t>
            </a:r>
          </a:p>
          <a:p>
            <a:endParaRPr lang="en-NZ" dirty="0"/>
          </a:p>
          <a:p>
            <a:r>
              <a:rPr lang="en-NZ" dirty="0"/>
              <a:t>As we examine the details of operating system functionality in succeeding chapters, the need for the various items on this list should become clear.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3.13 suggests the structure of process images in virtual memory. </a:t>
            </a:r>
          </a:p>
          <a:p>
            <a:endParaRPr lang="en-NZ" dirty="0"/>
          </a:p>
          <a:p>
            <a:r>
              <a:rPr lang="en-NZ" dirty="0"/>
              <a:t>Each process image consists of</a:t>
            </a:r>
          </a:p>
          <a:p>
            <a:pPr lvl="1">
              <a:buFont typeface="Arial" pitchFamily="34" charset="0"/>
              <a:buChar char="•"/>
            </a:pPr>
            <a:r>
              <a:rPr lang="en-NZ" dirty="0"/>
              <a:t> a process control block, </a:t>
            </a:r>
          </a:p>
          <a:p>
            <a:pPr lvl="1">
              <a:buFont typeface="Arial" pitchFamily="34" charset="0"/>
              <a:buChar char="•"/>
            </a:pPr>
            <a:r>
              <a:rPr lang="en-NZ" dirty="0"/>
              <a:t> a user stack, </a:t>
            </a:r>
          </a:p>
          <a:p>
            <a:pPr lvl="1">
              <a:buFont typeface="Arial" pitchFamily="34" charset="0"/>
              <a:buChar char="•"/>
            </a:pPr>
            <a:r>
              <a:rPr lang="en-NZ" dirty="0"/>
              <a:t> the private address space of the process, and </a:t>
            </a:r>
          </a:p>
          <a:p>
            <a:pPr lvl="1">
              <a:buFont typeface="Arial" pitchFamily="34" charset="0"/>
              <a:buChar char="•"/>
            </a:pPr>
            <a:r>
              <a:rPr lang="en-NZ" dirty="0"/>
              <a:t> any other address space that the process shares with other processes. </a:t>
            </a:r>
          </a:p>
          <a:p>
            <a:pPr lvl="0">
              <a:buFont typeface="Arial" pitchFamily="34" charset="0"/>
              <a:buNone/>
            </a:pPr>
            <a:endParaRPr lang="en-NZ" dirty="0"/>
          </a:p>
          <a:p>
            <a:pPr lvl="0">
              <a:buFont typeface="Arial" pitchFamily="34" charset="0"/>
              <a:buNone/>
            </a:pPr>
            <a:r>
              <a:rPr lang="en-NZ" dirty="0"/>
              <a:t>In the figure, each process image appears as a contiguous range of addresses. In an actual implementation, this may not be the case; it will depend on the memory management scheme and the way in which control structures are organized by the OS.</a:t>
            </a:r>
          </a:p>
          <a:p>
            <a:pPr lvl="0">
              <a:buFont typeface="Arial" pitchFamily="34" charset="0"/>
              <a:buNone/>
            </a:pPr>
            <a:endParaRPr lang="en-NZ" dirty="0"/>
          </a:p>
          <a:p>
            <a:r>
              <a:rPr lang="en-NZ" dirty="0"/>
              <a:t>The process control block may contain structuring information, including pointers that allow the linking of process control blocks.</a:t>
            </a:r>
          </a:p>
          <a:p>
            <a:pPr lvl="1"/>
            <a:r>
              <a:rPr lang="en-NZ" dirty="0"/>
              <a:t>Thus, the queues that were described in the preceding section could be implemented as linked lists of process control blocks.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Recapping chapters 1 &amp; 2</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The process control block is the most important data structure in an OS.</a:t>
            </a:r>
          </a:p>
          <a:p>
            <a:pPr lvl="1">
              <a:buFont typeface="Arial" pitchFamily="34" charset="0"/>
              <a:buChar char="•"/>
            </a:pPr>
            <a:r>
              <a:rPr lang="en-NZ" dirty="0"/>
              <a:t> Each process control block contains all of the information about a process that is needed by the OS. </a:t>
            </a:r>
          </a:p>
          <a:p>
            <a:pPr lvl="1">
              <a:buFont typeface="Arial" pitchFamily="34" charset="0"/>
              <a:buChar char="•"/>
            </a:pPr>
            <a:r>
              <a:rPr lang="en-NZ" dirty="0"/>
              <a:t>The blocks are read and/or modified by virtually every module in the OS, including those involved with scheduling, resource allocation, interrupt processing, and performance monitoring and analysis.</a:t>
            </a:r>
          </a:p>
          <a:p>
            <a:pPr lvl="0">
              <a:buFont typeface="Arial" pitchFamily="34" charset="0"/>
              <a:buNone/>
            </a:pPr>
            <a:endParaRPr lang="en-NZ" dirty="0"/>
          </a:p>
          <a:p>
            <a:pPr lvl="0">
              <a:buFont typeface="Arial" pitchFamily="34" charset="0"/>
              <a:buNone/>
            </a:pPr>
            <a:r>
              <a:rPr lang="en-NZ" dirty="0"/>
              <a:t>One can say that the set of process control blocks defines the state of the OS.</a:t>
            </a:r>
          </a:p>
          <a:p>
            <a:pPr lvl="0">
              <a:buFont typeface="Arial" pitchFamily="34" charset="0"/>
              <a:buNone/>
            </a:pPr>
            <a:endParaRPr lang="en-NZ" dirty="0"/>
          </a:p>
          <a:p>
            <a:pPr lvl="0">
              <a:buFont typeface="Arial" pitchFamily="34" charset="0"/>
              <a:buNone/>
            </a:pPr>
            <a:r>
              <a:rPr lang="en-NZ" b="1" dirty="0"/>
              <a:t>Important design issue. </a:t>
            </a:r>
          </a:p>
          <a:p>
            <a:pPr lvl="0">
              <a:buFont typeface="Arial" pitchFamily="34" charset="0"/>
              <a:buNone/>
            </a:pPr>
            <a:r>
              <a:rPr lang="en-NZ" dirty="0"/>
              <a:t>A number of routines within the OS will need access to information in process control blocks.</a:t>
            </a:r>
          </a:p>
          <a:p>
            <a:pPr lvl="0">
              <a:buFont typeface="Arial" pitchFamily="34" charset="0"/>
              <a:buNone/>
            </a:pPr>
            <a:endParaRPr lang="en-NZ" dirty="0"/>
          </a:p>
          <a:p>
            <a:r>
              <a:rPr lang="en-NZ" dirty="0"/>
              <a:t>The difficulty is not access but rather protection. </a:t>
            </a:r>
          </a:p>
          <a:p>
            <a:endParaRPr lang="en-NZ" dirty="0"/>
          </a:p>
          <a:p>
            <a:r>
              <a:rPr lang="en-NZ" dirty="0"/>
              <a:t>Two problems present themselves:</a:t>
            </a:r>
          </a:p>
          <a:p>
            <a:pPr lvl="1">
              <a:buFont typeface="Arial" pitchFamily="34" charset="0"/>
              <a:buChar char="•"/>
            </a:pPr>
            <a:r>
              <a:rPr lang="en-NZ" baseline="0" dirty="0"/>
              <a:t> </a:t>
            </a:r>
            <a:r>
              <a:rPr lang="en-NZ" dirty="0"/>
              <a:t>A bug in a single routine, such as an interrupt handler, could damage process control blocks, which could destroy the system’s ability to manage the affected processes.</a:t>
            </a:r>
          </a:p>
          <a:p>
            <a:pPr lvl="1">
              <a:buFont typeface="Arial" pitchFamily="34" charset="0"/>
              <a:buChar char="•"/>
            </a:pPr>
            <a:r>
              <a:rPr lang="en-NZ" sz="1200" kern="1200" baseline="0" dirty="0">
                <a:solidFill>
                  <a:schemeClr val="tx1"/>
                </a:solidFill>
                <a:latin typeface="+mn-lt"/>
                <a:ea typeface="+mn-ea"/>
                <a:cs typeface="+mn-cs"/>
              </a:rPr>
              <a:t> A design change in the structure or semantics of the process control block could affect a number of modules in the OS.</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a:t>The less-privileged mode is often referred to as the user mode, because user programs typically would execute in this mode. </a:t>
            </a:r>
          </a:p>
          <a:p>
            <a:endParaRPr lang="en-US" dirty="0"/>
          </a:p>
          <a:p>
            <a:r>
              <a:rPr lang="en-US" dirty="0"/>
              <a:t>Mention that System Mode is also known as</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Control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Kernel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Protected Mode</a:t>
            </a:r>
          </a:p>
          <a:p>
            <a:pPr lvl="0"/>
            <a:endParaRPr lang="en-US" dirty="0"/>
          </a:p>
          <a:p>
            <a:pPr lvl="0"/>
            <a:r>
              <a:rPr lang="en-NZ" dirty="0"/>
              <a:t>Certain instructions can only be executed in the more-privileged mode.</a:t>
            </a:r>
          </a:p>
          <a:p>
            <a:pPr lvl="1">
              <a:buFont typeface="Arial" pitchFamily="34" charset="0"/>
              <a:buChar char="•"/>
            </a:pPr>
            <a:r>
              <a:rPr lang="en-NZ" dirty="0"/>
              <a:t>Including reading or altering a control register, such as the program status word; </a:t>
            </a:r>
          </a:p>
          <a:p>
            <a:pPr lvl="1">
              <a:buFont typeface="Arial" pitchFamily="34" charset="0"/>
              <a:buChar char="•"/>
            </a:pPr>
            <a:r>
              <a:rPr lang="en-NZ" dirty="0"/>
              <a:t> primitive I/O instructions; </a:t>
            </a:r>
          </a:p>
          <a:p>
            <a:pPr lvl="1">
              <a:buFont typeface="Arial" pitchFamily="34" charset="0"/>
              <a:buChar char="•"/>
            </a:pPr>
            <a:r>
              <a:rPr lang="en-NZ" dirty="0"/>
              <a:t>Instructions that relate to memory management. </a:t>
            </a:r>
          </a:p>
          <a:p>
            <a:pPr lvl="1">
              <a:buFont typeface="Arial" pitchFamily="34" charset="0"/>
              <a:buChar char="•"/>
            </a:pPr>
            <a:endParaRPr lang="en-NZ" dirty="0"/>
          </a:p>
          <a:p>
            <a:pPr lvl="0">
              <a:buFont typeface="Arial" pitchFamily="34" charset="0"/>
              <a:buNone/>
            </a:pPr>
            <a:r>
              <a:rPr lang="en-NZ" dirty="0"/>
              <a:t>In addition, certain regions of memory can only be accessed in the more-privileged mode. </a:t>
            </a:r>
          </a:p>
          <a:p>
            <a:pPr lvl="0">
              <a:buFont typeface="Arial" pitchFamily="34" charset="0"/>
              <a:buNone/>
            </a:pPr>
            <a:endParaRPr lang="en-NZ" dirty="0"/>
          </a:p>
          <a:p>
            <a:pPr lvl="0"/>
            <a:r>
              <a:rPr lang="en-NZ" dirty="0"/>
              <a:t>Table 3.7 lists the functions typically found in the kernel of an OS.</a:t>
            </a:r>
          </a:p>
          <a:p>
            <a:pPr lvl="0"/>
            <a:endParaRPr lang="en-NZ" dirty="0"/>
          </a:p>
          <a:p>
            <a:pPr lvl="0"/>
            <a:r>
              <a:rPr lang="en-NZ" b="1" i="1" dirty="0"/>
              <a:t>Questions: </a:t>
            </a:r>
            <a:r>
              <a:rPr lang="en-NZ" b="1" i="1" baseline="0" dirty="0"/>
              <a:t> </a:t>
            </a:r>
            <a:r>
              <a:rPr lang="en-NZ" dirty="0"/>
              <a:t>How does the processor know in which mode it is to be executing? And how does it change</a:t>
            </a:r>
          </a:p>
          <a:p>
            <a:pPr lvl="0"/>
            <a:r>
              <a:rPr lang="en-NZ" b="1" i="0" dirty="0"/>
              <a:t>Answer:  </a:t>
            </a:r>
          </a:p>
          <a:p>
            <a:pPr lvl="1">
              <a:buFont typeface="Arial" pitchFamily="34" charset="0"/>
              <a:buChar char="•"/>
            </a:pPr>
            <a:r>
              <a:rPr lang="en-NZ" b="1" i="0" dirty="0"/>
              <a:t> </a:t>
            </a:r>
            <a:r>
              <a:rPr lang="en-NZ" dirty="0"/>
              <a:t>Typically a flag (single bit) in the program status</a:t>
            </a:r>
            <a:r>
              <a:rPr lang="en-NZ" baseline="0" dirty="0"/>
              <a:t> word (PSW). This bit is changed in response to certain events. </a:t>
            </a:r>
          </a:p>
          <a:p>
            <a:pPr lvl="1">
              <a:buFont typeface="Arial" pitchFamily="34" charset="0"/>
              <a:buChar char="•"/>
            </a:pPr>
            <a:r>
              <a:rPr lang="en-NZ" baseline="0" dirty="0"/>
              <a:t> Typically, when a user makes a call to an operating system service or when an interrupt triggers execution of an operating system routine, the mode is set to the kernel mode and, upon return from the service to the user process, the mode is set to user mode.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A process switch may occur any time that the OS has gained control from the currently running process. </a:t>
            </a:r>
          </a:p>
          <a:p>
            <a:endParaRPr lang="en-NZ" dirty="0"/>
          </a:p>
          <a:p>
            <a:r>
              <a:rPr lang="en-NZ" dirty="0"/>
              <a:t>Table 3.8 suggests the possible events that may give control to the OS.</a:t>
            </a:r>
          </a:p>
          <a:p>
            <a:endParaRPr lang="en-NZ" dirty="0"/>
          </a:p>
          <a:p>
            <a:r>
              <a:rPr lang="en-NZ" dirty="0"/>
              <a:t>Two kinds of system interrupts, </a:t>
            </a:r>
          </a:p>
          <a:p>
            <a:pPr lvl="1">
              <a:buFont typeface="Arial" pitchFamily="34" charset="0"/>
              <a:buChar char="•"/>
            </a:pPr>
            <a:r>
              <a:rPr lang="en-NZ" dirty="0"/>
              <a:t> one is simply called an </a:t>
            </a:r>
            <a:r>
              <a:rPr lang="en-NZ" b="1" dirty="0"/>
              <a:t>interrupt</a:t>
            </a:r>
            <a:r>
              <a:rPr lang="en-NZ" dirty="0"/>
              <a:t>, </a:t>
            </a:r>
          </a:p>
          <a:p>
            <a:pPr lvl="1">
              <a:buFont typeface="Arial" pitchFamily="34" charset="0"/>
              <a:buChar char="•"/>
            </a:pPr>
            <a:r>
              <a:rPr lang="en-NZ" dirty="0"/>
              <a:t> and the other called a </a:t>
            </a:r>
            <a:r>
              <a:rPr lang="en-NZ" b="1" dirty="0"/>
              <a:t>trap</a:t>
            </a:r>
            <a:r>
              <a:rPr lang="en-NZ" dirty="0"/>
              <a:t>.</a:t>
            </a:r>
          </a:p>
          <a:p>
            <a:pPr lvl="0">
              <a:buFont typeface="Arial" pitchFamily="34" charset="0"/>
              <a:buNone/>
            </a:pPr>
            <a:endParaRPr lang="en-NZ" dirty="0"/>
          </a:p>
          <a:p>
            <a:pPr lvl="0">
              <a:buFont typeface="Arial" pitchFamily="34" charset="0"/>
              <a:buNone/>
            </a:pPr>
            <a:r>
              <a:rPr lang="en-NZ" dirty="0"/>
              <a:t>“interrupts” are due to some sort of event that is external to and independent of the currently running process, such as the completion of an I/O operation. </a:t>
            </a:r>
          </a:p>
          <a:p>
            <a:pPr lvl="0">
              <a:buFont typeface="Arial" pitchFamily="34" charset="0"/>
              <a:buNone/>
            </a:pPr>
            <a:endParaRPr lang="en-NZ" dirty="0"/>
          </a:p>
          <a:p>
            <a:pPr lvl="0">
              <a:buFont typeface="Arial" pitchFamily="34" charset="0"/>
              <a:buNone/>
            </a:pPr>
            <a:r>
              <a:rPr lang="en-NZ" dirty="0"/>
              <a:t>With an ordinary interrupt, control is first transferred to an interrupt handler, which does </a:t>
            </a:r>
            <a:r>
              <a:rPr lang="en-NZ" sz="1200" kern="1200" baseline="0" dirty="0">
                <a:solidFill>
                  <a:schemeClr val="tx1"/>
                </a:solidFill>
                <a:latin typeface="+mn-lt"/>
                <a:ea typeface="+mn-ea"/>
                <a:cs typeface="+mn-cs"/>
              </a:rPr>
              <a:t>some basic housekeeping and then branches to an OS routine that is concerned with</a:t>
            </a:r>
          </a:p>
          <a:p>
            <a:r>
              <a:rPr lang="en-NZ" sz="1200" kern="1200" baseline="0" dirty="0">
                <a:solidFill>
                  <a:schemeClr val="tx1"/>
                </a:solidFill>
                <a:latin typeface="+mn-lt"/>
                <a:ea typeface="+mn-ea"/>
                <a:cs typeface="+mn-cs"/>
              </a:rPr>
              <a:t>the particular type of interrupt that has occurred.</a:t>
            </a:r>
            <a:endParaRPr lang="en-NZ" dirty="0"/>
          </a:p>
          <a:p>
            <a:pPr lvl="0">
              <a:buFont typeface="Arial" pitchFamily="34" charset="0"/>
              <a:buNone/>
            </a:pPr>
            <a:endParaRPr lang="en-NZ" dirty="0"/>
          </a:p>
          <a:p>
            <a:pPr lvl="0">
              <a:buFont typeface="Arial" pitchFamily="34" charset="0"/>
              <a:buNone/>
            </a:pPr>
            <a:r>
              <a:rPr lang="en-NZ" dirty="0"/>
              <a:t>“Traps” relate to an error or exception condition generated within the currently running process, such as an illegal file access attempt.</a:t>
            </a:r>
          </a:p>
          <a:p>
            <a:pPr lvl="0">
              <a:buFont typeface="Arial" pitchFamily="34" charset="0"/>
              <a:buNone/>
            </a:pPr>
            <a:endParaRPr lang="en-NZ" dirty="0"/>
          </a:p>
          <a:p>
            <a:pPr lvl="0">
              <a:buFont typeface="Arial" pitchFamily="34" charset="0"/>
              <a:buNone/>
            </a:pPr>
            <a:r>
              <a:rPr lang="en-NZ" dirty="0"/>
              <a:t>With traps, the OS determines if the error or exception condition is fatal. </a:t>
            </a:r>
          </a:p>
          <a:p>
            <a:pPr lvl="1">
              <a:buFont typeface="Arial" pitchFamily="34" charset="0"/>
              <a:buChar char="•"/>
            </a:pPr>
            <a:r>
              <a:rPr lang="en-NZ" dirty="0"/>
              <a:t> If so, then the currently running process is moved to the Exit state and a process switch occurs. </a:t>
            </a:r>
          </a:p>
          <a:p>
            <a:pPr lvl="1">
              <a:buFont typeface="Arial" pitchFamily="34" charset="0"/>
              <a:buChar char="•"/>
            </a:pPr>
            <a:r>
              <a:rPr lang="en-NZ" dirty="0"/>
              <a:t> If not, then the action of the OS will depend on the nature of the error and the design of the OS.</a:t>
            </a:r>
          </a:p>
          <a:p>
            <a:pPr lvl="2">
              <a:buFont typeface="Arial" pitchFamily="34" charset="0"/>
              <a:buChar char="•"/>
            </a:pPr>
            <a:r>
              <a:rPr lang="en-NZ" dirty="0"/>
              <a:t>It may attempt some recovery procedure or simply notify the user.</a:t>
            </a:r>
          </a:p>
          <a:p>
            <a:pPr lvl="2">
              <a:buFont typeface="Arial" pitchFamily="34" charset="0"/>
              <a:buChar char="•"/>
            </a:pPr>
            <a:r>
              <a:rPr lang="en-NZ" dirty="0"/>
              <a:t>It may do a process switch or resume the currently running process.</a:t>
            </a:r>
          </a:p>
          <a:p>
            <a:pPr lvl="0">
              <a:buFont typeface="Arial" pitchFamily="34" charset="0"/>
              <a:buNone/>
            </a:pPr>
            <a:endParaRPr lang="en-NZ" dirty="0"/>
          </a:p>
          <a:p>
            <a:pPr lvl="0">
              <a:buFont typeface="Arial" pitchFamily="34" charset="0"/>
              <a:buNone/>
            </a:pPr>
            <a:r>
              <a:rPr lang="en-NZ" dirty="0"/>
              <a:t>Finally, the OS may be activated by a </a:t>
            </a:r>
            <a:r>
              <a:rPr lang="en-NZ" b="1" dirty="0"/>
              <a:t>supervisor call </a:t>
            </a:r>
            <a:r>
              <a:rPr lang="en-NZ" dirty="0"/>
              <a:t>from the program being executed. </a:t>
            </a:r>
          </a:p>
          <a:p>
            <a:pPr lvl="1">
              <a:buFont typeface="Arial" pitchFamily="34" charset="0"/>
              <a:buNone/>
            </a:pPr>
            <a:r>
              <a:rPr lang="en-NZ" dirty="0"/>
              <a:t>For example, a user process is running and an instruction is executed that requests an I/O operation, such as a file open.</a:t>
            </a:r>
          </a:p>
          <a:p>
            <a:pPr lvl="0">
              <a:buFont typeface="Arial" pitchFamily="34" charset="0"/>
              <a:buNone/>
            </a:pPr>
            <a:endParaRPr lang="en-NZ" dirty="0"/>
          </a:p>
          <a:p>
            <a:pPr lvl="0">
              <a:buFont typeface="Arial" pitchFamily="34" charset="0"/>
              <a:buNone/>
            </a:pPr>
            <a:r>
              <a:rPr lang="en-NZ" dirty="0"/>
              <a:t>This call results in a transfer to a routine that is part of the operating system code. The use of a system call may place the user process in the Blocked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currently running process is to be moved to another state (Ready, Blocked, etc.), then the OS must make substantial changes in its environment. </a:t>
            </a:r>
          </a:p>
          <a:p>
            <a:endParaRPr lang="en-NZ" dirty="0"/>
          </a:p>
          <a:p>
            <a:r>
              <a:rPr lang="en-NZ" dirty="0"/>
              <a:t>The steps involved in a full process switch are as follows:</a:t>
            </a:r>
          </a:p>
          <a:p>
            <a:pPr lvl="1"/>
            <a:r>
              <a:rPr lang="en-NZ" dirty="0"/>
              <a:t>1. Save the context of the processor, including program counter and other registers.</a:t>
            </a:r>
          </a:p>
          <a:p>
            <a:pPr lvl="1"/>
            <a:r>
              <a:rPr lang="en-NZ" dirty="0"/>
              <a:t>2. Update the process control block of the process that is currently in the Running state. </a:t>
            </a:r>
          </a:p>
          <a:p>
            <a:pPr lvl="2"/>
            <a:r>
              <a:rPr lang="en-NZ" dirty="0"/>
              <a:t>This includes changing the state of the process to one of the other states (Ready; Blocked; Ready/Suspend; or Exit). Other relevant fields must also be updated, including the reason for leaving the Running state and accounting information.</a:t>
            </a:r>
          </a:p>
          <a:p>
            <a:pPr lvl="1"/>
            <a:r>
              <a:rPr lang="en-NZ" dirty="0"/>
              <a:t>3. Move the process control block of this process to the appropriate queue (Ready;Blocked on Event</a:t>
            </a:r>
            <a:r>
              <a:rPr lang="en-NZ" i="1" dirty="0"/>
              <a:t>i</a:t>
            </a:r>
            <a:r>
              <a:rPr lang="en-NZ" dirty="0"/>
              <a:t>; Ready/Suspend).</a:t>
            </a:r>
          </a:p>
          <a:p>
            <a:pPr lvl="1"/>
            <a:endParaRPr lang="en-NZ" dirty="0"/>
          </a:p>
          <a:p>
            <a:pPr lvl="0"/>
            <a:r>
              <a:rPr lang="en-NZ" b="1" dirty="0"/>
              <a:t>More next slide</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NZ" dirty="0"/>
              <a:t>4. Select another process for execution; </a:t>
            </a:r>
          </a:p>
          <a:p>
            <a:pPr lvl="1"/>
            <a:r>
              <a:rPr lang="en-NZ" dirty="0"/>
              <a:t>5. Update the process control block of the process selected. This includes changing the state of this process to Running.</a:t>
            </a:r>
          </a:p>
          <a:p>
            <a:pPr lvl="1"/>
            <a:r>
              <a:rPr lang="en-NZ" dirty="0"/>
              <a:t>6. Update memory management data structures. This may be required, depending on how address translation is managed;</a:t>
            </a:r>
          </a:p>
          <a:p>
            <a:pPr lvl="1"/>
            <a:r>
              <a:rPr lang="en-NZ" dirty="0"/>
              <a:t>7. Restore the context of the processor to that which existed at the time the selected process was last switched out of the Running state, by loading in the previous values of the program counter and other registers.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OS is just a collection of programs and if it is executed by the processor just like any other program, is the OS a process?</a:t>
            </a:r>
          </a:p>
          <a:p>
            <a:endParaRPr lang="en-NZ" dirty="0"/>
          </a:p>
          <a:p>
            <a:r>
              <a:rPr lang="en-NZ" dirty="0"/>
              <a:t>If so, how is it controlled? These interesting questions have inspired a number of design approaches.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figure</a:t>
            </a:r>
            <a:r>
              <a:rPr lang="en-US" baseline="0" dirty="0"/>
              <a:t> is explained in the following slides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b="1" i="1" dirty="0"/>
              <a:t>The key point  </a:t>
            </a:r>
            <a:r>
              <a:rPr lang="en-NZ" dirty="0"/>
              <a:t>is that the concept of process is considered to apply only to user programs. The operating system code is executed as a separate entity that operates in privileged mode.</a:t>
            </a:r>
            <a:endParaRPr lang="en-US" dirty="0"/>
          </a:p>
          <a:p>
            <a:endParaRPr lang="en-NZ" dirty="0"/>
          </a:p>
          <a:p>
            <a:r>
              <a:rPr lang="en-NZ" dirty="0"/>
              <a:t>Common on many older operating systems, </a:t>
            </a:r>
          </a:p>
          <a:p>
            <a:endParaRPr lang="en-NZ" dirty="0"/>
          </a:p>
          <a:p>
            <a:r>
              <a:rPr lang="en-NZ" dirty="0"/>
              <a:t>Execute the kernel of the OS outside of any process. </a:t>
            </a:r>
          </a:p>
          <a:p>
            <a:endParaRPr lang="en-NZ" dirty="0"/>
          </a:p>
          <a:p>
            <a:r>
              <a:rPr lang="en-NZ" dirty="0"/>
              <a:t>When the currently running process is interrupted or issues a supervisor call, </a:t>
            </a:r>
          </a:p>
          <a:p>
            <a:pPr lvl="1"/>
            <a:r>
              <a:rPr lang="en-NZ" dirty="0"/>
              <a:t>the mode context of this process is saved and control is passed to the kernel.</a:t>
            </a:r>
          </a:p>
          <a:p>
            <a:pPr lvl="0"/>
            <a:endParaRPr lang="en-NZ" dirty="0"/>
          </a:p>
          <a:p>
            <a:pPr lvl="0"/>
            <a:r>
              <a:rPr lang="en-NZ" dirty="0"/>
              <a:t>The OS has its own region of memory to use and its own system stack for controlling procedure calls and returns.</a:t>
            </a:r>
          </a:p>
          <a:p>
            <a:pPr lvl="0"/>
            <a:endParaRPr lang="en-NZ" dirty="0"/>
          </a:p>
          <a:p>
            <a:pPr lvl="0"/>
            <a:r>
              <a:rPr lang="en-NZ" dirty="0"/>
              <a:t>The OS can perform any desired functions and restore the context of the interrupted process, which causes execution to resume in the interrupted user process.</a:t>
            </a:r>
          </a:p>
          <a:p>
            <a:pPr lvl="0"/>
            <a:endParaRPr lang="en-NZ" dirty="0"/>
          </a:p>
          <a:p>
            <a:r>
              <a:rPr lang="en-NZ" dirty="0"/>
              <a:t>Or, the OS can complete the function of saving the environment of the process and proceed to schedule and dispatch another process. Whether this happens depends on the reason for the interruption and the circumstances at the time.</a:t>
            </a:r>
          </a:p>
          <a:p>
            <a:endParaRPr lang="en-NZ" dirty="0"/>
          </a:p>
          <a:p>
            <a:r>
              <a:rPr lang="en-NZ" b="1" i="1" dirty="0"/>
              <a:t>The key point  </a:t>
            </a:r>
            <a:r>
              <a:rPr lang="en-NZ" dirty="0"/>
              <a:t>is that the concept of process is considered to apply only to user programs. The operating system code is executed as a separate entity that operates in privileged mode.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Common with operating systems on smaller computers (PCs, workstations)</a:t>
            </a:r>
          </a:p>
          <a:p>
            <a:endParaRPr lang="en-NZ" dirty="0"/>
          </a:p>
          <a:p>
            <a:r>
              <a:rPr lang="en-NZ" dirty="0"/>
              <a:t>Execute virtually all OS software in the context of a user process</a:t>
            </a:r>
          </a:p>
          <a:p>
            <a:endParaRPr lang="en-NZ" dirty="0"/>
          </a:p>
          <a:p>
            <a:r>
              <a:rPr lang="en-NZ" dirty="0"/>
              <a:t>The view is that the OS is primarily a collection of routines that the user calls to perform various functions, executed within the environment of the user’s process. </a:t>
            </a:r>
          </a:p>
          <a:p>
            <a:endParaRPr lang="en-NZ" dirty="0"/>
          </a:p>
          <a:p>
            <a:r>
              <a:rPr lang="en-NZ" dirty="0"/>
              <a:t>At any given point, the OS is managing </a:t>
            </a:r>
            <a:r>
              <a:rPr lang="en-NZ" b="1" i="1" dirty="0"/>
              <a:t>n</a:t>
            </a:r>
            <a:r>
              <a:rPr lang="en-NZ" dirty="0"/>
              <a:t> process images. </a:t>
            </a:r>
          </a:p>
          <a:p>
            <a:pPr lvl="1"/>
            <a:r>
              <a:rPr lang="en-NZ" dirty="0"/>
              <a:t>Each image includes not only the regions illustrated, but also program, data, and stack areas for kernel programs.</a:t>
            </a:r>
          </a:p>
          <a:p>
            <a:pPr lvl="1"/>
            <a:endParaRPr lang="en-NZ" dirty="0"/>
          </a:p>
          <a:p>
            <a:r>
              <a:rPr lang="en-NZ" dirty="0"/>
              <a:t>Figure 3.16 suggests a typical process image structure for this strategy.</a:t>
            </a:r>
          </a:p>
          <a:p>
            <a:pPr lvl="1">
              <a:buFont typeface="Arial" pitchFamily="34" charset="0"/>
              <a:buChar char="•"/>
            </a:pPr>
            <a:r>
              <a:rPr lang="en-NZ" dirty="0"/>
              <a:t> A separate kernel stack is used to manage calls/returns while the process is in kernel mode.</a:t>
            </a:r>
          </a:p>
          <a:p>
            <a:pPr lvl="1">
              <a:buFont typeface="Arial" pitchFamily="34" charset="0"/>
              <a:buChar char="•"/>
            </a:pPr>
            <a:r>
              <a:rPr lang="en-NZ" baseline="0" dirty="0"/>
              <a:t> </a:t>
            </a:r>
            <a:r>
              <a:rPr lang="en-NZ" dirty="0"/>
              <a:t>Operating system code and data are in the shared address space and are shared by all user processes. </a:t>
            </a:r>
          </a:p>
          <a:p>
            <a:pPr lvl="1">
              <a:buFont typeface="Arial" pitchFamily="34" charset="0"/>
              <a:buChar char="•"/>
            </a:pPr>
            <a:r>
              <a:rPr lang="en-NZ" dirty="0"/>
              <a:t> When an interrupt, trap, or supervisor call occurs, the processor is placed in kernel mode and control is passed to the OS.</a:t>
            </a:r>
          </a:p>
          <a:p>
            <a:pPr lvl="1">
              <a:buFont typeface="Arial" pitchFamily="34" charset="0"/>
              <a:buChar char="•"/>
            </a:pPr>
            <a:r>
              <a:rPr lang="en-NZ" dirty="0"/>
              <a:t> To pass control from a user program to the OS, the mode context is saved and a mode switch takes place to an operating system routine. </a:t>
            </a:r>
          </a:p>
          <a:p>
            <a:pPr lvl="1">
              <a:buFont typeface="Arial" pitchFamily="34" charset="0"/>
              <a:buChar char="•"/>
            </a:pPr>
            <a:r>
              <a:rPr lang="en-NZ" dirty="0"/>
              <a:t> However, execution continues within the current user process. Thus, a process switch is not performed, just a mode switch within the same process.</a:t>
            </a:r>
          </a:p>
          <a:p>
            <a:pPr lvl="1">
              <a:buFont typeface="Arial" pitchFamily="34" charset="0"/>
              <a:buChar char="•"/>
            </a:pPr>
            <a:r>
              <a:rPr lang="en-NZ" dirty="0"/>
              <a:t> If the OS, upon completion of its work, determines that the current process should continue to run, then a mode switch resumes the interrupted program within the current process.</a:t>
            </a:r>
          </a:p>
          <a:p>
            <a:pPr lvl="0">
              <a:buFont typeface="Arial" pitchFamily="34" charset="0"/>
              <a:buNone/>
            </a:pPr>
            <a:endParaRPr lang="en-NZ" dirty="0"/>
          </a:p>
          <a:p>
            <a:pPr lvl="0">
              <a:buFont typeface="Arial" pitchFamily="34" charset="0"/>
              <a:buNone/>
            </a:pPr>
            <a:r>
              <a:rPr lang="en-NZ" dirty="0"/>
              <a:t>This is one of the key advantages of this approach: </a:t>
            </a:r>
          </a:p>
          <a:p>
            <a:pPr lvl="1">
              <a:buFont typeface="Arial" pitchFamily="34" charset="0"/>
              <a:buNone/>
            </a:pPr>
            <a:r>
              <a:rPr lang="en-NZ" dirty="0"/>
              <a:t>A user program has been interrupted to employ some operating system routine, and then resumed, and all of this has occurred without incurring the penalty of two process switches.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Another alternative is to implement the OS as a collection of system processes. </a:t>
            </a:r>
          </a:p>
          <a:p>
            <a:endParaRPr lang="en-NZ" dirty="0"/>
          </a:p>
          <a:p>
            <a:r>
              <a:rPr lang="en-NZ" dirty="0"/>
              <a:t>As in the other options, the software that is part of the kernel executes in a kernel mode. </a:t>
            </a:r>
          </a:p>
          <a:p>
            <a:pPr lvl="1"/>
            <a:r>
              <a:rPr lang="en-NZ" dirty="0"/>
              <a:t>In this case, however, major kernel functions are organized as separate processes. </a:t>
            </a:r>
          </a:p>
          <a:p>
            <a:pPr lvl="0"/>
            <a:endParaRPr lang="en-NZ" dirty="0"/>
          </a:p>
          <a:p>
            <a:pPr lvl="0"/>
            <a:r>
              <a:rPr lang="en-NZ" dirty="0"/>
              <a:t>Again, there may be a small amount of process switching code that is executed outside of any process.</a:t>
            </a:r>
          </a:p>
          <a:p>
            <a:pPr lvl="0"/>
            <a:endParaRPr lang="en-NZ" dirty="0"/>
          </a:p>
          <a:p>
            <a:r>
              <a:rPr lang="en-NZ" dirty="0"/>
              <a:t>This approach has several advantages. </a:t>
            </a:r>
          </a:p>
          <a:p>
            <a:pPr lvl="1">
              <a:buFont typeface="Arial" pitchFamily="34" charset="0"/>
              <a:buChar char="•"/>
            </a:pPr>
            <a:r>
              <a:rPr lang="en-NZ" dirty="0"/>
              <a:t> It imposes a program design discipline that encourages the use of a modular OS with minimal, clean interfaces between the modules. </a:t>
            </a:r>
          </a:p>
          <a:p>
            <a:pPr lvl="1">
              <a:buFont typeface="Arial" pitchFamily="34" charset="0"/>
              <a:buChar char="•"/>
            </a:pPr>
            <a:r>
              <a:rPr lang="en-NZ" dirty="0"/>
              <a:t> Some noncritical operating system functions are conveniently implemented as separate processes. </a:t>
            </a:r>
          </a:p>
          <a:p>
            <a:pPr lvl="1">
              <a:buFont typeface="Arial" pitchFamily="34" charset="0"/>
              <a:buChar char="•"/>
            </a:pPr>
            <a:r>
              <a:rPr lang="en-NZ" baseline="0" dirty="0"/>
              <a:t> </a:t>
            </a:r>
            <a:r>
              <a:rPr lang="en-NZ" dirty="0"/>
              <a:t>Implementing the OS as a set of processes is useful in a multiprocessor or multicomputer environment, in which some of the operating system services can be shipped 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An OS associates a set of privileges with each process.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These privileges dictate what resources the process may access, including regions of memory, files, privileged system instructions, and so on.</a:t>
            </a:r>
          </a:p>
          <a:p>
            <a:pPr lvl="1">
              <a:buFont typeface="Arial" pitchFamily="34" charset="0"/>
              <a:buChar char="•"/>
            </a:pPr>
            <a:r>
              <a:rPr lang="en-NZ" sz="1200" kern="1200" baseline="0" dirty="0">
                <a:solidFill>
                  <a:schemeClr val="tx1"/>
                </a:solidFill>
                <a:latin typeface="+mn-lt"/>
                <a:ea typeface="+mn-ea"/>
                <a:cs typeface="+mn-cs"/>
              </a:rPr>
              <a:t>Typically, a process that executes on behalf of a user has the privileges that the OS recognizes for that user.</a:t>
            </a:r>
          </a:p>
          <a:p>
            <a:pPr lvl="1">
              <a:buFont typeface="Arial" pitchFamily="34" charset="0"/>
              <a:buChar char="•"/>
            </a:pPr>
            <a:r>
              <a:rPr lang="en-NZ" sz="1200" kern="1200" baseline="0" dirty="0">
                <a:solidFill>
                  <a:schemeClr val="tx1"/>
                </a:solidFill>
                <a:latin typeface="+mn-lt"/>
                <a:ea typeface="+mn-ea"/>
                <a:cs typeface="+mn-cs"/>
              </a:rPr>
              <a:t> A system or utility process may have privileges assigned at configuration time.</a:t>
            </a:r>
          </a:p>
          <a:p>
            <a:pPr lvl="1">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Typically the highest level of privilege is referred to as administrator, supervisor, or root, access. Root access provides access to all the functions and</a:t>
            </a:r>
          </a:p>
          <a:p>
            <a:r>
              <a:rPr lang="en-NZ" sz="1200" kern="1200" baseline="0" dirty="0">
                <a:solidFill>
                  <a:schemeClr val="tx1"/>
                </a:solidFill>
                <a:latin typeface="+mn-lt"/>
                <a:ea typeface="+mn-ea"/>
                <a:cs typeface="+mn-cs"/>
              </a:rPr>
              <a:t>services of the operating system.</a:t>
            </a:r>
          </a:p>
          <a:p>
            <a:pPr lvl="1">
              <a:buFont typeface="Arial" pitchFamily="34" charset="0"/>
              <a:buChar char="•"/>
            </a:pPr>
            <a:r>
              <a:rPr lang="en-NZ" sz="1200" kern="1200" baseline="0" dirty="0">
                <a:solidFill>
                  <a:schemeClr val="tx1"/>
                </a:solidFill>
                <a:latin typeface="+mn-lt"/>
                <a:ea typeface="+mn-ea"/>
                <a:cs typeface="+mn-cs"/>
              </a:rPr>
              <a:t> With root access, a process has complete control of the system and can add or changes programs and files, monitor other processes, send and receive network traffic, and alter privileges.</a:t>
            </a:r>
          </a:p>
          <a:p>
            <a:pPr lvl="1">
              <a:buFont typeface="Arial" pitchFamily="34" charset="0"/>
              <a:buChar char="•"/>
            </a:pPr>
            <a:r>
              <a:rPr lang="en-NZ" sz="1200" kern="1200" baseline="0" dirty="0">
                <a:solidFill>
                  <a:schemeClr val="tx1"/>
                </a:solidFill>
                <a:latin typeface="+mn-lt"/>
                <a:ea typeface="+mn-ea"/>
                <a:cs typeface="+mn-cs"/>
              </a:rPr>
              <a:t> A key security issue in the design of any OS is to prevent, or at least detect, attempts by a user or a piece of malicious software (malware) from gaining unauthorized privileges on the system and, in particular, from gaining root access.</a:t>
            </a:r>
          </a:p>
          <a:p>
            <a:endParaRPr lang="en-US" dirty="0"/>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Intruder:</a:t>
            </a:r>
          </a:p>
          <a:p>
            <a:pPr lvl="1">
              <a:buFont typeface="Arial" pitchFamily="34" charset="0"/>
              <a:buChar char="•"/>
            </a:pPr>
            <a:r>
              <a:rPr lang="en-NZ" b="1" dirty="0"/>
              <a:t>Masquerader</a:t>
            </a:r>
            <a:r>
              <a:rPr lang="en-NZ" dirty="0"/>
              <a:t>: An individual who is not authorized to use the computer and who penetrates a system’s access controls to exploit a legitimate user’s account</a:t>
            </a:r>
          </a:p>
          <a:p>
            <a:pPr lvl="1">
              <a:buFont typeface="Arial" pitchFamily="34" charset="0"/>
              <a:buChar char="•"/>
            </a:pPr>
            <a:r>
              <a:rPr lang="en-NZ" b="1" dirty="0"/>
              <a:t>Misfeasor:</a:t>
            </a:r>
            <a:r>
              <a:rPr lang="en-NZ" dirty="0"/>
              <a:t> A legitimate user who accesses data, programs, or resources for which such access is not authorized, or who is authorized for such access but misuses his or her privileges</a:t>
            </a:r>
          </a:p>
          <a:p>
            <a:pPr lvl="1">
              <a:buFont typeface="Arial" pitchFamily="34" charset="0"/>
              <a:buChar char="•"/>
            </a:pPr>
            <a:r>
              <a:rPr lang="en-NZ" b="1" dirty="0"/>
              <a:t>Clandestine user: </a:t>
            </a:r>
            <a:r>
              <a:rPr lang="en-NZ" dirty="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kern="1200" baseline="0" dirty="0">
                <a:solidFill>
                  <a:schemeClr val="tx1"/>
                </a:solidFill>
                <a:latin typeface="+mn-lt"/>
                <a:ea typeface="+mn-ea"/>
                <a:cs typeface="+mn-cs"/>
              </a:rPr>
              <a:t>RFC 2828 defines an IDS as </a:t>
            </a:r>
          </a:p>
          <a:p>
            <a:pPr lvl="1"/>
            <a:r>
              <a:rPr lang="en-NZ" sz="1200" kern="1200" baseline="0" dirty="0">
                <a:solidFill>
                  <a:schemeClr val="tx1"/>
                </a:solidFill>
                <a:latin typeface="+mn-lt"/>
                <a:ea typeface="+mn-ea"/>
                <a:cs typeface="+mn-cs"/>
              </a:rPr>
              <a:t>A security service that monitors and analyzes system events for the purpose of finding, and providing real-time or near-real-time warning of, attempts to access system resources in an unauthorized manner.</a:t>
            </a:r>
          </a:p>
          <a:p>
            <a:pPr lvl="0"/>
            <a:endParaRPr lang="en-US" dirty="0"/>
          </a:p>
          <a:p>
            <a:pPr lvl="0">
              <a:buFont typeface="Arial" pitchFamily="34" charset="0"/>
              <a:buChar char="•"/>
            </a:pPr>
            <a:r>
              <a:rPr lang="en-NZ" dirty="0"/>
              <a:t> </a:t>
            </a:r>
            <a:r>
              <a:rPr lang="en-NZ" b="1" dirty="0"/>
              <a:t>Host-based IDS: </a:t>
            </a:r>
            <a:r>
              <a:rPr lang="en-NZ" dirty="0"/>
              <a:t>Monitors the characteristics of a single host and the events occurring within that host for suspicious activity</a:t>
            </a:r>
          </a:p>
          <a:p>
            <a:pPr lvl="0">
              <a:buFont typeface="Arial" pitchFamily="34" charset="0"/>
              <a:buChar char="•"/>
            </a:pPr>
            <a:r>
              <a:rPr lang="en-NZ" dirty="0"/>
              <a:t> </a:t>
            </a:r>
            <a:r>
              <a:rPr lang="en-NZ" b="1" dirty="0"/>
              <a:t>Network-based IDS: </a:t>
            </a:r>
            <a:r>
              <a:rPr lang="en-NZ" dirty="0"/>
              <a:t>Monitors network traffic for particular network segments or devices and analyzes network, transport, and application protocols to identify suspicious activity </a:t>
            </a:r>
          </a:p>
          <a:p>
            <a:pPr lvl="0">
              <a:buFont typeface="Arial" pitchFamily="34" charset="0"/>
              <a:buChar char="•"/>
            </a:pPr>
            <a:endParaRPr lang="en-NZ" dirty="0"/>
          </a:p>
          <a:p>
            <a:pPr lvl="0">
              <a:buFont typeface="Arial" pitchFamily="34" charset="0"/>
              <a:buNone/>
            </a:pPr>
            <a:r>
              <a:rPr lang="en-NZ" dirty="0"/>
              <a:t>An IDS comprises three logical components:</a:t>
            </a:r>
          </a:p>
          <a:p>
            <a:pPr lvl="1">
              <a:buFont typeface="Arial" pitchFamily="34" charset="0"/>
              <a:buChar char="•"/>
            </a:pPr>
            <a:r>
              <a:rPr lang="en-NZ" b="1" dirty="0"/>
              <a:t> Sensors: </a:t>
            </a:r>
            <a:r>
              <a:rPr lang="en-NZ" dirty="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a:p>
            <a:pPr lvl="1">
              <a:buFont typeface="Arial" pitchFamily="34" charset="0"/>
              <a:buChar char="•"/>
            </a:pPr>
            <a:r>
              <a:rPr lang="en-NZ" b="1" dirty="0"/>
              <a:t>Analyzers: </a:t>
            </a:r>
            <a:r>
              <a:rPr lang="en-NZ" dirty="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a:t>
            </a:r>
          </a:p>
          <a:p>
            <a:pPr lvl="1">
              <a:buFont typeface="Arial" pitchFamily="34" charset="0"/>
              <a:buChar char="•"/>
            </a:pPr>
            <a:r>
              <a:rPr lang="en-NZ" b="1" dirty="0"/>
              <a:t>User interface: </a:t>
            </a:r>
            <a:r>
              <a:rPr lang="en-NZ" dirty="0"/>
              <a:t>The user interface to an IDS enables a user to view output from the system or control the behaviour of the system. In some systems, the user interface may equate to a manager, director, or console component.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sz="1200" kern="1200" baseline="0" dirty="0">
                <a:solidFill>
                  <a:schemeClr val="tx1"/>
                </a:solidFill>
                <a:latin typeface="+mn-lt"/>
                <a:ea typeface="+mn-ea"/>
                <a:cs typeface="+mn-cs"/>
              </a:rPr>
              <a:t>RFC 2828 defines user authentication as follows:</a:t>
            </a:r>
          </a:p>
          <a:p>
            <a:pPr lvl="0"/>
            <a:endParaRPr lang="en-NZ" dirty="0"/>
          </a:p>
          <a:p>
            <a:pPr lvl="1"/>
            <a:r>
              <a:rPr lang="en-NZ" dirty="0"/>
              <a:t>The process of verifying an identity claimed by or for a system entity. An authentication process consists of two steps:</a:t>
            </a:r>
          </a:p>
          <a:p>
            <a:pPr lvl="1">
              <a:buFont typeface="Arial" pitchFamily="34" charset="0"/>
              <a:buChar char="•"/>
            </a:pPr>
            <a:r>
              <a:rPr lang="en-NZ" b="1" dirty="0"/>
              <a:t>Identification step: </a:t>
            </a:r>
            <a:r>
              <a:rPr lang="en-NZ" dirty="0"/>
              <a:t>Presenting an identifier to the security system. (Identifiers should be assigned carefully, because authenticated identities are the basis for other security services, such as access control service.)</a:t>
            </a:r>
          </a:p>
          <a:p>
            <a:pPr lvl="1">
              <a:buFont typeface="Arial" pitchFamily="34" charset="0"/>
              <a:buChar char="•"/>
            </a:pPr>
            <a:r>
              <a:rPr lang="en-NZ" b="1" dirty="0"/>
              <a:t>Verification step</a:t>
            </a:r>
            <a:r>
              <a:rPr lang="en-NZ" dirty="0"/>
              <a:t>: Presenting or generating authentication information that corroborates the binding between the entity and the identifier.</a:t>
            </a:r>
          </a:p>
          <a:p>
            <a:pPr lvl="0">
              <a:buFont typeface="Arial" pitchFamily="34" charset="0"/>
              <a:buNone/>
            </a:pPr>
            <a:endParaRPr lang="en-NZ" dirty="0"/>
          </a:p>
          <a:p>
            <a:pPr lvl="0">
              <a:buFont typeface="Arial" pitchFamily="34" charset="0"/>
              <a:buNone/>
            </a:pPr>
            <a:r>
              <a:rPr lang="en-NZ" dirty="0"/>
              <a:t>Be prepared to elaborate on each</a:t>
            </a:r>
            <a:r>
              <a:rPr lang="en-NZ" baseline="0" dirty="0"/>
              <a:t> factor with examples. Point out that each has weaknesses, but strength comes with multiple factors (e.g. password and token)</a:t>
            </a:r>
          </a:p>
          <a:p>
            <a:pPr lvl="0">
              <a:buFont typeface="Arial" pitchFamily="34" charset="0"/>
              <a:buNone/>
            </a:pPr>
            <a:endParaRPr lang="en-NZ" dirty="0"/>
          </a:p>
          <a:p>
            <a:pPr lvl="0">
              <a:buFont typeface="Arial" pitchFamily="34" charset="0"/>
              <a:buNone/>
            </a:pPr>
            <a:r>
              <a:rPr lang="en-NZ" dirty="0"/>
              <a:t>Four Factors:</a:t>
            </a:r>
          </a:p>
          <a:p>
            <a:pPr lvl="1">
              <a:buFont typeface="Arial" pitchFamily="34" charset="0"/>
              <a:buChar char="•"/>
            </a:pPr>
            <a:r>
              <a:rPr lang="en-NZ" b="0" dirty="0"/>
              <a:t>Something the individual </a:t>
            </a:r>
            <a:r>
              <a:rPr lang="en-NZ" b="1" dirty="0"/>
              <a:t>knows:</a:t>
            </a:r>
            <a:r>
              <a:rPr lang="en-NZ" dirty="0"/>
              <a:t> Examples include a password, a personal identification number (PIN), or answers to a prearranged set of questions.</a:t>
            </a:r>
          </a:p>
          <a:p>
            <a:pPr lvl="1">
              <a:buFont typeface="Arial" pitchFamily="34" charset="0"/>
              <a:buNone/>
            </a:pPr>
            <a:r>
              <a:rPr lang="en-NZ" dirty="0"/>
              <a:t>• Something the individual </a:t>
            </a:r>
            <a:r>
              <a:rPr lang="en-NZ" b="1" dirty="0"/>
              <a:t>possesses</a:t>
            </a:r>
            <a:r>
              <a:rPr lang="en-NZ" dirty="0"/>
              <a:t>: Examples include electronic keycards, smart cards, and physical keys. This type of authenticator is referred to as a token.</a:t>
            </a:r>
          </a:p>
          <a:p>
            <a:pPr lvl="1">
              <a:buFont typeface="Arial" pitchFamily="34" charset="0"/>
              <a:buNone/>
            </a:pPr>
            <a:r>
              <a:rPr lang="en-NZ" dirty="0"/>
              <a:t>• Something the individual </a:t>
            </a:r>
            <a:r>
              <a:rPr lang="en-NZ" b="1" i="0" dirty="0"/>
              <a:t>is </a:t>
            </a:r>
            <a:r>
              <a:rPr lang="en-NZ" dirty="0"/>
              <a:t>(static biometrics): Examples include recognition by fingerprint, retina, and face.</a:t>
            </a:r>
          </a:p>
          <a:p>
            <a:pPr lvl="1">
              <a:buFont typeface="Arial" pitchFamily="34" charset="0"/>
              <a:buNone/>
            </a:pPr>
            <a:r>
              <a:rPr lang="en-NZ" dirty="0"/>
              <a:t>• Something the individual </a:t>
            </a:r>
            <a:r>
              <a:rPr lang="en-NZ" b="1" dirty="0"/>
              <a:t>does </a:t>
            </a:r>
            <a:r>
              <a:rPr lang="en-NZ" dirty="0"/>
              <a:t>(dynamic biometrics): Examples include recognition by voice pattern, handwriting characteristics, and typing rhythm.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Access control </a:t>
            </a:r>
            <a:r>
              <a:rPr lang="en-NZ" sz="1200" kern="1200" baseline="0" dirty="0">
                <a:solidFill>
                  <a:schemeClr val="tx1"/>
                </a:solidFill>
                <a:latin typeface="+mn-lt"/>
                <a:ea typeface="+mn-ea"/>
                <a:cs typeface="+mn-cs"/>
              </a:rPr>
              <a:t>implements a security policy that specifies who or what (e.g., in the case of a process) may have access to each specific system resource and the type of access that is permitted in each instance.</a:t>
            </a:r>
          </a:p>
          <a:p>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A security administrator maintains an authorization database that specifies what type of access to which resources is allowed for this user.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The access control function consults this database to determine whether to grant access.</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An auditing function monitors and keeps a 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Firewalls can be an effective means of protecting a local system or network of systems from network-based security threats while at the same time affording access to the outside world via wide area networks and the Internet.</a:t>
            </a:r>
          </a:p>
          <a:p>
            <a:endParaRPr lang="en-NZ" dirty="0"/>
          </a:p>
          <a:p>
            <a:r>
              <a:rPr lang="en-NZ" dirty="0"/>
              <a:t>Traditionally, a firewall is a dedicated computer that interfaces with computers outside a network and has special security precautions built into it in order to protect sensitive files on computers within the network. </a:t>
            </a:r>
          </a:p>
          <a:p>
            <a:endParaRPr lang="en-NZ" dirty="0"/>
          </a:p>
          <a:p>
            <a:r>
              <a:rPr lang="en-NZ" dirty="0"/>
              <a:t>It is used to service outside network, especially Internet, connections and dial-in lines. Personal firewalls that are implemented in hardware or software, and associated with a single workstation or PC, are also common.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UNIX System V makes use of a simple but powerful process facility that is highly visible to the user. </a:t>
            </a:r>
          </a:p>
          <a:p>
            <a:endParaRPr lang="en-NZ" dirty="0"/>
          </a:p>
          <a:p>
            <a:r>
              <a:rPr lang="en-NZ" b="1" i="1" dirty="0"/>
              <a:t>System processes </a:t>
            </a:r>
            <a:r>
              <a:rPr lang="en-NZ" dirty="0"/>
              <a:t>run in kernel mode and execute operating system code to perform administrative and housekeeping functions, such as allocation of memory and process swapping.</a:t>
            </a:r>
          </a:p>
          <a:p>
            <a:endParaRPr lang="en-NZ" dirty="0"/>
          </a:p>
          <a:p>
            <a:r>
              <a:rPr lang="en-NZ" b="1" dirty="0"/>
              <a:t>User processes </a:t>
            </a:r>
            <a:r>
              <a:rPr lang="en-NZ" dirty="0"/>
              <a:t>operate in:</a:t>
            </a:r>
          </a:p>
          <a:p>
            <a:pPr lvl="1">
              <a:buFont typeface="Arial" pitchFamily="34" charset="0"/>
              <a:buChar char="•"/>
            </a:pPr>
            <a:r>
              <a:rPr lang="en-NZ" baseline="0" dirty="0"/>
              <a:t> </a:t>
            </a:r>
            <a:r>
              <a:rPr lang="en-NZ" dirty="0"/>
              <a:t>user mode to execute user programs and utilities</a:t>
            </a:r>
          </a:p>
          <a:p>
            <a:pPr lvl="1">
              <a:buFont typeface="Arial" pitchFamily="34" charset="0"/>
              <a:buChar char="•"/>
            </a:pPr>
            <a:r>
              <a:rPr lang="en-NZ" baseline="0" dirty="0"/>
              <a:t> </a:t>
            </a:r>
            <a:r>
              <a:rPr lang="en-NZ" dirty="0"/>
              <a:t>in kernel mode to execute instructions that belong to the kernel.</a:t>
            </a:r>
          </a:p>
          <a:p>
            <a:pPr lvl="0">
              <a:buFont typeface="Arial" pitchFamily="34" charset="0"/>
              <a:buNone/>
            </a:pPr>
            <a:endParaRPr lang="en-NZ" dirty="0"/>
          </a:p>
          <a:p>
            <a:pPr lvl="0">
              <a:buFont typeface="Arial" pitchFamily="34" charset="0"/>
              <a:buNone/>
            </a:pPr>
            <a:r>
              <a:rPr lang="en-NZ" dirty="0"/>
              <a:t>A user process enters kernel mode by issuing a system call, when an exception (fault) is generated, or when an interrupt occurs.</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total of nine process states are recognized by the UNIX SVR4 operating system;</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figure is similar to Figure 3.9b, with the two UNIX sleeping states corresponding to the two blocked states.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Point out that:</a:t>
            </a:r>
          </a:p>
          <a:p>
            <a:pPr lvl="1">
              <a:buFont typeface="Arial" pitchFamily="34" charset="0"/>
              <a:buChar char="•"/>
            </a:pPr>
            <a:r>
              <a:rPr lang="en-NZ" sz="1200" kern="1200" baseline="0" dirty="0">
                <a:solidFill>
                  <a:schemeClr val="tx1"/>
                </a:solidFill>
                <a:latin typeface="+mn-lt"/>
                <a:ea typeface="+mn-ea"/>
                <a:cs typeface="+mn-cs"/>
              </a:rPr>
              <a:t> UNIX employs two Running states to indicate whether the process is executing </a:t>
            </a:r>
            <a:r>
              <a:rPr lang="fr-FR" sz="1200" kern="1200" baseline="0" dirty="0">
                <a:solidFill>
                  <a:schemeClr val="tx1"/>
                </a:solidFill>
                <a:latin typeface="+mn-lt"/>
                <a:ea typeface="+mn-ea"/>
                <a:cs typeface="+mn-cs"/>
              </a:rPr>
              <a:t>in user mode or kernel mode.</a:t>
            </a:r>
          </a:p>
          <a:p>
            <a:pPr lvl="1">
              <a:buFont typeface="Arial" pitchFamily="34" charset="0"/>
              <a:buChar char="•"/>
            </a:pPr>
            <a:r>
              <a:rPr lang="en-NZ" sz="1200" kern="1200" baseline="0" dirty="0">
                <a:solidFill>
                  <a:schemeClr val="tx1"/>
                </a:solidFill>
                <a:latin typeface="+mn-lt"/>
                <a:ea typeface="+mn-ea"/>
                <a:cs typeface="+mn-cs"/>
              </a:rPr>
              <a:t> Two states are essentially the same: (Ready to Run, in Memory) and (Pre-empted) as indicated by the dotted line. The distinction is made to emphasize the way in which the pre-empted state is entered. When a process is running in kernel mode (as a result of a supervisor call, clock interrupt, or I/O interrupt), there will come a time when the kernel has completed its work and is ready to return control to the user program. At this point, the kernel may decide to pre-empt the current process in favour of one that is ready and of higher priority. In that case, the current process moves to the pre-empted state. However, for purposes of dispatching, those processes in the pre-empted state and those in the Ready to Run, in Memory state form one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the kernel has completed these functions it can do one of the following, as part of</a:t>
            </a:r>
          </a:p>
          <a:p>
            <a:r>
              <a:rPr lang="en-NZ" dirty="0"/>
              <a:t>the dispatcher routine:</a:t>
            </a:r>
          </a:p>
          <a:p>
            <a:pPr lvl="1"/>
            <a:r>
              <a:rPr lang="en-NZ" dirty="0"/>
              <a:t>• Stay in the parent process. Control returns to user mode at the point of the fork call of the parent.</a:t>
            </a:r>
          </a:p>
          <a:p>
            <a:pPr lvl="1"/>
            <a:r>
              <a:rPr lang="en-NZ" dirty="0"/>
              <a:t>• Transfer control to the child process. The child process begins executing at the same point in the code as the parent, namely at the return from the fork call.</a:t>
            </a:r>
          </a:p>
          <a:p>
            <a:pPr lvl="1"/>
            <a:r>
              <a:rPr lang="en-NZ" dirty="0"/>
              <a:t>• Transfer control to another process. Both parent and child are left in the Ready to Run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Mention that this list is not necessarily complete, and may include optional elements (e.g. not all OS’s may need a process to have accounting information)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Emphasise that the Process Control Block contains sufficient information so that it is possible to interrupt a running process and later resume execution as if the interruption had not occurred.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2/25/2022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2/25/2022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2/25/2022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2/25/2022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2/25/2022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2/25/2022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2/25/2022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2/25/2022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2/25/2022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2/25/2022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2/25/2022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2/25/2022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2/25/2022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2/25/2022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2/25/2022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a:t>Chapter 3</a:t>
            </a:r>
            <a:br>
              <a:rPr lang="en-US" dirty="0"/>
            </a:br>
            <a:r>
              <a:rPr lang="en-US" dirty="0"/>
              <a:t>Process Description and Control</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Process Control Block</a:t>
            </a:r>
          </a:p>
        </p:txBody>
      </p:sp>
      <p:sp>
        <p:nvSpPr>
          <p:cNvPr id="12291" name="Content Placeholder 2"/>
          <p:cNvSpPr>
            <a:spLocks noGrp="1"/>
          </p:cNvSpPr>
          <p:nvPr>
            <p:ph idx="1"/>
          </p:nvPr>
        </p:nvSpPr>
        <p:spPr>
          <a:xfrm>
            <a:off x="457200" y="1447800"/>
            <a:ext cx="4953000" cy="5105400"/>
          </a:xfrm>
        </p:spPr>
        <p:txBody>
          <a:bodyPr/>
          <a:lstStyle/>
          <a:p>
            <a:r>
              <a:rPr lang="en-US" dirty="0"/>
              <a:t>Contains the process elements</a:t>
            </a:r>
          </a:p>
          <a:p>
            <a:r>
              <a:rPr lang="en-US" dirty="0"/>
              <a:t>Created and manage by the operating system</a:t>
            </a:r>
          </a:p>
          <a:p>
            <a:r>
              <a:rPr lang="en-US" dirty="0"/>
              <a:t>Allows support for multiple processes</a:t>
            </a:r>
          </a:p>
          <a:p>
            <a:endParaRPr lang="en-US" dirty="0"/>
          </a:p>
        </p:txBody>
      </p:sp>
      <p:pic>
        <p:nvPicPr>
          <p:cNvPr id="4" name="Content Placeholder 3" descr="Fig03_01.gif"/>
          <p:cNvPicPr>
            <a:picLocks noChangeAspect="1"/>
          </p:cNvPicPr>
          <p:nvPr/>
        </p:nvPicPr>
        <p:blipFill>
          <a:blip r:embed="rId3"/>
          <a:srcRect/>
          <a:stretch>
            <a:fillRect/>
          </a:stretch>
        </p:blipFill>
        <p:spPr bwMode="auto">
          <a:xfrm>
            <a:off x="5410200" y="1219200"/>
            <a:ext cx="3544887" cy="561340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Trace of the Process</a:t>
            </a:r>
          </a:p>
        </p:txBody>
      </p:sp>
      <p:sp>
        <p:nvSpPr>
          <p:cNvPr id="14339" name="Content Placeholder 2"/>
          <p:cNvSpPr>
            <a:spLocks noGrp="1"/>
          </p:cNvSpPr>
          <p:nvPr>
            <p:ph idx="1"/>
          </p:nvPr>
        </p:nvSpPr>
        <p:spPr/>
        <p:txBody>
          <a:bodyPr/>
          <a:lstStyle/>
          <a:p>
            <a:r>
              <a:rPr lang="en-US" dirty="0"/>
              <a:t>The behavior of an individual process is shown by listing the sequence of instructions that are executed</a:t>
            </a:r>
          </a:p>
          <a:p>
            <a:r>
              <a:rPr lang="en-US" dirty="0"/>
              <a:t>This list is called a </a:t>
            </a:r>
            <a:r>
              <a:rPr lang="en-US" b="1" i="1" dirty="0"/>
              <a:t>Trace</a:t>
            </a:r>
            <a:endParaRPr lang="en-US" dirty="0"/>
          </a:p>
          <a:p>
            <a:r>
              <a:rPr lang="en-US" b="1" i="1" dirty="0"/>
              <a:t>Dispatcher</a:t>
            </a:r>
            <a:r>
              <a:rPr lang="en-US" dirty="0"/>
              <a:t>  is a small program which switches the processor from one process to another</a:t>
            </a:r>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Execution</a:t>
            </a:r>
          </a:p>
        </p:txBody>
      </p:sp>
      <p:sp>
        <p:nvSpPr>
          <p:cNvPr id="38" name="Content Placeholder 37"/>
          <p:cNvSpPr>
            <a:spLocks noGrp="1"/>
          </p:cNvSpPr>
          <p:nvPr>
            <p:ph idx="1"/>
          </p:nvPr>
        </p:nvSpPr>
        <p:spPr>
          <a:xfrm>
            <a:off x="4343400" y="1600200"/>
            <a:ext cx="4343400" cy="4419600"/>
          </a:xfrm>
        </p:spPr>
        <p:txBody>
          <a:bodyPr/>
          <a:lstStyle/>
          <a:p>
            <a:r>
              <a:rPr lang="en-NZ" dirty="0"/>
              <a:t>Consider three processes being executed</a:t>
            </a:r>
          </a:p>
          <a:p>
            <a:r>
              <a:rPr lang="en-NZ" dirty="0"/>
              <a:t>All are in memory (plus the dispatcher)</a:t>
            </a:r>
          </a:p>
          <a:p>
            <a:r>
              <a:rPr lang="en-NZ" dirty="0"/>
              <a:t>Lets ignore virtual memory for this.</a:t>
            </a:r>
          </a:p>
        </p:txBody>
      </p:sp>
      <p:pic>
        <p:nvPicPr>
          <p:cNvPr id="1028" name="Picture 4"/>
          <p:cNvPicPr>
            <a:picLocks noChangeAspect="1" noChangeArrowheads="1"/>
          </p:cNvPicPr>
          <p:nvPr/>
        </p:nvPicPr>
        <p:blipFill>
          <a:blip r:embed="rId3"/>
          <a:srcRect/>
          <a:stretch>
            <a:fillRect/>
          </a:stretch>
        </p:blipFill>
        <p:spPr bwMode="auto">
          <a:xfrm>
            <a:off x="1828800" y="1752600"/>
            <a:ext cx="1806575" cy="4359275"/>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Trace from the </a:t>
            </a:r>
            <a:br>
              <a:rPr lang="en-NZ" dirty="0"/>
            </a:br>
            <a:r>
              <a:rPr lang="en-NZ" i="1" dirty="0"/>
              <a:t>processes</a:t>
            </a:r>
            <a:r>
              <a:rPr lang="en-NZ" dirty="0"/>
              <a:t> point of view:</a:t>
            </a:r>
          </a:p>
        </p:txBody>
      </p:sp>
      <p:sp>
        <p:nvSpPr>
          <p:cNvPr id="3" name="Content Placeholder 2"/>
          <p:cNvSpPr>
            <a:spLocks noGrp="1"/>
          </p:cNvSpPr>
          <p:nvPr>
            <p:ph idx="1"/>
          </p:nvPr>
        </p:nvSpPr>
        <p:spPr/>
        <p:txBody>
          <a:bodyPr/>
          <a:lstStyle/>
          <a:p>
            <a:r>
              <a:rPr lang="en-NZ" dirty="0"/>
              <a:t>Each process runs to completion</a:t>
            </a:r>
          </a:p>
          <a:p>
            <a:endParaRPr lang="en-NZ" dirty="0"/>
          </a:p>
        </p:txBody>
      </p:sp>
      <p:pic>
        <p:nvPicPr>
          <p:cNvPr id="4" name="Content Placeholder 3" descr="Fig03_03.gif"/>
          <p:cNvPicPr>
            <a:picLocks noChangeAspect="1"/>
          </p:cNvPicPr>
          <p:nvPr/>
        </p:nvPicPr>
        <p:blipFill>
          <a:blip r:embed="rId3"/>
          <a:srcRect/>
          <a:stretch>
            <a:fillRect/>
          </a:stretch>
        </p:blipFill>
        <p:spPr bwMode="auto">
          <a:xfrm>
            <a:off x="1981200" y="2362200"/>
            <a:ext cx="5556250" cy="4514850"/>
          </a:xfrm>
          <a:prstGeom prst="rect">
            <a:avLst/>
          </a:prstGeom>
          <a:noFill/>
          <a:ln w="9525">
            <a:noFill/>
            <a:miter lim="800000"/>
            <a:headEnd/>
            <a:tailEnd/>
          </a:ln>
        </p:spPr>
      </p:pic>
      <p:sp>
        <p:nvSpPr>
          <p:cNvPr id="5" name="Rectangle 4"/>
          <p:cNvSpPr/>
          <p:nvPr/>
        </p:nvSpPr>
        <p:spPr>
          <a:xfrm>
            <a:off x="25146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41148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57150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Trace from Processors </a:t>
            </a:r>
            <a:br>
              <a:rPr lang="en-US" dirty="0"/>
            </a:br>
            <a:r>
              <a:rPr lang="en-US" dirty="0"/>
              <a:t>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solidFill>
                  <a:schemeClr val="accent5">
                    <a:lumMod val="50000"/>
                  </a:schemeClr>
                </a:solidFill>
              </a:rPr>
              <a:t>Process states </a:t>
            </a:r>
            <a:r>
              <a:rPr lang="en-NZ" dirty="0">
                <a:solidFill>
                  <a:schemeClr val="accent5">
                    <a:lumMod val="50000"/>
                  </a:schemeClr>
                </a:solidFill>
              </a:rPr>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Two-State Process Model</a:t>
            </a:r>
          </a:p>
        </p:txBody>
      </p:sp>
      <p:sp>
        <p:nvSpPr>
          <p:cNvPr id="18435" name="Content Placeholder 2"/>
          <p:cNvSpPr>
            <a:spLocks noGrp="1"/>
          </p:cNvSpPr>
          <p:nvPr>
            <p:ph idx="1"/>
          </p:nvPr>
        </p:nvSpPr>
        <p:spPr/>
        <p:txBody>
          <a:bodyPr/>
          <a:lstStyle/>
          <a:p>
            <a:r>
              <a:rPr lang="en-US" sz="2800" dirty="0"/>
              <a:t>Process may be in one of two states</a:t>
            </a:r>
          </a:p>
          <a:p>
            <a:pPr lvl="1"/>
            <a:r>
              <a:rPr lang="en-US" sz="2400" dirty="0"/>
              <a:t>Running</a:t>
            </a:r>
          </a:p>
          <a:p>
            <a:pPr lvl="1"/>
            <a:r>
              <a:rPr lang="en-US" sz="2400" dirty="0"/>
              <a:t>Not-running</a:t>
            </a:r>
          </a:p>
          <a:p>
            <a:endParaRPr lang="en-US" dirty="0"/>
          </a:p>
        </p:txBody>
      </p:sp>
      <p:pic>
        <p:nvPicPr>
          <p:cNvPr id="18436" name="Picture 3" descr="Fig03_05a.gif"/>
          <p:cNvPicPr>
            <a:picLocks noChangeAspect="1"/>
          </p:cNvPicPr>
          <p:nvPr/>
        </p:nvPicPr>
        <p:blipFill>
          <a:blip r:embed="rId3"/>
          <a:srcRect/>
          <a:stretch>
            <a:fillRect/>
          </a:stretch>
        </p:blipFill>
        <p:spPr bwMode="auto">
          <a:xfrm>
            <a:off x="1344613" y="3295650"/>
            <a:ext cx="6199187" cy="2343150"/>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752600" y="2209800"/>
            <a:ext cx="6080125" cy="2257425"/>
          </a:xfrm>
        </p:spPr>
      </p:pic>
      <p:sp>
        <p:nvSpPr>
          <p:cNvPr id="4" name="Rectangle 3"/>
          <p:cNvSpPr/>
          <p:nvPr/>
        </p:nvSpPr>
        <p:spPr>
          <a:xfrm>
            <a:off x="3085926" y="26670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314178" y="26719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538216" y="26726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762254" y="26733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973650" y="26739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185046" y="26746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396442" y="26753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762000" y="4648200"/>
            <a:ext cx="7772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dirty="0"/>
              <a:t>Etc … processes moved by the dispatcher of the OS to the CPU then back to the queue until the task is competed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Process Birth and Death</a:t>
            </a:r>
          </a:p>
        </p:txBody>
      </p:sp>
      <p:graphicFrame>
        <p:nvGraphicFramePr>
          <p:cNvPr id="7" name="Content Placeholder 6"/>
          <p:cNvGraphicFramePr>
            <a:graphicFrameLocks noGrp="1"/>
          </p:cNvGraphicFramePr>
          <p:nvPr>
            <p:ph idx="1"/>
          </p:nvPr>
        </p:nvGraphicFramePr>
        <p:xfrm>
          <a:off x="457200" y="1600200"/>
          <a:ext cx="8229600" cy="38709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NZ" sz="3200" dirty="0"/>
                        <a:t>Creation</a:t>
                      </a:r>
                    </a:p>
                  </a:txBody>
                  <a:tcPr/>
                </a:tc>
                <a:tc>
                  <a:txBody>
                    <a:bodyPr/>
                    <a:lstStyle/>
                    <a:p>
                      <a:r>
                        <a:rPr lang="en-NZ" sz="3200" dirty="0"/>
                        <a:t>Termination </a:t>
                      </a:r>
                    </a:p>
                  </a:txBody>
                  <a:tcPr/>
                </a:tc>
                <a:extLst>
                  <a:ext uri="{0D108BD9-81ED-4DB2-BD59-A6C34878D82A}">
                    <a16:rowId xmlns:a16="http://schemas.microsoft.com/office/drawing/2014/main" val="10000"/>
                  </a:ext>
                </a:extLst>
              </a:tr>
              <a:tr h="370840">
                <a:tc>
                  <a:txBody>
                    <a:bodyPr/>
                    <a:lstStyle/>
                    <a:p>
                      <a:r>
                        <a:rPr lang="en-NZ" sz="3200" dirty="0"/>
                        <a:t>New batch job</a:t>
                      </a:r>
                    </a:p>
                  </a:txBody>
                  <a:tcPr/>
                </a:tc>
                <a:tc>
                  <a:txBody>
                    <a:bodyPr/>
                    <a:lstStyle/>
                    <a:p>
                      <a:r>
                        <a:rPr lang="en-NZ" sz="3200" dirty="0"/>
                        <a:t>Normal</a:t>
                      </a:r>
                      <a:r>
                        <a:rPr lang="en-NZ" sz="3200" baseline="0" dirty="0"/>
                        <a:t> Completion</a:t>
                      </a:r>
                      <a:endParaRPr lang="en-NZ" sz="3200" dirty="0"/>
                    </a:p>
                  </a:txBody>
                  <a:tcPr/>
                </a:tc>
                <a:extLst>
                  <a:ext uri="{0D108BD9-81ED-4DB2-BD59-A6C34878D82A}">
                    <a16:rowId xmlns:a16="http://schemas.microsoft.com/office/drawing/2014/main" val="10001"/>
                  </a:ext>
                </a:extLst>
              </a:tr>
              <a:tr h="370840">
                <a:tc>
                  <a:txBody>
                    <a:bodyPr/>
                    <a:lstStyle/>
                    <a:p>
                      <a:r>
                        <a:rPr lang="en-NZ" sz="3200" dirty="0"/>
                        <a:t>Interactive Login</a:t>
                      </a:r>
                    </a:p>
                  </a:txBody>
                  <a:tcPr/>
                </a:tc>
                <a:tc>
                  <a:txBody>
                    <a:bodyPr/>
                    <a:lstStyle/>
                    <a:p>
                      <a:r>
                        <a:rPr lang="en-NZ" sz="3200" dirty="0"/>
                        <a:t>Memory unavailable</a:t>
                      </a:r>
                    </a:p>
                  </a:txBody>
                  <a:tcPr/>
                </a:tc>
                <a:extLst>
                  <a:ext uri="{0D108BD9-81ED-4DB2-BD59-A6C34878D82A}">
                    <a16:rowId xmlns:a16="http://schemas.microsoft.com/office/drawing/2014/main" val="10002"/>
                  </a:ext>
                </a:extLst>
              </a:tr>
              <a:tr h="370840">
                <a:tc>
                  <a:txBody>
                    <a:bodyPr/>
                    <a:lstStyle/>
                    <a:p>
                      <a:r>
                        <a:rPr lang="en-NZ" sz="3200" dirty="0"/>
                        <a:t>Created</a:t>
                      </a:r>
                      <a:r>
                        <a:rPr lang="en-NZ" sz="3200" baseline="0" dirty="0"/>
                        <a:t> by OS to provide a service</a:t>
                      </a:r>
                      <a:endParaRPr lang="en-NZ" sz="3200" dirty="0"/>
                    </a:p>
                  </a:txBody>
                  <a:tcPr/>
                </a:tc>
                <a:tc>
                  <a:txBody>
                    <a:bodyPr/>
                    <a:lstStyle/>
                    <a:p>
                      <a:r>
                        <a:rPr lang="en-NZ" sz="3200" dirty="0"/>
                        <a:t>Protection error</a:t>
                      </a:r>
                    </a:p>
                  </a:txBody>
                  <a:tcPr/>
                </a:tc>
                <a:extLst>
                  <a:ext uri="{0D108BD9-81ED-4DB2-BD59-A6C34878D82A}">
                    <a16:rowId xmlns:a16="http://schemas.microsoft.com/office/drawing/2014/main" val="10003"/>
                  </a:ext>
                </a:extLst>
              </a:tr>
              <a:tr h="370840">
                <a:tc>
                  <a:txBody>
                    <a:bodyPr/>
                    <a:lstStyle/>
                    <a:p>
                      <a:r>
                        <a:rPr lang="en-NZ" sz="3200" dirty="0"/>
                        <a:t>Spawned by existing process</a:t>
                      </a:r>
                    </a:p>
                  </a:txBody>
                  <a:tcPr/>
                </a:tc>
                <a:tc>
                  <a:txBody>
                    <a:bodyPr/>
                    <a:lstStyle/>
                    <a:p>
                      <a:r>
                        <a:rPr lang="en-NZ" sz="3200" dirty="0"/>
                        <a:t>Operator or</a:t>
                      </a:r>
                      <a:r>
                        <a:rPr lang="en-NZ" sz="3200" baseline="0" dirty="0"/>
                        <a:t> OS Intervention</a:t>
                      </a:r>
                      <a:endParaRPr lang="en-NZ" sz="3200"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a:t>See tables 3.1 and 3.2 for more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The OS builds a data structure to manage the process</a:t>
            </a:r>
          </a:p>
          <a:p>
            <a:r>
              <a:rPr lang="en-NZ" dirty="0"/>
              <a:t>Traditionally, the OS created all processes</a:t>
            </a:r>
          </a:p>
          <a:p>
            <a:pPr lvl="1"/>
            <a:r>
              <a:rPr lang="en-NZ" dirty="0"/>
              <a:t>But it can be useful to let a running process create another</a:t>
            </a:r>
          </a:p>
          <a:p>
            <a:r>
              <a:rPr lang="en-NZ" dirty="0"/>
              <a:t>This action is called </a:t>
            </a:r>
            <a:r>
              <a:rPr lang="en-NZ" b="1" i="1" dirty="0"/>
              <a:t>process spawning</a:t>
            </a:r>
          </a:p>
          <a:p>
            <a:pPr lvl="1"/>
            <a:r>
              <a:rPr lang="en-NZ" b="1" i="1" dirty="0"/>
              <a:t>Parent Process</a:t>
            </a:r>
            <a:r>
              <a:rPr lang="en-NZ" dirty="0"/>
              <a:t> is the original, creating, process</a:t>
            </a:r>
          </a:p>
          <a:p>
            <a:pPr lvl="1"/>
            <a:r>
              <a:rPr lang="en-NZ" b="1" i="1" dirty="0"/>
              <a:t>Child Process</a:t>
            </a:r>
            <a:r>
              <a:rPr lang="en-NZ" dirty="0"/>
              <a:t> is the new process</a:t>
            </a:r>
            <a:endParaRPr lang="en-NZ" b="1" i="1" dirty="0"/>
          </a:p>
          <a:p>
            <a:pPr lvl="1"/>
            <a:endParaRPr lang="en-NZ"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solidFill>
                  <a:schemeClr val="tx2"/>
                </a:solidFill>
              </a:rPr>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Termination</a:t>
            </a:r>
          </a:p>
        </p:txBody>
      </p:sp>
      <p:sp>
        <p:nvSpPr>
          <p:cNvPr id="3" name="Content Placeholder 2"/>
          <p:cNvSpPr>
            <a:spLocks noGrp="1"/>
          </p:cNvSpPr>
          <p:nvPr>
            <p:ph idx="1"/>
          </p:nvPr>
        </p:nvSpPr>
        <p:spPr/>
        <p:txBody>
          <a:bodyPr/>
          <a:lstStyle/>
          <a:p>
            <a:r>
              <a:rPr lang="en-NZ" dirty="0"/>
              <a:t>There must be some way that a process can indicate completion.</a:t>
            </a:r>
          </a:p>
          <a:p>
            <a:r>
              <a:rPr lang="en-NZ" dirty="0"/>
              <a:t>This indication may be:</a:t>
            </a:r>
          </a:p>
          <a:p>
            <a:pPr lvl="1"/>
            <a:r>
              <a:rPr lang="en-NZ" dirty="0"/>
              <a:t>A HALT instruction generating an interrupt alert to the OS.</a:t>
            </a:r>
          </a:p>
          <a:p>
            <a:pPr lvl="1"/>
            <a:r>
              <a:rPr lang="en-NZ" dirty="0"/>
              <a:t>A user action (e.g. log off, quitting an application)</a:t>
            </a:r>
          </a:p>
          <a:p>
            <a:pPr lvl="1"/>
            <a:r>
              <a:rPr lang="en-NZ" dirty="0"/>
              <a:t>A fault or error</a:t>
            </a:r>
          </a:p>
          <a:p>
            <a:pPr lvl="1"/>
            <a:r>
              <a:rPr lang="en-NZ" dirty="0"/>
              <a:t>Parent process terminating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Five-State </a:t>
            </a:r>
            <a:br>
              <a:rPr lang="en-US" dirty="0"/>
            </a:br>
            <a:r>
              <a:rPr lang="en-US" dirty="0"/>
              <a:t>Process Model</a:t>
            </a:r>
          </a:p>
        </p:txBody>
      </p:sp>
      <p:pic>
        <p:nvPicPr>
          <p:cNvPr id="25603" name="Content Placeholder 3" descr="Fig03_06.gif"/>
          <p:cNvPicPr>
            <a:picLocks noGrp="1" noChangeAspect="1"/>
          </p:cNvPicPr>
          <p:nvPr>
            <p:ph idx="1"/>
          </p:nvPr>
        </p:nvPicPr>
        <p:blipFill>
          <a:blip r:embed="rId3"/>
          <a:srcRect/>
          <a:stretch>
            <a:fillRect/>
          </a:stretch>
        </p:blipFill>
        <p:spPr>
          <a:xfrm>
            <a:off x="685800" y="1524000"/>
            <a:ext cx="7769211" cy="441960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Suspended Processes</a:t>
            </a:r>
          </a:p>
        </p:txBody>
      </p:sp>
      <p:sp>
        <p:nvSpPr>
          <p:cNvPr id="29699" name="Content Placeholder 2"/>
          <p:cNvSpPr>
            <a:spLocks noGrp="1"/>
          </p:cNvSpPr>
          <p:nvPr>
            <p:ph idx="1"/>
          </p:nvPr>
        </p:nvSpPr>
        <p:spPr/>
        <p:txBody>
          <a:bodyPr/>
          <a:lstStyle/>
          <a:p>
            <a:pPr>
              <a:lnSpc>
                <a:spcPct val="90000"/>
              </a:lnSpc>
            </a:pPr>
            <a:r>
              <a:rPr lang="en-US" dirty="0"/>
              <a:t>Processor is faster than I/O so all processes could be waiting for I/O</a:t>
            </a:r>
          </a:p>
          <a:p>
            <a:pPr lvl="1">
              <a:lnSpc>
                <a:spcPct val="90000"/>
              </a:lnSpc>
            </a:pPr>
            <a:r>
              <a:rPr lang="en-US" dirty="0"/>
              <a:t>Swap these processes to disk to free up more memory and use processor on more processes</a:t>
            </a:r>
          </a:p>
          <a:p>
            <a:pPr>
              <a:lnSpc>
                <a:spcPct val="90000"/>
              </a:lnSpc>
            </a:pPr>
            <a:r>
              <a:rPr lang="en-US" dirty="0"/>
              <a:t>Blocked state becomes </a:t>
            </a:r>
            <a:r>
              <a:rPr lang="en-US" b="1" i="1" dirty="0"/>
              <a:t>suspend</a:t>
            </a:r>
            <a:r>
              <a:rPr lang="en-US" dirty="0"/>
              <a:t> state when swapped to disk</a:t>
            </a:r>
          </a:p>
          <a:p>
            <a:pPr>
              <a:lnSpc>
                <a:spcPct val="90000"/>
              </a:lnSpc>
            </a:pPr>
            <a:r>
              <a:rPr lang="en-US" dirty="0"/>
              <a:t>Two new states</a:t>
            </a:r>
          </a:p>
          <a:p>
            <a:pPr lvl="1">
              <a:lnSpc>
                <a:spcPct val="90000"/>
              </a:lnSpc>
            </a:pPr>
            <a:r>
              <a:rPr lang="en-US" dirty="0"/>
              <a:t>Blocked/Suspend</a:t>
            </a:r>
          </a:p>
          <a:p>
            <a:pPr lvl="1">
              <a:lnSpc>
                <a:spcPct val="90000"/>
              </a:lnSpc>
            </a:pPr>
            <a:r>
              <a:rPr lang="en-US" dirty="0"/>
              <a:t>Ready/Suspend</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One Suspend State</a:t>
            </a:r>
          </a:p>
        </p:txBody>
      </p:sp>
      <p:pic>
        <p:nvPicPr>
          <p:cNvPr id="30723" name="Content Placeholder 3" descr="Fig03_09a.gif"/>
          <p:cNvPicPr>
            <a:picLocks noGrp="1" noChangeAspect="1"/>
          </p:cNvPicPr>
          <p:nvPr>
            <p:ph idx="1"/>
          </p:nvPr>
        </p:nvPicPr>
        <p:blipFill>
          <a:blip r:embed="rId3"/>
          <a:srcRect/>
          <a:stretch>
            <a:fillRect/>
          </a:stretch>
        </p:blipFill>
        <p:spPr>
          <a:xfrm>
            <a:off x="392369" y="1828800"/>
            <a:ext cx="8599231" cy="3733800"/>
          </a:xfr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1271588"/>
            <a:ext cx="7006408" cy="4748212"/>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a:t>Reason for Process Suspension</a:t>
            </a:r>
          </a:p>
        </p:txBody>
      </p:sp>
      <p:graphicFrame>
        <p:nvGraphicFramePr>
          <p:cNvPr id="7" name="Content Placeholder 6"/>
          <p:cNvGraphicFramePr>
            <a:graphicFrameLocks noGrp="1"/>
          </p:cNvGraphicFramePr>
          <p:nvPr>
            <p:ph idx="1"/>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NZ" sz="1800" dirty="0"/>
                        <a:t>Reason</a:t>
                      </a:r>
                    </a:p>
                  </a:txBody>
                  <a:tcPr/>
                </a:tc>
                <a:tc>
                  <a:txBody>
                    <a:bodyPr/>
                    <a:lstStyle/>
                    <a:p>
                      <a:r>
                        <a:rPr lang="en-NZ" sz="1800" dirty="0"/>
                        <a:t>Comment</a:t>
                      </a:r>
                    </a:p>
                  </a:txBody>
                  <a:tcPr/>
                </a:tc>
                <a:extLst>
                  <a:ext uri="{0D108BD9-81ED-4DB2-BD59-A6C34878D82A}">
                    <a16:rowId xmlns:a16="http://schemas.microsoft.com/office/drawing/2014/main" val="10000"/>
                  </a:ext>
                </a:extLst>
              </a:tr>
              <a:tr h="370840">
                <a:tc>
                  <a:txBody>
                    <a:bodyPr/>
                    <a:lstStyle/>
                    <a:p>
                      <a:r>
                        <a:rPr lang="en-NZ" sz="2000" dirty="0"/>
                        <a:t>Swapping</a:t>
                      </a:r>
                    </a:p>
                  </a:txBody>
                  <a:tcPr/>
                </a:tc>
                <a:tc>
                  <a:txBody>
                    <a:bodyPr/>
                    <a:lstStyle/>
                    <a:p>
                      <a:r>
                        <a:rPr lang="en-NZ" sz="1800" dirty="0"/>
                        <a:t>The OS needs to release sufficient main memory to bring in a process that is ready to execute.</a:t>
                      </a:r>
                    </a:p>
                  </a:txBody>
                  <a:tcPr/>
                </a:tc>
                <a:extLst>
                  <a:ext uri="{0D108BD9-81ED-4DB2-BD59-A6C34878D82A}">
                    <a16:rowId xmlns:a16="http://schemas.microsoft.com/office/drawing/2014/main" val="10001"/>
                  </a:ext>
                </a:extLst>
              </a:tr>
              <a:tr h="370840">
                <a:tc>
                  <a:txBody>
                    <a:bodyPr/>
                    <a:lstStyle/>
                    <a:p>
                      <a:r>
                        <a:rPr lang="en-NZ" sz="2000" dirty="0"/>
                        <a:t>Other OS Reason</a:t>
                      </a:r>
                    </a:p>
                  </a:txBody>
                  <a:tcPr/>
                </a:tc>
                <a:tc>
                  <a:txBody>
                    <a:bodyPr/>
                    <a:lstStyle/>
                    <a:p>
                      <a:r>
                        <a:rPr lang="en-NZ" sz="1800" dirty="0"/>
                        <a:t>OS suspects process of causing a problem.</a:t>
                      </a:r>
                    </a:p>
                  </a:txBody>
                  <a:tcPr/>
                </a:tc>
                <a:extLst>
                  <a:ext uri="{0D108BD9-81ED-4DB2-BD59-A6C34878D82A}">
                    <a16:rowId xmlns:a16="http://schemas.microsoft.com/office/drawing/2014/main" val="10002"/>
                  </a:ext>
                </a:extLst>
              </a:tr>
              <a:tr h="370840">
                <a:tc>
                  <a:txBody>
                    <a:bodyPr/>
                    <a:lstStyle/>
                    <a:p>
                      <a:r>
                        <a:rPr lang="en-NZ" sz="2000" dirty="0"/>
                        <a:t>Interactive User Request</a:t>
                      </a:r>
                    </a:p>
                  </a:txBody>
                  <a:tcPr/>
                </a:tc>
                <a:tc>
                  <a:txBody>
                    <a:bodyPr/>
                    <a:lstStyle/>
                    <a:p>
                      <a:r>
                        <a:rPr lang="en-NZ" sz="1800" dirty="0"/>
                        <a:t>e.g. debugging or in connection with the use of a resource.</a:t>
                      </a:r>
                    </a:p>
                  </a:txBody>
                  <a:tcPr/>
                </a:tc>
                <a:extLst>
                  <a:ext uri="{0D108BD9-81ED-4DB2-BD59-A6C34878D82A}">
                    <a16:rowId xmlns:a16="http://schemas.microsoft.com/office/drawing/2014/main" val="10003"/>
                  </a:ext>
                </a:extLst>
              </a:tr>
              <a:tr h="370840">
                <a:tc>
                  <a:txBody>
                    <a:bodyPr/>
                    <a:lstStyle/>
                    <a:p>
                      <a:r>
                        <a:rPr lang="en-NZ" sz="2000" dirty="0"/>
                        <a:t>Timing</a:t>
                      </a:r>
                    </a:p>
                  </a:txBody>
                  <a:tcPr/>
                </a:tc>
                <a:tc>
                  <a:txBody>
                    <a:bodyPr/>
                    <a:lstStyle/>
                    <a:p>
                      <a:r>
                        <a:rPr lang="en-NZ" sz="1800" dirty="0"/>
                        <a:t>A process may be executed periodically (e.g., an accounting or system monitoring process) and may be suspended while waiting for the next </a:t>
                      </a:r>
                      <a:r>
                        <a:rPr lang="en-NZ" sz="1800" baseline="0" dirty="0"/>
                        <a:t>time</a:t>
                      </a:r>
                      <a:r>
                        <a:rPr lang="en-NZ" sz="1800" dirty="0"/>
                        <a:t>.</a:t>
                      </a:r>
                    </a:p>
                  </a:txBody>
                  <a:tcPr/>
                </a:tc>
                <a:extLst>
                  <a:ext uri="{0D108BD9-81ED-4DB2-BD59-A6C34878D82A}">
                    <a16:rowId xmlns:a16="http://schemas.microsoft.com/office/drawing/2014/main" val="10004"/>
                  </a:ext>
                </a:extLst>
              </a:tr>
              <a:tr h="370840">
                <a:tc>
                  <a:txBody>
                    <a:bodyPr/>
                    <a:lstStyle/>
                    <a:p>
                      <a:r>
                        <a:rPr lang="en-NZ" sz="2000" dirty="0"/>
                        <a:t>Parent Process Request</a:t>
                      </a:r>
                    </a:p>
                  </a:txBody>
                  <a:tcPr/>
                </a:tc>
                <a:tc>
                  <a:txBody>
                    <a:bodyPr/>
                    <a:lstStyle/>
                    <a:p>
                      <a:r>
                        <a:rPr lang="en-NZ" sz="1800" dirty="0"/>
                        <a:t>A parent process may wish to suspend execution of a descendent to examine or modify the suspended process, or to coordinate the activity of various descendants.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457200" y="5791200"/>
            <a:ext cx="8001000" cy="381000"/>
          </a:xfrm>
          <a:prstGeom prst="rect">
            <a:avLst/>
          </a:prstGeom>
        </p:spPr>
        <p:txBody>
          <a:bodyPr wrap="square">
            <a:spAutoFit/>
          </a:bodyPr>
          <a:lstStyle/>
          <a:p>
            <a:r>
              <a:rPr lang="en-NZ" b="1" dirty="0"/>
              <a:t>Table 3.3 Reasons for Process Suspension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solidFill>
                  <a:schemeClr val="accent1">
                    <a:lumMod val="75000"/>
                  </a:schemeClr>
                </a:solidFill>
              </a:rPr>
              <a:t>Data structures </a:t>
            </a:r>
            <a:r>
              <a:rPr lang="en-NZ" dirty="0">
                <a:solidFill>
                  <a:schemeClr val="accent1">
                    <a:lumMod val="75000"/>
                  </a:schemeClr>
                </a:solidFill>
              </a:rPr>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38862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Processes </a:t>
            </a:r>
            <a:br>
              <a:rPr lang="en-US" dirty="0"/>
            </a:br>
            <a:r>
              <a:rPr lang="en-US" dirty="0"/>
              <a:t>and Resources</a:t>
            </a:r>
          </a:p>
        </p:txBody>
      </p:sp>
      <p:pic>
        <p:nvPicPr>
          <p:cNvPr id="33795" name="Content Placeholder 3" descr="Fig03_10.gif"/>
          <p:cNvPicPr>
            <a:picLocks noGrp="1" noChangeAspect="1"/>
          </p:cNvPicPr>
          <p:nvPr>
            <p:ph idx="1"/>
          </p:nvPr>
        </p:nvPicPr>
        <p:blipFill>
          <a:blip r:embed="rId3"/>
          <a:srcRect/>
          <a:stretch>
            <a:fillRect/>
          </a:stretch>
        </p:blipFill>
        <p:spPr>
          <a:xfrm>
            <a:off x="995363" y="1828800"/>
            <a:ext cx="7153275" cy="39624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Requirements of an</a:t>
            </a:r>
            <a:br>
              <a:rPr lang="en-US" dirty="0"/>
            </a:br>
            <a:r>
              <a:rPr lang="en-US" dirty="0"/>
              <a:t>Operating System</a:t>
            </a:r>
          </a:p>
        </p:txBody>
      </p:sp>
      <p:sp>
        <p:nvSpPr>
          <p:cNvPr id="4" name="Content Placeholder 3"/>
          <p:cNvSpPr>
            <a:spLocks noGrp="1"/>
          </p:cNvSpPr>
          <p:nvPr>
            <p:ph idx="1"/>
          </p:nvPr>
        </p:nvSpPr>
        <p:spPr/>
        <p:txBody>
          <a:bodyPr/>
          <a:lstStyle/>
          <a:p>
            <a:r>
              <a:rPr lang="en-US" i="1" dirty="0"/>
              <a:t>Fundamental Task: Process Management</a:t>
            </a:r>
          </a:p>
          <a:p>
            <a:r>
              <a:rPr lang="en-US" dirty="0"/>
              <a:t>The Operating System must</a:t>
            </a:r>
          </a:p>
          <a:p>
            <a:pPr lvl="1"/>
            <a:r>
              <a:rPr lang="en-NZ" dirty="0"/>
              <a:t>Interleave the execution of multiple processes</a:t>
            </a:r>
          </a:p>
          <a:p>
            <a:pPr lvl="1"/>
            <a:r>
              <a:rPr lang="en-NZ" dirty="0"/>
              <a:t>Allocate resources to processes, and protect the resources of each process from other processes, </a:t>
            </a:r>
          </a:p>
          <a:p>
            <a:pPr lvl="1"/>
            <a:r>
              <a:rPr lang="en-NZ" dirty="0"/>
              <a:t>Enable processes to share and exchange information, </a:t>
            </a:r>
          </a:p>
          <a:p>
            <a:pPr lvl="1"/>
            <a:r>
              <a:rPr lang="en-NZ" dirty="0"/>
              <a:t>Enable synchronization among processes.</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Operating System </a:t>
            </a:r>
            <a:br>
              <a:rPr lang="en-US" dirty="0"/>
            </a:br>
            <a:r>
              <a:rPr lang="en-US" dirty="0"/>
              <a:t>Control Structures</a:t>
            </a:r>
          </a:p>
        </p:txBody>
      </p:sp>
      <p:sp>
        <p:nvSpPr>
          <p:cNvPr id="34819" name="Content Placeholder 2"/>
          <p:cNvSpPr>
            <a:spLocks noGrp="1"/>
          </p:cNvSpPr>
          <p:nvPr>
            <p:ph idx="1"/>
          </p:nvPr>
        </p:nvSpPr>
        <p:spPr/>
        <p:txBody>
          <a:bodyPr/>
          <a:lstStyle/>
          <a:p>
            <a:r>
              <a:rPr lang="en-NZ" dirty="0"/>
              <a:t>For the OS is to manage processes and resources, it must have information about the current status of each process and resource. </a:t>
            </a:r>
          </a:p>
          <a:p>
            <a:r>
              <a:rPr lang="en-US" dirty="0"/>
              <a:t>Tables are constructed for each entity the operating system manages</a:t>
            </a:r>
          </a:p>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OS Control Tables</a:t>
            </a:r>
          </a:p>
        </p:txBody>
      </p:sp>
      <p:pic>
        <p:nvPicPr>
          <p:cNvPr id="39939" name="Content Placeholder 3" descr="Fig03_11.gif"/>
          <p:cNvPicPr>
            <a:picLocks noGrp="1" noChangeAspect="1"/>
          </p:cNvPicPr>
          <p:nvPr>
            <p:ph idx="1"/>
          </p:nvPr>
        </p:nvPicPr>
        <p:blipFill>
          <a:blip r:embed="rId3"/>
          <a:srcRect/>
          <a:stretch>
            <a:fillRect/>
          </a:stretch>
        </p:blipFill>
        <p:spPr>
          <a:xfrm>
            <a:off x="1676400" y="1271588"/>
            <a:ext cx="5883275" cy="5281612"/>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Memory Tables</a:t>
            </a:r>
          </a:p>
        </p:txBody>
      </p:sp>
      <p:sp>
        <p:nvSpPr>
          <p:cNvPr id="35843" name="Content Placeholder 2"/>
          <p:cNvSpPr>
            <a:spLocks noGrp="1"/>
          </p:cNvSpPr>
          <p:nvPr>
            <p:ph idx="1"/>
          </p:nvPr>
        </p:nvSpPr>
        <p:spPr/>
        <p:txBody>
          <a:bodyPr/>
          <a:lstStyle/>
          <a:p>
            <a:r>
              <a:rPr lang="en-NZ" dirty="0"/>
              <a:t>Memory tables are used to keep track of both main and secondary memory. </a:t>
            </a:r>
          </a:p>
          <a:p>
            <a:r>
              <a:rPr lang="en-NZ" dirty="0"/>
              <a:t>Must include this information:</a:t>
            </a:r>
          </a:p>
          <a:p>
            <a:pPr lvl="1"/>
            <a:r>
              <a:rPr lang="en-US" dirty="0"/>
              <a:t>Allocation of main memory to processes</a:t>
            </a:r>
          </a:p>
          <a:p>
            <a:pPr lvl="1"/>
            <a:r>
              <a:rPr lang="en-US" dirty="0"/>
              <a:t>Allocation of secondary memory to processes</a:t>
            </a:r>
          </a:p>
          <a:p>
            <a:pPr lvl="1"/>
            <a:r>
              <a:rPr lang="en-US" dirty="0"/>
              <a:t>Protection attributes for access to shared memory regions</a:t>
            </a:r>
          </a:p>
          <a:p>
            <a:pPr lvl="1"/>
            <a:r>
              <a:rPr lang="en-US" dirty="0"/>
              <a:t>Information needed to manage virtual memory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I/O Tables</a:t>
            </a:r>
          </a:p>
        </p:txBody>
      </p:sp>
      <p:sp>
        <p:nvSpPr>
          <p:cNvPr id="36867" name="Content Placeholder 2"/>
          <p:cNvSpPr>
            <a:spLocks noGrp="1"/>
          </p:cNvSpPr>
          <p:nvPr>
            <p:ph idx="1"/>
          </p:nvPr>
        </p:nvSpPr>
        <p:spPr/>
        <p:txBody>
          <a:bodyPr/>
          <a:lstStyle/>
          <a:p>
            <a:r>
              <a:rPr lang="en-NZ" dirty="0"/>
              <a:t>Used by the OS to manage the I/O devices and channels of the computer.</a:t>
            </a:r>
            <a:endParaRPr lang="en-US" dirty="0"/>
          </a:p>
          <a:p>
            <a:r>
              <a:rPr lang="en-US" dirty="0"/>
              <a:t>The OS needs to know</a:t>
            </a:r>
          </a:p>
          <a:p>
            <a:pPr lvl="1"/>
            <a:r>
              <a:rPr lang="en-US" dirty="0"/>
              <a:t>Whether the I/O device is available or assigned</a:t>
            </a:r>
          </a:p>
          <a:p>
            <a:pPr lvl="1"/>
            <a:r>
              <a:rPr lang="en-US" dirty="0"/>
              <a:t>The status of I/O operation</a:t>
            </a:r>
          </a:p>
          <a:p>
            <a:pPr lvl="1"/>
            <a:r>
              <a:rPr lang="en-US" dirty="0"/>
              <a:t>The location in main memory being used as the source or destination of the I/O transfer</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File Tables</a:t>
            </a:r>
          </a:p>
        </p:txBody>
      </p:sp>
      <p:sp>
        <p:nvSpPr>
          <p:cNvPr id="37891" name="Content Placeholder 2"/>
          <p:cNvSpPr>
            <a:spLocks noGrp="1"/>
          </p:cNvSpPr>
          <p:nvPr>
            <p:ph idx="1"/>
          </p:nvPr>
        </p:nvSpPr>
        <p:spPr/>
        <p:txBody>
          <a:bodyPr/>
          <a:lstStyle/>
          <a:p>
            <a:r>
              <a:rPr lang="en-NZ" dirty="0"/>
              <a:t>These tables provide information about:</a:t>
            </a:r>
          </a:p>
          <a:p>
            <a:pPr lvl="1"/>
            <a:r>
              <a:rPr lang="en-US" dirty="0"/>
              <a:t>Existence of files</a:t>
            </a:r>
          </a:p>
          <a:p>
            <a:pPr lvl="1"/>
            <a:r>
              <a:rPr lang="en-US" dirty="0"/>
              <a:t>Location on secondary memory</a:t>
            </a:r>
          </a:p>
          <a:p>
            <a:pPr lvl="1"/>
            <a:r>
              <a:rPr lang="en-US" dirty="0"/>
              <a:t>Current Status</a:t>
            </a:r>
          </a:p>
          <a:p>
            <a:pPr lvl="1"/>
            <a:r>
              <a:rPr lang="en-NZ" dirty="0"/>
              <a:t>other attributes.</a:t>
            </a:r>
            <a:endParaRPr lang="en-US" dirty="0"/>
          </a:p>
          <a:p>
            <a:r>
              <a:rPr lang="en-US" dirty="0"/>
              <a:t>Sometimes this information is maintained by a file management system</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Process Tables</a:t>
            </a:r>
          </a:p>
        </p:txBody>
      </p:sp>
      <p:sp>
        <p:nvSpPr>
          <p:cNvPr id="38915" name="Content Placeholder 2"/>
          <p:cNvSpPr>
            <a:spLocks noGrp="1"/>
          </p:cNvSpPr>
          <p:nvPr>
            <p:ph idx="1"/>
          </p:nvPr>
        </p:nvSpPr>
        <p:spPr>
          <a:xfrm>
            <a:off x="457200" y="1371600"/>
            <a:ext cx="8229600" cy="4953000"/>
          </a:xfrm>
        </p:spPr>
        <p:txBody>
          <a:bodyPr/>
          <a:lstStyle/>
          <a:p>
            <a:r>
              <a:rPr lang="en-US" dirty="0"/>
              <a:t>To manage processes the OS needs to know details of the processes </a:t>
            </a:r>
          </a:p>
          <a:p>
            <a:pPr lvl="1"/>
            <a:r>
              <a:rPr lang="en-US" dirty="0"/>
              <a:t>Current state</a:t>
            </a:r>
          </a:p>
          <a:p>
            <a:pPr lvl="1"/>
            <a:r>
              <a:rPr lang="en-US" dirty="0"/>
              <a:t>Process ID</a:t>
            </a:r>
          </a:p>
          <a:p>
            <a:pPr lvl="1"/>
            <a:r>
              <a:rPr lang="en-US" dirty="0"/>
              <a:t>Location in memory</a:t>
            </a:r>
          </a:p>
          <a:p>
            <a:pPr lvl="1"/>
            <a:r>
              <a:rPr lang="en-US" dirty="0"/>
              <a:t>etc</a:t>
            </a:r>
          </a:p>
          <a:p>
            <a:r>
              <a:rPr lang="en-US" dirty="0"/>
              <a:t>Process control block</a:t>
            </a:r>
          </a:p>
          <a:p>
            <a:pPr lvl="1"/>
            <a:r>
              <a:rPr lang="en-US" b="1" i="1" dirty="0"/>
              <a:t>Process image </a:t>
            </a:r>
            <a:r>
              <a:rPr lang="en-US" dirty="0"/>
              <a:t>is the collection of program. Data, stack, and attributes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Attributes</a:t>
            </a:r>
          </a:p>
        </p:txBody>
      </p:sp>
      <p:sp>
        <p:nvSpPr>
          <p:cNvPr id="3" name="Content Placeholder 2"/>
          <p:cNvSpPr>
            <a:spLocks noGrp="1"/>
          </p:cNvSpPr>
          <p:nvPr>
            <p:ph idx="1"/>
          </p:nvPr>
        </p:nvSpPr>
        <p:spPr/>
        <p:txBody>
          <a:bodyPr/>
          <a:lstStyle/>
          <a:p>
            <a:r>
              <a:rPr lang="en-NZ" dirty="0"/>
              <a:t>We can group the process control block information into three general categories:</a:t>
            </a:r>
          </a:p>
          <a:p>
            <a:pPr lvl="1"/>
            <a:r>
              <a:rPr lang="en-NZ" dirty="0"/>
              <a:t>Process identification</a:t>
            </a:r>
          </a:p>
          <a:p>
            <a:pPr lvl="1"/>
            <a:r>
              <a:rPr lang="en-NZ" dirty="0"/>
              <a:t>Processor state information</a:t>
            </a:r>
          </a:p>
          <a:p>
            <a:pPr lvl="1"/>
            <a:r>
              <a:rPr lang="en-NZ" dirty="0"/>
              <a:t>Process control information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Identification</a:t>
            </a:r>
          </a:p>
        </p:txBody>
      </p:sp>
      <p:sp>
        <p:nvSpPr>
          <p:cNvPr id="3" name="Content Placeholder 2"/>
          <p:cNvSpPr>
            <a:spLocks noGrp="1"/>
          </p:cNvSpPr>
          <p:nvPr>
            <p:ph idx="1"/>
          </p:nvPr>
        </p:nvSpPr>
        <p:spPr/>
        <p:txBody>
          <a:bodyPr/>
          <a:lstStyle/>
          <a:p>
            <a:r>
              <a:rPr lang="en-NZ" dirty="0"/>
              <a:t>Each process is assigned a unique numeric identifier.</a:t>
            </a:r>
          </a:p>
          <a:p>
            <a:r>
              <a:rPr lang="en-NZ" dirty="0"/>
              <a:t>Many of the other tables controlled by the OS may use process identifiers to cross-reference process tables</a:t>
            </a:r>
          </a:p>
          <a:p>
            <a:endParaRPr lang="en-NZ"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a:t>Processor State </a:t>
            </a:r>
            <a:br>
              <a:rPr lang="en-US" dirty="0"/>
            </a:br>
            <a:r>
              <a:rPr lang="en-US" dirty="0"/>
              <a:t>Information</a:t>
            </a:r>
          </a:p>
        </p:txBody>
      </p:sp>
      <p:sp>
        <p:nvSpPr>
          <p:cNvPr id="45059" name="Content Placeholder 2"/>
          <p:cNvSpPr>
            <a:spLocks noGrp="1"/>
          </p:cNvSpPr>
          <p:nvPr>
            <p:ph idx="1"/>
          </p:nvPr>
        </p:nvSpPr>
        <p:spPr/>
        <p:txBody>
          <a:bodyPr/>
          <a:lstStyle/>
          <a:p>
            <a:r>
              <a:rPr lang="en-NZ" dirty="0"/>
              <a:t>This consists of the contents of processor registers. </a:t>
            </a:r>
          </a:p>
          <a:p>
            <a:pPr lvl="1"/>
            <a:r>
              <a:rPr lang="en-US" dirty="0"/>
              <a:t>User-visible registers</a:t>
            </a:r>
          </a:p>
          <a:p>
            <a:pPr lvl="1"/>
            <a:r>
              <a:rPr lang="en-US" dirty="0"/>
              <a:t>Control and status registers</a:t>
            </a:r>
          </a:p>
          <a:p>
            <a:pPr lvl="1"/>
            <a:r>
              <a:rPr lang="en-US" dirty="0"/>
              <a:t>Stack pointers</a:t>
            </a:r>
          </a:p>
          <a:p>
            <a:r>
              <a:rPr lang="en-US" dirty="0"/>
              <a:t>Program status word (PSW)</a:t>
            </a:r>
          </a:p>
          <a:p>
            <a:pPr lvl="1"/>
            <a:r>
              <a:rPr lang="en-US" dirty="0"/>
              <a:t>contains status information</a:t>
            </a:r>
          </a:p>
          <a:p>
            <a:pPr lvl="1"/>
            <a:r>
              <a:rPr lang="en-US" dirty="0"/>
              <a:t>Example: the EFLAGS register on Pentium processors</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66800" y="274638"/>
            <a:ext cx="7620000" cy="1143000"/>
          </a:xfrm>
        </p:spPr>
        <p:txBody>
          <a:bodyPr/>
          <a:lstStyle/>
          <a:p>
            <a:r>
              <a:rPr lang="en-US" dirty="0"/>
              <a:t>Pentium II </a:t>
            </a:r>
            <a:br>
              <a:rPr lang="en-US" dirty="0"/>
            </a:br>
            <a:r>
              <a:rPr lang="en-US" dirty="0"/>
              <a:t>EFLAGS Register</a:t>
            </a:r>
          </a:p>
        </p:txBody>
      </p:sp>
      <p:pic>
        <p:nvPicPr>
          <p:cNvPr id="46083" name="Content Placeholder 3" descr="Fig03_12.gif"/>
          <p:cNvPicPr>
            <a:picLocks noGrp="1" noChangeAspect="1"/>
          </p:cNvPicPr>
          <p:nvPr>
            <p:ph idx="1"/>
          </p:nvPr>
        </p:nvPicPr>
        <p:blipFill>
          <a:blip r:embed="rId3"/>
          <a:srcRect/>
          <a:stretch>
            <a:fillRect/>
          </a:stretch>
        </p:blipFill>
        <p:spPr>
          <a:xfrm>
            <a:off x="1143000" y="1585912"/>
            <a:ext cx="7300913" cy="4205288"/>
          </a:xfrm>
        </p:spPr>
      </p:pic>
      <p:sp>
        <p:nvSpPr>
          <p:cNvPr id="4" name="TextBox 3"/>
          <p:cNvSpPr txBox="1"/>
          <p:nvPr/>
        </p:nvSpPr>
        <p:spPr>
          <a:xfrm>
            <a:off x="6781800" y="5029200"/>
            <a:ext cx="2065694" cy="369332"/>
          </a:xfrm>
          <a:prstGeom prst="rect">
            <a:avLst/>
          </a:prstGeom>
          <a:noFill/>
        </p:spPr>
        <p:txBody>
          <a:bodyPr wrap="none" rtlCol="0">
            <a:spAutoFit/>
          </a:bodyPr>
          <a:lstStyle/>
          <a:p>
            <a:r>
              <a:rPr lang="en-NZ" dirty="0"/>
              <a:t>Also see Table 3.6</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Concepts</a:t>
            </a:r>
          </a:p>
        </p:txBody>
      </p:sp>
      <p:sp>
        <p:nvSpPr>
          <p:cNvPr id="6147" name="Content Placeholder 2"/>
          <p:cNvSpPr>
            <a:spLocks noGrp="1"/>
          </p:cNvSpPr>
          <p:nvPr>
            <p:ph idx="1"/>
          </p:nvPr>
        </p:nvSpPr>
        <p:spPr/>
        <p:txBody>
          <a:bodyPr/>
          <a:lstStyle/>
          <a:p>
            <a:pPr>
              <a:lnSpc>
                <a:spcPct val="80000"/>
              </a:lnSpc>
            </a:pPr>
            <a:r>
              <a:rPr lang="en-US" dirty="0"/>
              <a:t>From earlier chapters we saw:</a:t>
            </a:r>
          </a:p>
          <a:p>
            <a:pPr lvl="1">
              <a:lnSpc>
                <a:spcPct val="80000"/>
              </a:lnSpc>
            </a:pPr>
            <a:r>
              <a:rPr lang="en-US" dirty="0"/>
              <a:t>Computer platforms consists of a collection of hardware resources</a:t>
            </a:r>
          </a:p>
          <a:p>
            <a:pPr lvl="1">
              <a:lnSpc>
                <a:spcPct val="80000"/>
              </a:lnSpc>
            </a:pPr>
            <a:endParaRPr lang="en-US" dirty="0"/>
          </a:p>
          <a:p>
            <a:pPr lvl="1">
              <a:lnSpc>
                <a:spcPct val="80000"/>
              </a:lnSpc>
            </a:pPr>
            <a:r>
              <a:rPr lang="en-US" dirty="0"/>
              <a:t>Computer applications are developed to perform some task</a:t>
            </a:r>
          </a:p>
          <a:p>
            <a:pPr lvl="1">
              <a:lnSpc>
                <a:spcPct val="80000"/>
              </a:lnSpc>
            </a:pPr>
            <a:endParaRPr lang="en-US" dirty="0"/>
          </a:p>
          <a:p>
            <a:pPr lvl="1">
              <a:lnSpc>
                <a:spcPct val="80000"/>
              </a:lnSpc>
            </a:pPr>
            <a:r>
              <a:rPr lang="en-US" dirty="0"/>
              <a:t>It is inefficient for applications to be written directly for a given hardware platform</a:t>
            </a:r>
          </a:p>
          <a:p>
            <a:pPr lvl="1">
              <a:lnSpc>
                <a:spcPct val="80000"/>
              </a:lnSpc>
            </a:pPr>
            <a:endParaRPr lang="en-US" dirty="0"/>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Control</a:t>
            </a:r>
            <a:br>
              <a:rPr lang="en-NZ" dirty="0"/>
            </a:br>
            <a:r>
              <a:rPr lang="en-NZ" dirty="0"/>
              <a:t>Information</a:t>
            </a:r>
          </a:p>
        </p:txBody>
      </p:sp>
      <p:sp>
        <p:nvSpPr>
          <p:cNvPr id="3" name="Content Placeholder 2"/>
          <p:cNvSpPr>
            <a:spLocks noGrp="1"/>
          </p:cNvSpPr>
          <p:nvPr>
            <p:ph idx="1"/>
          </p:nvPr>
        </p:nvSpPr>
        <p:spPr/>
        <p:txBody>
          <a:bodyPr/>
          <a:lstStyle/>
          <a:p>
            <a:r>
              <a:rPr lang="en-NZ" dirty="0"/>
              <a:t>This is the additional information needed by the OS to control and coordinate the various active processes.</a:t>
            </a:r>
          </a:p>
          <a:p>
            <a:pPr lvl="1"/>
            <a:r>
              <a:rPr lang="en-NZ" dirty="0"/>
              <a:t>See table 3.5 for scope of information</a:t>
            </a:r>
          </a:p>
          <a:p>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Structure of Process </a:t>
            </a:r>
            <a:br>
              <a:rPr lang="en-NZ" dirty="0"/>
            </a:br>
            <a:r>
              <a:rPr lang="en-NZ" dirty="0"/>
              <a:t>Images in Virtual Memory</a:t>
            </a:r>
          </a:p>
        </p:txBody>
      </p:sp>
      <p:pic>
        <p:nvPicPr>
          <p:cNvPr id="1026" name="Picture 2"/>
          <p:cNvPicPr>
            <a:picLocks noChangeAspect="1" noChangeArrowheads="1"/>
          </p:cNvPicPr>
          <p:nvPr/>
        </p:nvPicPr>
        <p:blipFill>
          <a:blip r:embed="rId3"/>
          <a:srcRect/>
          <a:stretch>
            <a:fillRect/>
          </a:stretch>
        </p:blipFill>
        <p:spPr bwMode="auto">
          <a:xfrm>
            <a:off x="1371600" y="1676400"/>
            <a:ext cx="6781800" cy="489201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524000" y="1828800"/>
            <a:ext cx="6781800" cy="4892010"/>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Role of the </a:t>
            </a:r>
            <a:br>
              <a:rPr lang="en-NZ" dirty="0"/>
            </a:br>
            <a:r>
              <a:rPr lang="en-NZ" dirty="0"/>
              <a:t>Process Control Block</a:t>
            </a:r>
          </a:p>
        </p:txBody>
      </p:sp>
      <p:sp>
        <p:nvSpPr>
          <p:cNvPr id="3" name="Content Placeholder 2"/>
          <p:cNvSpPr>
            <a:spLocks noGrp="1"/>
          </p:cNvSpPr>
          <p:nvPr>
            <p:ph idx="1"/>
          </p:nvPr>
        </p:nvSpPr>
        <p:spPr/>
        <p:txBody>
          <a:bodyPr/>
          <a:lstStyle/>
          <a:p>
            <a:r>
              <a:rPr lang="en-NZ" dirty="0"/>
              <a:t>The most important data structure in an OS</a:t>
            </a:r>
          </a:p>
          <a:p>
            <a:pPr lvl="1"/>
            <a:r>
              <a:rPr lang="en-NZ" dirty="0"/>
              <a:t> It defines the state of the OS</a:t>
            </a:r>
          </a:p>
          <a:p>
            <a:r>
              <a:rPr lang="en-NZ" dirty="0"/>
              <a:t>Process Control Block requires protection</a:t>
            </a:r>
          </a:p>
          <a:p>
            <a:pPr lvl="1"/>
            <a:r>
              <a:rPr lang="en-NZ" dirty="0"/>
              <a:t>A faulty routine could cause damage to the block destroying the OS’s ability to manage the process</a:t>
            </a:r>
          </a:p>
          <a:p>
            <a:pPr lvl="1"/>
            <a:r>
              <a:rPr lang="en-NZ" dirty="0"/>
              <a:t>Any design change to the block could affect many modules of the OS</a:t>
            </a:r>
          </a:p>
          <a:p>
            <a:pPr lvl="1"/>
            <a:endParaRPr lang="en-NZ"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solidFill>
                  <a:schemeClr val="accent1">
                    <a:lumMod val="75000"/>
                  </a:schemeClr>
                </a:solidFill>
              </a:rPr>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44196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Modes of Execution</a:t>
            </a:r>
          </a:p>
        </p:txBody>
      </p:sp>
      <p:sp>
        <p:nvSpPr>
          <p:cNvPr id="47107" name="Content Placeholder 2"/>
          <p:cNvSpPr>
            <a:spLocks noGrp="1"/>
          </p:cNvSpPr>
          <p:nvPr>
            <p:ph idx="1"/>
          </p:nvPr>
        </p:nvSpPr>
        <p:spPr>
          <a:xfrm>
            <a:off x="457200" y="1447800"/>
            <a:ext cx="8229600" cy="5105400"/>
          </a:xfrm>
        </p:spPr>
        <p:txBody>
          <a:bodyPr/>
          <a:lstStyle/>
          <a:p>
            <a:r>
              <a:rPr lang="en-NZ" dirty="0"/>
              <a:t>Most processors support at least two modes of execution</a:t>
            </a:r>
          </a:p>
          <a:p>
            <a:r>
              <a:rPr lang="en-US" dirty="0"/>
              <a:t>User mode</a:t>
            </a:r>
          </a:p>
          <a:p>
            <a:pPr lvl="1"/>
            <a:r>
              <a:rPr lang="en-US" dirty="0"/>
              <a:t>Less-privileged mode</a:t>
            </a:r>
          </a:p>
          <a:p>
            <a:pPr lvl="1"/>
            <a:r>
              <a:rPr lang="en-US" dirty="0"/>
              <a:t>User programs typically execute in this mode</a:t>
            </a:r>
          </a:p>
          <a:p>
            <a:r>
              <a:rPr lang="en-US" dirty="0"/>
              <a:t>System mode</a:t>
            </a:r>
          </a:p>
          <a:p>
            <a:pPr lvl="1"/>
            <a:r>
              <a:rPr lang="en-US" dirty="0"/>
              <a:t>More-privileged mode</a:t>
            </a:r>
          </a:p>
          <a:p>
            <a:pPr lvl="1"/>
            <a:r>
              <a:rPr lang="en-US" dirty="0"/>
              <a:t>Kernel of the operating system</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Process Creation</a:t>
            </a:r>
          </a:p>
        </p:txBody>
      </p:sp>
      <p:sp>
        <p:nvSpPr>
          <p:cNvPr id="48131" name="Content Placeholder 2"/>
          <p:cNvSpPr>
            <a:spLocks noGrp="1"/>
          </p:cNvSpPr>
          <p:nvPr>
            <p:ph idx="1"/>
          </p:nvPr>
        </p:nvSpPr>
        <p:spPr/>
        <p:txBody>
          <a:bodyPr/>
          <a:lstStyle/>
          <a:p>
            <a:r>
              <a:rPr lang="en-NZ" dirty="0"/>
              <a:t>Once the OS decides to create a new process it:</a:t>
            </a:r>
          </a:p>
          <a:p>
            <a:pPr lvl="1"/>
            <a:r>
              <a:rPr lang="en-US" dirty="0"/>
              <a:t>Assigns a unique process identifier</a:t>
            </a:r>
          </a:p>
          <a:p>
            <a:pPr lvl="1"/>
            <a:r>
              <a:rPr lang="en-US" dirty="0"/>
              <a:t>Allocates space for the process</a:t>
            </a:r>
          </a:p>
          <a:p>
            <a:pPr lvl="1"/>
            <a:r>
              <a:rPr lang="en-US" dirty="0"/>
              <a:t>Initializes process control block</a:t>
            </a:r>
          </a:p>
          <a:p>
            <a:pPr lvl="1"/>
            <a:r>
              <a:rPr lang="en-US" dirty="0"/>
              <a:t>Sets up appropriate linkages</a:t>
            </a:r>
          </a:p>
          <a:p>
            <a:pPr lvl="1"/>
            <a:r>
              <a:rPr lang="en-US" dirty="0"/>
              <a:t>Creates or expand other data structures</a:t>
            </a:r>
          </a:p>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Switching Processes</a:t>
            </a:r>
          </a:p>
        </p:txBody>
      </p:sp>
      <p:sp>
        <p:nvSpPr>
          <p:cNvPr id="3" name="Content Placeholder 2"/>
          <p:cNvSpPr>
            <a:spLocks noGrp="1"/>
          </p:cNvSpPr>
          <p:nvPr>
            <p:ph idx="1"/>
          </p:nvPr>
        </p:nvSpPr>
        <p:spPr/>
        <p:txBody>
          <a:bodyPr/>
          <a:lstStyle/>
          <a:p>
            <a:r>
              <a:rPr lang="en-NZ" dirty="0"/>
              <a:t>Several design issues are raised regarding process switching</a:t>
            </a:r>
          </a:p>
          <a:p>
            <a:pPr lvl="1"/>
            <a:r>
              <a:rPr lang="en-NZ" dirty="0"/>
              <a:t>What events trigger a process switch? </a:t>
            </a:r>
          </a:p>
          <a:p>
            <a:pPr lvl="1"/>
            <a:r>
              <a:rPr lang="en-NZ" dirty="0"/>
              <a:t>We must distinguish between mode switching and process switching.</a:t>
            </a:r>
          </a:p>
          <a:p>
            <a:pPr lvl="1"/>
            <a:r>
              <a:rPr lang="en-NZ" dirty="0"/>
              <a:t>What must the OS do to the various data structures under its control to achieve a process switch?</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to switch processes</a:t>
            </a:r>
          </a:p>
        </p:txBody>
      </p:sp>
      <p:graphicFrame>
        <p:nvGraphicFramePr>
          <p:cNvPr id="6" name="Content Placeholder 5"/>
          <p:cNvGraphicFramePr>
            <a:graphicFrameLocks noGrp="1"/>
          </p:cNvGraphicFramePr>
          <p:nvPr>
            <p:ph idx="1"/>
          </p:nvPr>
        </p:nvGraphicFramePr>
        <p:xfrm>
          <a:off x="381000" y="2590800"/>
          <a:ext cx="8382000" cy="3048000"/>
        </p:xfrm>
        <a:graphic>
          <a:graphicData uri="http://schemas.openxmlformats.org/drawingml/2006/table">
            <a:tbl>
              <a:tblPr firstRow="1" bandRow="1">
                <a:tableStyleId>{5C22544A-7EE6-4342-B048-85BDC9FD1C3A}</a:tableStyleId>
              </a:tblPr>
              <a:tblGrid>
                <a:gridCol w="1862667">
                  <a:extLst>
                    <a:ext uri="{9D8B030D-6E8A-4147-A177-3AD203B41FA5}">
                      <a16:colId xmlns:a16="http://schemas.microsoft.com/office/drawing/2014/main" val="20000"/>
                    </a:ext>
                  </a:extLst>
                </a:gridCol>
                <a:gridCol w="3242733">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98039">
                <a:tc>
                  <a:txBody>
                    <a:bodyPr/>
                    <a:lstStyle/>
                    <a:p>
                      <a:r>
                        <a:rPr lang="en-NZ" dirty="0"/>
                        <a:t>Mechanism</a:t>
                      </a:r>
                    </a:p>
                  </a:txBody>
                  <a:tcPr/>
                </a:tc>
                <a:tc>
                  <a:txBody>
                    <a:bodyPr/>
                    <a:lstStyle/>
                    <a:p>
                      <a:r>
                        <a:rPr lang="en-NZ" dirty="0"/>
                        <a:t>Cause</a:t>
                      </a:r>
                    </a:p>
                  </a:txBody>
                  <a:tcPr/>
                </a:tc>
                <a:tc>
                  <a:txBody>
                    <a:bodyPr/>
                    <a:lstStyle/>
                    <a:p>
                      <a:r>
                        <a:rPr lang="en-NZ" dirty="0"/>
                        <a:t>Use</a:t>
                      </a:r>
                    </a:p>
                  </a:txBody>
                  <a:tcPr/>
                </a:tc>
                <a:extLst>
                  <a:ext uri="{0D108BD9-81ED-4DB2-BD59-A6C34878D82A}">
                    <a16:rowId xmlns:a16="http://schemas.microsoft.com/office/drawing/2014/main" val="10000"/>
                  </a:ext>
                </a:extLst>
              </a:tr>
              <a:tr h="981467">
                <a:tc>
                  <a:txBody>
                    <a:bodyPr/>
                    <a:lstStyle/>
                    <a:p>
                      <a:r>
                        <a:rPr lang="en-NZ" dirty="0"/>
                        <a:t>Interrupt</a:t>
                      </a:r>
                    </a:p>
                  </a:txBody>
                  <a:tcPr/>
                </a:tc>
                <a:tc>
                  <a:txBody>
                    <a:bodyPr/>
                    <a:lstStyle/>
                    <a:p>
                      <a:r>
                        <a:rPr lang="en-NZ" dirty="0"/>
                        <a:t>External to the execution of the current instruction</a:t>
                      </a:r>
                    </a:p>
                  </a:txBody>
                  <a:tcPr/>
                </a:tc>
                <a:tc>
                  <a:txBody>
                    <a:bodyPr/>
                    <a:lstStyle/>
                    <a:p>
                      <a:r>
                        <a:rPr lang="en-NZ" dirty="0"/>
                        <a:t>Reaction to an asynchronous</a:t>
                      </a:r>
                    </a:p>
                    <a:p>
                      <a:r>
                        <a:rPr lang="en-NZ" dirty="0"/>
                        <a:t>external event</a:t>
                      </a:r>
                    </a:p>
                  </a:txBody>
                  <a:tcPr/>
                </a:tc>
                <a:extLst>
                  <a:ext uri="{0D108BD9-81ED-4DB2-BD59-A6C34878D82A}">
                    <a16:rowId xmlns:a16="http://schemas.microsoft.com/office/drawing/2014/main" val="10001"/>
                  </a:ext>
                </a:extLst>
              </a:tr>
              <a:tr h="687027">
                <a:tc>
                  <a:txBody>
                    <a:bodyPr/>
                    <a:lstStyle/>
                    <a:p>
                      <a:r>
                        <a:rPr lang="en-NZ" dirty="0"/>
                        <a:t>Trap</a:t>
                      </a:r>
                    </a:p>
                  </a:txBody>
                  <a:tcPr/>
                </a:tc>
                <a:tc>
                  <a:txBody>
                    <a:bodyPr/>
                    <a:lstStyle/>
                    <a:p>
                      <a:r>
                        <a:rPr lang="en-NZ" dirty="0"/>
                        <a:t>Associated with the execution of the current instruction</a:t>
                      </a:r>
                    </a:p>
                  </a:txBody>
                  <a:tcPr/>
                </a:tc>
                <a:tc>
                  <a:txBody>
                    <a:bodyPr/>
                    <a:lstStyle/>
                    <a:p>
                      <a:r>
                        <a:rPr lang="en-NZ" dirty="0"/>
                        <a:t>Handling of an error or an</a:t>
                      </a:r>
                    </a:p>
                    <a:p>
                      <a:r>
                        <a:rPr lang="en-NZ" dirty="0"/>
                        <a:t>exception condition</a:t>
                      </a:r>
                    </a:p>
                  </a:txBody>
                  <a:tcPr/>
                </a:tc>
                <a:extLst>
                  <a:ext uri="{0D108BD9-81ED-4DB2-BD59-A6C34878D82A}">
                    <a16:rowId xmlns:a16="http://schemas.microsoft.com/office/drawing/2014/main" val="10002"/>
                  </a:ext>
                </a:extLst>
              </a:tr>
              <a:tr h="981467">
                <a:tc>
                  <a:txBody>
                    <a:bodyPr/>
                    <a:lstStyle/>
                    <a:p>
                      <a:r>
                        <a:rPr lang="en-NZ" dirty="0"/>
                        <a:t>Supervisor call</a:t>
                      </a:r>
                    </a:p>
                  </a:txBody>
                  <a:tcPr/>
                </a:tc>
                <a:tc>
                  <a:txBody>
                    <a:bodyPr/>
                    <a:lstStyle/>
                    <a:p>
                      <a:r>
                        <a:rPr lang="en-NZ" dirty="0"/>
                        <a:t>Explicit request</a:t>
                      </a:r>
                    </a:p>
                  </a:txBody>
                  <a:tcPr/>
                </a:tc>
                <a:tc>
                  <a:txBody>
                    <a:bodyPr/>
                    <a:lstStyle/>
                    <a:p>
                      <a:r>
                        <a:rPr lang="en-NZ" dirty="0"/>
                        <a:t>Call to an operating system</a:t>
                      </a:r>
                    </a:p>
                    <a:p>
                      <a:r>
                        <a:rPr lang="en-NZ" dirty="0"/>
                        <a:t>function</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457200" y="5867400"/>
            <a:ext cx="7772400" cy="307777"/>
          </a:xfrm>
          <a:prstGeom prst="rect">
            <a:avLst/>
          </a:prstGeom>
        </p:spPr>
        <p:txBody>
          <a:bodyPr wrap="square">
            <a:spAutoFit/>
          </a:bodyPr>
          <a:lstStyle/>
          <a:p>
            <a:r>
              <a:rPr lang="en-NZ" sz="1400" b="1" dirty="0"/>
              <a:t>Table 3.8 Mechanisms for Interrupting the Execution of a Process</a:t>
            </a:r>
          </a:p>
        </p:txBody>
      </p:sp>
      <p:sp>
        <p:nvSpPr>
          <p:cNvPr id="10" name="Rectangle 9"/>
          <p:cNvSpPr/>
          <p:nvPr/>
        </p:nvSpPr>
        <p:spPr>
          <a:xfrm>
            <a:off x="609600" y="1371601"/>
            <a:ext cx="8077200" cy="646331"/>
          </a:xfrm>
          <a:prstGeom prst="rect">
            <a:avLst/>
          </a:prstGeom>
        </p:spPr>
        <p:txBody>
          <a:bodyPr wrap="square">
            <a:spAutoFit/>
          </a:bodyPr>
          <a:lstStyle/>
          <a:p>
            <a:r>
              <a:rPr lang="en-NZ" dirty="0"/>
              <a:t>A process switch may occur any time that the OS has gained control from the currently running process. Possible events giving OS control are: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Change of </a:t>
            </a:r>
            <a:br>
              <a:rPr lang="en-US" dirty="0"/>
            </a:br>
            <a:r>
              <a:rPr lang="en-US" dirty="0"/>
              <a:t>Process State …</a:t>
            </a:r>
          </a:p>
        </p:txBody>
      </p:sp>
      <p:sp>
        <p:nvSpPr>
          <p:cNvPr id="51203" name="Content Placeholder 2"/>
          <p:cNvSpPr>
            <a:spLocks noGrp="1"/>
          </p:cNvSpPr>
          <p:nvPr>
            <p:ph idx="1"/>
          </p:nvPr>
        </p:nvSpPr>
        <p:spPr/>
        <p:txBody>
          <a:bodyPr/>
          <a:lstStyle/>
          <a:p>
            <a:pPr>
              <a:lnSpc>
                <a:spcPct val="90000"/>
              </a:lnSpc>
            </a:pPr>
            <a:r>
              <a:rPr lang="en-NZ" dirty="0"/>
              <a:t>The steps in a process switch are:</a:t>
            </a:r>
          </a:p>
          <a:p>
            <a:pPr marL="971550" lvl="1" indent="-514350">
              <a:lnSpc>
                <a:spcPct val="90000"/>
              </a:lnSpc>
              <a:buFont typeface="+mj-lt"/>
              <a:buAutoNum type="arabicPeriod"/>
            </a:pPr>
            <a:r>
              <a:rPr lang="en-US" dirty="0"/>
              <a:t>Save context of processor including program counter and other registers</a:t>
            </a:r>
          </a:p>
          <a:p>
            <a:pPr marL="971550" lvl="1" indent="-514350">
              <a:lnSpc>
                <a:spcPct val="90000"/>
              </a:lnSpc>
              <a:buFont typeface="+mj-lt"/>
              <a:buAutoNum type="arabicPeriod"/>
            </a:pPr>
            <a:r>
              <a:rPr lang="en-US" dirty="0"/>
              <a:t>Update the process control block of the process that is currently in the Running state</a:t>
            </a:r>
          </a:p>
          <a:p>
            <a:pPr marL="971550" lvl="1" indent="-514350">
              <a:lnSpc>
                <a:spcPct val="90000"/>
              </a:lnSpc>
              <a:buFont typeface="+mj-lt"/>
              <a:buAutoNum type="arabicPeriod"/>
            </a:pPr>
            <a:r>
              <a:rPr lang="en-US" dirty="0"/>
              <a:t>Move process control block to appropriate queue – ready; blocked; ready/suspend</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Change of </a:t>
            </a:r>
            <a:br>
              <a:rPr lang="en-US" dirty="0"/>
            </a:br>
            <a:r>
              <a:rPr lang="en-US" dirty="0"/>
              <a:t>Process State cont…</a:t>
            </a:r>
          </a:p>
        </p:txBody>
      </p:sp>
      <p:sp>
        <p:nvSpPr>
          <p:cNvPr id="52227" name="Content Placeholder 2"/>
          <p:cNvSpPr>
            <a:spLocks noGrp="1"/>
          </p:cNvSpPr>
          <p:nvPr>
            <p:ph idx="1"/>
          </p:nvPr>
        </p:nvSpPr>
        <p:spPr/>
        <p:txBody>
          <a:bodyPr/>
          <a:lstStyle/>
          <a:p>
            <a:pPr marL="514350" indent="-514350">
              <a:buFont typeface="+mj-lt"/>
              <a:buAutoNum type="arabicPeriod" startAt="4"/>
            </a:pPr>
            <a:r>
              <a:rPr lang="en-US" dirty="0"/>
              <a:t>Select another process for execution</a:t>
            </a:r>
          </a:p>
          <a:p>
            <a:pPr marL="514350" indent="-514350">
              <a:buFont typeface="+mj-lt"/>
              <a:buAutoNum type="arabicPeriod" startAt="4"/>
            </a:pPr>
            <a:r>
              <a:rPr lang="en-US" dirty="0"/>
              <a:t>Update the process control block of the process selected</a:t>
            </a:r>
          </a:p>
          <a:p>
            <a:pPr marL="514350" indent="-514350">
              <a:buFont typeface="+mj-lt"/>
              <a:buAutoNum type="arabicPeriod" startAt="4"/>
            </a:pPr>
            <a:r>
              <a:rPr lang="en-US" dirty="0"/>
              <a:t>Update memory-management data structures</a:t>
            </a:r>
          </a:p>
          <a:p>
            <a:pPr marL="514350" indent="-514350">
              <a:buFont typeface="+mj-lt"/>
              <a:buAutoNum type="arabicPeriod" startAt="4"/>
            </a:pPr>
            <a:r>
              <a:rPr lang="en-US" dirty="0"/>
              <a:t>Restore context of the selected process</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Concepts cont…</a:t>
            </a:r>
          </a:p>
        </p:txBody>
      </p:sp>
      <p:sp>
        <p:nvSpPr>
          <p:cNvPr id="3" name="Content Placeholder 2"/>
          <p:cNvSpPr>
            <a:spLocks noGrp="1"/>
          </p:cNvSpPr>
          <p:nvPr>
            <p:ph idx="1"/>
          </p:nvPr>
        </p:nvSpPr>
        <p:spPr/>
        <p:txBody>
          <a:bodyPr/>
          <a:lstStyle/>
          <a:p>
            <a:pPr lvl="1">
              <a:lnSpc>
                <a:spcPct val="80000"/>
              </a:lnSpc>
            </a:pPr>
            <a:r>
              <a:rPr lang="en-NZ" dirty="0"/>
              <a:t>OS provides an interface for applications to use</a:t>
            </a:r>
          </a:p>
          <a:p>
            <a:pPr lvl="1">
              <a:lnSpc>
                <a:spcPct val="80000"/>
              </a:lnSpc>
            </a:pPr>
            <a:endParaRPr lang="en-NZ" dirty="0"/>
          </a:p>
          <a:p>
            <a:pPr lvl="1">
              <a:lnSpc>
                <a:spcPct val="80000"/>
              </a:lnSpc>
            </a:pPr>
            <a:r>
              <a:rPr lang="en-NZ" dirty="0"/>
              <a:t>OS provides a representation of resources that can be requested and accessed by application</a:t>
            </a:r>
          </a:p>
          <a:p>
            <a:pPr lvl="1">
              <a:lnSpc>
                <a:spcPct val="80000"/>
              </a:lnSpc>
            </a:pPr>
            <a:endParaRPr lang="en-NZ" dirty="0"/>
          </a:p>
          <a:p>
            <a:endParaRPr lang="en-NZ"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Is the OS a Process?</a:t>
            </a:r>
          </a:p>
        </p:txBody>
      </p:sp>
      <p:sp>
        <p:nvSpPr>
          <p:cNvPr id="3" name="Content Placeholder 2"/>
          <p:cNvSpPr>
            <a:spLocks noGrp="1"/>
          </p:cNvSpPr>
          <p:nvPr>
            <p:ph idx="1"/>
          </p:nvPr>
        </p:nvSpPr>
        <p:spPr/>
        <p:txBody>
          <a:bodyPr/>
          <a:lstStyle/>
          <a:p>
            <a:r>
              <a:rPr lang="en-NZ" dirty="0"/>
              <a:t>If the OS is just a collection of programs and if it is executed by the processor just like any other program, is the OS a process?</a:t>
            </a:r>
          </a:p>
          <a:p>
            <a:r>
              <a:rPr lang="en-NZ" dirty="0"/>
              <a:t>If so, how is it controlled?</a:t>
            </a:r>
          </a:p>
          <a:p>
            <a:pPr lvl="1"/>
            <a:r>
              <a:rPr lang="en-NZ" dirty="0"/>
              <a:t>Who (what) controls it?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Execution of the</a:t>
            </a:r>
            <a:br>
              <a:rPr lang="en-US" dirty="0"/>
            </a:br>
            <a:r>
              <a:rPr lang="en-US" dirty="0"/>
              <a:t> Operating System</a:t>
            </a:r>
          </a:p>
        </p:txBody>
      </p:sp>
      <p:pic>
        <p:nvPicPr>
          <p:cNvPr id="55299" name="Content Placeholder 3" descr="Fig03_15.gif"/>
          <p:cNvPicPr>
            <a:picLocks noGrp="1" noChangeAspect="1"/>
          </p:cNvPicPr>
          <p:nvPr>
            <p:ph idx="1"/>
          </p:nvPr>
        </p:nvPicPr>
        <p:blipFill>
          <a:blip r:embed="rId3"/>
          <a:srcRect/>
          <a:stretch>
            <a:fillRect/>
          </a:stretch>
        </p:blipFill>
        <p:spPr>
          <a:xfrm>
            <a:off x="2870200" y="1584325"/>
            <a:ext cx="3759200" cy="523398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Non-process Kernel</a:t>
            </a:r>
          </a:p>
        </p:txBody>
      </p:sp>
      <p:sp>
        <p:nvSpPr>
          <p:cNvPr id="53251" name="Content Placeholder 2"/>
          <p:cNvSpPr>
            <a:spLocks noGrp="1"/>
          </p:cNvSpPr>
          <p:nvPr>
            <p:ph idx="1"/>
          </p:nvPr>
        </p:nvSpPr>
        <p:spPr>
          <a:xfrm>
            <a:off x="457200" y="1600200"/>
            <a:ext cx="8686800" cy="3429000"/>
          </a:xfrm>
        </p:spPr>
        <p:txBody>
          <a:bodyPr/>
          <a:lstStyle/>
          <a:p>
            <a:pPr>
              <a:lnSpc>
                <a:spcPct val="90000"/>
              </a:lnSpc>
            </a:pPr>
            <a:r>
              <a:rPr lang="en-US" dirty="0"/>
              <a:t>Execute kernel outside of any process</a:t>
            </a:r>
          </a:p>
          <a:p>
            <a:pPr>
              <a:lnSpc>
                <a:spcPct val="90000"/>
              </a:lnSpc>
            </a:pPr>
            <a:r>
              <a:rPr lang="en-NZ" dirty="0"/>
              <a:t>The concept of process is considered to apply only to user programs</a:t>
            </a:r>
            <a:endParaRPr lang="en-US" dirty="0"/>
          </a:p>
          <a:p>
            <a:pPr lvl="1">
              <a:lnSpc>
                <a:spcPct val="90000"/>
              </a:lnSpc>
            </a:pPr>
            <a:r>
              <a:rPr lang="en-US" dirty="0"/>
              <a:t>Operating system code is executed as a separate entity that operates in privileged mode</a:t>
            </a:r>
          </a:p>
          <a:p>
            <a:pPr>
              <a:lnSpc>
                <a:spcPct val="90000"/>
              </a:lnSpc>
            </a:pPr>
            <a:endParaRPr lang="en-US" dirty="0"/>
          </a:p>
        </p:txBody>
      </p:sp>
      <p:pic>
        <p:nvPicPr>
          <p:cNvPr id="1026" name="Picture 2"/>
          <p:cNvPicPr>
            <a:picLocks noChangeAspect="1" noChangeArrowheads="1"/>
          </p:cNvPicPr>
          <p:nvPr/>
        </p:nvPicPr>
        <p:blipFill>
          <a:blip r:embed="rId3"/>
          <a:srcRect/>
          <a:stretch>
            <a:fillRect/>
          </a:stretch>
        </p:blipFill>
        <p:spPr bwMode="auto">
          <a:xfrm>
            <a:off x="2209800" y="4038600"/>
            <a:ext cx="3705986" cy="2133600"/>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Execution </a:t>
            </a:r>
            <a:r>
              <a:rPr lang="en-US" i="1" dirty="0"/>
              <a:t>Within</a:t>
            </a:r>
            <a:r>
              <a:rPr lang="en-US" dirty="0"/>
              <a:t> </a:t>
            </a:r>
            <a:br>
              <a:rPr lang="en-US" dirty="0"/>
            </a:br>
            <a:r>
              <a:rPr lang="en-US" dirty="0"/>
              <a:t>User Processes</a:t>
            </a:r>
          </a:p>
        </p:txBody>
      </p:sp>
      <p:sp>
        <p:nvSpPr>
          <p:cNvPr id="53251" name="Content Placeholder 2"/>
          <p:cNvSpPr>
            <a:spLocks noGrp="1"/>
          </p:cNvSpPr>
          <p:nvPr>
            <p:ph idx="1"/>
          </p:nvPr>
        </p:nvSpPr>
        <p:spPr>
          <a:xfrm>
            <a:off x="457200" y="1600200"/>
            <a:ext cx="6172200" cy="2743200"/>
          </a:xfrm>
        </p:spPr>
        <p:txBody>
          <a:bodyPr/>
          <a:lstStyle/>
          <a:p>
            <a:pPr>
              <a:lnSpc>
                <a:spcPct val="90000"/>
              </a:lnSpc>
            </a:pPr>
            <a:r>
              <a:rPr lang="en-US" dirty="0"/>
              <a:t>Execution Within User Processes</a:t>
            </a:r>
          </a:p>
          <a:p>
            <a:pPr lvl="1">
              <a:lnSpc>
                <a:spcPct val="90000"/>
              </a:lnSpc>
            </a:pPr>
            <a:r>
              <a:rPr lang="en-US" dirty="0"/>
              <a:t>Operating system software within context of a user process</a:t>
            </a:r>
          </a:p>
          <a:p>
            <a:pPr lvl="1">
              <a:lnSpc>
                <a:spcPct val="90000"/>
              </a:lnSpc>
            </a:pPr>
            <a:r>
              <a:rPr lang="en-US" dirty="0"/>
              <a:t>No need for Process Switch to run OS routine</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1676400" y="4267200"/>
            <a:ext cx="4930532" cy="2590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62750" y="1371600"/>
            <a:ext cx="2381250" cy="4524375"/>
          </a:xfrm>
          <a:prstGeom prst="rect">
            <a:avLst/>
          </a:prstGeom>
          <a:noFill/>
          <a:ln w="9525">
            <a:noFill/>
            <a:miter lim="800000"/>
            <a:headEnd/>
            <a:tailEnd/>
          </a:ln>
          <a:effec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Process-based </a:t>
            </a:r>
            <a:br>
              <a:rPr lang="en-US" dirty="0"/>
            </a:br>
            <a:r>
              <a:rPr lang="en-US" dirty="0"/>
              <a:t>Operating System</a:t>
            </a:r>
          </a:p>
        </p:txBody>
      </p:sp>
      <p:sp>
        <p:nvSpPr>
          <p:cNvPr id="54275" name="Content Placeholder 2"/>
          <p:cNvSpPr>
            <a:spLocks noGrp="1"/>
          </p:cNvSpPr>
          <p:nvPr>
            <p:ph idx="1"/>
          </p:nvPr>
        </p:nvSpPr>
        <p:spPr/>
        <p:txBody>
          <a:bodyPr/>
          <a:lstStyle/>
          <a:p>
            <a:r>
              <a:rPr lang="en-US" dirty="0"/>
              <a:t>Process-based operating system</a:t>
            </a:r>
          </a:p>
          <a:p>
            <a:pPr lvl="1"/>
            <a:r>
              <a:rPr lang="en-US" dirty="0"/>
              <a:t>Implement the OS as a collection of system process</a:t>
            </a:r>
          </a:p>
        </p:txBody>
      </p:sp>
      <p:pic>
        <p:nvPicPr>
          <p:cNvPr id="3074" name="Picture 2"/>
          <p:cNvPicPr>
            <a:picLocks noChangeAspect="1" noChangeArrowheads="1"/>
          </p:cNvPicPr>
          <p:nvPr/>
        </p:nvPicPr>
        <p:blipFill>
          <a:blip r:embed="rId3"/>
          <a:srcRect/>
          <a:stretch>
            <a:fillRect/>
          </a:stretch>
        </p:blipFill>
        <p:spPr bwMode="auto">
          <a:xfrm>
            <a:off x="1371600" y="4191000"/>
            <a:ext cx="5599835" cy="2071687"/>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Security Issues</a:t>
            </a:r>
          </a:p>
        </p:txBody>
      </p:sp>
      <p:sp>
        <p:nvSpPr>
          <p:cNvPr id="3" name="Content Placeholder 2"/>
          <p:cNvSpPr>
            <a:spLocks noGrp="1"/>
          </p:cNvSpPr>
          <p:nvPr>
            <p:ph idx="1"/>
          </p:nvPr>
        </p:nvSpPr>
        <p:spPr/>
        <p:txBody>
          <a:bodyPr/>
          <a:lstStyle/>
          <a:p>
            <a:r>
              <a:rPr lang="en-NZ" dirty="0"/>
              <a:t>An OS associates a set of privileges with each process.</a:t>
            </a:r>
          </a:p>
          <a:p>
            <a:pPr lvl="1"/>
            <a:r>
              <a:rPr lang="en-NZ" dirty="0"/>
              <a:t>Highest level being administrator, supervisor, or root, access.</a:t>
            </a:r>
          </a:p>
          <a:p>
            <a:r>
              <a:rPr lang="en-NZ" dirty="0"/>
              <a:t>A key security issue in the design of any OS is to prevent anything (user or process) from gaining unauthorized privileges on the system </a:t>
            </a:r>
          </a:p>
          <a:p>
            <a:pPr lvl="1"/>
            <a:r>
              <a:rPr lang="en-NZ" dirty="0"/>
              <a:t>Especially - from gaining root access.</a:t>
            </a:r>
          </a:p>
          <a:p>
            <a:endParaRPr lang="en-NZ" dirty="0"/>
          </a:p>
          <a:p>
            <a:endParaRPr lang="en-NZ" dirty="0"/>
          </a:p>
          <a:p>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System access threats</a:t>
            </a:r>
          </a:p>
        </p:txBody>
      </p:sp>
      <p:sp>
        <p:nvSpPr>
          <p:cNvPr id="57347" name="Content Placeholder 2"/>
          <p:cNvSpPr>
            <a:spLocks noGrp="1"/>
          </p:cNvSpPr>
          <p:nvPr>
            <p:ph idx="1"/>
          </p:nvPr>
        </p:nvSpPr>
        <p:spPr/>
        <p:txBody>
          <a:bodyPr/>
          <a:lstStyle/>
          <a:p>
            <a:r>
              <a:rPr lang="en-US" dirty="0"/>
              <a:t>Intruders</a:t>
            </a:r>
          </a:p>
          <a:p>
            <a:pPr lvl="1"/>
            <a:r>
              <a:rPr lang="en-NZ" dirty="0"/>
              <a:t>Masquerader (outsider)</a:t>
            </a:r>
          </a:p>
          <a:p>
            <a:pPr lvl="1"/>
            <a:r>
              <a:rPr lang="en-NZ" dirty="0"/>
              <a:t>Misfeasor (insider)</a:t>
            </a:r>
          </a:p>
          <a:p>
            <a:pPr lvl="1"/>
            <a:r>
              <a:rPr lang="en-NZ" dirty="0"/>
              <a:t>Clandestine user (outside or insider)</a:t>
            </a:r>
          </a:p>
          <a:p>
            <a:r>
              <a:rPr lang="en-US" dirty="0"/>
              <a:t>Malicious software (malware)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Intrusion Detection</a:t>
            </a:r>
          </a:p>
        </p:txBody>
      </p:sp>
      <p:sp>
        <p:nvSpPr>
          <p:cNvPr id="58371" name="Content Placeholder 2"/>
          <p:cNvSpPr>
            <a:spLocks noGrp="1"/>
          </p:cNvSpPr>
          <p:nvPr>
            <p:ph idx="1"/>
          </p:nvPr>
        </p:nvSpPr>
        <p:spPr/>
        <p:txBody>
          <a:bodyPr/>
          <a:lstStyle/>
          <a:p>
            <a:r>
              <a:rPr lang="en-NZ" dirty="0"/>
              <a:t>Intrusion detection systems are typically designed to detect human intruder and malicious software behaviour.</a:t>
            </a:r>
          </a:p>
          <a:p>
            <a:r>
              <a:rPr lang="en-US" dirty="0"/>
              <a:t>May be host or network based</a:t>
            </a:r>
          </a:p>
          <a:p>
            <a:r>
              <a:rPr lang="en-US" dirty="0"/>
              <a:t>Intrusion detection systems (IDS) typically comprise</a:t>
            </a:r>
          </a:p>
          <a:p>
            <a:pPr lvl="1"/>
            <a:r>
              <a:rPr lang="en-US" dirty="0"/>
              <a:t>Sensors</a:t>
            </a:r>
          </a:p>
          <a:p>
            <a:pPr lvl="1"/>
            <a:r>
              <a:rPr lang="en-US" dirty="0"/>
              <a:t>Analyzers</a:t>
            </a:r>
          </a:p>
          <a:p>
            <a:pPr lvl="1"/>
            <a:r>
              <a:rPr lang="en-US" dirty="0"/>
              <a:t>User Interface</a:t>
            </a:r>
          </a:p>
          <a:p>
            <a:pPr>
              <a:buNone/>
            </a:pPr>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Authentication</a:t>
            </a:r>
          </a:p>
        </p:txBody>
      </p:sp>
      <p:sp>
        <p:nvSpPr>
          <p:cNvPr id="58371" name="Content Placeholder 2"/>
          <p:cNvSpPr>
            <a:spLocks noGrp="1"/>
          </p:cNvSpPr>
          <p:nvPr>
            <p:ph idx="1"/>
          </p:nvPr>
        </p:nvSpPr>
        <p:spPr/>
        <p:txBody>
          <a:bodyPr/>
          <a:lstStyle/>
          <a:p>
            <a:r>
              <a:rPr lang="en-US" dirty="0"/>
              <a:t>Two Stages:</a:t>
            </a:r>
          </a:p>
          <a:p>
            <a:pPr lvl="1"/>
            <a:r>
              <a:rPr lang="en-US" dirty="0"/>
              <a:t>Identification</a:t>
            </a:r>
          </a:p>
          <a:p>
            <a:pPr lvl="1"/>
            <a:r>
              <a:rPr lang="en-US" dirty="0"/>
              <a:t>Verification</a:t>
            </a:r>
          </a:p>
          <a:p>
            <a:r>
              <a:rPr lang="en-US" dirty="0"/>
              <a:t>Four Factors:</a:t>
            </a:r>
          </a:p>
          <a:p>
            <a:pPr lvl="1"/>
            <a:r>
              <a:rPr lang="en-US" dirty="0"/>
              <a:t>Something the individual </a:t>
            </a:r>
            <a:r>
              <a:rPr lang="en-US" b="1" i="1" dirty="0"/>
              <a:t>knows</a:t>
            </a:r>
          </a:p>
          <a:p>
            <a:pPr lvl="1"/>
            <a:r>
              <a:rPr lang="en-US" dirty="0"/>
              <a:t>Something the individual </a:t>
            </a:r>
            <a:r>
              <a:rPr lang="en-US" b="1" i="1" dirty="0"/>
              <a:t>possesses</a:t>
            </a:r>
          </a:p>
          <a:p>
            <a:pPr lvl="1"/>
            <a:r>
              <a:rPr lang="en-US" dirty="0"/>
              <a:t>Something the individual </a:t>
            </a:r>
            <a:r>
              <a:rPr lang="en-US" b="1" i="1" dirty="0"/>
              <a:t>is </a:t>
            </a:r>
            <a:r>
              <a:rPr lang="en-US" dirty="0"/>
              <a:t>(static biometrics)</a:t>
            </a:r>
          </a:p>
          <a:p>
            <a:pPr lvl="1"/>
            <a:r>
              <a:rPr lang="en-US" dirty="0"/>
              <a:t>Something the individual </a:t>
            </a:r>
            <a:r>
              <a:rPr lang="en-US" b="1" i="1" dirty="0"/>
              <a:t>does</a:t>
            </a:r>
            <a:r>
              <a:rPr lang="en-US" dirty="0"/>
              <a:t> (dynamic biometrics)</a:t>
            </a:r>
          </a:p>
          <a:p>
            <a:pPr lvl="1"/>
            <a:endParaRPr lang="en-US" b="1" i="1"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Access Control</a:t>
            </a:r>
          </a:p>
        </p:txBody>
      </p:sp>
      <p:sp>
        <p:nvSpPr>
          <p:cNvPr id="58371" name="Content Placeholder 2"/>
          <p:cNvSpPr>
            <a:spLocks noGrp="1"/>
          </p:cNvSpPr>
          <p:nvPr>
            <p:ph idx="1"/>
          </p:nvPr>
        </p:nvSpPr>
        <p:spPr/>
        <p:txBody>
          <a:bodyPr/>
          <a:lstStyle/>
          <a:p>
            <a:r>
              <a:rPr lang="en-US" dirty="0"/>
              <a:t>A policy governing access to resources</a:t>
            </a:r>
          </a:p>
          <a:p>
            <a:r>
              <a:rPr lang="en-NZ" dirty="0"/>
              <a:t>A security administrator maintains an authorization database</a:t>
            </a:r>
          </a:p>
          <a:p>
            <a:pPr lvl="1"/>
            <a:r>
              <a:rPr lang="en-NZ" dirty="0"/>
              <a:t>The access control function consults this to determine whether to grant access.</a:t>
            </a:r>
          </a:p>
          <a:p>
            <a:r>
              <a:rPr lang="en-NZ" dirty="0"/>
              <a:t>An auditing function monitors and keeps a record of user accesses to system resources.</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The OS Manages</a:t>
            </a:r>
            <a:br>
              <a:rPr lang="en-US" dirty="0"/>
            </a:br>
            <a:r>
              <a:rPr lang="en-US" dirty="0"/>
              <a:t> Execution of Applications</a:t>
            </a:r>
          </a:p>
        </p:txBody>
      </p:sp>
      <p:sp>
        <p:nvSpPr>
          <p:cNvPr id="8195" name="Content Placeholder 2"/>
          <p:cNvSpPr>
            <a:spLocks noGrp="1"/>
          </p:cNvSpPr>
          <p:nvPr>
            <p:ph idx="1"/>
          </p:nvPr>
        </p:nvSpPr>
        <p:spPr/>
        <p:txBody>
          <a:bodyPr/>
          <a:lstStyle/>
          <a:p>
            <a:r>
              <a:rPr lang="en-US" dirty="0"/>
              <a:t>Resources are made available to multiple applications</a:t>
            </a:r>
          </a:p>
          <a:p>
            <a:r>
              <a:rPr lang="en-US" dirty="0"/>
              <a:t>The processor is switched among multiple application</a:t>
            </a:r>
          </a:p>
          <a:p>
            <a:r>
              <a:rPr lang="en-US" dirty="0"/>
              <a:t>The processor and I/O devices can be used efficiently</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Firewalls</a:t>
            </a:r>
          </a:p>
        </p:txBody>
      </p:sp>
      <p:sp>
        <p:nvSpPr>
          <p:cNvPr id="58371" name="Content Placeholder 2"/>
          <p:cNvSpPr>
            <a:spLocks noGrp="1"/>
          </p:cNvSpPr>
          <p:nvPr>
            <p:ph idx="1"/>
          </p:nvPr>
        </p:nvSpPr>
        <p:spPr/>
        <p:txBody>
          <a:bodyPr/>
          <a:lstStyle/>
          <a:p>
            <a:r>
              <a:rPr lang="en-NZ" dirty="0"/>
              <a:t>Traditionally, a firewall is a dedicated computer that:</a:t>
            </a:r>
          </a:p>
          <a:p>
            <a:pPr lvl="1"/>
            <a:r>
              <a:rPr lang="en-NZ" dirty="0"/>
              <a:t>interfaces with computers outside a network </a:t>
            </a:r>
          </a:p>
          <a:p>
            <a:pPr lvl="1"/>
            <a:r>
              <a:rPr lang="en-NZ" dirty="0"/>
              <a:t>has special security precautions built into it to protect sensitive files on computers within the network. </a:t>
            </a:r>
          </a:p>
          <a:p>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solidFill>
                  <a:schemeClr val="accent1">
                    <a:lumMod val="75000"/>
                  </a:schemeClr>
                </a:solidFill>
              </a:rPr>
              <a:t>Discuss process management in UNIX SVR4.</a:t>
            </a:r>
          </a:p>
        </p:txBody>
      </p:sp>
      <p:cxnSp>
        <p:nvCxnSpPr>
          <p:cNvPr id="5" name="Straight Arrow Connector 4"/>
          <p:cNvCxnSpPr/>
          <p:nvPr/>
        </p:nvCxnSpPr>
        <p:spPr>
          <a:xfrm>
            <a:off x="304800" y="53340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Unix SVR4</a:t>
            </a:r>
            <a:br>
              <a:rPr lang="en-NZ" dirty="0"/>
            </a:br>
            <a:r>
              <a:rPr lang="en-NZ" sz="2800" dirty="0"/>
              <a:t>System V Release 4</a:t>
            </a:r>
            <a:endParaRPr lang="en-NZ" dirty="0"/>
          </a:p>
        </p:txBody>
      </p:sp>
      <p:sp>
        <p:nvSpPr>
          <p:cNvPr id="3" name="Content Placeholder 2"/>
          <p:cNvSpPr>
            <a:spLocks noGrp="1"/>
          </p:cNvSpPr>
          <p:nvPr>
            <p:ph idx="1"/>
          </p:nvPr>
        </p:nvSpPr>
        <p:spPr>
          <a:xfrm>
            <a:off x="457200" y="1600200"/>
            <a:ext cx="8686800" cy="5257800"/>
          </a:xfrm>
        </p:spPr>
        <p:txBody>
          <a:bodyPr/>
          <a:lstStyle/>
          <a:p>
            <a:r>
              <a:rPr lang="en-NZ" dirty="0"/>
              <a:t>Uses the model of fig3.15b where most of the OS executes in the user process</a:t>
            </a:r>
          </a:p>
          <a:p>
            <a:r>
              <a:rPr lang="en-NZ" dirty="0"/>
              <a:t>System Processes - Kernel mode only</a:t>
            </a:r>
          </a:p>
          <a:p>
            <a:r>
              <a:rPr lang="en-NZ" dirty="0"/>
              <a:t>User Processes</a:t>
            </a:r>
          </a:p>
          <a:p>
            <a:pPr lvl="1"/>
            <a:r>
              <a:rPr lang="en-NZ" dirty="0"/>
              <a:t> User mode to execute user programs and utilities</a:t>
            </a:r>
          </a:p>
          <a:p>
            <a:pPr lvl="1"/>
            <a:r>
              <a:rPr lang="en-NZ" dirty="0"/>
              <a:t>Kernel mode to execute instructions that belong to the kernel.</a:t>
            </a:r>
          </a:p>
          <a:p>
            <a:pPr lvl="1"/>
            <a:endParaRPr lang="en-NZ" dirty="0"/>
          </a:p>
          <a:p>
            <a:pPr lvl="1"/>
            <a:endParaRPr lang="en-NZ" dirty="0"/>
          </a:p>
          <a:p>
            <a:endParaRPr lang="en-NZ" dirty="0"/>
          </a:p>
        </p:txBody>
      </p:sp>
      <p:pic>
        <p:nvPicPr>
          <p:cNvPr id="4" name="Picture 2"/>
          <p:cNvPicPr>
            <a:picLocks noChangeAspect="1" noChangeArrowheads="1"/>
          </p:cNvPicPr>
          <p:nvPr/>
        </p:nvPicPr>
        <p:blipFill>
          <a:blip r:embed="rId3"/>
          <a:srcRect/>
          <a:stretch>
            <a:fillRect/>
          </a:stretch>
        </p:blipFill>
        <p:spPr bwMode="auto">
          <a:xfrm>
            <a:off x="6248400" y="5336476"/>
            <a:ext cx="2895600" cy="1521523"/>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a:t>UNIX Process State Transition Diagram</a:t>
            </a:r>
          </a:p>
        </p:txBody>
      </p:sp>
      <p:pic>
        <p:nvPicPr>
          <p:cNvPr id="60419" name="Content Placeholder 3" descr="Fig03_17.gif"/>
          <p:cNvPicPr>
            <a:picLocks noGrp="1" noChangeAspect="1"/>
          </p:cNvPicPr>
          <p:nvPr>
            <p:ph idx="1"/>
          </p:nvPr>
        </p:nvPicPr>
        <p:blipFill>
          <a:blip r:embed="rId3"/>
          <a:srcRect/>
          <a:stretch>
            <a:fillRect/>
          </a:stretch>
        </p:blipFill>
        <p:spPr>
          <a:xfrm>
            <a:off x="1111421" y="1600200"/>
            <a:ext cx="6541917" cy="5257800"/>
          </a:xfr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Unix Process</a:t>
            </a:r>
          </a:p>
        </p:txBody>
      </p:sp>
      <p:sp>
        <p:nvSpPr>
          <p:cNvPr id="3" name="Content Placeholder 2"/>
          <p:cNvSpPr>
            <a:spLocks noGrp="1"/>
          </p:cNvSpPr>
          <p:nvPr>
            <p:ph idx="1"/>
          </p:nvPr>
        </p:nvSpPr>
        <p:spPr/>
        <p:txBody>
          <a:bodyPr/>
          <a:lstStyle/>
          <a:p>
            <a:r>
              <a:rPr lang="en-NZ" dirty="0"/>
              <a:t>A process in UNIX is a set of data structures that provide the OS with all of the information necessary to manage and dispatch processes. </a:t>
            </a:r>
          </a:p>
          <a:p>
            <a:r>
              <a:rPr lang="en-NZ" dirty="0"/>
              <a:t>See Table 3.10 which organizes the elements into three parts:</a:t>
            </a:r>
          </a:p>
          <a:p>
            <a:pPr lvl="1"/>
            <a:r>
              <a:rPr lang="en-NZ" dirty="0"/>
              <a:t>user-level context, </a:t>
            </a:r>
          </a:p>
          <a:p>
            <a:pPr lvl="1"/>
            <a:r>
              <a:rPr lang="en-NZ" dirty="0"/>
              <a:t>register context, and </a:t>
            </a:r>
          </a:p>
          <a:p>
            <a:pPr lvl="1"/>
            <a:r>
              <a:rPr lang="en-NZ" dirty="0"/>
              <a:t>system-level context.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Process creation is by means of the kernel system call,fork( ).</a:t>
            </a:r>
          </a:p>
          <a:p>
            <a:r>
              <a:rPr lang="en-NZ" dirty="0"/>
              <a:t>This causes the OS, in Kernel Mode, to:</a:t>
            </a:r>
          </a:p>
          <a:p>
            <a:pPr marL="914400" lvl="1" indent="-514350">
              <a:buFont typeface="+mj-lt"/>
              <a:buAutoNum type="arabicPeriod"/>
            </a:pPr>
            <a:r>
              <a:rPr lang="en-NZ" dirty="0"/>
              <a:t>Allocate a slot in the process table for the new process.</a:t>
            </a:r>
          </a:p>
          <a:p>
            <a:pPr marL="914400" lvl="1" indent="-514350">
              <a:buFont typeface="+mj-lt"/>
              <a:buAutoNum type="arabicPeriod"/>
            </a:pPr>
            <a:r>
              <a:rPr lang="en-NZ" dirty="0"/>
              <a:t>Assign a unique process ID to the child process.</a:t>
            </a:r>
          </a:p>
          <a:p>
            <a:pPr marL="914400" lvl="1" indent="-514350">
              <a:buFont typeface="+mj-lt"/>
              <a:buAutoNum type="arabicPeriod"/>
            </a:pPr>
            <a:r>
              <a:rPr lang="en-NZ" dirty="0"/>
              <a:t>Copy of process image of the parent, with the exception of any shared memory.</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 </a:t>
            </a:r>
            <a:br>
              <a:rPr lang="en-NZ" dirty="0"/>
            </a:br>
            <a:r>
              <a:rPr lang="en-NZ" dirty="0"/>
              <a:t>cont…</a:t>
            </a:r>
          </a:p>
        </p:txBody>
      </p:sp>
      <p:sp>
        <p:nvSpPr>
          <p:cNvPr id="3" name="Content Placeholder 2"/>
          <p:cNvSpPr>
            <a:spLocks noGrp="1"/>
          </p:cNvSpPr>
          <p:nvPr>
            <p:ph idx="1"/>
          </p:nvPr>
        </p:nvSpPr>
        <p:spPr/>
        <p:txBody>
          <a:bodyPr/>
          <a:lstStyle/>
          <a:p>
            <a:pPr marL="971550" lvl="1" indent="-514350">
              <a:buFont typeface="+mj-lt"/>
              <a:buAutoNum type="arabicPeriod" startAt="4"/>
            </a:pPr>
            <a:r>
              <a:rPr lang="en-NZ" dirty="0"/>
              <a:t>Increment the  counters for any files owned by the parent, to reflect that an additional process now also owns those files.</a:t>
            </a:r>
          </a:p>
          <a:p>
            <a:pPr marL="971550" lvl="1" indent="-514350">
              <a:buFont typeface="+mj-lt"/>
              <a:buAutoNum type="arabicPeriod" startAt="4"/>
            </a:pPr>
            <a:r>
              <a:rPr lang="en-NZ" dirty="0"/>
              <a:t>Assign the child process to the Ready to Run state.</a:t>
            </a:r>
          </a:p>
          <a:p>
            <a:pPr marL="971550" lvl="1" indent="-514350">
              <a:buFont typeface="+mj-lt"/>
              <a:buAutoNum type="arabicPeriod" startAt="4"/>
            </a:pPr>
            <a:r>
              <a:rPr lang="en-NZ" dirty="0"/>
              <a:t>Returns the ID number of the child to the parent process, and a 0 value to the child process.</a:t>
            </a:r>
          </a:p>
          <a:p>
            <a:pPr marL="971550" lvl="1" indent="-514350">
              <a:buFont typeface="+mj-lt"/>
              <a:buAutoNum type="arabicPeriod" startAt="4"/>
            </a:pPr>
            <a:endParaRPr lang="en-NZ" dirty="0"/>
          </a:p>
          <a:p>
            <a:pPr marL="971550" lvl="1" indent="-514350">
              <a:buFont typeface="+mj-lt"/>
              <a:buAutoNum type="arabicPeriod" startAt="4"/>
            </a:pPr>
            <a:endParaRPr lang="en-NZ"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After Creation</a:t>
            </a:r>
          </a:p>
        </p:txBody>
      </p:sp>
      <p:sp>
        <p:nvSpPr>
          <p:cNvPr id="3" name="Content Placeholder 2"/>
          <p:cNvSpPr>
            <a:spLocks noGrp="1"/>
          </p:cNvSpPr>
          <p:nvPr>
            <p:ph idx="1"/>
          </p:nvPr>
        </p:nvSpPr>
        <p:spPr/>
        <p:txBody>
          <a:bodyPr/>
          <a:lstStyle/>
          <a:p>
            <a:r>
              <a:rPr lang="en-NZ" dirty="0"/>
              <a:t>After creating the process the Kernel can do one of the following, as part of the dispatcher routine:</a:t>
            </a:r>
          </a:p>
          <a:p>
            <a:pPr lvl="1"/>
            <a:r>
              <a:rPr lang="en-NZ" dirty="0"/>
              <a:t>Stay in the parent process. </a:t>
            </a:r>
          </a:p>
          <a:p>
            <a:pPr lvl="1"/>
            <a:r>
              <a:rPr lang="en-NZ" dirty="0"/>
              <a:t>Transfer control to the child process</a:t>
            </a:r>
          </a:p>
          <a:p>
            <a:pPr lvl="1"/>
            <a:r>
              <a:rPr lang="en-NZ" dirty="0"/>
              <a:t>Transfer control to another process.</a:t>
            </a:r>
          </a:p>
          <a:p>
            <a:pPr lvl="1"/>
            <a:endParaRPr lang="en-NZ" dirty="0"/>
          </a:p>
          <a:p>
            <a:pPr lvl="1"/>
            <a:endParaRPr lang="en-NZ" dirty="0"/>
          </a:p>
          <a:p>
            <a:endParaRPr lang="en-NZ"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What is a </a:t>
            </a:r>
            <a:r>
              <a:rPr lang="en-US" i="1" dirty="0"/>
              <a:t>“process”</a:t>
            </a:r>
            <a:r>
              <a:rPr lang="en-US" dirty="0"/>
              <a:t>?</a:t>
            </a:r>
            <a:endParaRPr lang="en-US" i="1" dirty="0"/>
          </a:p>
        </p:txBody>
      </p:sp>
      <p:sp>
        <p:nvSpPr>
          <p:cNvPr id="9219" name="Content Placeholder 2"/>
          <p:cNvSpPr>
            <a:spLocks noGrp="1"/>
          </p:cNvSpPr>
          <p:nvPr>
            <p:ph idx="1"/>
          </p:nvPr>
        </p:nvSpPr>
        <p:spPr/>
        <p:txBody>
          <a:bodyPr/>
          <a:lstStyle/>
          <a:p>
            <a:pPr>
              <a:lnSpc>
                <a:spcPct val="90000"/>
              </a:lnSpc>
            </a:pPr>
            <a:r>
              <a:rPr lang="en-US" i="1" dirty="0"/>
              <a:t>A program in execution</a:t>
            </a:r>
          </a:p>
          <a:p>
            <a:pPr>
              <a:lnSpc>
                <a:spcPct val="90000"/>
              </a:lnSpc>
            </a:pPr>
            <a:r>
              <a:rPr lang="en-US" dirty="0"/>
              <a:t>An instance of a program running on a computer</a:t>
            </a:r>
          </a:p>
          <a:p>
            <a:pPr>
              <a:lnSpc>
                <a:spcPct val="90000"/>
              </a:lnSpc>
            </a:pPr>
            <a:r>
              <a:rPr lang="en-US" dirty="0"/>
              <a:t>The entity that can be assigned to and executed on a processor</a:t>
            </a:r>
          </a:p>
          <a:p>
            <a:pPr>
              <a:lnSpc>
                <a:spcPct val="90000"/>
              </a:lnSpc>
            </a:pPr>
            <a:r>
              <a:rPr lang="en-US" dirty="0"/>
              <a:t>A unit of activity characterized by the execution of a sequence of instructions, a current state, and an associated set of system instructions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Process Elements</a:t>
            </a:r>
          </a:p>
        </p:txBody>
      </p:sp>
      <p:sp>
        <p:nvSpPr>
          <p:cNvPr id="10243" name="Content Placeholder 2"/>
          <p:cNvSpPr>
            <a:spLocks noGrp="1"/>
          </p:cNvSpPr>
          <p:nvPr>
            <p:ph idx="1"/>
          </p:nvPr>
        </p:nvSpPr>
        <p:spPr/>
        <p:txBody>
          <a:bodyPr/>
          <a:lstStyle/>
          <a:p>
            <a:pPr>
              <a:lnSpc>
                <a:spcPct val="90000"/>
              </a:lnSpc>
            </a:pPr>
            <a:r>
              <a:rPr lang="en-US" dirty="0"/>
              <a:t>A process is comprised of:</a:t>
            </a:r>
          </a:p>
          <a:p>
            <a:pPr lvl="1">
              <a:lnSpc>
                <a:spcPct val="90000"/>
              </a:lnSpc>
            </a:pPr>
            <a:r>
              <a:rPr lang="en-US" dirty="0"/>
              <a:t>Program code (possibly shared)</a:t>
            </a:r>
          </a:p>
          <a:p>
            <a:pPr lvl="1">
              <a:lnSpc>
                <a:spcPct val="90000"/>
              </a:lnSpc>
            </a:pPr>
            <a:r>
              <a:rPr lang="en-US" dirty="0"/>
              <a:t>A set of data</a:t>
            </a:r>
          </a:p>
          <a:p>
            <a:pPr lvl="1">
              <a:lnSpc>
                <a:spcPct val="90000"/>
              </a:lnSpc>
            </a:pPr>
            <a:r>
              <a:rPr lang="en-US" dirty="0"/>
              <a:t>A number of attributes describing the state of the process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Process Elements</a:t>
            </a:r>
          </a:p>
        </p:txBody>
      </p:sp>
      <p:sp>
        <p:nvSpPr>
          <p:cNvPr id="11267" name="Content Placeholder 2"/>
          <p:cNvSpPr>
            <a:spLocks noGrp="1"/>
          </p:cNvSpPr>
          <p:nvPr>
            <p:ph idx="1"/>
          </p:nvPr>
        </p:nvSpPr>
        <p:spPr/>
        <p:txBody>
          <a:bodyPr/>
          <a:lstStyle/>
          <a:p>
            <a:pPr>
              <a:lnSpc>
                <a:spcPct val="90000"/>
              </a:lnSpc>
            </a:pPr>
            <a:r>
              <a:rPr lang="en-US" dirty="0"/>
              <a:t>While the process is running it has a number of elements including</a:t>
            </a:r>
          </a:p>
          <a:p>
            <a:pPr lvl="1">
              <a:lnSpc>
                <a:spcPct val="90000"/>
              </a:lnSpc>
            </a:pPr>
            <a:r>
              <a:rPr lang="en-US" dirty="0"/>
              <a:t>Identifier</a:t>
            </a:r>
          </a:p>
          <a:p>
            <a:pPr lvl="1">
              <a:lnSpc>
                <a:spcPct val="90000"/>
              </a:lnSpc>
            </a:pPr>
            <a:r>
              <a:rPr lang="en-US" dirty="0"/>
              <a:t>State</a:t>
            </a:r>
          </a:p>
          <a:p>
            <a:pPr lvl="1">
              <a:lnSpc>
                <a:spcPct val="90000"/>
              </a:lnSpc>
            </a:pPr>
            <a:r>
              <a:rPr lang="en-US" dirty="0"/>
              <a:t>Priority</a:t>
            </a:r>
          </a:p>
          <a:p>
            <a:pPr lvl="1">
              <a:lnSpc>
                <a:spcPct val="90000"/>
              </a:lnSpc>
            </a:pPr>
            <a:r>
              <a:rPr lang="en-US" dirty="0"/>
              <a:t>Program counter</a:t>
            </a:r>
          </a:p>
          <a:p>
            <a:pPr lvl="1">
              <a:lnSpc>
                <a:spcPct val="90000"/>
              </a:lnSpc>
            </a:pPr>
            <a:r>
              <a:rPr lang="en-US" dirty="0"/>
              <a:t>Memory pointers</a:t>
            </a:r>
          </a:p>
          <a:p>
            <a:pPr lvl="1">
              <a:lnSpc>
                <a:spcPct val="90000"/>
              </a:lnSpc>
            </a:pPr>
            <a:r>
              <a:rPr lang="en-US" dirty="0"/>
              <a:t>Context data</a:t>
            </a:r>
          </a:p>
          <a:p>
            <a:pPr lvl="1">
              <a:lnSpc>
                <a:spcPct val="90000"/>
              </a:lnSpc>
            </a:pPr>
            <a:r>
              <a:rPr lang="en-US" dirty="0"/>
              <a:t>I/O status information</a:t>
            </a:r>
          </a:p>
          <a:p>
            <a:pPr lvl="1">
              <a:lnSpc>
                <a:spcPct val="90000"/>
              </a:lnSpc>
            </a:pPr>
            <a:r>
              <a:rPr lang="en-US" dirty="0"/>
              <a:t>Accounting information</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8399</Words>
  <Application>Microsoft Office PowerPoint</Application>
  <PresentationFormat>On-screen Show (4:3)</PresentationFormat>
  <Paragraphs>804</Paragraphs>
  <Slides>68</Slides>
  <Notes>65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68</vt:i4>
      </vt:variant>
    </vt:vector>
  </HeadingPairs>
  <TitlesOfParts>
    <vt:vector size="72" baseType="lpstr">
      <vt:lpstr>Arial</vt:lpstr>
      <vt:lpstr>Calibri</vt:lpstr>
      <vt:lpstr>Office Theme</vt:lpstr>
      <vt:lpstr>Custom Design</vt:lpstr>
      <vt:lpstr>Chapter 3 Process Description and Control</vt:lpstr>
      <vt:lpstr>Roadmap</vt:lpstr>
      <vt:lpstr>Requirements of an Operating System</vt:lpstr>
      <vt:lpstr>Concepts</vt:lpstr>
      <vt:lpstr>Concepts cont…</vt:lpstr>
      <vt:lpstr>The OS Manages  Execution of Applications</vt:lpstr>
      <vt:lpstr>What is a “process”?</vt:lpstr>
      <vt:lpstr>Process Elements</vt:lpstr>
      <vt:lpstr>Process Elements</vt:lpstr>
      <vt:lpstr>Process Control Block</vt:lpstr>
      <vt:lpstr>Trace of the Process</vt:lpstr>
      <vt:lpstr>Process Execution</vt:lpstr>
      <vt:lpstr>Trace from the  processes point of view:</vt:lpstr>
      <vt:lpstr>Trace from Processors  point of view</vt:lpstr>
      <vt:lpstr>Roadmap</vt:lpstr>
      <vt:lpstr>Two-State Process Model</vt:lpstr>
      <vt:lpstr>Queuing Diagram</vt:lpstr>
      <vt:lpstr>Process Birth and Death</vt:lpstr>
      <vt:lpstr>Process Creation</vt:lpstr>
      <vt:lpstr>Process Termination</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Tables</vt:lpstr>
      <vt:lpstr>Process Attributes</vt:lpstr>
      <vt:lpstr>Process Identification</vt:lpstr>
      <vt:lpstr>Processor State  Information</vt:lpstr>
      <vt:lpstr>Pentium II  EFLAGS Register</vt:lpstr>
      <vt:lpstr>Process Control Information</vt:lpstr>
      <vt:lpstr>Structure of Process  Images in Virtual Memory</vt:lpstr>
      <vt:lpstr>Role of the  Process Control Block</vt:lpstr>
      <vt:lpstr>Roadmap</vt:lpstr>
      <vt:lpstr>Modes of Execution</vt:lpstr>
      <vt:lpstr>Process Creation</vt:lpstr>
      <vt:lpstr>Switching Processes</vt:lpstr>
      <vt:lpstr>When to switch processes</vt:lpstr>
      <vt:lpstr>Change of  Process State …</vt:lpstr>
      <vt:lpstr>Change of  Process State cont…</vt:lpstr>
      <vt:lpstr>Is the OS a Process?</vt:lpstr>
      <vt:lpstr>Execution of the  Operating System</vt:lpstr>
      <vt:lpstr>Non-process Kernel</vt:lpstr>
      <vt:lpstr>Execution Within  User Processes</vt:lpstr>
      <vt:lpstr>Process-based  Operating System</vt:lpstr>
      <vt:lpstr>Security Issues</vt:lpstr>
      <vt:lpstr>System access threats</vt:lpstr>
      <vt:lpstr>Countermeasures:  Intrusion Detection</vt:lpstr>
      <vt:lpstr>Countermeasures:  Authentication</vt:lpstr>
      <vt:lpstr>Countermeasures:  Access Control</vt:lpstr>
      <vt:lpstr>Countermeasures:  Firewalls</vt:lpstr>
      <vt:lpstr>Roadmap</vt:lpstr>
      <vt:lpstr>Unix SVR4 System V Release 4</vt:lpstr>
      <vt:lpstr>UNIX Process State Transition Diagram</vt:lpstr>
      <vt:lpstr>UNIX Process States</vt:lpstr>
      <vt:lpstr>A Unix Process</vt:lpstr>
      <vt:lpstr>Process Creation</vt:lpstr>
      <vt:lpstr>Process Creation  cont…</vt:lpstr>
      <vt:lpstr>After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2008-04-03T13:44:07Z</dcterms:created>
  <dcterms:modified xsi:type="dcterms:W3CDTF">2022-02-25T03:08:54Z</dcterms:modified>
</cp:coreProperties>
</file>