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91"/>
  </p:notesMasterIdLst>
  <p:sldIdLst>
    <p:sldId id="256" r:id="rId3"/>
    <p:sldId id="316" r:id="rId4"/>
    <p:sldId id="317" r:id="rId5"/>
    <p:sldId id="257" r:id="rId6"/>
    <p:sldId id="258" r:id="rId7"/>
    <p:sldId id="259" r:id="rId8"/>
    <p:sldId id="318" r:id="rId9"/>
    <p:sldId id="260" r:id="rId10"/>
    <p:sldId id="262" r:id="rId11"/>
    <p:sldId id="263" r:id="rId12"/>
    <p:sldId id="319" r:id="rId13"/>
    <p:sldId id="264" r:id="rId14"/>
    <p:sldId id="320" r:id="rId15"/>
    <p:sldId id="321" r:id="rId16"/>
    <p:sldId id="322" r:id="rId17"/>
    <p:sldId id="268" r:id="rId18"/>
    <p:sldId id="269" r:id="rId19"/>
    <p:sldId id="270" r:id="rId20"/>
    <p:sldId id="271" r:id="rId21"/>
    <p:sldId id="273" r:id="rId22"/>
    <p:sldId id="274" r:id="rId23"/>
    <p:sldId id="275" r:id="rId24"/>
    <p:sldId id="324" r:id="rId25"/>
    <p:sldId id="276" r:id="rId26"/>
    <p:sldId id="277" r:id="rId27"/>
    <p:sldId id="325" r:id="rId28"/>
    <p:sldId id="278" r:id="rId29"/>
    <p:sldId id="327" r:id="rId30"/>
    <p:sldId id="326" r:id="rId31"/>
    <p:sldId id="328" r:id="rId32"/>
    <p:sldId id="279" r:id="rId33"/>
    <p:sldId id="280" r:id="rId34"/>
    <p:sldId id="329" r:id="rId35"/>
    <p:sldId id="330" r:id="rId36"/>
    <p:sldId id="281" r:id="rId37"/>
    <p:sldId id="331" r:id="rId38"/>
    <p:sldId id="283" r:id="rId39"/>
    <p:sldId id="285" r:id="rId40"/>
    <p:sldId id="286" r:id="rId41"/>
    <p:sldId id="332" r:id="rId42"/>
    <p:sldId id="333" r:id="rId43"/>
    <p:sldId id="287" r:id="rId44"/>
    <p:sldId id="335" r:id="rId45"/>
    <p:sldId id="334" r:id="rId46"/>
    <p:sldId id="336" r:id="rId47"/>
    <p:sldId id="291" r:id="rId48"/>
    <p:sldId id="292" r:id="rId49"/>
    <p:sldId id="293" r:id="rId50"/>
    <p:sldId id="294" r:id="rId51"/>
    <p:sldId id="295" r:id="rId52"/>
    <p:sldId id="296" r:id="rId53"/>
    <p:sldId id="338" r:id="rId54"/>
    <p:sldId id="339" r:id="rId55"/>
    <p:sldId id="337" r:id="rId56"/>
    <p:sldId id="340" r:id="rId57"/>
    <p:sldId id="299" r:id="rId58"/>
    <p:sldId id="300" r:id="rId59"/>
    <p:sldId id="301" r:id="rId60"/>
    <p:sldId id="302" r:id="rId61"/>
    <p:sldId id="303" r:id="rId62"/>
    <p:sldId id="304" r:id="rId63"/>
    <p:sldId id="305" r:id="rId64"/>
    <p:sldId id="306" r:id="rId65"/>
    <p:sldId id="341" r:id="rId66"/>
    <p:sldId id="307" r:id="rId67"/>
    <p:sldId id="308" r:id="rId68"/>
    <p:sldId id="310" r:id="rId69"/>
    <p:sldId id="311" r:id="rId70"/>
    <p:sldId id="312" r:id="rId71"/>
    <p:sldId id="342" r:id="rId72"/>
    <p:sldId id="352" r:id="rId73"/>
    <p:sldId id="344" r:id="rId74"/>
    <p:sldId id="345" r:id="rId75"/>
    <p:sldId id="353" r:id="rId76"/>
    <p:sldId id="354" r:id="rId77"/>
    <p:sldId id="355" r:id="rId78"/>
    <p:sldId id="356" r:id="rId79"/>
    <p:sldId id="357" r:id="rId80"/>
    <p:sldId id="346" r:id="rId81"/>
    <p:sldId id="347" r:id="rId82"/>
    <p:sldId id="349" r:id="rId83"/>
    <p:sldId id="358" r:id="rId84"/>
    <p:sldId id="359" r:id="rId85"/>
    <p:sldId id="351" r:id="rId86"/>
    <p:sldId id="350" r:id="rId87"/>
    <p:sldId id="360" r:id="rId88"/>
    <p:sldId id="361" r:id="rId89"/>
    <p:sldId id="362" r:id="rId9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438" autoAdjust="0"/>
  </p:normalViewPr>
  <p:slideViewPr>
    <p:cSldViewPr>
      <p:cViewPr varScale="1">
        <p:scale>
          <a:sx n="63" d="100"/>
          <a:sy n="63" d="100"/>
        </p:scale>
        <p:origin x="2026" y="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1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tableStyles" Target="tableStyle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4/21/2022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These slides are intended to help a teacher develop a presentation.</a:t>
            </a:r>
            <a:r>
              <a:rPr lang="en-US" baseline="0" dirty="0"/>
              <a:t> This PowerPoint covers the entire chapter and includes too many slides for a single delivery. Professors are encouraged to adapt this presentation in ways which are best suited for their students and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printer requires a relatively simple control interface</a:t>
            </a:r>
            <a:r>
              <a:rPr lang="en-NZ" baseline="0" dirty="0"/>
              <a:t> while a</a:t>
            </a:r>
            <a:r>
              <a:rPr lang="en-NZ" dirty="0"/>
              <a:t> disk is much more complex.</a:t>
            </a:r>
          </a:p>
          <a:p>
            <a:endParaRPr lang="en-NZ" dirty="0"/>
          </a:p>
          <a:p>
            <a:r>
              <a:rPr lang="en-NZ" dirty="0"/>
              <a:t>This complexity is filtered to some extent by the complexity of the I/O module that controls the device.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Data may be transferred as a stream of bytes or characters (e.g., terminal I/O) or in larger blocks (e.g., disk I/O).</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Different data encoding schemes are used by different devices, including differences in character code and parity conventions.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nature of errors, the way in which they are reported, their consequences, and the available range of responses differ widely from one device to another.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dirty="0"/>
              <a:t>From section 1.7</a:t>
            </a:r>
          </a:p>
          <a:p>
            <a:endParaRPr lang="en-NZ" dirty="0"/>
          </a:p>
          <a:p>
            <a:r>
              <a:rPr lang="en-NZ" b="1" dirty="0"/>
              <a:t>Programmed I/O</a:t>
            </a:r>
            <a:r>
              <a:rPr lang="en-NZ" dirty="0"/>
              <a:t>: </a:t>
            </a:r>
          </a:p>
          <a:p>
            <a:pPr lvl="1">
              <a:buFont typeface="Arial" pitchFamily="34" charset="0"/>
              <a:buChar char="•"/>
            </a:pPr>
            <a:r>
              <a:rPr lang="en-NZ" dirty="0"/>
              <a:t> Processor issues an I/O command, on behalf of a process, to an I/O module; </a:t>
            </a:r>
          </a:p>
          <a:p>
            <a:pPr lvl="1">
              <a:buFont typeface="Arial" pitchFamily="34" charset="0"/>
              <a:buChar char="•"/>
            </a:pPr>
            <a:r>
              <a:rPr lang="en-NZ" dirty="0"/>
              <a:t> that process then busy waits for the operation to be completed before proceeding.</a:t>
            </a:r>
          </a:p>
          <a:p>
            <a:pPr lvl="0">
              <a:buFont typeface="Arial" pitchFamily="34" charset="0"/>
              <a:buNone/>
            </a:pPr>
            <a:endParaRPr lang="en-NZ" dirty="0"/>
          </a:p>
          <a:p>
            <a:pPr lvl="0">
              <a:buFont typeface="Arial" pitchFamily="34" charset="0"/>
              <a:buNone/>
            </a:pPr>
            <a:r>
              <a:rPr lang="en-NZ" b="1" dirty="0"/>
              <a:t>Interrupt-driven I/O</a:t>
            </a:r>
            <a:r>
              <a:rPr lang="en-NZ" dirty="0"/>
              <a:t>:</a:t>
            </a:r>
          </a:p>
          <a:p>
            <a:pPr lvl="1">
              <a:buFont typeface="Arial" pitchFamily="34" charset="0"/>
              <a:buChar char="•"/>
            </a:pPr>
            <a:r>
              <a:rPr lang="en-NZ" dirty="0"/>
              <a:t> Processor issues an I/O command on behalf of a process.</a:t>
            </a:r>
          </a:p>
          <a:p>
            <a:pPr lvl="1">
              <a:buFont typeface="Arial" pitchFamily="34" charset="0"/>
              <a:buChar char="•"/>
            </a:pPr>
            <a:r>
              <a:rPr lang="en-NZ" dirty="0"/>
              <a:t> </a:t>
            </a:r>
            <a:r>
              <a:rPr lang="en-NZ" b="1" i="1" dirty="0"/>
              <a:t>If</a:t>
            </a:r>
            <a:r>
              <a:rPr lang="en-NZ" dirty="0"/>
              <a:t> the I/O instruction from the process is </a:t>
            </a:r>
            <a:r>
              <a:rPr lang="en-NZ" b="1" i="1" dirty="0"/>
              <a:t>nonblocking</a:t>
            </a:r>
            <a:r>
              <a:rPr lang="en-NZ" dirty="0"/>
              <a:t>, then the processor continues to execute instructions from the process that issued the I/O command. </a:t>
            </a:r>
          </a:p>
          <a:p>
            <a:pPr lvl="1">
              <a:buFont typeface="Arial" pitchFamily="34" charset="0"/>
              <a:buChar char="•"/>
            </a:pPr>
            <a:r>
              <a:rPr lang="en-NZ" dirty="0"/>
              <a:t> </a:t>
            </a:r>
            <a:r>
              <a:rPr lang="en-NZ" b="1" i="1" dirty="0"/>
              <a:t>If </a:t>
            </a:r>
            <a:r>
              <a:rPr lang="en-NZ" dirty="0"/>
              <a:t>the I/O instruction is </a:t>
            </a:r>
            <a:r>
              <a:rPr lang="en-NZ" b="1" i="1" dirty="0"/>
              <a:t>blocking</a:t>
            </a:r>
            <a:r>
              <a:rPr lang="en-NZ" dirty="0"/>
              <a:t>, then the next instruction that the processor executes is from the OS, which will put the current process in a blocked state and schedule another process.</a:t>
            </a:r>
          </a:p>
          <a:p>
            <a:pPr lvl="1">
              <a:buFont typeface="Arial" pitchFamily="34" charset="0"/>
              <a:buNone/>
            </a:pPr>
            <a:endParaRPr lang="en-NZ" dirty="0"/>
          </a:p>
          <a:p>
            <a:pPr lvl="0">
              <a:buFont typeface="Arial" pitchFamily="34" charset="0"/>
              <a:buNone/>
            </a:pPr>
            <a:r>
              <a:rPr lang="en-NZ" b="1" dirty="0"/>
              <a:t>Direct memory access (DMA): </a:t>
            </a:r>
          </a:p>
          <a:p>
            <a:pPr lvl="1">
              <a:buFont typeface="Arial" pitchFamily="34" charset="0"/>
              <a:buChar char="•"/>
            </a:pPr>
            <a:r>
              <a:rPr lang="en-NZ" b="1" dirty="0"/>
              <a:t> </a:t>
            </a:r>
            <a:r>
              <a:rPr lang="en-NZ" dirty="0"/>
              <a:t>A DMA module controls the exchange of data between main memory and an I/O module. </a:t>
            </a:r>
          </a:p>
          <a:p>
            <a:pPr lvl="1">
              <a:buFont typeface="Arial" pitchFamily="34" charset="0"/>
              <a:buChar char="•"/>
            </a:pPr>
            <a:r>
              <a:rPr lang="en-NZ" dirty="0"/>
              <a:t> The processor sends a request for the transfer of a block of data to the DMA module and is interrupted only after the entire block has been transferred.</a:t>
            </a:r>
          </a:p>
          <a:p>
            <a:pPr lvl="1">
              <a:buFont typeface="Arial" pitchFamily="34" charset="0"/>
              <a:buChar char="•"/>
            </a:pPr>
            <a:endParaRPr lang="en-NZ" dirty="0"/>
          </a:p>
          <a:p>
            <a:pPr lvl="0">
              <a:buFont typeface="Arial" pitchFamily="34" charset="0"/>
              <a:buNone/>
            </a:pPr>
            <a:r>
              <a:rPr lang="en-NZ" dirty="0"/>
              <a:t>Table 11.1 indicates the relationship among these three techniques.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dirty="0"/>
              <a:t>The processor directly controls a peripheral device. </a:t>
            </a:r>
          </a:p>
          <a:p>
            <a:pPr marL="685800" lvl="1" indent="-228600">
              <a:buFont typeface="Arial" pitchFamily="34" charset="0"/>
              <a:buChar char="•"/>
            </a:pPr>
            <a:r>
              <a:rPr lang="en-NZ" dirty="0"/>
              <a:t>This is seen in simple microprocessor-controlled devices.</a:t>
            </a:r>
          </a:p>
          <a:p>
            <a:pPr marL="685800" lvl="1" indent="-228600">
              <a:buFont typeface="Arial" pitchFamily="34" charset="0"/>
              <a:buChar char="•"/>
            </a:pPr>
            <a:endParaRPr lang="en-NZ" dirty="0"/>
          </a:p>
          <a:p>
            <a:pPr marL="228600" indent="-228600">
              <a:buAutoNum type="arabicPeriod" startAt="2"/>
            </a:pPr>
            <a:r>
              <a:rPr lang="en-NZ" dirty="0"/>
              <a:t>A controller or I/O module is added.</a:t>
            </a:r>
          </a:p>
          <a:p>
            <a:pPr marL="685800" lvl="1" indent="-228600">
              <a:buFont typeface="Arial" pitchFamily="34" charset="0"/>
              <a:buChar char="•"/>
            </a:pPr>
            <a:r>
              <a:rPr lang="en-NZ" dirty="0"/>
              <a:t>The processor uses programmed I/O without interrupts.</a:t>
            </a:r>
          </a:p>
          <a:p>
            <a:pPr marL="685800" lvl="1" indent="-228600">
              <a:buFont typeface="Arial" pitchFamily="34" charset="0"/>
              <a:buChar char="•"/>
            </a:pPr>
            <a:r>
              <a:rPr lang="en-NZ" dirty="0"/>
              <a:t> With this step, the processor becomes somewhat divorced from the specific details of external device interfaces.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3. Now interrupts are employed.</a:t>
            </a:r>
          </a:p>
          <a:p>
            <a:pPr lvl="1">
              <a:buFont typeface="Arial" pitchFamily="34" charset="0"/>
              <a:buChar char="•"/>
            </a:pPr>
            <a:r>
              <a:rPr lang="en-NZ" dirty="0"/>
              <a:t> The processor need not spend time waiting for an I/O operation to be performed, thus increasing efficiency.</a:t>
            </a:r>
          </a:p>
          <a:p>
            <a:pPr lvl="1">
              <a:buFont typeface="Arial" pitchFamily="34" charset="0"/>
              <a:buChar char="•"/>
            </a:pPr>
            <a:endParaRPr lang="en-NZ" dirty="0"/>
          </a:p>
          <a:p>
            <a:r>
              <a:rPr lang="en-NZ" dirty="0"/>
              <a:t>4. The I/O module is given direct control of memory via DMA. </a:t>
            </a:r>
          </a:p>
          <a:p>
            <a:pPr lvl="1">
              <a:buFont typeface="Arial" pitchFamily="34" charset="0"/>
              <a:buChar char="•"/>
            </a:pPr>
            <a:r>
              <a:rPr lang="en-NZ" dirty="0"/>
              <a:t> It can now move a block of data to or from memory without involving the processor, except at the beginning and end of the transfer.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5. I/O module is enhanced to become a separate processor, with a specialized instruction set tailored for I/O.</a:t>
            </a:r>
          </a:p>
          <a:p>
            <a:pPr lvl="1">
              <a:buFont typeface="Arial" pitchFamily="34" charset="0"/>
              <a:buChar char="•"/>
            </a:pPr>
            <a:r>
              <a:rPr lang="en-NZ" dirty="0"/>
              <a:t> CPU directs the I/O processor to execute an I/O program in main memory.</a:t>
            </a:r>
          </a:p>
          <a:p>
            <a:pPr lvl="1">
              <a:buFont typeface="Arial" pitchFamily="34" charset="0"/>
              <a:buChar char="•"/>
            </a:pPr>
            <a:r>
              <a:rPr lang="en-NZ" dirty="0"/>
              <a:t> The I/O processor fetches and executes these instructions without processor intervention. </a:t>
            </a:r>
          </a:p>
          <a:p>
            <a:pPr lvl="1">
              <a:buFont typeface="Arial" pitchFamily="34" charset="0"/>
              <a:buChar char="•"/>
            </a:pPr>
            <a:r>
              <a:rPr lang="en-NZ" dirty="0"/>
              <a:t> Allowing the processor to specify a sequence of I/O activities and to be interrupted only when the entire sequence has been performed.</a:t>
            </a:r>
          </a:p>
          <a:p>
            <a:pPr lvl="1">
              <a:buFont typeface="Arial" pitchFamily="34" charset="0"/>
              <a:buChar char="•"/>
            </a:pPr>
            <a:endParaRPr lang="en-NZ" dirty="0"/>
          </a:p>
          <a:p>
            <a:r>
              <a:rPr lang="en-NZ" dirty="0"/>
              <a:t>6. The I/O module has a local memory of its own and is, in fact, a computer in its own right.</a:t>
            </a:r>
          </a:p>
          <a:p>
            <a:pPr lvl="1">
              <a:buFont typeface="Arial" pitchFamily="34" charset="0"/>
              <a:buChar char="•"/>
            </a:pPr>
            <a:r>
              <a:rPr lang="en-NZ" dirty="0"/>
              <a:t> A large set of I/O devices can be controlled, with minimal processor involvement.</a:t>
            </a:r>
          </a:p>
          <a:p>
            <a:pPr lvl="1">
              <a:buFont typeface="Arial" pitchFamily="34" charset="0"/>
              <a:buChar char="•"/>
            </a:pPr>
            <a:r>
              <a:rPr lang="en-NZ" dirty="0"/>
              <a:t> Commonly used to control communications with interactive terminals. The I/O processor takes care of most of the tasks involved in controlling the terminals.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Beginning with a brief discussion of I/O devices and the organization of the I/O functions. </a:t>
            </a:r>
          </a:p>
          <a:p>
            <a:endParaRPr lang="en-NZ" dirty="0"/>
          </a:p>
          <a:p>
            <a:r>
              <a:rPr lang="en-NZ" dirty="0"/>
              <a:t>Next examine operating system design issues, including design objectives, and the way in which the I/O function can be structured.</a:t>
            </a:r>
          </a:p>
          <a:p>
            <a:endParaRPr lang="en-NZ" dirty="0"/>
          </a:p>
          <a:p>
            <a:r>
              <a:rPr lang="en-NZ" dirty="0"/>
              <a:t>Then I/O buffering is examined;</a:t>
            </a:r>
          </a:p>
          <a:p>
            <a:endParaRPr lang="en-NZ" dirty="0"/>
          </a:p>
          <a:p>
            <a:r>
              <a:rPr lang="en-NZ" dirty="0"/>
              <a:t>The next sections of the chapter are devoted to magnetic disk I/O. </a:t>
            </a:r>
          </a:p>
          <a:p>
            <a:pPr lvl="1">
              <a:buFont typeface="Arial" pitchFamily="34" charset="0"/>
              <a:buChar char="•"/>
            </a:pPr>
            <a:r>
              <a:rPr lang="en-NZ" dirty="0"/>
              <a:t> We begin by developing a model of disk I/O performance and then examine several techniques that can be used to enhance performance.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DMA mechanism can be configured in a variety of ways. </a:t>
            </a:r>
          </a:p>
          <a:p>
            <a:br>
              <a:rPr lang="en-NZ" dirty="0"/>
            </a:br>
            <a:r>
              <a:rPr lang="en-NZ" dirty="0"/>
              <a:t>Some possibilities are shown here In the first example, all modules share the same system bus.</a:t>
            </a:r>
          </a:p>
          <a:p>
            <a:pPr lvl="1">
              <a:buFont typeface="Arial" pitchFamily="34" charset="0"/>
              <a:buChar char="•"/>
            </a:pPr>
            <a:r>
              <a:rPr lang="en-NZ" dirty="0"/>
              <a:t> The DMA module, acting as a surrogate processor, uses programmed I/O to exchange data between memory and an I/O module through the DMA module. </a:t>
            </a:r>
          </a:p>
          <a:p>
            <a:pPr lvl="1">
              <a:buFont typeface="Arial" pitchFamily="34" charset="0"/>
              <a:buChar char="•"/>
            </a:pPr>
            <a:r>
              <a:rPr lang="en-NZ" dirty="0"/>
              <a:t> This is clearly inefficient: As with processor-controlled programmed I/O, each transfer of a word consumes two bus cycles (transfer request followed by transfer).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number of required bus cycles can be cut substantially by integrating the DMA and I/O functions.</a:t>
            </a:r>
          </a:p>
          <a:p>
            <a:endParaRPr lang="en-NZ" dirty="0"/>
          </a:p>
          <a:p>
            <a:r>
              <a:rPr lang="en-NZ" dirty="0"/>
              <a:t>This means that there is a path between the DMA module and one or more I/O modules that does not include the system bus.</a:t>
            </a:r>
          </a:p>
          <a:p>
            <a:endParaRPr lang="en-NZ" dirty="0"/>
          </a:p>
          <a:p>
            <a:r>
              <a:rPr lang="en-NZ" dirty="0"/>
              <a:t>The DMA logic may actually be a part of an I/O module, or it may be a separate module that controls one or more I/O modules.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concept can be taken one step further by connecting I/O modules to the DMA module using an I/O bus</a:t>
            </a:r>
          </a:p>
          <a:p>
            <a:endParaRPr lang="en-NZ" dirty="0"/>
          </a:p>
          <a:p>
            <a:r>
              <a:rPr lang="en-NZ" dirty="0"/>
              <a:t>This reduces the number of I/O interfaces in the DMA module to one and provides for an easily expandable configuration. </a:t>
            </a:r>
          </a:p>
          <a:p>
            <a:endParaRPr lang="en-NZ" dirty="0"/>
          </a:p>
          <a:p>
            <a:r>
              <a:rPr lang="en-NZ" dirty="0"/>
              <a:t>In all of these cases the system bus that the DMA module shares with the processor and main memory is used by the DMA module only to exchange data with memory and to exchange control signals with the processor. </a:t>
            </a:r>
          </a:p>
          <a:p>
            <a:endParaRPr lang="en-NZ" dirty="0"/>
          </a:p>
          <a:p>
            <a:r>
              <a:rPr lang="en-NZ" dirty="0"/>
              <a:t>The exchange of data between the DMA and I/O modules takes place off the system bus.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Efficiency is important because I/O operations often form a bottleneck in a computing system. </a:t>
            </a:r>
          </a:p>
          <a:p>
            <a:endParaRPr lang="en-NZ" dirty="0"/>
          </a:p>
          <a:p>
            <a:r>
              <a:rPr lang="en-NZ" dirty="0"/>
              <a:t>One way to tackle this problem is multiprogramming, which, as we have seen, allows some processes to be waiting on I/O operations while another process is executing. </a:t>
            </a:r>
          </a:p>
          <a:p>
            <a:pPr lvl="1">
              <a:buFont typeface="Arial" pitchFamily="34" charset="0"/>
              <a:buChar char="•"/>
            </a:pPr>
            <a:r>
              <a:rPr lang="en-NZ" dirty="0"/>
              <a:t> However, even with the vast size of main memory in today’s machines, often I/O is not keeping up with the activities of the processor. </a:t>
            </a:r>
          </a:p>
          <a:p>
            <a:pPr lvl="0">
              <a:buFont typeface="Arial" pitchFamily="34" charset="0"/>
              <a:buNone/>
            </a:pPr>
            <a:endParaRPr lang="en-NZ" dirty="0"/>
          </a:p>
          <a:p>
            <a:pPr lvl="0">
              <a:buFont typeface="Arial" pitchFamily="34" charset="0"/>
              <a:buNone/>
            </a:pPr>
            <a:r>
              <a:rPr lang="en-NZ" dirty="0"/>
              <a:t>Swapping is used to bring in additional ready processes to keep the processor busy, but this in itself is an I/O operation.</a:t>
            </a:r>
          </a:p>
          <a:p>
            <a:pPr lvl="1">
              <a:buFont typeface="Arial" pitchFamily="34" charset="0"/>
              <a:buChar char="•"/>
            </a:pPr>
            <a:r>
              <a:rPr lang="en-NZ" dirty="0"/>
              <a:t> Thus, a major effort in I/O design has been schemes for improving the efficiency of the I/O.</a:t>
            </a:r>
          </a:p>
          <a:p>
            <a:pPr lvl="1">
              <a:buFont typeface="Arial" pitchFamily="34" charset="0"/>
              <a:buChar char="•"/>
            </a:pPr>
            <a:r>
              <a:rPr lang="en-NZ" dirty="0"/>
              <a:t> The area that has received the most attention, because of its importance, is disk I/O.</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For simplicity and freedom from error, it is desirable to handle all devices in a uniform manner.</a:t>
            </a:r>
          </a:p>
          <a:p>
            <a:pPr lvl="1"/>
            <a:r>
              <a:rPr lang="en-NZ" dirty="0"/>
              <a:t>This applies both to the way in which processes </a:t>
            </a:r>
            <a:r>
              <a:rPr lang="en-NZ" b="1" dirty="0"/>
              <a:t>view </a:t>
            </a:r>
            <a:r>
              <a:rPr lang="en-NZ" dirty="0"/>
              <a:t>I/O devices and the way in which the operating system </a:t>
            </a:r>
            <a:r>
              <a:rPr lang="en-NZ" b="1" dirty="0"/>
              <a:t>manages </a:t>
            </a:r>
            <a:r>
              <a:rPr lang="en-NZ" dirty="0"/>
              <a:t>I/O devices and operations. </a:t>
            </a:r>
          </a:p>
          <a:p>
            <a:pPr lvl="1"/>
            <a:endParaRPr lang="en-NZ" dirty="0"/>
          </a:p>
          <a:p>
            <a:pPr lvl="0"/>
            <a:r>
              <a:rPr lang="en-NZ" dirty="0"/>
              <a:t>Because of the diversity of device characteristics, it is difficult in practice to achieve true generality.</a:t>
            </a:r>
          </a:p>
          <a:p>
            <a:pPr lvl="0"/>
            <a:endParaRPr lang="en-NZ" dirty="0"/>
          </a:p>
          <a:p>
            <a:r>
              <a:rPr lang="en-NZ" dirty="0"/>
              <a:t>What can be done is to use a hierarchical, modular approach to the design of the I/O function.</a:t>
            </a:r>
          </a:p>
          <a:p>
            <a:pPr lvl="1">
              <a:buFont typeface="Arial" pitchFamily="34" charset="0"/>
              <a:buChar char="•"/>
            </a:pPr>
            <a:r>
              <a:rPr lang="en-NZ" dirty="0"/>
              <a:t>T his hides most of the details of device I/O in lower-level routines so that user processes and upper levels of the operating system see devices in terms of general functions, such as read, write, open, close, lock, unlock.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hierarchical philosophy developed in Chapter 2 suggested that the functions of the operating system should be separated according to their complexity, their characteristic time scale, and their level of abstraction. </a:t>
            </a:r>
          </a:p>
          <a:p>
            <a:endParaRPr lang="en-NZ" dirty="0"/>
          </a:p>
          <a:p>
            <a:r>
              <a:rPr lang="en-NZ" dirty="0"/>
              <a:t>This approach leads to an organization of the operating system into a series of layers.</a:t>
            </a:r>
          </a:p>
          <a:p>
            <a:pPr lvl="1">
              <a:buFont typeface="Arial" pitchFamily="34" charset="0"/>
              <a:buChar char="•"/>
            </a:pPr>
            <a:r>
              <a:rPr lang="en-NZ" dirty="0"/>
              <a:t> Each layer performs a related subset of the functions required of the operating system. </a:t>
            </a:r>
          </a:p>
          <a:p>
            <a:pPr lvl="1">
              <a:buFont typeface="Arial" pitchFamily="34" charset="0"/>
              <a:buChar char="•"/>
            </a:pPr>
            <a:r>
              <a:rPr lang="en-NZ" dirty="0"/>
              <a:t> It relies on the next lower layer to perform more primitive functions and to conceal the details of those functions. </a:t>
            </a:r>
          </a:p>
          <a:p>
            <a:pPr lvl="1">
              <a:buFont typeface="Arial" pitchFamily="34" charset="0"/>
              <a:buChar char="•"/>
            </a:pPr>
            <a:r>
              <a:rPr lang="en-NZ" dirty="0"/>
              <a:t> It provides services to the next higher layer. </a:t>
            </a:r>
          </a:p>
          <a:p>
            <a:pPr lvl="1">
              <a:buFont typeface="Arial" pitchFamily="34" charset="0"/>
              <a:buChar char="•"/>
            </a:pPr>
            <a:r>
              <a:rPr lang="en-NZ" dirty="0"/>
              <a:t> Ideally, the layers should be defined so that changes in one layer do not require changes in other layers.</a:t>
            </a:r>
          </a:p>
          <a:p>
            <a:pPr lvl="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dirty="0"/>
              <a:t>Logical I/O:</a:t>
            </a:r>
            <a:r>
              <a:rPr lang="en-NZ" dirty="0"/>
              <a:t> </a:t>
            </a:r>
          </a:p>
          <a:p>
            <a:pPr lvl="1">
              <a:buFont typeface="Arial" pitchFamily="34" charset="0"/>
              <a:buChar char="•"/>
            </a:pPr>
            <a:r>
              <a:rPr lang="en-NZ" dirty="0"/>
              <a:t> Deals with the device as a logical resource and is not concerned with the details of actually controlling the device. </a:t>
            </a:r>
          </a:p>
          <a:p>
            <a:pPr lvl="1">
              <a:buFont typeface="Arial" pitchFamily="34" charset="0"/>
              <a:buChar char="•"/>
            </a:pPr>
            <a:r>
              <a:rPr lang="en-NZ" dirty="0"/>
              <a:t> Concerned with managing general I/O functions on behalf of user processes, allowing them to deal with the device in terms of a device identifier and simple commands such as open, close, read, write.</a:t>
            </a:r>
          </a:p>
          <a:p>
            <a:pPr lvl="1">
              <a:buFont typeface="Arial" pitchFamily="34" charset="0"/>
              <a:buChar char="•"/>
            </a:pPr>
            <a:endParaRPr lang="en-NZ" dirty="0"/>
          </a:p>
          <a:p>
            <a:r>
              <a:rPr lang="en-NZ" b="1" dirty="0"/>
              <a:t>Device I/O:</a:t>
            </a:r>
          </a:p>
          <a:p>
            <a:pPr lvl="1">
              <a:buFont typeface="Arial" pitchFamily="34" charset="0"/>
              <a:buChar char="•"/>
            </a:pPr>
            <a:r>
              <a:rPr lang="en-NZ" dirty="0"/>
              <a:t> The requested operations and data (buffered characters, records, etc.) are converted into appropriate sequences of I/O instructions, channel commands, and controller orders.</a:t>
            </a:r>
          </a:p>
          <a:p>
            <a:pPr lvl="1">
              <a:buFont typeface="Arial" pitchFamily="34" charset="0"/>
              <a:buChar char="•"/>
            </a:pPr>
            <a:r>
              <a:rPr lang="en-NZ" baseline="0" dirty="0"/>
              <a:t> </a:t>
            </a:r>
            <a:r>
              <a:rPr lang="en-NZ" dirty="0"/>
              <a:t>Buffering techniques may be used to improve utilization.</a:t>
            </a:r>
          </a:p>
          <a:p>
            <a:pPr lvl="1">
              <a:buFont typeface="Arial" pitchFamily="34" charset="0"/>
              <a:buChar char="•"/>
            </a:pPr>
            <a:endParaRPr lang="en-NZ" dirty="0"/>
          </a:p>
          <a:p>
            <a:r>
              <a:rPr lang="en-NZ" b="1" dirty="0"/>
              <a:t>Scheduling and control: </a:t>
            </a:r>
          </a:p>
          <a:p>
            <a:pPr lvl="1">
              <a:buFont typeface="Arial" pitchFamily="34" charset="0"/>
              <a:buChar char="•"/>
            </a:pPr>
            <a:r>
              <a:rPr lang="en-NZ" b="1" dirty="0"/>
              <a:t> </a:t>
            </a:r>
            <a:r>
              <a:rPr lang="en-NZ" dirty="0"/>
              <a:t>The actual queuing and scheduling of I/O operations occurs at this layer, as well as the control of the operations.</a:t>
            </a:r>
          </a:p>
          <a:p>
            <a:pPr lvl="1">
              <a:buFont typeface="Arial" pitchFamily="34" charset="0"/>
              <a:buChar char="•"/>
            </a:pPr>
            <a:r>
              <a:rPr lang="en-NZ" dirty="0"/>
              <a:t> Interrupts are handled at this layer and I/O status is collected and reported.</a:t>
            </a:r>
          </a:p>
          <a:p>
            <a:pPr lvl="1">
              <a:buFont typeface="Arial" pitchFamily="34" charset="0"/>
              <a:buChar char="•"/>
            </a:pPr>
            <a:r>
              <a:rPr lang="en-NZ" dirty="0"/>
              <a:t> This is the layer of software that actually interacts with the I/O module and hence the device hardware.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logical I/O module is replaced by a communications architecture, </a:t>
            </a:r>
          </a:p>
          <a:p>
            <a:pPr lvl="1">
              <a:buFont typeface="Arial" pitchFamily="34" charset="0"/>
              <a:buChar char="•"/>
            </a:pPr>
            <a:r>
              <a:rPr lang="en-NZ" dirty="0"/>
              <a:t> which may itself consist of a number of layers.</a:t>
            </a:r>
          </a:p>
          <a:p>
            <a:endParaRPr lang="en-NZ" dirty="0"/>
          </a:p>
          <a:p>
            <a:r>
              <a:rPr lang="en-NZ" dirty="0"/>
              <a:t>An example is TCP/IP,.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Directory management: </a:t>
            </a:r>
          </a:p>
          <a:p>
            <a:pPr lvl="1">
              <a:buFont typeface="Arial" pitchFamily="34" charset="0"/>
              <a:buChar char="•"/>
            </a:pPr>
            <a:r>
              <a:rPr lang="en-NZ" dirty="0"/>
              <a:t>At this layer, symbolic file names are converted to identifiers that either reference the file directly or indirectly through a file descriptor or index table.</a:t>
            </a:r>
          </a:p>
          <a:p>
            <a:pPr lvl="1">
              <a:buFont typeface="Arial" pitchFamily="34" charset="0"/>
              <a:buChar char="•"/>
            </a:pPr>
            <a:r>
              <a:rPr lang="en-NZ" dirty="0"/>
              <a:t> Concerned with user operations that affect the directory of files, such as add, delete, and reorganize.</a:t>
            </a:r>
          </a:p>
          <a:p>
            <a:pPr lvl="1">
              <a:buFont typeface="Arial" pitchFamily="34" charset="0"/>
              <a:buChar char="•"/>
            </a:pPr>
            <a:endParaRPr lang="en-NZ" dirty="0"/>
          </a:p>
          <a:p>
            <a:r>
              <a:rPr lang="en-NZ" b="1" dirty="0"/>
              <a:t>File system</a:t>
            </a:r>
            <a:r>
              <a:rPr lang="en-NZ" dirty="0"/>
              <a:t>:</a:t>
            </a:r>
          </a:p>
          <a:p>
            <a:pPr lvl="1">
              <a:buFont typeface="Arial" pitchFamily="34" charset="0"/>
              <a:buChar char="•"/>
            </a:pPr>
            <a:r>
              <a:rPr lang="en-NZ" baseline="0" dirty="0"/>
              <a:t> </a:t>
            </a:r>
            <a:r>
              <a:rPr lang="en-NZ" dirty="0"/>
              <a:t>This layer deals with the logical structure of files and with the operations that can be specified by users, such as open, close, read, write.</a:t>
            </a:r>
          </a:p>
          <a:p>
            <a:pPr lvl="1">
              <a:buFont typeface="Arial" pitchFamily="34" charset="0"/>
              <a:buChar char="•"/>
            </a:pPr>
            <a:r>
              <a:rPr lang="en-NZ" dirty="0"/>
              <a:t> Access rights are also managed at this layer.</a:t>
            </a:r>
          </a:p>
          <a:p>
            <a:pPr lvl="1">
              <a:buFont typeface="Arial" pitchFamily="34" charset="0"/>
              <a:buChar char="•"/>
            </a:pPr>
            <a:endParaRPr lang="en-NZ" dirty="0"/>
          </a:p>
          <a:p>
            <a:r>
              <a:rPr lang="en-NZ" b="1" dirty="0"/>
              <a:t>Physical organization: </a:t>
            </a:r>
          </a:p>
          <a:p>
            <a:pPr lvl="1">
              <a:buFont typeface="Arial" pitchFamily="34" charset="0"/>
              <a:buChar char="•"/>
            </a:pPr>
            <a:r>
              <a:rPr lang="en-NZ" b="1" dirty="0"/>
              <a:t> </a:t>
            </a:r>
            <a:r>
              <a:rPr lang="en-NZ" dirty="0"/>
              <a:t>Files and records must be converted to physical secondary storage addresses, taking into account the physical track and sector structure of the secondary storage device.</a:t>
            </a:r>
          </a:p>
          <a:p>
            <a:pPr lvl="1">
              <a:buFont typeface="Arial" pitchFamily="34" charset="0"/>
              <a:buChar char="•"/>
            </a:pPr>
            <a:r>
              <a:rPr lang="en-NZ" dirty="0"/>
              <a:t> Allocation of secondary storage space and main storage buffers is generally treated at this layer as well.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To avoid deadlock, the user memory involved in the I/O operation must be locked in main memory immediately before the I/O request is issued, even though the I/O operation is queued and may not be executed for some time.</a:t>
            </a:r>
          </a:p>
          <a:p>
            <a:pPr lvl="1">
              <a:buFont typeface="Arial" pitchFamily="34" charset="0"/>
              <a:buChar char="•"/>
            </a:pPr>
            <a:r>
              <a:rPr lang="en-NZ" dirty="0"/>
              <a:t> If a block is being transferred from a user process area directly to an I/O module, then the process is blocked during the transfer and the process may not be swapped out.</a:t>
            </a:r>
          </a:p>
          <a:p>
            <a:endParaRPr lang="en-NZ" dirty="0"/>
          </a:p>
          <a:p>
            <a:r>
              <a:rPr lang="en-NZ" dirty="0"/>
              <a:t>To avoid these overheads and inefficiencies, it is sometimes convenient to perform input transfers in advance of requests being made and to perform output transfers some time after the request is made.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block-oriented device stores information in blocks that are usually of fixed size, and transfers are made one block at a time.</a:t>
            </a:r>
          </a:p>
          <a:p>
            <a:endParaRPr lang="en-NZ" dirty="0"/>
          </a:p>
          <a:p>
            <a:r>
              <a:rPr lang="en-NZ" dirty="0"/>
              <a:t>Generally, it is possible to reference data by its block number. </a:t>
            </a:r>
          </a:p>
          <a:p>
            <a:endParaRPr lang="en-NZ" dirty="0"/>
          </a:p>
          <a:p>
            <a:r>
              <a:rPr lang="en-NZ" dirty="0"/>
              <a:t>Disks and USB keys are examples of block-oriented devices.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stream-oriented device transfers data in and out as a stream of bytes, with no block structure.</a:t>
            </a:r>
          </a:p>
          <a:p>
            <a:endParaRPr lang="en-NZ" dirty="0"/>
          </a:p>
          <a:p>
            <a:r>
              <a:rPr lang="en-NZ" dirty="0"/>
              <a:t>Terminals, printers, communications ports, mouse and other pointing devices, and most other devices that are not secondary storage are stream oriented.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When a user process issues an I/O request, the operating system assigns a buffer in the system portion of main memory to the operation.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For block-oriented devices, </a:t>
            </a:r>
          </a:p>
          <a:p>
            <a:pPr lvl="1">
              <a:buFont typeface="Arial" pitchFamily="34" charset="0"/>
              <a:buChar char="•"/>
            </a:pPr>
            <a:r>
              <a:rPr lang="en-NZ" dirty="0"/>
              <a:t> Input transfers are made to the system buffer.</a:t>
            </a:r>
          </a:p>
          <a:p>
            <a:pPr lvl="1">
              <a:buFont typeface="Arial" pitchFamily="34" charset="0"/>
              <a:buChar char="•"/>
            </a:pPr>
            <a:r>
              <a:rPr lang="en-NZ" dirty="0"/>
              <a:t> When the transfer is complete, the process moves the block into user space and immediately requests another block.</a:t>
            </a:r>
          </a:p>
          <a:p>
            <a:endParaRPr lang="en-NZ" dirty="0"/>
          </a:p>
          <a:p>
            <a:r>
              <a:rPr lang="en-NZ" dirty="0"/>
              <a:t>Called </a:t>
            </a:r>
            <a:r>
              <a:rPr lang="en-NZ" b="1" dirty="0"/>
              <a:t>reading ahead</a:t>
            </a:r>
            <a:r>
              <a:rPr lang="en-NZ" dirty="0"/>
              <a:t>, or </a:t>
            </a:r>
            <a:r>
              <a:rPr lang="en-NZ" b="1" dirty="0"/>
              <a:t>anticipated input</a:t>
            </a:r>
            <a:r>
              <a:rPr lang="en-NZ" dirty="0"/>
              <a:t>; </a:t>
            </a:r>
          </a:p>
          <a:p>
            <a:pPr lvl="1">
              <a:buFont typeface="Arial" pitchFamily="34" charset="0"/>
              <a:buChar char="•"/>
            </a:pPr>
            <a:r>
              <a:rPr lang="en-NZ" dirty="0"/>
              <a:t> it is done in the expectation that the block will eventually be needed.</a:t>
            </a:r>
          </a:p>
          <a:p>
            <a:pPr lvl="1">
              <a:buFont typeface="Arial" pitchFamily="34" charset="0"/>
              <a:buChar char="•"/>
            </a:pPr>
            <a:endParaRPr lang="en-NZ" dirty="0"/>
          </a:p>
          <a:p>
            <a:pPr lvl="0">
              <a:buFont typeface="Arial" pitchFamily="34" charset="0"/>
              <a:buNone/>
            </a:pPr>
            <a:r>
              <a:rPr lang="en-NZ" dirty="0"/>
              <a:t>Often this is a reasonable assumption most of the time because data are usually accessed sequentially. </a:t>
            </a:r>
          </a:p>
          <a:p>
            <a:pPr lvl="1">
              <a:buFont typeface="Arial" pitchFamily="34" charset="0"/>
              <a:buChar char="•"/>
            </a:pPr>
            <a:r>
              <a:rPr lang="en-NZ" dirty="0"/>
              <a:t> Only at the end of a sequence of processing will a block be read in unnecessarily.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single buffering scheme can be used in a line-at-a-time fashion or a byte-at-a-time fashion. </a:t>
            </a:r>
          </a:p>
          <a:p>
            <a:pPr lvl="1">
              <a:buFont typeface="Arial" pitchFamily="34" charset="0"/>
              <a:buChar char="•"/>
            </a:pPr>
            <a:r>
              <a:rPr lang="en-NZ" dirty="0"/>
              <a:t> Line-at-a-time operation is appropriate for scroll-mode terminals (sometimes called dumb terminals).</a:t>
            </a:r>
          </a:p>
          <a:p>
            <a:pPr lvl="1">
              <a:buFont typeface="Arial" pitchFamily="34" charset="0"/>
              <a:buChar char="•"/>
            </a:pPr>
            <a:r>
              <a:rPr lang="en-NZ" dirty="0"/>
              <a:t> Byte-at-a-time operation is used on where each keystroke is significant, or for peripherals such as sensors and controllers.</a:t>
            </a:r>
          </a:p>
          <a:p>
            <a:pPr lvl="0">
              <a:buFont typeface="Arial" pitchFamily="34" charset="0"/>
              <a:buNone/>
            </a:pPr>
            <a:endParaRPr lang="en-NZ" dirty="0"/>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process transfers data to (or from) one buffer while the operating system empties (or fills) the other. </a:t>
            </a:r>
          </a:p>
          <a:p>
            <a:endParaRPr lang="en-NZ"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Double buffering may be inadequate if the process performs rapid bursts of I/O. </a:t>
            </a:r>
          </a:p>
          <a:p>
            <a:endParaRPr lang="en-NZ" dirty="0"/>
          </a:p>
          <a:p>
            <a:r>
              <a:rPr lang="en-NZ" dirty="0"/>
              <a:t>The problem can often be alleviated by using more than two buffers.</a:t>
            </a:r>
          </a:p>
          <a:p>
            <a:endParaRPr lang="en-NZ" dirty="0"/>
          </a:p>
          <a:p>
            <a:r>
              <a:rPr lang="en-NZ" dirty="0"/>
              <a:t>When more than two buffers are used, the collection of buffers is itself referred to as a circular buffer with each individual buffer being one</a:t>
            </a:r>
          </a:p>
          <a:p>
            <a:r>
              <a:rPr lang="en-NZ" dirty="0"/>
              <a:t>unit in the circular buffer.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Buffering is a technique that smoothes out peaks in I/O demand. </a:t>
            </a:r>
          </a:p>
          <a:p>
            <a:endParaRPr lang="en-NZ" dirty="0"/>
          </a:p>
          <a:p>
            <a:r>
              <a:rPr lang="en-NZ" dirty="0"/>
              <a:t>However, no amount of buffering will allow an I/O device to keep pace with a process indefinitely when the average demand of the process is greater than the I/O device can service.</a:t>
            </a:r>
          </a:p>
          <a:p>
            <a:pPr lvl="1">
              <a:buFont typeface="Arial" pitchFamily="34" charset="0"/>
              <a:buChar char="•"/>
            </a:pPr>
            <a:r>
              <a:rPr lang="en-NZ" dirty="0"/>
              <a:t>Even with multiple buffers, all of the buffers will eventually fill up and the process will have to wait after processing each chunk of data.</a:t>
            </a:r>
          </a:p>
          <a:p>
            <a:endParaRPr lang="en-NZ" dirty="0"/>
          </a:p>
          <a:p>
            <a:r>
              <a:rPr lang="en-NZ" dirty="0"/>
              <a:t>However, in a multiprogramming environment, when there is a variety of I/O activity and a variety of process activity to service, buffering is one tool that can increase the efficiency of the operating system and the performance of individual processes.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Suitable for communicating with the computer user. </a:t>
            </a:r>
          </a:p>
          <a:p>
            <a:pPr lvl="1">
              <a:buFont typeface="Arial" pitchFamily="34" charset="0"/>
              <a:buChar char="•"/>
            </a:pPr>
            <a:r>
              <a:rPr lang="en-NZ" dirty="0"/>
              <a:t> Examples include printers and terminals, the latter consisting of video display, keyboard, and perhaps other devices such as a mouse.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Over the last 40 years, the increase in the speed of processors and main memory has far outstripped that for disk access, with processor and main memory speeds increasing by about two orders of magnitude compared to one order of magnitude for disk. </a:t>
            </a:r>
          </a:p>
          <a:p>
            <a:pPr lvl="1">
              <a:buFont typeface="Arial" pitchFamily="34" charset="0"/>
              <a:buChar char="•"/>
            </a:pPr>
            <a:r>
              <a:rPr lang="en-NZ" dirty="0"/>
              <a:t> The result is that disks are currently at least four orders of magnitude slower than main memory. </a:t>
            </a:r>
          </a:p>
          <a:p>
            <a:pPr lvl="1">
              <a:buFont typeface="Arial" pitchFamily="34" charset="0"/>
              <a:buChar char="•"/>
            </a:pPr>
            <a:r>
              <a:rPr lang="en-NZ" dirty="0"/>
              <a:t> Thus, the performance of disk storage subsystem is of vital concern.</a:t>
            </a:r>
          </a:p>
          <a:p>
            <a:endParaRPr lang="en-NZ" dirty="0"/>
          </a:p>
          <a:p>
            <a:r>
              <a:rPr lang="en-NZ" dirty="0"/>
              <a:t>In this section, we highlight some of the key issues and look at the most important approaches.</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actual details of disk I/O operation depend on the computer system, the operating system, and the nature of the I/O channel and disk controller hardware.</a:t>
            </a:r>
          </a:p>
          <a:p>
            <a:endParaRPr lang="en-NZ" dirty="0"/>
          </a:p>
          <a:p>
            <a:r>
              <a:rPr lang="en-NZ" dirty="0"/>
              <a:t>A general timing diagram of disk I/O transfer is shown in Figure 11.6.</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When the disk drive is operating, the disk is rotating at constant speed.</a:t>
            </a:r>
          </a:p>
          <a:p>
            <a:endParaRPr lang="en-NZ" dirty="0"/>
          </a:p>
          <a:p>
            <a:r>
              <a:rPr lang="en-NZ" dirty="0"/>
              <a:t>To read or write, the head must be positioned at the desired track and at the beginning of the desired sector on that track.</a:t>
            </a:r>
          </a:p>
          <a:p>
            <a:endParaRPr lang="en-NZ" dirty="0"/>
          </a:p>
          <a:p>
            <a:r>
              <a:rPr lang="en-NZ" dirty="0"/>
              <a:t>Track selection involves moving the head in a movable-head system or electronically selecting one head on a fixed-head system. </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i="1" dirty="0"/>
              <a:t>Access Time</a:t>
            </a:r>
            <a:r>
              <a:rPr lang="en-NZ" b="0" i="0" dirty="0"/>
              <a:t> is the sum of</a:t>
            </a:r>
            <a:endParaRPr lang="en-NZ" b="1" i="1" dirty="0"/>
          </a:p>
          <a:p>
            <a:pPr lvl="1">
              <a:buFont typeface="Arial" pitchFamily="34" charset="0"/>
              <a:buChar char="•"/>
            </a:pPr>
            <a:r>
              <a:rPr lang="en-NZ" b="1" i="1" dirty="0"/>
              <a:t>Seek Time </a:t>
            </a:r>
            <a:r>
              <a:rPr lang="en-NZ" b="0" i="0" dirty="0"/>
              <a:t>is</a:t>
            </a:r>
            <a:r>
              <a:rPr lang="en-NZ" b="0" i="0" baseline="0" dirty="0"/>
              <a:t> </a:t>
            </a:r>
            <a:r>
              <a:rPr lang="en-NZ" dirty="0"/>
              <a:t>the time it takes to position the head at the track. </a:t>
            </a:r>
          </a:p>
          <a:p>
            <a:pPr lvl="1">
              <a:buFont typeface="Arial" pitchFamily="34" charset="0"/>
              <a:buChar char="•"/>
            </a:pPr>
            <a:r>
              <a:rPr lang="en-NZ" b="1" dirty="0"/>
              <a:t>Rotational</a:t>
            </a:r>
            <a:r>
              <a:rPr lang="en-NZ" b="1" baseline="0" dirty="0"/>
              <a:t> delay </a:t>
            </a:r>
            <a:r>
              <a:rPr lang="en-NZ" baseline="0" dirty="0"/>
              <a:t>is t</a:t>
            </a:r>
            <a:r>
              <a:rPr lang="en-NZ" dirty="0"/>
              <a:t>he time it takes for the beginning of the sector to reach the head</a:t>
            </a:r>
          </a:p>
          <a:p>
            <a:pPr lvl="0">
              <a:buFont typeface="Arial" pitchFamily="34" charset="0"/>
              <a:buNone/>
            </a:pPr>
            <a:endParaRPr lang="en-NZ" b="0" dirty="0"/>
          </a:p>
          <a:p>
            <a:pPr lvl="0">
              <a:buFont typeface="Arial" pitchFamily="34" charset="0"/>
              <a:buNone/>
            </a:pPr>
            <a:r>
              <a:rPr lang="en-NZ" b="0" dirty="0"/>
              <a:t>Once the head is in position, the read or write operation is then performed as the sector moves under the head; </a:t>
            </a:r>
          </a:p>
          <a:p>
            <a:pPr lvl="1">
              <a:buFont typeface="Arial" pitchFamily="34" charset="0"/>
              <a:buChar char="•"/>
            </a:pPr>
            <a:r>
              <a:rPr lang="en-NZ" b="0" dirty="0"/>
              <a:t> this is the data transfer portion of the operation; the time required for the transfer is the </a:t>
            </a:r>
            <a:r>
              <a:rPr lang="en-NZ" b="1" i="1" dirty="0"/>
              <a:t>transfer time</a:t>
            </a:r>
            <a:r>
              <a:rPr lang="en-NZ" b="0" dirty="0"/>
              <a: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Movie</a:t>
            </a:r>
            <a:r>
              <a:rPr lang="en-US" baseline="0" dirty="0"/>
              <a:t> icon jumps to animation at http://gaia.ecs.csus.edu/%7ezhangd/oscal/DiskApplet.html</a:t>
            </a:r>
          </a:p>
          <a:p>
            <a:endParaRPr lang="en-US" baseline="0" dirty="0"/>
          </a:p>
          <a:p>
            <a:r>
              <a:rPr lang="en-NZ" dirty="0"/>
              <a:t>The simplest form of scheduling is first-in-first-out (FIFO) scheduling, which processes items from the queue in sequential order. </a:t>
            </a:r>
          </a:p>
          <a:p>
            <a:endParaRPr lang="en-NZ" dirty="0"/>
          </a:p>
          <a:p>
            <a:r>
              <a:rPr lang="en-NZ" dirty="0"/>
              <a:t>This strategy has the advantage of being fair, because every request is honored and the requests are honored in the order received. </a:t>
            </a:r>
          </a:p>
          <a:p>
            <a:endParaRPr lang="en-NZ" dirty="0"/>
          </a:p>
          <a:p>
            <a:r>
              <a:rPr lang="en-NZ" dirty="0"/>
              <a:t>This figure illustrates the disk arm movement with FIFO.</a:t>
            </a:r>
          </a:p>
          <a:p>
            <a:pPr lvl="1">
              <a:buFont typeface="Arial" pitchFamily="34" charset="0"/>
              <a:buChar char="•"/>
            </a:pPr>
            <a:r>
              <a:rPr lang="en-NZ" dirty="0"/>
              <a:t> This graph is generated directly from the data in Table 11.2a.</a:t>
            </a:r>
          </a:p>
          <a:p>
            <a:pPr lvl="1">
              <a:buFont typeface="Arial" pitchFamily="34" charset="0"/>
              <a:buChar char="•"/>
            </a:pPr>
            <a:endParaRPr lang="en-NZ" dirty="0"/>
          </a:p>
          <a:p>
            <a:r>
              <a:rPr lang="en-NZ" dirty="0"/>
              <a:t>As can be seen, the disk accesses are in the same order as the requests were originally received.</a:t>
            </a:r>
          </a:p>
          <a:p>
            <a:endParaRPr lang="en-NZ" dirty="0"/>
          </a:p>
          <a:p>
            <a:r>
              <a:rPr lang="en-NZ" dirty="0"/>
              <a:t>With FIFO, if there are only a few processes that require access and if many of the requests are to clustered file sectors, then we can hope for good performance. </a:t>
            </a:r>
          </a:p>
          <a:p>
            <a:pPr lvl="1">
              <a:buFont typeface="Arial" pitchFamily="34" charset="0"/>
              <a:buChar char="•"/>
            </a:pPr>
            <a:r>
              <a:rPr lang="en-NZ" b="1" i="1" dirty="0"/>
              <a:t>But</a:t>
            </a:r>
            <a:r>
              <a:rPr lang="en-NZ" dirty="0"/>
              <a:t>, this technique will often approximate random scheduling in performance, if there are many processes competing for the disk.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With a system based on priority (PRI), the control of the scheduling is outside the control of disk management software. </a:t>
            </a:r>
          </a:p>
          <a:p>
            <a:pPr lvl="1">
              <a:buFont typeface="Arial" pitchFamily="34" charset="0"/>
              <a:buChar char="•"/>
            </a:pPr>
            <a:r>
              <a:rPr lang="en-NZ" dirty="0"/>
              <a:t>This is not intended to optimize disk utilization but to meet other objectives within the operating system.</a:t>
            </a:r>
          </a:p>
          <a:p>
            <a:pPr lvl="1">
              <a:buFont typeface="Arial" pitchFamily="34" charset="0"/>
              <a:buChar char="•"/>
            </a:pPr>
            <a:endParaRPr lang="en-NZ" dirty="0"/>
          </a:p>
          <a:p>
            <a:r>
              <a:rPr lang="en-NZ" dirty="0"/>
              <a:t>Often short batch jobs and interactive jobs are given higher priority than longer jobs that require longer computation.</a:t>
            </a:r>
          </a:p>
          <a:p>
            <a:pPr lvl="1">
              <a:buFont typeface="Arial" pitchFamily="34" charset="0"/>
              <a:buChar char="•"/>
            </a:pPr>
            <a:r>
              <a:rPr lang="en-NZ" dirty="0"/>
              <a:t> This allows a lot of short jobs to be flushed through the system quickly and may provide good interactive response time.</a:t>
            </a:r>
          </a:p>
          <a:p>
            <a:pPr lvl="1">
              <a:buFont typeface="Arial" pitchFamily="34" charset="0"/>
              <a:buChar char="•"/>
            </a:pPr>
            <a:r>
              <a:rPr lang="en-NZ" dirty="0"/>
              <a:t> However, longer jobs may have to wait excessively long times.</a:t>
            </a:r>
          </a:p>
          <a:p>
            <a:pPr lvl="1">
              <a:buFont typeface="Arial" pitchFamily="34" charset="0"/>
              <a:buChar char="•"/>
            </a:pPr>
            <a:r>
              <a:rPr lang="en-NZ" dirty="0"/>
              <a:t> Furthermore, such a policy could lead to countermeasures on the part of users, who split their jobs into smaller pieces to beat the system.</a:t>
            </a:r>
          </a:p>
          <a:p>
            <a:pPr lvl="0">
              <a:buFont typeface="Arial" pitchFamily="34" charset="0"/>
              <a:buNone/>
            </a:pPr>
            <a:endParaRPr lang="en-NZ" dirty="0"/>
          </a:p>
          <a:p>
            <a:pPr lvl="0">
              <a:buFont typeface="Arial" pitchFamily="34" charset="0"/>
              <a:buNone/>
            </a:pPr>
            <a:r>
              <a:rPr lang="en-NZ" dirty="0"/>
              <a:t>This type of policy tends to be poor for database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transaction processing systems, giving the device to the most recent user should result in little or no arm movement for moving through a sequential file.</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Select the disk I/O request that requires the least movement of the disk arm from its current position.</a:t>
            </a:r>
          </a:p>
          <a:p>
            <a:br>
              <a:rPr lang="en-NZ" dirty="0"/>
            </a:br>
            <a:r>
              <a:rPr lang="en-NZ" dirty="0"/>
              <a:t>Thus, we always choose to incur the minimum seek time. </a:t>
            </a:r>
          </a:p>
          <a:p>
            <a:pPr lvl="1">
              <a:buFont typeface="Arial" pitchFamily="34" charset="0"/>
              <a:buChar char="•"/>
            </a:pPr>
            <a:r>
              <a:rPr lang="en-NZ" dirty="0"/>
              <a:t>Always choosing the minimum seek time does not guarantee that the average seek time over a number of arm movements will be minimum.</a:t>
            </a:r>
          </a:p>
          <a:p>
            <a:pPr lvl="1">
              <a:buFont typeface="Arial" pitchFamily="34" charset="0"/>
              <a:buChar char="•"/>
            </a:pPr>
            <a:r>
              <a:rPr lang="en-NZ" dirty="0"/>
              <a:t>However, this should provide better performance than FIFO. </a:t>
            </a:r>
          </a:p>
          <a:p>
            <a:pPr lvl="0">
              <a:buFont typeface="Arial" pitchFamily="34" charset="0"/>
              <a:buNone/>
            </a:pPr>
            <a:endParaRPr lang="en-NZ" dirty="0"/>
          </a:p>
          <a:p>
            <a:pPr lvl="0">
              <a:buFont typeface="Arial" pitchFamily="34" charset="0"/>
              <a:buNone/>
            </a:pPr>
            <a:r>
              <a:rPr lang="en-NZ" dirty="0"/>
              <a:t>Because the arm can move in two directions, a random tie-breaking algorithm may be used to resolve cases of equal distances.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With SCAN, the arm is required to move in one direction only, satisfying all outstanding requests en route, until it reaches the last track in that direction or until there are no more requests in that direction.</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a:t> The service direction is then reversed and the scan proceeds in the opposite direction, again picking up all requests in order.</a:t>
            </a:r>
            <a:endParaRPr lang="en-US" dirty="0"/>
          </a:p>
          <a:p>
            <a:endParaRPr lang="en-NZ" dirty="0"/>
          </a:p>
          <a:p>
            <a:r>
              <a:rPr lang="en-NZ" dirty="0"/>
              <a:t>This latter refinement is sometimes referred to as the LOOK policy. </a:t>
            </a:r>
          </a:p>
          <a:p>
            <a:endParaRPr lang="en-NZ" dirty="0"/>
          </a:p>
          <a:p>
            <a:r>
              <a:rPr lang="en-NZ" dirty="0"/>
              <a:t>The SCAN policy favors jobs whose requests are for tracks nearest to both innermost and outermost tracks and favors the latest-arriving jobs.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Suitable for communicating with electronic equipment. </a:t>
            </a:r>
          </a:p>
          <a:p>
            <a:pPr lvl="1"/>
            <a:r>
              <a:rPr lang="en-NZ" dirty="0"/>
              <a:t>Examples are disk drives, USB keys, sensors, controllers, and actuators.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C-SCAN (circular SCAN) policy restricts scanning to one direction only.</a:t>
            </a:r>
          </a:p>
          <a:p>
            <a:pPr lvl="1">
              <a:buFont typeface="Arial" pitchFamily="34" charset="0"/>
              <a:buChar char="•"/>
            </a:pPr>
            <a:r>
              <a:rPr lang="en-NZ" dirty="0"/>
              <a:t>Thus, when the last track has been visited in one direction, the arm is returned to the opposite end of the disk and the scan begins again.</a:t>
            </a:r>
          </a:p>
          <a:p>
            <a:pPr lvl="1">
              <a:buFont typeface="Arial" pitchFamily="34" charset="0"/>
              <a:buChar char="•"/>
            </a:pPr>
            <a:endParaRPr lang="en-NZ" dirty="0"/>
          </a:p>
          <a:p>
            <a:pPr lvl="0">
              <a:buFont typeface="Arial" pitchFamily="34" charset="0"/>
              <a:buNone/>
            </a:pPr>
            <a:r>
              <a:rPr lang="en-NZ" dirty="0"/>
              <a:t>This reduces the maximum delay experienced by new requests.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54</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With multiple disks, separate I/O requests can be handled in parallel, as long as the data required reside on separate disks.</a:t>
            </a:r>
          </a:p>
          <a:p>
            <a:endParaRPr lang="en-NZ" dirty="0"/>
          </a:p>
          <a:p>
            <a:r>
              <a:rPr lang="en-NZ" dirty="0"/>
              <a:t>Also, a single I/O request can be executed in parallel if the block of data to be accessed is distributed across multiple disks.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Movie</a:t>
            </a:r>
            <a:r>
              <a:rPr lang="en-NZ" baseline="0" dirty="0"/>
              <a:t> icon links to animation at: http://gaia.ecs.csus.edu/%7ezhangd/oscal/RAIDFiles/RAID.htm</a:t>
            </a:r>
          </a:p>
          <a:p>
            <a:endParaRPr lang="en-NZ" baseline="0" dirty="0"/>
          </a:p>
          <a:p>
            <a:r>
              <a:rPr lang="en-NZ" dirty="0"/>
              <a:t>The RAID scheme consists of seven levels, zero through six.</a:t>
            </a:r>
          </a:p>
          <a:p>
            <a:endParaRPr lang="en-NZ" dirty="0"/>
          </a:p>
          <a:p>
            <a:r>
              <a:rPr lang="en-NZ" dirty="0"/>
              <a:t>These levels do not imply a hierarchical relationship but designate different design architectures that share three common characteristics:</a:t>
            </a:r>
          </a:p>
          <a:p>
            <a:pPr lvl="1"/>
            <a:r>
              <a:rPr lang="en-NZ" dirty="0"/>
              <a:t>1. RAID is a set of physical disk drives viewed by the operating system as a single logical drive.</a:t>
            </a:r>
          </a:p>
          <a:p>
            <a:pPr lvl="1"/>
            <a:r>
              <a:rPr lang="en-NZ" dirty="0"/>
              <a:t>2. Data are distributed across the physical drives of an array in a scheme known as striping, described subsequently.</a:t>
            </a:r>
          </a:p>
          <a:p>
            <a:pPr lvl="1"/>
            <a:r>
              <a:rPr lang="en-NZ" dirty="0"/>
              <a:t>3. Redundant disk capacity is used to store parity information, which guarantees data recoverability in case of a disk failure.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RAID level 0 is not a true member of the RAID family, because it does not include redundancy.</a:t>
            </a:r>
          </a:p>
          <a:p>
            <a:endParaRPr lang="en-NZ" dirty="0"/>
          </a:p>
          <a:p>
            <a:r>
              <a:rPr lang="en-NZ" dirty="0"/>
              <a:t>The advantage of this layout is that if a single I/O request consists of multiple logically contiguous strips, then up to n strips for that request can be handled in parallel, greatly reducing the I/O transfer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each logical strip is mapped to two separate physical disks so that every disk in the array has a mirror disk that contains the same data.</a:t>
            </a:r>
          </a:p>
          <a:p>
            <a:endParaRPr lang="en-NZ" dirty="0"/>
          </a:p>
          <a:p>
            <a:r>
              <a:rPr lang="en-NZ" dirty="0"/>
              <a:t>A read request can be serviced by either of the two disks that contains the requested data, whichever one involves the minimum seek time plus rotational latency.</a:t>
            </a:r>
          </a:p>
          <a:p>
            <a:endParaRPr lang="en-NZ" dirty="0"/>
          </a:p>
          <a:p>
            <a:r>
              <a:rPr lang="en-NZ" dirty="0"/>
              <a:t>A write request requires that both corresponding strips be updated, but this can be done in parallel.</a:t>
            </a:r>
          </a:p>
          <a:p>
            <a:pPr lvl="1">
              <a:buFont typeface="Arial" pitchFamily="34" charset="0"/>
              <a:buChar char="•"/>
            </a:pPr>
            <a:r>
              <a:rPr lang="en-NZ" dirty="0"/>
              <a:t> Thus, the write performance is dictated by the slower of the two writes </a:t>
            </a:r>
          </a:p>
          <a:p>
            <a:pPr lvl="0">
              <a:buFont typeface="Arial" pitchFamily="34" charset="0"/>
              <a:buNone/>
            </a:pPr>
            <a:endParaRPr lang="en-NZ" dirty="0"/>
          </a:p>
          <a:p>
            <a:pPr lvl="0">
              <a:buFont typeface="Arial" pitchFamily="34" charset="0"/>
              <a:buNone/>
            </a:pPr>
            <a:r>
              <a:rPr lang="en-NZ" dirty="0"/>
              <a:t>Recovery from a failure is simple. </a:t>
            </a:r>
          </a:p>
          <a:p>
            <a:pPr lvl="1">
              <a:buFont typeface="Arial" pitchFamily="34" charset="0"/>
              <a:buChar char="•"/>
            </a:pPr>
            <a:r>
              <a:rPr lang="en-NZ" dirty="0"/>
              <a:t> When a drive fails, the data may still be accessed from the second drive.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a parallel access array, all member disks participate in the execution of every I/O request. </a:t>
            </a:r>
          </a:p>
          <a:p>
            <a:pPr lvl="1">
              <a:buFont typeface="Arial" pitchFamily="34" charset="0"/>
              <a:buChar char="•"/>
            </a:pPr>
            <a:r>
              <a:rPr lang="en-NZ" dirty="0"/>
              <a:t> Typically, the spindles of the individual drives are synchronized so that each disk head is in the same position on each disk at any given time.</a:t>
            </a:r>
          </a:p>
          <a:p>
            <a:pPr lvl="1">
              <a:buFont typeface="Arial" pitchFamily="34" charset="0"/>
              <a:buChar char="•"/>
            </a:pPr>
            <a:endParaRPr lang="en-NZ" dirty="0"/>
          </a:p>
          <a:p>
            <a:r>
              <a:rPr lang="en-NZ" dirty="0"/>
              <a:t>As in the other RAID schemes, data striping is used.</a:t>
            </a:r>
          </a:p>
          <a:p>
            <a:pPr lvl="1">
              <a:buFont typeface="Arial" pitchFamily="34" charset="0"/>
              <a:buChar char="•"/>
            </a:pPr>
            <a:r>
              <a:rPr lang="en-NZ" dirty="0"/>
              <a:t> In the case of RAID 2 and 3, the strips are very small, often as small as a single byte or word.</a:t>
            </a:r>
          </a:p>
          <a:p>
            <a:pPr lvl="0">
              <a:buFont typeface="Arial" pitchFamily="34" charset="0"/>
              <a:buNone/>
            </a:pPr>
            <a:endParaRPr lang="en-NZ" dirty="0"/>
          </a:p>
          <a:p>
            <a:pPr lvl="0">
              <a:buFont typeface="Arial" pitchFamily="34" charset="0"/>
              <a:buNone/>
            </a:pPr>
            <a:r>
              <a:rPr lang="en-NZ" dirty="0"/>
              <a:t>With RAID 2, an error-correcting code is calculated across corresponding bits on each data disk, and the bits of the code are stored in the corresponding bit positions on multiple parity disks. </a:t>
            </a:r>
          </a:p>
          <a:p>
            <a:pPr lvl="0">
              <a:buFont typeface="Arial" pitchFamily="34" charset="0"/>
              <a:buNone/>
            </a:pPr>
            <a:endParaRPr lang="en-NZ" dirty="0"/>
          </a:p>
          <a:p>
            <a:pPr lvl="0">
              <a:buFont typeface="Arial" pitchFamily="34" charset="0"/>
              <a:buNone/>
            </a:pPr>
            <a:r>
              <a:rPr lang="en-NZ" dirty="0"/>
              <a:t>Typically, a Hamming code is used, which is able to correct single-bit errors and detect double-bit errors.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RAID 3 is organized in a similar fashion to RAID 2.</a:t>
            </a:r>
          </a:p>
          <a:p>
            <a:endParaRPr lang="en-NZ" dirty="0"/>
          </a:p>
          <a:p>
            <a:r>
              <a:rPr lang="en-NZ" dirty="0"/>
              <a:t>The difference is that RAID 3 requires only a single redundant disk, no matter how large the disk array. </a:t>
            </a:r>
          </a:p>
          <a:p>
            <a:endParaRPr lang="en-NZ" dirty="0"/>
          </a:p>
          <a:p>
            <a:r>
              <a:rPr lang="en-NZ" dirty="0"/>
              <a:t>RAID 3 employs parallel access, with data distributed in small strips. </a:t>
            </a:r>
          </a:p>
          <a:p>
            <a:pPr lvl="1"/>
            <a:r>
              <a:rPr lang="en-NZ" dirty="0"/>
              <a:t>Instead of an error-correcting code, a simple parity bit is computed for the set of individual bits in the same position on all of the data disks.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bit-by-bit parity strip is calculated across corresponding strips on each data disk, </a:t>
            </a:r>
          </a:p>
          <a:p>
            <a:pPr lvl="1">
              <a:buFont typeface="Arial" pitchFamily="34" charset="0"/>
              <a:buChar char="•"/>
            </a:pPr>
            <a:r>
              <a:rPr lang="en-NZ" dirty="0"/>
              <a:t> and the parity bits are stored in the corresponding strip on the parity disk.</a:t>
            </a:r>
          </a:p>
          <a:p>
            <a:pPr lvl="0">
              <a:buFont typeface="Arial" pitchFamily="34" charset="0"/>
              <a:buNone/>
            </a:pPr>
            <a:endParaRPr lang="en-NZ" dirty="0"/>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Suitable for communicating with remote devices. </a:t>
            </a:r>
          </a:p>
          <a:p>
            <a:pPr lvl="1">
              <a:buFont typeface="Arial" pitchFamily="34" charset="0"/>
              <a:buChar char="•"/>
            </a:pPr>
            <a:r>
              <a:rPr lang="en-NZ" dirty="0"/>
              <a:t> Examples are digital line drivers and modems.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RAID 5 is organized in a similar fashion to RAID 4.</a:t>
            </a:r>
          </a:p>
          <a:p>
            <a:endParaRPr lang="en-NZ" dirty="0"/>
          </a:p>
          <a:p>
            <a:r>
              <a:rPr lang="en-NZ" dirty="0"/>
              <a:t>RAID 5 distributes the parity strips across all disks. </a:t>
            </a:r>
          </a:p>
          <a:p>
            <a:pPr lvl="1">
              <a:buFont typeface="Arial" pitchFamily="34" charset="0"/>
              <a:buChar char="•"/>
            </a:pPr>
            <a:r>
              <a:rPr lang="en-NZ" dirty="0"/>
              <a:t> A typical allocation is a round-robin scheme</a:t>
            </a:r>
          </a:p>
          <a:p>
            <a:pPr lvl="1">
              <a:buFont typeface="Arial" pitchFamily="34" charset="0"/>
              <a:buChar char="•"/>
            </a:pPr>
            <a:r>
              <a:rPr lang="en-NZ" dirty="0"/>
              <a:t> For an n-disk array, the parity strip is on a different disk for the first n stripes, and the pattern then repeats.</a:t>
            </a:r>
          </a:p>
          <a:p>
            <a:endParaRPr lang="en-NZ" dirty="0"/>
          </a:p>
          <a:p>
            <a:r>
              <a:rPr lang="en-NZ" dirty="0"/>
              <a:t>The distribution of parity strips across all drives avoids the potential I/O bottleneck of the single parity disk found in RAID 4.</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Two different parity calculations are carried out and stored in separate blocks on different disks. </a:t>
            </a:r>
          </a:p>
          <a:p>
            <a:pPr lvl="1">
              <a:buFont typeface="Arial" pitchFamily="34" charset="0"/>
              <a:buChar char="•"/>
            </a:pPr>
            <a:r>
              <a:rPr lang="en-NZ" dirty="0"/>
              <a:t> Thus, a RAID 6 array whose user data require N disks consists of N+2 disks.</a:t>
            </a:r>
          </a:p>
          <a:p>
            <a:pPr lvl="0">
              <a:buFont typeface="Arial" pitchFamily="34" charset="0"/>
              <a:buNone/>
            </a:pPr>
            <a:endParaRPr lang="en-NZ" dirty="0"/>
          </a:p>
          <a:p>
            <a:pPr lvl="0">
              <a:buFont typeface="Arial" pitchFamily="34" charset="0"/>
              <a:buNone/>
            </a:pPr>
            <a:r>
              <a:rPr lang="en-NZ" dirty="0"/>
              <a:t>P and Q are two different data check algorithms. </a:t>
            </a:r>
          </a:p>
          <a:p>
            <a:pPr lvl="1">
              <a:buFont typeface="Arial" pitchFamily="34" charset="0"/>
              <a:buChar char="•"/>
            </a:pPr>
            <a:r>
              <a:rPr lang="en-NZ" dirty="0"/>
              <a:t> One of the two is the exclusive-OR calculation used in RAID 4 and 5.</a:t>
            </a:r>
          </a:p>
          <a:p>
            <a:pPr lvl="1">
              <a:buFont typeface="Arial" pitchFamily="34" charset="0"/>
              <a:buChar char="•"/>
            </a:pPr>
            <a:r>
              <a:rPr lang="en-NZ" dirty="0"/>
              <a:t> The other is an independent data check algorithm. </a:t>
            </a:r>
          </a:p>
          <a:p>
            <a:pPr lvl="0">
              <a:buFont typeface="Arial" pitchFamily="34" charset="0"/>
              <a:buNone/>
            </a:pPr>
            <a:endParaRPr lang="en-NZ" dirty="0"/>
          </a:p>
          <a:p>
            <a:pPr lvl="0">
              <a:buFont typeface="Arial" pitchFamily="34" charset="0"/>
              <a:buNone/>
            </a:pPr>
            <a:r>
              <a:rPr lang="en-NZ" dirty="0"/>
              <a:t>This makes it possible to regenerate data even if two disks containing user data fail.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64</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disk cache is a buffer in main memory for disk sectors.</a:t>
            </a:r>
          </a:p>
          <a:p>
            <a:endParaRPr lang="en-NZ" dirty="0"/>
          </a:p>
          <a:p>
            <a:r>
              <a:rPr lang="en-NZ" dirty="0"/>
              <a:t>The cache contains a copy of some of the sectors on the disk.</a:t>
            </a:r>
          </a:p>
          <a:p>
            <a:endParaRPr lang="en-NZ" dirty="0"/>
          </a:p>
          <a:p>
            <a:r>
              <a:rPr lang="en-NZ" dirty="0"/>
              <a:t>When an I/O request is made for a particular sector, a check is made to determine if the sector is in the disk cache. </a:t>
            </a:r>
          </a:p>
          <a:p>
            <a:pPr lvl="1">
              <a:buFont typeface="Arial" pitchFamily="34" charset="0"/>
              <a:buChar char="•"/>
            </a:pPr>
            <a:r>
              <a:rPr lang="en-NZ" dirty="0"/>
              <a:t> If so, the request is satisfied via the cache. </a:t>
            </a:r>
          </a:p>
          <a:p>
            <a:pPr lvl="1">
              <a:buFont typeface="Arial" pitchFamily="34" charset="0"/>
              <a:buChar char="•"/>
            </a:pPr>
            <a:r>
              <a:rPr lang="en-NZ" dirty="0"/>
              <a:t> If not, the requested sector is read into the disk cache from the disk. </a:t>
            </a:r>
          </a:p>
          <a:p>
            <a:pPr lvl="1">
              <a:buFont typeface="Arial" pitchFamily="34" charset="0"/>
              <a:buChar char="•"/>
            </a:pPr>
            <a:endParaRPr lang="en-NZ" dirty="0"/>
          </a:p>
          <a:p>
            <a:pPr lvl="0">
              <a:buFont typeface="Arial" pitchFamily="34" charset="0"/>
              <a:buNone/>
            </a:pPr>
            <a:r>
              <a:rPr lang="en-NZ" dirty="0"/>
              <a:t>Because of the phenomenon of locality of reference, when a block of data is fetched into the cache to satisfy a single I/O request, it is likely that there will be future references to that same block.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most commonly used algorithm is </a:t>
            </a:r>
            <a:r>
              <a:rPr lang="en-NZ" b="1" dirty="0"/>
              <a:t>least recently used (LRU)</a:t>
            </a:r>
            <a:endParaRPr lang="en-NZ" b="0" dirty="0"/>
          </a:p>
          <a:p>
            <a:endParaRPr lang="en-NZ" b="0" dirty="0"/>
          </a:p>
          <a:p>
            <a:r>
              <a:rPr lang="en-NZ" dirty="0"/>
              <a:t>Replace that block that has been in the cache longest with no reference to it. </a:t>
            </a:r>
          </a:p>
          <a:p>
            <a:endParaRPr lang="en-NZ" dirty="0"/>
          </a:p>
          <a:p>
            <a:r>
              <a:rPr lang="en-NZ" dirty="0"/>
              <a:t>The cache consists of a stack of blocks, with the most recently referenced block on the top of the stack.</a:t>
            </a:r>
          </a:p>
          <a:p>
            <a:pPr lvl="1">
              <a:buFont typeface="Arial" pitchFamily="34" charset="0"/>
              <a:buChar char="•"/>
            </a:pPr>
            <a:r>
              <a:rPr lang="en-NZ" dirty="0"/>
              <a:t> When a block in the cache is referenced, it is moved from its existing position on the stack to the top of the stack.</a:t>
            </a:r>
          </a:p>
          <a:p>
            <a:pPr lvl="1">
              <a:buFont typeface="Arial" pitchFamily="34" charset="0"/>
              <a:buChar char="•"/>
            </a:pPr>
            <a:r>
              <a:rPr lang="en-NZ" dirty="0"/>
              <a:t> When a block is brought in from secondary memory, remove the block that is on the bottom of the stack and push the incoming block onto the top of the stack.</a:t>
            </a:r>
          </a:p>
          <a:p>
            <a:pPr lvl="0">
              <a:buFont typeface="Arial" pitchFamily="34" charset="0"/>
              <a:buNone/>
            </a:pPr>
            <a:endParaRPr lang="en-NZ" dirty="0"/>
          </a:p>
          <a:p>
            <a:pPr lvl="0">
              <a:buFont typeface="Arial" pitchFamily="34" charset="0"/>
              <a:buNone/>
            </a:pPr>
            <a:r>
              <a:rPr lang="en-NZ" dirty="0"/>
              <a:t>It is not necessary actually to move these blocks around in main memory; a stack of pointers can be associated with the cache.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Replace that block in the set that has experienced the fewest references. </a:t>
            </a:r>
          </a:p>
          <a:p>
            <a:endParaRPr lang="en-NZ" dirty="0"/>
          </a:p>
          <a:p>
            <a:r>
              <a:rPr lang="en-NZ" dirty="0"/>
              <a:t>LFU could be implemented by associating a counter with each block.</a:t>
            </a:r>
          </a:p>
          <a:p>
            <a:pPr lvl="1">
              <a:buFont typeface="Arial" pitchFamily="34" charset="0"/>
              <a:buChar char="•"/>
            </a:pPr>
            <a:r>
              <a:rPr lang="en-NZ" dirty="0"/>
              <a:t> When a block is brought in, it is assigned a count of 1; </a:t>
            </a:r>
          </a:p>
          <a:p>
            <a:pPr lvl="1">
              <a:buFont typeface="Arial" pitchFamily="34" charset="0"/>
              <a:buChar char="•"/>
            </a:pPr>
            <a:r>
              <a:rPr lang="en-NZ" dirty="0"/>
              <a:t> with each reference to the block, its count is incremented by 1.</a:t>
            </a:r>
          </a:p>
          <a:p>
            <a:pPr lvl="1">
              <a:buFont typeface="Arial" pitchFamily="34" charset="0"/>
              <a:buChar char="•"/>
            </a:pPr>
            <a:r>
              <a:rPr lang="en-NZ" dirty="0"/>
              <a:t> When replacement is required, the block with the smallest count is selected. </a:t>
            </a:r>
          </a:p>
          <a:p>
            <a:pPr lvl="0">
              <a:buFont typeface="Arial" pitchFamily="34" charset="0"/>
              <a:buNone/>
            </a:pPr>
            <a:endParaRPr lang="en-NZ" dirty="0"/>
          </a:p>
          <a:p>
            <a:pPr lvl="0">
              <a:buFont typeface="Arial" pitchFamily="34" charset="0"/>
              <a:buNone/>
            </a:pPr>
            <a:r>
              <a:rPr lang="en-NZ" dirty="0"/>
              <a:t>Intuitively, it might seem that LFU is more appropriate than LRU because LFU makes use of more pertinent information about each block in the selection process.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a:t>The blocks are logically organized in a stack, as with the LRU algorithm.</a:t>
            </a:r>
          </a:p>
          <a:p>
            <a:endParaRPr lang="en-NZ" dirty="0"/>
          </a:p>
          <a:p>
            <a:r>
              <a:rPr lang="en-NZ" dirty="0"/>
              <a:t>A certain portion of the top part of the stack is designated the new section.</a:t>
            </a:r>
          </a:p>
          <a:p>
            <a:endParaRPr lang="en-NZ" dirty="0"/>
          </a:p>
          <a:p>
            <a:r>
              <a:rPr lang="en-NZ" dirty="0"/>
              <a:t>When there is a cache hit, the referenced block is moved to the top of the stack. </a:t>
            </a:r>
          </a:p>
          <a:p>
            <a:pPr lvl="1">
              <a:buFont typeface="Arial" pitchFamily="34" charset="0"/>
              <a:buChar char="•"/>
            </a:pPr>
            <a:r>
              <a:rPr lang="en-NZ" dirty="0"/>
              <a:t> If the block was already in the new section, its reference count is not incremented; </a:t>
            </a:r>
          </a:p>
          <a:p>
            <a:pPr lvl="1">
              <a:buFont typeface="Arial" pitchFamily="34" charset="0"/>
              <a:buChar char="•"/>
            </a:pPr>
            <a:r>
              <a:rPr lang="en-NZ" dirty="0"/>
              <a:t> otherwise it is incremented by 1.</a:t>
            </a:r>
          </a:p>
          <a:p>
            <a:pPr lvl="0">
              <a:buFont typeface="Arial" pitchFamily="34" charset="0"/>
              <a:buNone/>
            </a:pPr>
            <a:endParaRPr lang="en-NZ" dirty="0"/>
          </a:p>
          <a:p>
            <a:pPr lvl="0">
              <a:buFont typeface="Arial" pitchFamily="34" charset="0"/>
              <a:buNone/>
            </a:pPr>
            <a:r>
              <a:rPr lang="en-NZ" dirty="0"/>
              <a:t> Given a sufficiently large new section, this results in the reference counts for blocks that are repeatedly re-referenced within a short interval remaining unchanged. </a:t>
            </a:r>
          </a:p>
          <a:p>
            <a:pPr lvl="0">
              <a:buFont typeface="Arial" pitchFamily="34" charset="0"/>
              <a:buNone/>
            </a:pPr>
            <a:endParaRPr lang="en-NZ" dirty="0"/>
          </a:p>
          <a:p>
            <a:pPr lvl="0">
              <a:buFont typeface="Arial" pitchFamily="34" charset="0"/>
              <a:buNone/>
            </a:pPr>
            <a:r>
              <a:rPr lang="en-NZ" dirty="0"/>
              <a:t>On a miss, the block with the smallest reference count that is not in the new section is chosen for replacement; </a:t>
            </a:r>
          </a:p>
          <a:p>
            <a:pPr lvl="1">
              <a:buFont typeface="Arial" pitchFamily="34" charset="0"/>
              <a:buChar char="•"/>
            </a:pPr>
            <a:r>
              <a:rPr lang="en-NZ" dirty="0"/>
              <a:t> the least recently used such block is chosen in the event of a tie.</a:t>
            </a:r>
          </a:p>
          <a:p>
            <a:pPr lvl="0">
              <a:buFont typeface="Arial" pitchFamily="34" charset="0"/>
              <a:buNone/>
            </a:pPr>
            <a:endParaRPr lang="en-NZ" dirty="0"/>
          </a:p>
          <a:p>
            <a:pPr lvl="0">
              <a:buFont typeface="Arial" pitchFamily="34" charset="0"/>
              <a:buNone/>
            </a:pPr>
            <a:r>
              <a:rPr lang="en-NZ" dirty="0"/>
              <a:t>A further refinement (Figure 11.9b): </a:t>
            </a:r>
          </a:p>
          <a:p>
            <a:pPr lvl="0">
              <a:buFont typeface="Arial" pitchFamily="34" charset="0"/>
              <a:buNone/>
            </a:pPr>
            <a:r>
              <a:rPr lang="en-NZ" dirty="0"/>
              <a:t>Divide the stack into three sections: new, middle, and old.</a:t>
            </a:r>
          </a:p>
          <a:p>
            <a:pPr lvl="0">
              <a:buFont typeface="Arial" pitchFamily="34" charset="0"/>
              <a:buNone/>
            </a:pPr>
            <a:endParaRPr lang="en-NZ" dirty="0"/>
          </a:p>
          <a:p>
            <a:pPr lvl="0">
              <a:buFont typeface="Arial" pitchFamily="34" charset="0"/>
              <a:buNone/>
            </a:pPr>
            <a:r>
              <a:rPr lang="en-NZ" dirty="0"/>
              <a:t>As before, reference counts are not incremented on blocks in the new section. </a:t>
            </a:r>
          </a:p>
          <a:p>
            <a:pPr lvl="1">
              <a:buFont typeface="Arial" pitchFamily="34" charset="0"/>
              <a:buChar char="•"/>
            </a:pPr>
            <a:r>
              <a:rPr lang="en-NZ" dirty="0"/>
              <a:t> However, only blocks in the old section are eligible for replacement. </a:t>
            </a:r>
          </a:p>
          <a:p>
            <a:pPr lvl="1">
              <a:buFont typeface="Arial" pitchFamily="34" charset="0"/>
              <a:buChar char="•"/>
            </a:pPr>
            <a:r>
              <a:rPr lang="en-NZ" dirty="0"/>
              <a:t> Assuming a sufficiently large middle section, this allows relatively frequently referenced blocks a chance to build up their reference counts before becoming eligible for replacement.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a:t>Figure 11.10 summarizes results from several studies using LRU, one for a UNIX system running on a VAX</a:t>
            </a:r>
          </a:p>
          <a:p>
            <a:pPr>
              <a:buFont typeface="Arial" pitchFamily="34" charset="0"/>
              <a:buChar char="•"/>
            </a:pPr>
            <a:r>
              <a:rPr lang="en-NZ" dirty="0"/>
              <a:t>Figure 11.11 shows results for simulation studies of the frequency-based replacement algorithm.</a:t>
            </a:r>
          </a:p>
          <a:p>
            <a:endParaRPr lang="en-NZ" dirty="0"/>
          </a:p>
          <a:p>
            <a:r>
              <a:rPr lang="en-NZ" dirty="0"/>
              <a:t>A comparison of the two figures points out one of the risks of this sort of performance assessment.</a:t>
            </a:r>
          </a:p>
          <a:p>
            <a:pPr lvl="1">
              <a:buFont typeface="Arial" pitchFamily="34" charset="0"/>
              <a:buChar char="•"/>
            </a:pPr>
            <a:r>
              <a:rPr lang="en-NZ" dirty="0"/>
              <a:t> The figures appear to show that LRU outperforms the frequency-based replacement algorithm. </a:t>
            </a:r>
          </a:p>
          <a:p>
            <a:pPr lvl="1">
              <a:buFont typeface="Arial" pitchFamily="34" charset="0"/>
              <a:buChar char="•"/>
            </a:pPr>
            <a:r>
              <a:rPr lang="en-NZ" dirty="0"/>
              <a:t> However, when identical reference patterns using the same cache structure are compared, the frequency-based replacement algorithm is superior. </a:t>
            </a:r>
          </a:p>
          <a:p>
            <a:pPr lvl="1">
              <a:buFont typeface="Arial" pitchFamily="34" charset="0"/>
              <a:buChar char="•"/>
            </a:pPr>
            <a:r>
              <a:rPr lang="en-NZ" dirty="0"/>
              <a:t> Thus, the exact sequence of reference patterns, plus related design issues such as block size, will have a profound influence on the performance achieved.</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70</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UNIX, each individual I/O device is associated with a special file.</a:t>
            </a:r>
          </a:p>
          <a:p>
            <a:pPr lvl="1">
              <a:buFont typeface="Arial" pitchFamily="34" charset="0"/>
              <a:buChar char="•"/>
            </a:pPr>
            <a:r>
              <a:rPr lang="en-NZ" dirty="0"/>
              <a:t> These are managed by the file system and are read and written in the same manner as user data files.</a:t>
            </a:r>
          </a:p>
          <a:p>
            <a:pPr lvl="1">
              <a:buFont typeface="Arial" pitchFamily="34" charset="0"/>
              <a:buChar char="•"/>
            </a:pPr>
            <a:r>
              <a:rPr lang="en-NZ" dirty="0"/>
              <a:t> This provides a clean, uniform interface to users and processes.</a:t>
            </a:r>
          </a:p>
          <a:p>
            <a:pPr lvl="1">
              <a:buFont typeface="Arial" pitchFamily="34" charset="0"/>
              <a:buChar char="•"/>
            </a:pPr>
            <a:endParaRPr lang="en-NZ" dirty="0"/>
          </a:p>
          <a:p>
            <a:pPr lvl="0">
              <a:buFont typeface="Arial" pitchFamily="34" charset="0"/>
              <a:buNone/>
            </a:pPr>
            <a:r>
              <a:rPr lang="en-NZ" dirty="0"/>
              <a:t>To read from or write to a device, read and write requests are made for the special file associated with the device.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Each of these are covered in subsequent slides</a:t>
            </a:r>
          </a:p>
          <a:p>
            <a:endParaRPr lang="en-NZ" dirty="0"/>
          </a:p>
          <a:p>
            <a:r>
              <a:rPr lang="en-NZ" dirty="0"/>
              <a:t>This diversity makes a uniform and consistent approach to I/O, both from the point of view of the operating system and from the point of view of user processes, difficult to achieve.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There are two types of I/O in UNIX:</a:t>
            </a:r>
          </a:p>
          <a:p>
            <a:pPr lvl="1">
              <a:buFont typeface="Arial" pitchFamily="34" charset="0"/>
              <a:buChar char="•"/>
            </a:pPr>
            <a:r>
              <a:rPr lang="en-NZ" dirty="0"/>
              <a:t> buffered and </a:t>
            </a:r>
          </a:p>
          <a:p>
            <a:pPr lvl="1">
              <a:buFont typeface="Arial" pitchFamily="34" charset="0"/>
              <a:buChar char="•"/>
            </a:pPr>
            <a:r>
              <a:rPr lang="en-NZ" dirty="0"/>
              <a:t> unbuffered. </a:t>
            </a:r>
          </a:p>
          <a:p>
            <a:pPr lvl="0">
              <a:buFont typeface="Arial" pitchFamily="34" charset="0"/>
              <a:buChar char="•"/>
            </a:pPr>
            <a:endParaRPr lang="en-NZ" dirty="0"/>
          </a:p>
          <a:p>
            <a:pPr lvl="0">
              <a:buFont typeface="Arial" pitchFamily="34" charset="0"/>
              <a:buNone/>
            </a:pPr>
            <a:r>
              <a:rPr lang="en-NZ" dirty="0"/>
              <a:t>Buffered I/O passes through system buffers, </a:t>
            </a:r>
          </a:p>
          <a:p>
            <a:pPr lvl="0">
              <a:buFont typeface="Arial" pitchFamily="34" charset="0"/>
              <a:buNone/>
            </a:pPr>
            <a:endParaRPr lang="en-NZ" dirty="0"/>
          </a:p>
          <a:p>
            <a:pPr lvl="0">
              <a:buFont typeface="Arial" pitchFamily="34" charset="0"/>
              <a:buNone/>
            </a:pPr>
            <a:r>
              <a:rPr lang="en-NZ" dirty="0"/>
              <a:t>Whereas unbuffered I/O typically involves the DMA facility, with the transfer taking place directly between the I/O module and the process I/O area. </a:t>
            </a:r>
          </a:p>
          <a:p>
            <a:pPr lvl="0">
              <a:buFont typeface="Arial" pitchFamily="34" charset="0"/>
              <a:buNone/>
            </a:pPr>
            <a:endParaRPr lang="en-NZ" dirty="0"/>
          </a:p>
          <a:p>
            <a:pPr lvl="0">
              <a:buFont typeface="Arial" pitchFamily="34" charset="0"/>
              <a:buNone/>
            </a:pPr>
            <a:r>
              <a:rPr lang="en-NZ" dirty="0"/>
              <a:t>For buffered I/O, two types of buffers are used: </a:t>
            </a:r>
          </a:p>
          <a:p>
            <a:pPr lvl="1">
              <a:buFont typeface="Arial" pitchFamily="34" charset="0"/>
              <a:buChar char="•"/>
            </a:pPr>
            <a:r>
              <a:rPr lang="en-NZ" dirty="0"/>
              <a:t> system buffer caches and </a:t>
            </a:r>
          </a:p>
          <a:p>
            <a:pPr lvl="1">
              <a:buFont typeface="Arial" pitchFamily="34" charset="0"/>
              <a:buChar char="•"/>
            </a:pPr>
            <a:r>
              <a:rPr lang="en-NZ" dirty="0"/>
              <a:t> character queues.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buffer cache in UNIX is essentially a disk cache. </a:t>
            </a:r>
          </a:p>
          <a:p>
            <a:endParaRPr lang="en-NZ" dirty="0"/>
          </a:p>
          <a:p>
            <a:r>
              <a:rPr lang="en-NZ" dirty="0"/>
              <a:t>I/O operations with disk are handled through the buffer cache.</a:t>
            </a:r>
          </a:p>
          <a:p>
            <a:endParaRPr lang="en-NZ" dirty="0"/>
          </a:p>
          <a:p>
            <a:r>
              <a:rPr lang="en-NZ" dirty="0"/>
              <a:t>The data transfer between the buffer cache and the user process space always occurs using DMA. </a:t>
            </a:r>
          </a:p>
          <a:p>
            <a:endParaRPr lang="en-NZ" dirty="0"/>
          </a:p>
          <a:p>
            <a:r>
              <a:rPr lang="en-NZ" dirty="0"/>
              <a:t>Because both the buffer cache and the process I/O area are in main memory, the DMA facility is used to perform a memory-to-memory copy. </a:t>
            </a:r>
          </a:p>
          <a:p>
            <a:pPr lvl="1">
              <a:buFont typeface="Arial" pitchFamily="34" charset="0"/>
              <a:buChar char="•"/>
            </a:pPr>
            <a:r>
              <a:rPr lang="en-NZ" dirty="0"/>
              <a:t> This does not use up any processor cycles, but it does consume bus cycles.</a:t>
            </a:r>
          </a:p>
          <a:p>
            <a:pPr lvl="0">
              <a:buFont typeface="Arial" pitchFamily="34" charset="0"/>
              <a:buNone/>
            </a:pPr>
            <a:endParaRPr lang="en-NZ" dirty="0"/>
          </a:p>
          <a:p>
            <a:pPr lvl="0">
              <a:buFont typeface="Arial" pitchFamily="34" charset="0"/>
              <a:buNone/>
            </a:pPr>
            <a:r>
              <a:rPr lang="en-NZ" dirty="0"/>
              <a:t>To manage the buffer cache, three lists are maintained:</a:t>
            </a:r>
          </a:p>
          <a:p>
            <a:pPr lvl="1">
              <a:buFont typeface="Arial" pitchFamily="34" charset="0"/>
              <a:buChar char="•"/>
            </a:pPr>
            <a:r>
              <a:rPr lang="en-NZ" b="1" dirty="0"/>
              <a:t> Free list:</a:t>
            </a:r>
            <a:r>
              <a:rPr lang="en-NZ" dirty="0"/>
              <a:t> List of all slots in the cache (a slot is referred to as a buffer in UNIX; each slot holds one disk sector) that are available for allocation</a:t>
            </a:r>
          </a:p>
          <a:p>
            <a:pPr lvl="1">
              <a:buFont typeface="Arial" pitchFamily="34" charset="0"/>
              <a:buChar char="•"/>
            </a:pPr>
            <a:r>
              <a:rPr lang="en-NZ" dirty="0"/>
              <a:t> </a:t>
            </a:r>
            <a:r>
              <a:rPr lang="en-NZ" b="1" dirty="0"/>
              <a:t>Device list: </a:t>
            </a:r>
            <a:r>
              <a:rPr lang="en-NZ" dirty="0"/>
              <a:t>List of all buffers currently associated with each disk </a:t>
            </a:r>
          </a:p>
          <a:p>
            <a:pPr lvl="1">
              <a:buFont typeface="Arial" pitchFamily="34" charset="0"/>
              <a:buChar char="•"/>
            </a:pPr>
            <a:r>
              <a:rPr lang="en-NZ" dirty="0"/>
              <a:t> </a:t>
            </a:r>
            <a:r>
              <a:rPr lang="en-NZ" b="1" dirty="0"/>
              <a:t>Driver I/O queue</a:t>
            </a:r>
            <a:r>
              <a:rPr lang="en-NZ" dirty="0"/>
              <a:t>: List of buffers that are actually undergoing or waiting for I/O on a particular device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Block-oriented devices, such as disk and USB keys, can be effectively served by the buffer cache.</a:t>
            </a:r>
          </a:p>
          <a:p>
            <a:endParaRPr lang="en-NZ" dirty="0"/>
          </a:p>
          <a:p>
            <a:r>
              <a:rPr lang="en-NZ" dirty="0"/>
              <a:t>A different form of buffering is appropriate for character-oriented devices, such as terminals and printers.</a:t>
            </a:r>
          </a:p>
          <a:p>
            <a:endParaRPr lang="en-NZ" dirty="0"/>
          </a:p>
          <a:p>
            <a:r>
              <a:rPr lang="en-NZ" dirty="0"/>
              <a:t>A character queue is either written by the I/O device and read by the process or written by the process and read by the device. </a:t>
            </a:r>
          </a:p>
          <a:p>
            <a:endParaRPr lang="en-NZ" dirty="0"/>
          </a:p>
          <a:p>
            <a:r>
              <a:rPr lang="en-NZ" dirty="0"/>
              <a:t>In both cases, the producer/consumer model introduced in Chapter 5 is used. </a:t>
            </a:r>
          </a:p>
          <a:p>
            <a:pPr lvl="1">
              <a:buFont typeface="Arial" pitchFamily="34" charset="0"/>
              <a:buChar char="•"/>
            </a:pPr>
            <a:r>
              <a:rPr lang="en-NZ" dirty="0"/>
              <a:t> Thus, character queues may only be read once; as each character is read, it is effectively destroyed. </a:t>
            </a:r>
          </a:p>
          <a:p>
            <a:pPr lvl="0">
              <a:buFont typeface="Arial" pitchFamily="34" charset="0"/>
              <a:buNone/>
            </a:pPr>
            <a:endParaRPr lang="en-NZ" dirty="0"/>
          </a:p>
          <a:p>
            <a:pPr lvl="0">
              <a:buFont typeface="Arial" pitchFamily="34" charset="0"/>
              <a:buNone/>
            </a:pPr>
            <a:r>
              <a:rPr lang="en-NZ" dirty="0"/>
              <a:t>This is in contrast to the buffer cache, which may be read multiple times and hence follows the readers/writers model</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Unbuffered I/O, which is simply DMA between device and process space, is always the fastest method for a process to perform I/O. </a:t>
            </a:r>
          </a:p>
          <a:p>
            <a:endParaRPr lang="en-NZ" dirty="0"/>
          </a:p>
          <a:p>
            <a:r>
              <a:rPr lang="en-NZ" dirty="0"/>
              <a:t>A process that is performing unbuffered I/O is locked in main memory and cannot be swapped out.</a:t>
            </a:r>
          </a:p>
          <a:p>
            <a:pPr lvl="1">
              <a:buFont typeface="Arial" pitchFamily="34" charset="0"/>
              <a:buChar char="•"/>
            </a:pPr>
            <a:r>
              <a:rPr lang="en-NZ" baseline="0" dirty="0"/>
              <a:t> </a:t>
            </a:r>
            <a:r>
              <a:rPr lang="en-NZ" dirty="0"/>
              <a:t>This reduces the opportunities for swapping by tying up part of main memory, thus reducing the overall system performance.</a:t>
            </a:r>
          </a:p>
          <a:p>
            <a:pPr lvl="1">
              <a:buFont typeface="Arial" pitchFamily="34" charset="0"/>
              <a:buChar char="•"/>
            </a:pPr>
            <a:r>
              <a:rPr lang="en-NZ" dirty="0"/>
              <a:t> Also, the I/O device is tied up with the process for the duration of the transfer, making it unavailable for other processes.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a:t>
            </a:r>
            <a:r>
              <a:rPr lang="en-NZ" baseline="0" dirty="0"/>
              <a:t> figure </a:t>
            </a:r>
            <a:r>
              <a:rPr lang="en-NZ" dirty="0"/>
              <a:t>shows the types of I/O suited to each type of device. </a:t>
            </a:r>
          </a:p>
          <a:p>
            <a:endParaRPr lang="en-NZ" dirty="0"/>
          </a:p>
          <a:p>
            <a:r>
              <a:rPr lang="en-NZ" dirty="0"/>
              <a:t>Disk drives are block oriented, and have the potential for reasonable high throughput.</a:t>
            </a:r>
          </a:p>
          <a:p>
            <a:pPr lvl="1">
              <a:buFont typeface="Arial" pitchFamily="34" charset="0"/>
              <a:buChar char="•"/>
            </a:pPr>
            <a:r>
              <a:rPr lang="en-NZ" dirty="0"/>
              <a:t> Thus, I/O for these devices tends to be unbuffered or via buffer cache.</a:t>
            </a:r>
          </a:p>
          <a:p>
            <a:pPr lvl="0">
              <a:buFont typeface="Arial" pitchFamily="34" charset="0"/>
              <a:buNone/>
            </a:pPr>
            <a:endParaRPr lang="en-NZ" dirty="0"/>
          </a:p>
          <a:p>
            <a:pPr lvl="0">
              <a:buFont typeface="Arial" pitchFamily="34" charset="0"/>
              <a:buNone/>
            </a:pPr>
            <a:r>
              <a:rPr lang="en-NZ" dirty="0"/>
              <a:t>Tape drives are functionally similar to disk drives and use similar I/O schemes.</a:t>
            </a:r>
          </a:p>
          <a:p>
            <a:pPr lvl="0">
              <a:buFont typeface="Arial" pitchFamily="34" charset="0"/>
              <a:buNone/>
            </a:pPr>
            <a:endParaRPr lang="en-NZ" dirty="0"/>
          </a:p>
          <a:p>
            <a:r>
              <a:rPr lang="en-NZ" dirty="0"/>
              <a:t>Because terminals involve relatively slow exchange of characters, terminal I/O typically makes use of the character queue. </a:t>
            </a:r>
          </a:p>
          <a:p>
            <a:endParaRPr lang="en-NZ" dirty="0"/>
          </a:p>
          <a:p>
            <a:r>
              <a:rPr lang="en-NZ" dirty="0"/>
              <a:t>Similarly, communication lines require serial processing of bytes of data for input or output and are best handled by character queues.</a:t>
            </a:r>
          </a:p>
          <a:p>
            <a:endParaRPr lang="en-NZ" dirty="0"/>
          </a:p>
          <a:p>
            <a:r>
              <a:rPr lang="en-NZ" dirty="0"/>
              <a:t>The type of I/O used for a printer will generally depend on its speed.</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76</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77</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general terms, the Linux I/O kernel facility is very similar to that of other UNIX implementation, such as SVR4. </a:t>
            </a:r>
          </a:p>
          <a:p>
            <a:pPr lvl="1">
              <a:buFont typeface="Arial" pitchFamily="34" charset="0"/>
              <a:buChar char="•"/>
            </a:pPr>
            <a:r>
              <a:rPr lang="en-NZ" dirty="0"/>
              <a:t>The Linux kernel associates a special file with each I/O device driver. </a:t>
            </a:r>
          </a:p>
          <a:p>
            <a:pPr lvl="1">
              <a:buFont typeface="Arial" pitchFamily="34" charset="0"/>
              <a:buChar char="•"/>
            </a:pPr>
            <a:r>
              <a:rPr lang="en-NZ" dirty="0"/>
              <a:t>Block, character, and network devices are recognized. </a:t>
            </a:r>
          </a:p>
          <a:p>
            <a:endParaRPr lang="en-NZ" dirty="0"/>
          </a:p>
          <a:p>
            <a:r>
              <a:rPr lang="en-NZ" dirty="0"/>
              <a:t>In this section, we look at several features of the Linux I/O facility.</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78</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elevator scheduler maintains a single queue for disk read and write requests and performs both sorting and merging functions on the queue. </a:t>
            </a:r>
          </a:p>
          <a:p>
            <a:endParaRPr lang="en-NZ" dirty="0"/>
          </a:p>
          <a:p>
            <a:r>
              <a:rPr lang="en-NZ" dirty="0"/>
              <a:t>The elevator scheduler keeps the list of requests sorted by block number.</a:t>
            </a:r>
          </a:p>
          <a:p>
            <a:pPr lvl="1">
              <a:buFont typeface="Arial" pitchFamily="34" charset="0"/>
              <a:buChar char="•"/>
            </a:pPr>
            <a:r>
              <a:rPr lang="en-NZ" dirty="0"/>
              <a:t>As the disk requests are handled, the drive moves in a single direction, satisfying each request as it is encountered.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79</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 Each incoming request is placed in the sorted elevator queue. </a:t>
            </a:r>
          </a:p>
          <a:p>
            <a:pPr lvl="1">
              <a:buFont typeface="Arial" pitchFamily="34" charset="0"/>
              <a:buChar char="•"/>
            </a:pPr>
            <a:r>
              <a:rPr lang="en-NZ" dirty="0"/>
              <a:t> In addition, the same request is placed at the tail of a read FIFO queue for a read request or a write FIFO queue for a write request. </a:t>
            </a:r>
          </a:p>
          <a:p>
            <a:pPr lvl="0">
              <a:buFont typeface="Arial" pitchFamily="34" charset="0"/>
              <a:buNone/>
            </a:pPr>
            <a:r>
              <a:rPr lang="en-NZ" dirty="0"/>
              <a:t>The read and write queues maintain a list of requests in the sequence in which the requests were made.</a:t>
            </a:r>
          </a:p>
          <a:p>
            <a:pPr lvl="1">
              <a:buFont typeface="Arial" pitchFamily="34" charset="0"/>
              <a:buChar char="•"/>
            </a:pPr>
            <a:r>
              <a:rPr lang="en-NZ" dirty="0"/>
              <a:t> Associated with each request is an expiration time, with a default value of 0.5 seconds for a read request and 5 seconds for a write request.</a:t>
            </a:r>
          </a:p>
          <a:p>
            <a:pPr lvl="0">
              <a:buFont typeface="Arial" pitchFamily="34" charset="0"/>
              <a:buNone/>
            </a:pPr>
            <a:endParaRPr lang="en-NZ" baseline="0" dirty="0"/>
          </a:p>
          <a:p>
            <a:pPr lvl="0">
              <a:buFont typeface="Arial" pitchFamily="34" charset="0"/>
              <a:buNone/>
            </a:pPr>
            <a:r>
              <a:rPr lang="en-NZ" baseline="0" dirty="0"/>
              <a:t> </a:t>
            </a:r>
            <a:r>
              <a:rPr lang="en-NZ" dirty="0"/>
              <a:t>Ordinarily, the scheduler dispatches from the sorted queue. </a:t>
            </a:r>
          </a:p>
          <a:p>
            <a:pPr lvl="1">
              <a:buFont typeface="Arial" pitchFamily="34" charset="0"/>
              <a:buChar char="•"/>
            </a:pPr>
            <a:r>
              <a:rPr lang="en-NZ" dirty="0"/>
              <a:t> When a request is satisfied, it is removed from the head of the sorted queue and also from the appropriate FIFO queue.</a:t>
            </a:r>
          </a:p>
          <a:p>
            <a:pPr lvl="1">
              <a:buFont typeface="Arial" pitchFamily="34" charset="0"/>
              <a:buChar char="•"/>
            </a:pPr>
            <a:r>
              <a:rPr lang="en-NZ" baseline="0" dirty="0"/>
              <a:t> </a:t>
            </a:r>
            <a:r>
              <a:rPr lang="en-NZ" dirty="0"/>
              <a:t>However, when the item at the head of one of the FIFO queues becomes older than its expiration time, then the scheduler next dispatches from that FIFO queue, taking the expired request, plus the next few requests from the queue.</a:t>
            </a:r>
          </a:p>
          <a:p>
            <a:pPr lvl="0">
              <a:buFont typeface="Arial" pitchFamily="34" charset="0"/>
              <a:buNone/>
            </a:pPr>
            <a:endParaRPr lang="en-NZ" dirty="0"/>
          </a:p>
          <a:p>
            <a:pPr lvl="0">
              <a:buFont typeface="Arial" pitchFamily="34" charset="0"/>
              <a:buNone/>
            </a:pPr>
            <a:r>
              <a:rPr lang="en-NZ" dirty="0"/>
              <a:t>As each request is dispatched, it is also removed from the sorted queue.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80</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Linux, the anticipatory scheduler is superimposed on the deadline scheduler.</a:t>
            </a:r>
          </a:p>
          <a:p>
            <a:endParaRPr lang="en-NZ" dirty="0"/>
          </a:p>
          <a:p>
            <a:r>
              <a:rPr lang="en-NZ" dirty="0"/>
              <a:t>When a read request is dispatched, the anticipatory scheduler causes the scheduling system to delay for up to 6 milliseconds, depending on the configuration.</a:t>
            </a:r>
          </a:p>
          <a:p>
            <a:endParaRPr lang="en-NZ" dirty="0"/>
          </a:p>
          <a:p>
            <a:r>
              <a:rPr lang="en-NZ" dirty="0"/>
              <a:t>During this small delay, there is a good chance (principal of locality) that the application that issued the last read request will issue another read request to the same region of the disk. </a:t>
            </a:r>
          </a:p>
          <a:p>
            <a:pPr lvl="1">
              <a:buFont typeface="Arial" pitchFamily="34" charset="0"/>
              <a:buChar char="•"/>
            </a:pPr>
            <a:r>
              <a:rPr lang="en-NZ" dirty="0"/>
              <a:t> If so, that request will be serviced immediately. </a:t>
            </a:r>
          </a:p>
          <a:p>
            <a:pPr lvl="1">
              <a:buFont typeface="Arial" pitchFamily="34" charset="0"/>
              <a:buChar char="•"/>
            </a:pPr>
            <a:r>
              <a:rPr lang="en-NZ" dirty="0"/>
              <a:t> If no such read request occurs, the scheduler resumes using the deadline scheduling algorithm.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There may be differences of several orders of magnitude between the data transfer rates.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a:t>In Linux 2.2 and earlier releases, the kernel maintained a page cache for reads and writes from regular file system files and for virtual memory pages, and a separate buffer cache for block I/O. </a:t>
            </a:r>
          </a:p>
          <a:p>
            <a:endParaRPr lang="en-NZ" dirty="0"/>
          </a:p>
          <a:p>
            <a:r>
              <a:rPr lang="en-NZ" dirty="0"/>
              <a:t>For Linux 2.4 and later, there is a single unified page cache that is involved in all traffic between disk and main memory.</a:t>
            </a:r>
          </a:p>
          <a:p>
            <a:endParaRPr lang="en-NZ" dirty="0"/>
          </a:p>
          <a:p>
            <a:r>
              <a:rPr lang="en-NZ" dirty="0"/>
              <a:t>The page cache confers two benefits. </a:t>
            </a:r>
          </a:p>
          <a:p>
            <a:pPr lvl="1">
              <a:buFont typeface="Arial" pitchFamily="34" charset="0"/>
              <a:buChar char="•"/>
            </a:pPr>
            <a:r>
              <a:rPr lang="en-NZ" dirty="0"/>
              <a:t>When it is time to write back dirty pages to disk, a collection of them can be ordered properly and written out efficiently.</a:t>
            </a:r>
          </a:p>
          <a:p>
            <a:pPr lvl="1">
              <a:buFont typeface="Arial" pitchFamily="34" charset="0"/>
              <a:buChar char="•"/>
            </a:pPr>
            <a:r>
              <a:rPr lang="en-NZ" dirty="0"/>
              <a:t> Second, because of the principle of temporal locality, pages in the page cache are likely to be referenced again before they are flushed from the cache, thus saving a disk I/O operation.</a:t>
            </a:r>
          </a:p>
          <a:p>
            <a:pPr lvl="1">
              <a:buFont typeface="Arial" pitchFamily="34" charset="0"/>
              <a:buNone/>
            </a:pPr>
            <a:endParaRPr lang="en-NZ" dirty="0"/>
          </a:p>
          <a:p>
            <a:r>
              <a:rPr lang="en-NZ" dirty="0"/>
              <a:t>Dirty pages are written back to disk in two situations:</a:t>
            </a:r>
          </a:p>
          <a:p>
            <a:pPr lvl="1">
              <a:buFont typeface="Arial" pitchFamily="34" charset="0"/>
              <a:buChar char="•"/>
            </a:pPr>
            <a:r>
              <a:rPr lang="en-NZ" dirty="0"/>
              <a:t> When free memory falls below a specified threshold, the kernel reduces the size of the page cache to release memory to be added to the free memory pool.</a:t>
            </a:r>
          </a:p>
          <a:p>
            <a:pPr lvl="1">
              <a:buFont typeface="Arial" pitchFamily="34" charset="0"/>
              <a:buChar char="•"/>
            </a:pPr>
            <a:r>
              <a:rPr lang="en-NZ" dirty="0"/>
              <a:t> When dirty pages grow older than a specified threshold, a number of dirty pages are written back to disk.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82</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83</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I/O manager is responsible for all I/O for the operating system and provides a uniform interface that all types of drivers can call.</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84</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a:t>The I/O manager works closely with four types of kernel components:</a:t>
            </a:r>
          </a:p>
          <a:p>
            <a:endParaRPr lang="en-NZ" dirty="0"/>
          </a:p>
          <a:p>
            <a:r>
              <a:rPr lang="en-NZ" b="1" dirty="0"/>
              <a:t>Cache manager: </a:t>
            </a:r>
          </a:p>
          <a:p>
            <a:pPr lvl="1">
              <a:buFont typeface="Arial" pitchFamily="34" charset="0"/>
              <a:buChar char="•"/>
            </a:pPr>
            <a:r>
              <a:rPr lang="en-NZ" b="1" dirty="0"/>
              <a:t> </a:t>
            </a:r>
            <a:r>
              <a:rPr lang="en-NZ" dirty="0"/>
              <a:t>The cache manager handles file caching for all file systems. </a:t>
            </a:r>
          </a:p>
          <a:p>
            <a:pPr lvl="1">
              <a:buFont typeface="Arial" pitchFamily="34" charset="0"/>
              <a:buChar char="•"/>
            </a:pPr>
            <a:r>
              <a:rPr lang="en-NZ" dirty="0"/>
              <a:t>A kernel thread, the lazy writer, periodically batches the updates together to write to disk which allows the I/O to be more efficient. </a:t>
            </a:r>
          </a:p>
          <a:p>
            <a:pPr lvl="1">
              <a:buFont typeface="Arial" pitchFamily="34" charset="0"/>
              <a:buChar char="•"/>
            </a:pPr>
            <a:r>
              <a:rPr lang="en-NZ" dirty="0"/>
              <a:t> The cache manager works by mapping regions of files into kernel virtual memory and then relying on the virtual memory manager to do most of the work to copy pages to and from the files on disk.</a:t>
            </a:r>
          </a:p>
          <a:p>
            <a:pPr lvl="0">
              <a:buFont typeface="Arial" pitchFamily="34" charset="0"/>
              <a:buNone/>
            </a:pPr>
            <a:endParaRPr lang="en-NZ" b="1" dirty="0"/>
          </a:p>
          <a:p>
            <a:pPr lvl="0">
              <a:buFont typeface="Arial" pitchFamily="34" charset="0"/>
              <a:buNone/>
            </a:pPr>
            <a:r>
              <a:rPr lang="en-NZ" b="1" dirty="0"/>
              <a:t>File system drivers: </a:t>
            </a:r>
          </a:p>
          <a:p>
            <a:pPr lvl="1">
              <a:buFont typeface="Arial" pitchFamily="34" charset="0"/>
              <a:buChar char="•"/>
            </a:pPr>
            <a:r>
              <a:rPr lang="en-NZ" b="1" dirty="0"/>
              <a:t> </a:t>
            </a:r>
            <a:r>
              <a:rPr lang="en-NZ" dirty="0"/>
              <a:t>The I/O manager treats a file system driver as just another device driver and routes I/O requests for file system volumes to the appropriate software driver for that volume.</a:t>
            </a:r>
          </a:p>
          <a:p>
            <a:pPr lvl="1">
              <a:buFont typeface="Arial" pitchFamily="34" charset="0"/>
              <a:buChar char="•"/>
            </a:pPr>
            <a:r>
              <a:rPr lang="en-NZ" dirty="0"/>
              <a:t> The file system, in turn, sends I/O requests to the software drivers that manage the hardware device adapter.</a:t>
            </a:r>
          </a:p>
          <a:p>
            <a:pPr lvl="1">
              <a:buFont typeface="Arial" pitchFamily="34" charset="0"/>
              <a:buChar char="•"/>
            </a:pPr>
            <a:endParaRPr lang="en-NZ" dirty="0"/>
          </a:p>
          <a:p>
            <a:pPr lvl="0">
              <a:buFont typeface="Arial" pitchFamily="34" charset="0"/>
              <a:buNone/>
            </a:pPr>
            <a:r>
              <a:rPr lang="en-NZ" b="1" dirty="0"/>
              <a:t>Network drivers: </a:t>
            </a:r>
          </a:p>
          <a:p>
            <a:pPr lvl="1">
              <a:buFont typeface="Arial" pitchFamily="34" charset="0"/>
              <a:buChar char="•"/>
            </a:pPr>
            <a:r>
              <a:rPr lang="en-NZ" b="1" dirty="0"/>
              <a:t> </a:t>
            </a:r>
            <a:r>
              <a:rPr lang="en-NZ" dirty="0"/>
              <a:t>Windows includes integrated networking capabilities and support for remote file systems.</a:t>
            </a:r>
          </a:p>
          <a:p>
            <a:pPr lvl="1">
              <a:buFont typeface="Arial" pitchFamily="34" charset="0"/>
              <a:buChar char="•"/>
            </a:pPr>
            <a:r>
              <a:rPr lang="en-NZ" dirty="0"/>
              <a:t> The facilities are implemented as software drivers rather than part of the Windows Executive.</a:t>
            </a:r>
          </a:p>
          <a:p>
            <a:pPr lvl="0">
              <a:buFont typeface="Arial" pitchFamily="34" charset="0"/>
              <a:buNone/>
            </a:pPr>
            <a:endParaRPr lang="en-NZ" b="1" dirty="0"/>
          </a:p>
          <a:p>
            <a:pPr lvl="0">
              <a:buFont typeface="Arial" pitchFamily="34" charset="0"/>
              <a:buNone/>
            </a:pPr>
            <a:r>
              <a:rPr lang="en-NZ" b="1" dirty="0"/>
              <a:t>Hardware device drivers: </a:t>
            </a:r>
          </a:p>
          <a:p>
            <a:pPr lvl="1">
              <a:buFont typeface="Arial" pitchFamily="34" charset="0"/>
              <a:buChar char="•"/>
            </a:pPr>
            <a:r>
              <a:rPr lang="en-NZ" dirty="0"/>
              <a:t>These software drivers access the hardware registers of the peripheral devices using entry points in the kernel’s Hardware Abstraction Layer. </a:t>
            </a:r>
          </a:p>
          <a:p>
            <a:pPr lvl="1">
              <a:buFont typeface="Arial" pitchFamily="34" charset="0"/>
              <a:buChar char="•"/>
            </a:pPr>
            <a:r>
              <a:rPr lang="en-NZ" dirty="0"/>
              <a:t> A set of these routines exists for every platform that Windows supports; because the routine names are the same for all platforms, the source code of Windows device drivers is portable across different processor types.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85</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Shadow copies are an efficient way of making consistent snapshots of volumes to that they can be backed up.</a:t>
            </a:r>
          </a:p>
          <a:p>
            <a:endParaRPr lang="en-NZ" dirty="0"/>
          </a:p>
          <a:p>
            <a:r>
              <a:rPr lang="en-NZ" dirty="0"/>
              <a:t>They are also useful for archiving files on a per-volume basis. </a:t>
            </a:r>
          </a:p>
          <a:p>
            <a:pPr lvl="1">
              <a:buFont typeface="Arial" pitchFamily="34" charset="0"/>
              <a:buChar char="•"/>
            </a:pPr>
            <a:r>
              <a:rPr lang="en-NZ" dirty="0"/>
              <a:t> If a user deletes a file, he or she can retrieve an earlier copy from any available shadow copy made by the system administrator. </a:t>
            </a:r>
          </a:p>
          <a:p>
            <a:pPr lvl="0">
              <a:buFont typeface="Arial" pitchFamily="34" charset="0"/>
              <a:buNone/>
            </a:pPr>
            <a:endParaRPr lang="en-NZ" dirty="0"/>
          </a:p>
          <a:p>
            <a:pPr lvl="0">
              <a:buFont typeface="Arial" pitchFamily="34" charset="0"/>
              <a:buNone/>
            </a:pPr>
            <a:r>
              <a:rPr lang="en-NZ" dirty="0"/>
              <a:t>Shadow copies are implemented by a software driver that makes copies of data on the volume before it is overwritten.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use to which a device is put has an influence on the software and policies in the operating system and supporting utilities. </a:t>
            </a:r>
          </a:p>
          <a:p>
            <a:endParaRPr lang="en-NZ" dirty="0"/>
          </a:p>
          <a:p>
            <a:r>
              <a:rPr lang="en-NZ" dirty="0"/>
              <a:t>Examples:</a:t>
            </a:r>
          </a:p>
          <a:p>
            <a:pPr lvl="1">
              <a:buFont typeface="Arial" pitchFamily="34" charset="0"/>
              <a:buChar char="•"/>
            </a:pPr>
            <a:r>
              <a:rPr lang="en-NZ" dirty="0"/>
              <a:t> disk used for files requires the support of file management software. </a:t>
            </a:r>
          </a:p>
          <a:p>
            <a:pPr lvl="1">
              <a:buFont typeface="Arial" pitchFamily="34" charset="0"/>
              <a:buChar char="•"/>
            </a:pPr>
            <a:r>
              <a:rPr lang="en-NZ" dirty="0"/>
              <a:t> disk used as a backing store for pages in a virtual memory scheme depends on the use of virtual memory hardware and software. </a:t>
            </a:r>
          </a:p>
          <a:p>
            <a:pPr lvl="1">
              <a:buFont typeface="Arial" pitchFamily="34" charset="0"/>
              <a:buChar char="•"/>
            </a:pPr>
            <a:endParaRPr lang="en-NZ" dirty="0"/>
          </a:p>
          <a:p>
            <a:pPr lvl="0">
              <a:buFont typeface="Arial" pitchFamily="34" charset="0"/>
              <a:buNone/>
            </a:pPr>
            <a:r>
              <a:rPr lang="en-NZ" dirty="0"/>
              <a:t>These applications have an impact on disk scheduling algorithms.</a:t>
            </a:r>
          </a:p>
          <a:p>
            <a:pPr lvl="0">
              <a:buFont typeface="Arial" pitchFamily="34" charset="0"/>
              <a:buNone/>
            </a:pPr>
            <a:endParaRPr lang="en-NZ" dirty="0"/>
          </a:p>
          <a:p>
            <a:r>
              <a:rPr lang="en-NZ" dirty="0"/>
              <a:t>Another example, a terminal may be used by an ordinary user or a system administrator. </a:t>
            </a:r>
          </a:p>
          <a:p>
            <a:pPr lvl="1">
              <a:buFont typeface="Arial" pitchFamily="34" charset="0"/>
              <a:buChar char="•"/>
            </a:pPr>
            <a:r>
              <a:rPr lang="en-NZ" dirty="0"/>
              <a:t> implying different privilege levels and perhaps different priorities in the operating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4/21/2022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4/21/2022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4/21/2022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4/21/2022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4/21/2022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4/21/2022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4/21/2022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4/21/2022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4/21/2022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4/21/2022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4/21/2022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4/21/2022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4/21/2022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4/21/2022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4/21/2022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4/21/2022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4/21/2022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4/21/2022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4/21/2022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4/21/2022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4/21/2022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4/21/2022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4/21/2022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hyperlink" Target="http://gaia.ecs.csus.edu/~zhangd/oscal/DiskApplet.html"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gaia.ecs.csus.edu/~zhangd/oscal/RAIDFiles/RAID.htm"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33.gif"/></Relationships>
</file>

<file path=ppt/slides/_rels/slide69.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35.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p:txBody>
          <a:bodyPr/>
          <a:lstStyle/>
          <a:p>
            <a:r>
              <a:rPr lang="en-US" dirty="0"/>
              <a:t>Chapter 11</a:t>
            </a:r>
            <a:br>
              <a:rPr lang="en-US" dirty="0"/>
            </a:br>
            <a:r>
              <a:rPr lang="en-US" dirty="0"/>
              <a:t>I/O Management and Disk Scheduling</a:t>
            </a:r>
          </a:p>
        </p:txBody>
      </p:sp>
      <p:sp>
        <p:nvSpPr>
          <p:cNvPr id="4" name="Footer Placeholder 3"/>
          <p:cNvSpPr>
            <a:spLocks noGrp="1"/>
          </p:cNvSpPr>
          <p:nvPr>
            <p:ph type="ftr" sz="quarter" idx="11"/>
          </p:nvPr>
        </p:nvSpPr>
        <p:spPr>
          <a:xfrm>
            <a:off x="3124200" y="6019800"/>
            <a:ext cx="2895600" cy="701675"/>
          </a:xfrm>
        </p:spPr>
        <p:txBody>
          <a:bodyPr/>
          <a:lstStyle/>
          <a:p>
            <a:r>
              <a:rPr lang="en-US" dirty="0"/>
              <a:t>Dave Bremer</a:t>
            </a:r>
          </a:p>
          <a:p>
            <a:r>
              <a:rPr lang="en-US" dirty="0"/>
              <a:t>Otago Polytechnic, NZ</a:t>
            </a:r>
          </a:p>
          <a:p>
            <a:r>
              <a:rPr lang="en-US" dirty="0"/>
              <a:t>©2008, Prentice Hall</a:t>
            </a:r>
            <a:br>
              <a:rPr lang="en-US" dirty="0"/>
            </a:br>
            <a:endParaRPr lang="en-US" dirty="0"/>
          </a:p>
        </p:txBody>
      </p:sp>
      <p:sp>
        <p:nvSpPr>
          <p:cNvPr id="6" name="Subtitle 5"/>
          <p:cNvSpPr>
            <a:spLocks noGrp="1"/>
          </p:cNvSpPr>
          <p:nvPr>
            <p:ph type="subTitle" idx="1"/>
          </p:nvPr>
        </p:nvSpPr>
        <p:spPr/>
        <p:txBody>
          <a:bodyPr/>
          <a:lstStyle/>
          <a:p>
            <a:endParaRPr lang="en-US" dirty="0"/>
          </a:p>
        </p:txBody>
      </p:sp>
      <p:sp>
        <p:nvSpPr>
          <p:cNvPr id="7" name="Subtitle 2"/>
          <p:cNvSpPr txBox="1">
            <a:spLocks/>
          </p:cNvSpPr>
          <p:nvPr/>
        </p:nvSpPr>
        <p:spPr bwMode="auto">
          <a:xfrm>
            <a:off x="1371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rPr>
              <a:t>Operating Systems:</a:t>
            </a:r>
            <a:br>
              <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rPr>
            </a:br>
            <a:r>
              <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rPr>
              <a:t>Internals and Design Principles, 6/E</a:t>
            </a:r>
            <a:br>
              <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rPr>
            </a:br>
            <a:r>
              <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rPr>
              <a:t>William Stallings</a:t>
            </a:r>
            <a:endPar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control</a:t>
            </a:r>
          </a:p>
        </p:txBody>
      </p:sp>
      <p:sp>
        <p:nvSpPr>
          <p:cNvPr id="3" name="Content Placeholder 2"/>
          <p:cNvSpPr>
            <a:spLocks noGrp="1"/>
          </p:cNvSpPr>
          <p:nvPr>
            <p:ph idx="1"/>
          </p:nvPr>
        </p:nvSpPr>
        <p:spPr/>
        <p:txBody>
          <a:bodyPr/>
          <a:lstStyle/>
          <a:p>
            <a:r>
              <a:rPr lang="en-NZ" dirty="0"/>
              <a:t>A printer requires a relatively simple control interface.</a:t>
            </a:r>
          </a:p>
          <a:p>
            <a:r>
              <a:rPr lang="en-NZ" dirty="0"/>
              <a:t>A disk is much more complex.</a:t>
            </a:r>
          </a:p>
          <a:p>
            <a:r>
              <a:rPr lang="en-NZ" dirty="0"/>
              <a:t>This complexity is filtered to some extent by the complexity of the I/O module that controls the device.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Unit of transfer</a:t>
            </a:r>
          </a:p>
        </p:txBody>
      </p:sp>
      <p:sp>
        <p:nvSpPr>
          <p:cNvPr id="3" name="Content Placeholder 2"/>
          <p:cNvSpPr>
            <a:spLocks noGrp="1"/>
          </p:cNvSpPr>
          <p:nvPr>
            <p:ph idx="1"/>
          </p:nvPr>
        </p:nvSpPr>
        <p:spPr/>
        <p:txBody>
          <a:bodyPr/>
          <a:lstStyle/>
          <a:p>
            <a:r>
              <a:rPr lang="en-NZ" dirty="0"/>
              <a:t>Data may be transferred as </a:t>
            </a:r>
          </a:p>
          <a:p>
            <a:pPr lvl="1"/>
            <a:r>
              <a:rPr lang="en-NZ" dirty="0"/>
              <a:t>a stream of bytes or characters (e.g., terminal I/O) </a:t>
            </a:r>
          </a:p>
          <a:p>
            <a:pPr lvl="1"/>
            <a:r>
              <a:rPr lang="en-NZ" dirty="0"/>
              <a:t> or in larger blocks (e.g., disk I/O).</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representation</a:t>
            </a:r>
          </a:p>
        </p:txBody>
      </p:sp>
      <p:sp>
        <p:nvSpPr>
          <p:cNvPr id="3" name="Content Placeholder 2"/>
          <p:cNvSpPr>
            <a:spLocks noGrp="1"/>
          </p:cNvSpPr>
          <p:nvPr>
            <p:ph idx="1"/>
          </p:nvPr>
        </p:nvSpPr>
        <p:spPr/>
        <p:txBody>
          <a:bodyPr/>
          <a:lstStyle/>
          <a:p>
            <a:r>
              <a:rPr lang="en-NZ" dirty="0"/>
              <a:t>Different data encoding schemes are used by different devices, </a:t>
            </a:r>
          </a:p>
          <a:p>
            <a:pPr lvl="1"/>
            <a:r>
              <a:rPr lang="en-NZ" dirty="0"/>
              <a:t>including differences in character code and parity conventions.</a:t>
            </a:r>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Error Conditions</a:t>
            </a:r>
          </a:p>
        </p:txBody>
      </p:sp>
      <p:sp>
        <p:nvSpPr>
          <p:cNvPr id="3" name="Content Placeholder 2"/>
          <p:cNvSpPr>
            <a:spLocks noGrp="1"/>
          </p:cNvSpPr>
          <p:nvPr>
            <p:ph idx="1"/>
          </p:nvPr>
        </p:nvSpPr>
        <p:spPr/>
        <p:txBody>
          <a:bodyPr/>
          <a:lstStyle/>
          <a:p>
            <a:r>
              <a:rPr lang="en-NZ" dirty="0"/>
              <a:t>The nature of errors differ widely from one device to another.</a:t>
            </a:r>
          </a:p>
          <a:p>
            <a:r>
              <a:rPr lang="en-NZ" dirty="0"/>
              <a:t>Aspects include:</a:t>
            </a:r>
          </a:p>
          <a:p>
            <a:pPr lvl="1"/>
            <a:r>
              <a:rPr lang="en-NZ" dirty="0"/>
              <a:t> the way in which they are reported, </a:t>
            </a:r>
          </a:p>
          <a:p>
            <a:pPr lvl="1"/>
            <a:r>
              <a:rPr lang="en-NZ" dirty="0"/>
              <a:t>their consequences, </a:t>
            </a:r>
          </a:p>
          <a:p>
            <a:pPr lvl="1"/>
            <a:r>
              <a:rPr lang="en-NZ" dirty="0"/>
              <a:t>the available range of responses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a:xfrm>
            <a:off x="457200" y="1295400"/>
            <a:ext cx="8229600" cy="5257800"/>
          </a:xfrm>
        </p:spPr>
        <p:txBody>
          <a:bodyPr/>
          <a:lstStyle/>
          <a:p>
            <a:pPr lvl="1"/>
            <a:r>
              <a:rPr lang="en-NZ" dirty="0"/>
              <a:t>I/O Devices</a:t>
            </a:r>
          </a:p>
          <a:p>
            <a:pPr lvl="1"/>
            <a:r>
              <a:rPr lang="en-NZ" dirty="0">
                <a:solidFill>
                  <a:schemeClr val="tx2"/>
                </a:solidFill>
              </a:rPr>
              <a:t>Organization of the I/O Function</a:t>
            </a:r>
          </a:p>
          <a:p>
            <a:pPr lvl="1"/>
            <a:r>
              <a:rPr lang="en-NZ" dirty="0"/>
              <a:t>Operating System Design Issues</a:t>
            </a:r>
          </a:p>
          <a:p>
            <a:pPr lvl="1"/>
            <a:r>
              <a:rPr lang="en-NZ" dirty="0"/>
              <a:t>I/O Buffering</a:t>
            </a:r>
          </a:p>
          <a:p>
            <a:pPr lvl="1"/>
            <a:r>
              <a:rPr lang="en-NZ" dirty="0"/>
              <a:t>Disk Scheduling</a:t>
            </a:r>
          </a:p>
          <a:p>
            <a:pPr lvl="1"/>
            <a:r>
              <a:rPr lang="en-NZ" dirty="0"/>
              <a:t>Raid</a:t>
            </a:r>
          </a:p>
          <a:p>
            <a:pPr lvl="1"/>
            <a:r>
              <a:rPr lang="en-NZ" dirty="0"/>
              <a:t>Disk Cache</a:t>
            </a:r>
          </a:p>
          <a:p>
            <a:pPr lvl="1"/>
            <a:r>
              <a:rPr lang="en-NZ" dirty="0"/>
              <a:t>UNIX SVR4 I/O</a:t>
            </a:r>
          </a:p>
          <a:p>
            <a:pPr lvl="1"/>
            <a:r>
              <a:rPr lang="en-NZ" dirty="0"/>
              <a:t>LINUX I/O</a:t>
            </a:r>
          </a:p>
          <a:p>
            <a:pPr lvl="1"/>
            <a:r>
              <a:rPr lang="en-NZ" dirty="0"/>
              <a:t>Windows I/O</a:t>
            </a:r>
          </a:p>
          <a:p>
            <a:pPr lvl="1"/>
            <a:endParaRPr lang="en-NZ" dirty="0"/>
          </a:p>
        </p:txBody>
      </p:sp>
      <p:cxnSp>
        <p:nvCxnSpPr>
          <p:cNvPr id="5" name="Straight Arrow Connector 4"/>
          <p:cNvCxnSpPr/>
          <p:nvPr/>
        </p:nvCxnSpPr>
        <p:spPr>
          <a:xfrm>
            <a:off x="76200" y="20558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Techniques for </a:t>
            </a:r>
            <a:br>
              <a:rPr lang="en-NZ" dirty="0"/>
            </a:br>
            <a:r>
              <a:rPr lang="en-NZ" dirty="0"/>
              <a:t>performing I/O</a:t>
            </a:r>
          </a:p>
        </p:txBody>
      </p:sp>
      <p:sp>
        <p:nvSpPr>
          <p:cNvPr id="3" name="Content Placeholder 2"/>
          <p:cNvSpPr>
            <a:spLocks noGrp="1"/>
          </p:cNvSpPr>
          <p:nvPr>
            <p:ph idx="1"/>
          </p:nvPr>
        </p:nvSpPr>
        <p:spPr/>
        <p:txBody>
          <a:bodyPr/>
          <a:lstStyle/>
          <a:p>
            <a:r>
              <a:rPr lang="en-NZ" dirty="0"/>
              <a:t>Programmed I/O</a:t>
            </a:r>
          </a:p>
          <a:p>
            <a:r>
              <a:rPr lang="en-NZ" dirty="0"/>
              <a:t>Interrupt-driven I/O</a:t>
            </a:r>
          </a:p>
          <a:p>
            <a:r>
              <a:rPr lang="en-NZ" dirty="0"/>
              <a:t>Direct memory access (DMA)</a:t>
            </a:r>
          </a:p>
        </p:txBody>
      </p:sp>
      <p:pic>
        <p:nvPicPr>
          <p:cNvPr id="4" name="Content Placeholder 3" descr="Table11_01.gif"/>
          <p:cNvPicPr>
            <a:picLocks noChangeAspect="1"/>
          </p:cNvPicPr>
          <p:nvPr/>
        </p:nvPicPr>
        <p:blipFill>
          <a:blip r:embed="rId3"/>
          <a:stretch>
            <a:fillRect/>
          </a:stretch>
        </p:blipFill>
        <p:spPr bwMode="auto">
          <a:xfrm>
            <a:off x="1443037" y="3429000"/>
            <a:ext cx="6257925" cy="2600325"/>
          </a:xfrm>
          <a:prstGeom prst="rect">
            <a:avLst/>
          </a:prstGeom>
          <a:noFill/>
          <a:ln w="9525">
            <a:noFill/>
            <a:miter lim="800000"/>
            <a:headEnd/>
            <a:tailEnd/>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p:spPr>
        <p:txBody>
          <a:bodyPr/>
          <a:lstStyle/>
          <a:p>
            <a:r>
              <a:rPr lang="en-US" dirty="0"/>
              <a:t>Evolution of the </a:t>
            </a:r>
            <a:br>
              <a:rPr lang="en-US" dirty="0"/>
            </a:br>
            <a:r>
              <a:rPr lang="en-US" dirty="0"/>
              <a:t>I/O Function</a:t>
            </a:r>
          </a:p>
        </p:txBody>
      </p:sp>
      <p:sp>
        <p:nvSpPr>
          <p:cNvPr id="3" name="Content Placeholder 2"/>
          <p:cNvSpPr>
            <a:spLocks noGrp="1"/>
          </p:cNvSpPr>
          <p:nvPr>
            <p:ph idx="1"/>
          </p:nvPr>
        </p:nvSpPr>
        <p:spPr/>
        <p:txBody>
          <a:bodyPr/>
          <a:lstStyle/>
          <a:p>
            <a:pPr marL="514350" indent="-514350">
              <a:buFont typeface="+mj-lt"/>
              <a:buAutoNum type="arabicPeriod"/>
            </a:pPr>
            <a:r>
              <a:rPr lang="en-US" dirty="0"/>
              <a:t>Processor directly controls a peripheral device</a:t>
            </a:r>
          </a:p>
          <a:p>
            <a:pPr marL="514350" indent="-514350">
              <a:buFont typeface="+mj-lt"/>
              <a:buAutoNum type="arabicPeriod"/>
            </a:pPr>
            <a:r>
              <a:rPr lang="en-US" dirty="0"/>
              <a:t>Controller or I/O module is added</a:t>
            </a:r>
          </a:p>
          <a:p>
            <a:pPr lvl="1"/>
            <a:r>
              <a:rPr lang="en-US" dirty="0"/>
              <a:t>Processor uses programmed I/O without interrupts</a:t>
            </a:r>
          </a:p>
          <a:p>
            <a:pPr lvl="1"/>
            <a:r>
              <a:rPr lang="en-US" dirty="0"/>
              <a:t>Processor does not need to handle details of external devices</a:t>
            </a:r>
          </a:p>
          <a:p>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1143000"/>
          </a:xfrm>
        </p:spPr>
        <p:txBody>
          <a:bodyPr/>
          <a:lstStyle/>
          <a:p>
            <a:r>
              <a:rPr lang="en-US" dirty="0"/>
              <a:t>Evolution of the </a:t>
            </a:r>
            <a:br>
              <a:rPr lang="en-US" dirty="0"/>
            </a:br>
            <a:r>
              <a:rPr lang="en-US" dirty="0"/>
              <a:t>I/O Function cont…</a:t>
            </a:r>
          </a:p>
        </p:txBody>
      </p:sp>
      <p:sp>
        <p:nvSpPr>
          <p:cNvPr id="3" name="Content Placeholder 2"/>
          <p:cNvSpPr>
            <a:spLocks noGrp="1"/>
          </p:cNvSpPr>
          <p:nvPr>
            <p:ph idx="1"/>
          </p:nvPr>
        </p:nvSpPr>
        <p:spPr/>
        <p:txBody>
          <a:bodyPr/>
          <a:lstStyle/>
          <a:p>
            <a:pPr marL="514350" indent="-514350">
              <a:buFont typeface="+mj-lt"/>
              <a:buAutoNum type="arabicPeriod" startAt="3"/>
            </a:pPr>
            <a:r>
              <a:rPr lang="en-US" dirty="0"/>
              <a:t>Controller or I/O module with interrupts</a:t>
            </a:r>
          </a:p>
          <a:p>
            <a:pPr lvl="1"/>
            <a:r>
              <a:rPr lang="en-US" dirty="0"/>
              <a:t>Efficiency improves as processor does not spend time waiting for an I/O operation to be performed</a:t>
            </a:r>
          </a:p>
          <a:p>
            <a:pPr marL="514350" indent="-514350">
              <a:buFont typeface="+mj-lt"/>
              <a:buAutoNum type="arabicPeriod" startAt="3"/>
            </a:pPr>
            <a:r>
              <a:rPr lang="en-US" dirty="0"/>
              <a:t>Direct Memory Access</a:t>
            </a:r>
          </a:p>
          <a:p>
            <a:pPr lvl="1"/>
            <a:r>
              <a:rPr lang="en-US" dirty="0"/>
              <a:t>Blocks of data are moved into memory without involving the processor</a:t>
            </a:r>
          </a:p>
          <a:p>
            <a:pPr lvl="1"/>
            <a:r>
              <a:rPr lang="en-US" dirty="0"/>
              <a:t>Processor involved at beginning and end only</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1143000"/>
          </a:xfrm>
        </p:spPr>
        <p:txBody>
          <a:bodyPr/>
          <a:lstStyle/>
          <a:p>
            <a:r>
              <a:rPr lang="en-US" dirty="0"/>
              <a:t>Evolution of the </a:t>
            </a:r>
            <a:br>
              <a:rPr lang="en-US" dirty="0"/>
            </a:br>
            <a:r>
              <a:rPr lang="en-US" dirty="0"/>
              <a:t>I/O Function cont…</a:t>
            </a:r>
          </a:p>
        </p:txBody>
      </p:sp>
      <p:sp>
        <p:nvSpPr>
          <p:cNvPr id="3" name="Content Placeholder 2"/>
          <p:cNvSpPr>
            <a:spLocks noGrp="1"/>
          </p:cNvSpPr>
          <p:nvPr>
            <p:ph idx="1"/>
          </p:nvPr>
        </p:nvSpPr>
        <p:spPr/>
        <p:txBody>
          <a:bodyPr/>
          <a:lstStyle/>
          <a:p>
            <a:pPr marL="514350" indent="-514350">
              <a:buFont typeface="+mj-lt"/>
              <a:buAutoNum type="arabicPeriod" startAt="5"/>
            </a:pPr>
            <a:r>
              <a:rPr lang="en-US" dirty="0"/>
              <a:t>I/O module is a separate processor</a:t>
            </a:r>
          </a:p>
          <a:p>
            <a:pPr lvl="1"/>
            <a:r>
              <a:rPr lang="en-NZ" dirty="0"/>
              <a:t> CPU directs the I/O processor to execute an I/O program in main memory.</a:t>
            </a:r>
            <a:endParaRPr lang="en-US" dirty="0"/>
          </a:p>
          <a:p>
            <a:pPr marL="514350" indent="-514350">
              <a:buFont typeface="+mj-lt"/>
              <a:buAutoNum type="arabicPeriod" startAt="5"/>
            </a:pPr>
            <a:r>
              <a:rPr lang="en-US" dirty="0"/>
              <a:t>I/O processor</a:t>
            </a:r>
          </a:p>
          <a:p>
            <a:pPr lvl="1"/>
            <a:r>
              <a:rPr lang="en-US" dirty="0"/>
              <a:t>I/O module has its own local memory</a:t>
            </a:r>
          </a:p>
          <a:p>
            <a:pPr lvl="1"/>
            <a:r>
              <a:rPr lang="en-US" dirty="0"/>
              <a:t>Commonly used to control communications with interactive terminals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Memory Address</a:t>
            </a:r>
          </a:p>
        </p:txBody>
      </p:sp>
      <p:sp>
        <p:nvSpPr>
          <p:cNvPr id="3" name="Content Placeholder 2"/>
          <p:cNvSpPr>
            <a:spLocks noGrp="1"/>
          </p:cNvSpPr>
          <p:nvPr>
            <p:ph idx="1"/>
          </p:nvPr>
        </p:nvSpPr>
        <p:spPr>
          <a:xfrm>
            <a:off x="457200" y="1600200"/>
            <a:ext cx="4876800" cy="4953000"/>
          </a:xfrm>
        </p:spPr>
        <p:txBody>
          <a:bodyPr/>
          <a:lstStyle/>
          <a:p>
            <a:r>
              <a:rPr lang="en-US" sz="2800" dirty="0"/>
              <a:t>Processor delegates I/O operation to the DMA module</a:t>
            </a:r>
          </a:p>
          <a:p>
            <a:r>
              <a:rPr lang="en-US" sz="2800" dirty="0"/>
              <a:t>DMA module transfers data directly to or form memory</a:t>
            </a:r>
          </a:p>
          <a:p>
            <a:r>
              <a:rPr lang="en-US" sz="2800" dirty="0"/>
              <a:t>When complete DMA module sends an interrupt signal to the processor</a:t>
            </a:r>
          </a:p>
          <a:p>
            <a:endParaRPr lang="en-US" sz="2800" dirty="0"/>
          </a:p>
        </p:txBody>
      </p:sp>
      <p:pic>
        <p:nvPicPr>
          <p:cNvPr id="4" name="Content Placeholder 3" descr="Fig11_02.gif"/>
          <p:cNvPicPr>
            <a:picLocks noChangeAspect="1"/>
          </p:cNvPicPr>
          <p:nvPr/>
        </p:nvPicPr>
        <p:blipFill>
          <a:blip r:embed="rId3"/>
          <a:stretch>
            <a:fillRect/>
          </a:stretch>
        </p:blipFill>
        <p:spPr bwMode="auto">
          <a:xfrm>
            <a:off x="5410200" y="1295401"/>
            <a:ext cx="3733800" cy="3965398"/>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a:xfrm>
            <a:off x="457200" y="1295400"/>
            <a:ext cx="8229600" cy="5257800"/>
          </a:xfrm>
        </p:spPr>
        <p:txBody>
          <a:bodyPr/>
          <a:lstStyle/>
          <a:p>
            <a:pPr lvl="1"/>
            <a:r>
              <a:rPr lang="en-NZ" dirty="0">
                <a:solidFill>
                  <a:schemeClr val="tx2"/>
                </a:solidFill>
              </a:rPr>
              <a:t>I/O Devices</a:t>
            </a:r>
          </a:p>
          <a:p>
            <a:pPr lvl="1"/>
            <a:r>
              <a:rPr lang="en-NZ" dirty="0"/>
              <a:t>Organization of the I/O Function</a:t>
            </a:r>
          </a:p>
          <a:p>
            <a:pPr lvl="1"/>
            <a:r>
              <a:rPr lang="en-NZ" dirty="0"/>
              <a:t>Operating System Design Issues</a:t>
            </a:r>
          </a:p>
          <a:p>
            <a:pPr lvl="1"/>
            <a:r>
              <a:rPr lang="en-NZ" dirty="0"/>
              <a:t>I/O Buffering</a:t>
            </a:r>
          </a:p>
          <a:p>
            <a:pPr lvl="1"/>
            <a:r>
              <a:rPr lang="en-NZ" dirty="0"/>
              <a:t>Disk Scheduling</a:t>
            </a:r>
          </a:p>
          <a:p>
            <a:pPr lvl="1"/>
            <a:r>
              <a:rPr lang="en-NZ" dirty="0"/>
              <a:t>Raid</a:t>
            </a:r>
          </a:p>
          <a:p>
            <a:pPr lvl="1"/>
            <a:r>
              <a:rPr lang="en-NZ" dirty="0"/>
              <a:t>Disk Cache</a:t>
            </a:r>
          </a:p>
          <a:p>
            <a:pPr lvl="1"/>
            <a:r>
              <a:rPr lang="en-NZ" dirty="0"/>
              <a:t>UNIX SVR4 I/O</a:t>
            </a:r>
          </a:p>
          <a:p>
            <a:pPr lvl="1"/>
            <a:r>
              <a:rPr lang="en-NZ" dirty="0"/>
              <a:t>LINUX I/O</a:t>
            </a:r>
          </a:p>
          <a:p>
            <a:pPr lvl="1"/>
            <a:r>
              <a:rPr lang="en-NZ" dirty="0"/>
              <a:t>Windows I/O</a:t>
            </a:r>
          </a:p>
        </p:txBody>
      </p:sp>
      <p:cxnSp>
        <p:nvCxnSpPr>
          <p:cNvPr id="5" name="Straight Arrow Connector 4"/>
          <p:cNvCxnSpPr/>
          <p:nvPr/>
        </p:nvCxnSpPr>
        <p:spPr>
          <a:xfrm>
            <a:off x="76200" y="1524000"/>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DMA Configurations: </a:t>
            </a:r>
            <a:br>
              <a:rPr lang="en-US" dirty="0"/>
            </a:br>
            <a:r>
              <a:rPr lang="en-US" dirty="0"/>
              <a:t>Single Bus</a:t>
            </a:r>
          </a:p>
        </p:txBody>
      </p:sp>
      <p:pic>
        <p:nvPicPr>
          <p:cNvPr id="4" name="Content Placeholder 3" descr="Fig11_03a.gif"/>
          <p:cNvPicPr>
            <a:picLocks noGrp="1" noChangeAspect="1"/>
          </p:cNvPicPr>
          <p:nvPr>
            <p:ph idx="1"/>
          </p:nvPr>
        </p:nvPicPr>
        <p:blipFill>
          <a:blip r:embed="rId3"/>
          <a:stretch>
            <a:fillRect/>
          </a:stretch>
        </p:blipFill>
        <p:spPr>
          <a:xfrm>
            <a:off x="1214437" y="1828800"/>
            <a:ext cx="6715125" cy="1781175"/>
          </a:xfrm>
        </p:spPr>
      </p:pic>
      <p:sp>
        <p:nvSpPr>
          <p:cNvPr id="7" name="Content Placeholder 2"/>
          <p:cNvSpPr txBox="1">
            <a:spLocks/>
          </p:cNvSpPr>
          <p:nvPr/>
        </p:nvSpPr>
        <p:spPr bwMode="auto">
          <a:xfrm>
            <a:off x="457200" y="3810000"/>
            <a:ext cx="78486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DMA can be configured in several ways</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lang="en-US" sz="2800" dirty="0">
                <a:latin typeface="+mn-lt"/>
              </a:rPr>
              <a:t>Shown here, all modules share the same system bus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DMA Configurations: </a:t>
            </a:r>
            <a:br>
              <a:rPr lang="en-US" dirty="0"/>
            </a:br>
            <a:r>
              <a:rPr lang="en-US" dirty="0"/>
              <a:t>Integrated DMA &amp; I/O</a:t>
            </a:r>
          </a:p>
        </p:txBody>
      </p:sp>
      <p:pic>
        <p:nvPicPr>
          <p:cNvPr id="4" name="Content Placeholder 3" descr="Fig11_03b.gif"/>
          <p:cNvPicPr>
            <a:picLocks noGrp="1" noChangeAspect="1"/>
          </p:cNvPicPr>
          <p:nvPr>
            <p:ph idx="1"/>
          </p:nvPr>
        </p:nvPicPr>
        <p:blipFill>
          <a:blip r:embed="rId3"/>
          <a:stretch>
            <a:fillRect/>
          </a:stretch>
        </p:blipFill>
        <p:spPr>
          <a:xfrm>
            <a:off x="1190625" y="2057400"/>
            <a:ext cx="6762750" cy="2400300"/>
          </a:xfrm>
        </p:spPr>
      </p:pic>
      <p:sp>
        <p:nvSpPr>
          <p:cNvPr id="5" name="Content Placeholder 2"/>
          <p:cNvSpPr txBox="1">
            <a:spLocks/>
          </p:cNvSpPr>
          <p:nvPr/>
        </p:nvSpPr>
        <p:spPr bwMode="auto">
          <a:xfrm>
            <a:off x="457200" y="4419600"/>
            <a:ext cx="7848600"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Direct Path between DMA and I/O modules</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This substantially</a:t>
            </a:r>
            <a:r>
              <a:rPr kumimoji="0" lang="en-US" sz="2800" b="0" i="0" u="none" strike="noStrike" kern="1200" cap="none" spc="0" normalizeH="0" noProof="0" dirty="0">
                <a:ln>
                  <a:noFill/>
                </a:ln>
                <a:solidFill>
                  <a:schemeClr val="tx1"/>
                </a:solidFill>
                <a:effectLst/>
                <a:uLnTx/>
                <a:uFillTx/>
                <a:latin typeface="+mn-lt"/>
                <a:ea typeface="+mn-ea"/>
                <a:cs typeface="+mn-cs"/>
              </a:rPr>
              <a:t> cuts the required bus cycles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DMA Configurations: </a:t>
            </a:r>
            <a:br>
              <a:rPr lang="en-US" dirty="0"/>
            </a:br>
            <a:r>
              <a:rPr lang="en-US" dirty="0"/>
              <a:t>I/O Bus</a:t>
            </a:r>
          </a:p>
        </p:txBody>
      </p:sp>
      <p:pic>
        <p:nvPicPr>
          <p:cNvPr id="4" name="Content Placeholder 3" descr="Fig11_03c.gif"/>
          <p:cNvPicPr>
            <a:picLocks noGrp="1" noChangeAspect="1"/>
          </p:cNvPicPr>
          <p:nvPr>
            <p:ph idx="1"/>
          </p:nvPr>
        </p:nvPicPr>
        <p:blipFill>
          <a:blip r:embed="rId3"/>
          <a:stretch>
            <a:fillRect/>
          </a:stretch>
        </p:blipFill>
        <p:spPr>
          <a:xfrm>
            <a:off x="1600200" y="1600200"/>
            <a:ext cx="6081712" cy="2784921"/>
          </a:xfrm>
        </p:spPr>
      </p:pic>
      <p:sp>
        <p:nvSpPr>
          <p:cNvPr id="5" name="Content Placeholder 2"/>
          <p:cNvSpPr txBox="1">
            <a:spLocks/>
          </p:cNvSpPr>
          <p:nvPr/>
        </p:nvSpPr>
        <p:spPr bwMode="auto">
          <a:xfrm>
            <a:off x="457200" y="4419600"/>
            <a:ext cx="7848600"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 typeface="Arial" charset="0"/>
              <a:buChar char="•"/>
            </a:pPr>
            <a:r>
              <a:rPr lang="en-NZ" sz="2800" dirty="0">
                <a:latin typeface="+mn-lt"/>
              </a:rPr>
              <a:t>Reduces the number of I/O interfaces in the DMA module</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a:xfrm>
            <a:off x="457200" y="1295400"/>
            <a:ext cx="8229600" cy="5257800"/>
          </a:xfrm>
        </p:spPr>
        <p:txBody>
          <a:bodyPr/>
          <a:lstStyle/>
          <a:p>
            <a:pPr lvl="1"/>
            <a:r>
              <a:rPr lang="en-NZ" dirty="0"/>
              <a:t>I/O Devices</a:t>
            </a:r>
          </a:p>
          <a:p>
            <a:pPr lvl="1"/>
            <a:r>
              <a:rPr lang="en-NZ" dirty="0"/>
              <a:t>Organization of the I/O Function</a:t>
            </a:r>
          </a:p>
          <a:p>
            <a:pPr lvl="1"/>
            <a:r>
              <a:rPr lang="en-NZ" dirty="0">
                <a:solidFill>
                  <a:schemeClr val="tx2"/>
                </a:solidFill>
              </a:rPr>
              <a:t>Operating System Design Issues</a:t>
            </a:r>
          </a:p>
          <a:p>
            <a:pPr lvl="1"/>
            <a:r>
              <a:rPr lang="en-NZ" dirty="0"/>
              <a:t>I/O Buffering</a:t>
            </a:r>
          </a:p>
          <a:p>
            <a:pPr lvl="1"/>
            <a:r>
              <a:rPr lang="en-NZ" dirty="0"/>
              <a:t>Disk Scheduling</a:t>
            </a:r>
          </a:p>
          <a:p>
            <a:pPr lvl="1"/>
            <a:r>
              <a:rPr lang="en-NZ" dirty="0"/>
              <a:t>Raid</a:t>
            </a:r>
          </a:p>
          <a:p>
            <a:pPr lvl="1"/>
            <a:r>
              <a:rPr lang="en-NZ" dirty="0"/>
              <a:t>Disk Cache</a:t>
            </a:r>
          </a:p>
          <a:p>
            <a:pPr lvl="1"/>
            <a:r>
              <a:rPr lang="en-NZ" dirty="0"/>
              <a:t>UNIX SVR4 I/O</a:t>
            </a:r>
          </a:p>
          <a:p>
            <a:pPr lvl="1"/>
            <a:r>
              <a:rPr lang="en-NZ" dirty="0"/>
              <a:t>LINUX I/O</a:t>
            </a:r>
          </a:p>
          <a:p>
            <a:pPr lvl="1"/>
            <a:r>
              <a:rPr lang="en-NZ" dirty="0"/>
              <a:t>Windows I/O</a:t>
            </a:r>
          </a:p>
          <a:p>
            <a:pPr lvl="1"/>
            <a:endParaRPr lang="en-NZ" dirty="0"/>
          </a:p>
        </p:txBody>
      </p:sp>
      <p:cxnSp>
        <p:nvCxnSpPr>
          <p:cNvPr id="5" name="Straight Arrow Connector 4"/>
          <p:cNvCxnSpPr/>
          <p:nvPr/>
        </p:nvCxnSpPr>
        <p:spPr>
          <a:xfrm>
            <a:off x="76200" y="25892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Efficiency</a:t>
            </a:r>
          </a:p>
        </p:txBody>
      </p:sp>
      <p:sp>
        <p:nvSpPr>
          <p:cNvPr id="3" name="Content Placeholder 2"/>
          <p:cNvSpPr>
            <a:spLocks noGrp="1"/>
          </p:cNvSpPr>
          <p:nvPr>
            <p:ph idx="1"/>
          </p:nvPr>
        </p:nvSpPr>
        <p:spPr/>
        <p:txBody>
          <a:bodyPr/>
          <a:lstStyle/>
          <a:p>
            <a:r>
              <a:rPr lang="en-US" dirty="0"/>
              <a:t>Most I/O devices extremely slow compared to main memory</a:t>
            </a:r>
          </a:p>
          <a:p>
            <a:r>
              <a:rPr lang="en-US" dirty="0"/>
              <a:t>Use of multiprogramming allows for some processes to be waiting on I/O while another process executes</a:t>
            </a:r>
          </a:p>
          <a:p>
            <a:r>
              <a:rPr lang="en-US" dirty="0"/>
              <a:t>I/O cannot keep up with processor speed</a:t>
            </a:r>
          </a:p>
          <a:p>
            <a:pPr lvl="1"/>
            <a:r>
              <a:rPr lang="en-US" dirty="0"/>
              <a:t>Swapping used to bring in ready processes</a:t>
            </a:r>
          </a:p>
          <a:p>
            <a:pPr lvl="1"/>
            <a:r>
              <a:rPr lang="en-US" dirty="0"/>
              <a:t> But this is an I/O operation itself</a:t>
            </a:r>
          </a:p>
          <a:p>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Generality</a:t>
            </a:r>
          </a:p>
        </p:txBody>
      </p:sp>
      <p:sp>
        <p:nvSpPr>
          <p:cNvPr id="3" name="Content Placeholder 2"/>
          <p:cNvSpPr>
            <a:spLocks noGrp="1"/>
          </p:cNvSpPr>
          <p:nvPr>
            <p:ph idx="1"/>
          </p:nvPr>
        </p:nvSpPr>
        <p:spPr/>
        <p:txBody>
          <a:bodyPr/>
          <a:lstStyle/>
          <a:p>
            <a:r>
              <a:rPr lang="en-US" dirty="0"/>
              <a:t>For simplicity and freedom from error it is desirable to handle all I/O devices in a uniform manner</a:t>
            </a:r>
          </a:p>
          <a:p>
            <a:r>
              <a:rPr lang="en-US" dirty="0"/>
              <a:t>Hide most of the details of device I/O in lower-level routines</a:t>
            </a:r>
          </a:p>
          <a:p>
            <a:r>
              <a:rPr lang="en-US" dirty="0"/>
              <a:t>Difficult to completely generalize, but can use a hierarchical modular design of I/O functions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design</a:t>
            </a:r>
            <a:endParaRPr lang="en-NZ" dirty="0"/>
          </a:p>
        </p:txBody>
      </p:sp>
      <p:sp>
        <p:nvSpPr>
          <p:cNvPr id="3" name="Content Placeholder 2"/>
          <p:cNvSpPr>
            <a:spLocks noGrp="1"/>
          </p:cNvSpPr>
          <p:nvPr>
            <p:ph idx="1"/>
          </p:nvPr>
        </p:nvSpPr>
        <p:spPr/>
        <p:txBody>
          <a:bodyPr/>
          <a:lstStyle/>
          <a:p>
            <a:pPr lvl="0"/>
            <a:r>
              <a:rPr lang="en-US" dirty="0"/>
              <a:t>A hierarchical philosophy leads to organizing an OS into layers</a:t>
            </a:r>
          </a:p>
          <a:p>
            <a:r>
              <a:rPr lang="en-US" dirty="0"/>
              <a:t>Each layer </a:t>
            </a:r>
            <a:r>
              <a:rPr lang="en-NZ" dirty="0"/>
              <a:t>relies on the next lower layer to perform more primitive functions</a:t>
            </a:r>
          </a:p>
          <a:p>
            <a:pPr lvl="0"/>
            <a:r>
              <a:rPr lang="en-NZ" dirty="0"/>
              <a:t>It provides services to the next higher layer.</a:t>
            </a:r>
          </a:p>
          <a:p>
            <a:pPr lvl="0"/>
            <a:r>
              <a:rPr lang="en-NZ" dirty="0"/>
              <a:t>Changes in one layer should not require changes in other layers</a:t>
            </a:r>
            <a:endParaRPr lang="en-US" dirty="0"/>
          </a:p>
          <a:p>
            <a:endParaRPr lang="en-NZ"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peripheral device</a:t>
            </a:r>
          </a:p>
        </p:txBody>
      </p:sp>
      <p:pic>
        <p:nvPicPr>
          <p:cNvPr id="4" name="Content Placeholder 3" descr="Fig11_04a.gif"/>
          <p:cNvPicPr>
            <a:picLocks noGrp="1" noChangeAspect="1"/>
          </p:cNvPicPr>
          <p:nvPr>
            <p:ph idx="1"/>
          </p:nvPr>
        </p:nvPicPr>
        <p:blipFill>
          <a:blip r:embed="rId3"/>
          <a:stretch>
            <a:fillRect/>
          </a:stretch>
        </p:blipFill>
        <p:spPr>
          <a:xfrm>
            <a:off x="76200" y="1600200"/>
            <a:ext cx="1470199" cy="5181600"/>
          </a:xfrm>
        </p:spPr>
      </p:pic>
      <p:sp>
        <p:nvSpPr>
          <p:cNvPr id="10" name="Content Placeholder 7"/>
          <p:cNvSpPr txBox="1">
            <a:spLocks/>
          </p:cNvSpPr>
          <p:nvPr/>
        </p:nvSpPr>
        <p:spPr bwMode="auto">
          <a:xfrm>
            <a:off x="1600200" y="1371600"/>
            <a:ext cx="7543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3200" b="0" i="0" u="none" strike="noStrike" kern="1200" cap="none" spc="0" normalizeH="0" baseline="0" noProof="0" dirty="0">
                <a:ln>
                  <a:noFill/>
                </a:ln>
                <a:solidFill>
                  <a:schemeClr val="tx1"/>
                </a:solidFill>
                <a:effectLst/>
                <a:uLnTx/>
                <a:uFillTx/>
                <a:latin typeface="+mn-lt"/>
                <a:ea typeface="+mn-ea"/>
                <a:cs typeface="+mn-cs"/>
              </a:rPr>
              <a:t>Logical I/O: </a:t>
            </a:r>
          </a:p>
          <a:p>
            <a:pPr marL="742950" lvl="1" indent="-285750" eaLnBrk="0" hangingPunct="0">
              <a:spcBef>
                <a:spcPct val="20000"/>
              </a:spcBef>
              <a:buFont typeface="Arial" charset="0"/>
              <a:buChar char="–"/>
            </a:pPr>
            <a:r>
              <a:rPr kumimoji="0" lang="en-NZ" sz="2800" b="0" i="0" u="none" strike="noStrike" kern="1200" cap="none" spc="0" normalizeH="0" baseline="0" noProof="0" dirty="0">
                <a:ln>
                  <a:noFill/>
                </a:ln>
                <a:solidFill>
                  <a:schemeClr val="tx1"/>
                </a:solidFill>
                <a:effectLst/>
                <a:uLnTx/>
                <a:uFillTx/>
                <a:latin typeface="+mn-lt"/>
                <a:ea typeface="+mn-ea"/>
                <a:cs typeface="+mn-cs"/>
              </a:rPr>
              <a:t>Deals with the device as a logical resource</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3200" b="0" i="0" u="none" strike="noStrike" kern="1200" cap="none" spc="0" normalizeH="0" baseline="0" noProof="0" dirty="0">
                <a:ln>
                  <a:noFill/>
                </a:ln>
                <a:solidFill>
                  <a:schemeClr val="tx1"/>
                </a:solidFill>
                <a:effectLst/>
                <a:uLnTx/>
                <a:uFillTx/>
                <a:latin typeface="+mn-lt"/>
                <a:ea typeface="+mn-ea"/>
                <a:cs typeface="+mn-cs"/>
              </a:rPr>
              <a:t>Device I/O:</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2800" b="0" i="0" u="none" strike="noStrike" kern="1200" cap="none" spc="0" normalizeH="0" baseline="0" noProof="0" dirty="0">
                <a:ln>
                  <a:noFill/>
                </a:ln>
                <a:solidFill>
                  <a:schemeClr val="tx1"/>
                </a:solidFill>
                <a:effectLst/>
                <a:uLnTx/>
                <a:uFillTx/>
                <a:latin typeface="+mn-lt"/>
                <a:ea typeface="+mn-ea"/>
                <a:cs typeface="+mn-cs"/>
              </a:rPr>
              <a:t>Converts requested operations into sequence of I/O instructions</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2800" b="0" i="0" u="none" strike="noStrike" kern="1200" cap="none" spc="0" normalizeH="0" baseline="0" noProof="0" dirty="0">
                <a:ln>
                  <a:noFill/>
                </a:ln>
                <a:solidFill>
                  <a:schemeClr val="tx1"/>
                </a:solidFill>
                <a:effectLst/>
                <a:uLnTx/>
                <a:uFillTx/>
                <a:latin typeface="+mn-lt"/>
                <a:ea typeface="+mn-ea"/>
                <a:cs typeface="+mn-cs"/>
              </a:rPr>
              <a:t> Scheduling and Control</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2800" b="0" i="0" u="none" strike="noStrike" kern="1200" cap="none" spc="0" normalizeH="0" baseline="0" noProof="0" dirty="0">
                <a:ln>
                  <a:noFill/>
                </a:ln>
                <a:solidFill>
                  <a:schemeClr val="tx1"/>
                </a:solidFill>
                <a:effectLst/>
                <a:uLnTx/>
                <a:uFillTx/>
                <a:latin typeface="+mn-lt"/>
                <a:ea typeface="+mn-ea"/>
                <a:cs typeface="+mn-cs"/>
              </a:rPr>
              <a:t>Performs actual queuing and control operations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Communications Port</a:t>
            </a:r>
          </a:p>
        </p:txBody>
      </p:sp>
      <p:pic>
        <p:nvPicPr>
          <p:cNvPr id="5" name="Picture 4" descr="Fig11_04b.gif"/>
          <p:cNvPicPr>
            <a:picLocks noChangeAspect="1"/>
          </p:cNvPicPr>
          <p:nvPr/>
        </p:nvPicPr>
        <p:blipFill>
          <a:blip r:embed="rId3"/>
          <a:stretch>
            <a:fillRect/>
          </a:stretch>
        </p:blipFill>
        <p:spPr>
          <a:xfrm>
            <a:off x="304800" y="1447800"/>
            <a:ext cx="1346374" cy="5133975"/>
          </a:xfrm>
          <a:prstGeom prst="rect">
            <a:avLst/>
          </a:prstGeom>
        </p:spPr>
      </p:pic>
      <p:sp>
        <p:nvSpPr>
          <p:cNvPr id="8" name="Content Placeholder 7"/>
          <p:cNvSpPr>
            <a:spLocks noGrp="1"/>
          </p:cNvSpPr>
          <p:nvPr>
            <p:ph idx="1"/>
          </p:nvPr>
        </p:nvSpPr>
        <p:spPr>
          <a:xfrm>
            <a:off x="1828800" y="1371600"/>
            <a:ext cx="6705600" cy="4953000"/>
          </a:xfrm>
        </p:spPr>
        <p:txBody>
          <a:bodyPr/>
          <a:lstStyle/>
          <a:p>
            <a:pPr lvl="0">
              <a:defRPr/>
            </a:pPr>
            <a:r>
              <a:rPr lang="en-NZ" dirty="0"/>
              <a:t>Similar to previous but the logical I/O module is replaced by a communications architecture, </a:t>
            </a:r>
          </a:p>
          <a:p>
            <a:pPr lvl="1">
              <a:defRPr/>
            </a:pPr>
            <a:r>
              <a:rPr lang="en-NZ" dirty="0"/>
              <a:t>This consist of a number of layers.</a:t>
            </a:r>
          </a:p>
          <a:p>
            <a:pPr lvl="1">
              <a:defRPr/>
            </a:pPr>
            <a:r>
              <a:rPr lang="en-NZ" dirty="0"/>
              <a:t>An example is TCP/IP,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a:t>
            </a:r>
          </a:p>
        </p:txBody>
      </p:sp>
      <p:pic>
        <p:nvPicPr>
          <p:cNvPr id="6" name="Picture 5" descr="Fig11_04c.gif"/>
          <p:cNvPicPr>
            <a:picLocks noChangeAspect="1"/>
          </p:cNvPicPr>
          <p:nvPr/>
        </p:nvPicPr>
        <p:blipFill>
          <a:blip r:embed="rId3"/>
          <a:stretch>
            <a:fillRect/>
          </a:stretch>
        </p:blipFill>
        <p:spPr>
          <a:xfrm>
            <a:off x="381000" y="1752600"/>
            <a:ext cx="1283770" cy="5105400"/>
          </a:xfrm>
          <a:prstGeom prst="rect">
            <a:avLst/>
          </a:prstGeom>
        </p:spPr>
      </p:pic>
      <p:sp>
        <p:nvSpPr>
          <p:cNvPr id="8" name="Content Placeholder 7"/>
          <p:cNvSpPr>
            <a:spLocks noGrp="1"/>
          </p:cNvSpPr>
          <p:nvPr>
            <p:ph idx="1"/>
          </p:nvPr>
        </p:nvSpPr>
        <p:spPr>
          <a:xfrm>
            <a:off x="1828800" y="1447800"/>
            <a:ext cx="6705600" cy="4876800"/>
          </a:xfrm>
        </p:spPr>
        <p:txBody>
          <a:bodyPr/>
          <a:lstStyle/>
          <a:p>
            <a:r>
              <a:rPr lang="en-NZ" dirty="0"/>
              <a:t>Directory management</a:t>
            </a:r>
          </a:p>
          <a:p>
            <a:pPr lvl="1"/>
            <a:r>
              <a:rPr lang="en-NZ" dirty="0"/>
              <a:t>Concerned with user operations affecting files</a:t>
            </a:r>
          </a:p>
          <a:p>
            <a:r>
              <a:rPr lang="en-NZ" dirty="0"/>
              <a:t>File System</a:t>
            </a:r>
          </a:p>
          <a:p>
            <a:pPr lvl="1"/>
            <a:r>
              <a:rPr lang="en-NZ" dirty="0"/>
              <a:t>Logical structure and operations</a:t>
            </a:r>
          </a:p>
          <a:p>
            <a:r>
              <a:rPr lang="en-NZ" dirty="0"/>
              <a:t>Physical organisation]</a:t>
            </a:r>
          </a:p>
          <a:p>
            <a:pPr lvl="1"/>
            <a:r>
              <a:rPr lang="en-NZ" dirty="0"/>
              <a:t>Converts logical names to physical addresses</a:t>
            </a:r>
          </a:p>
          <a:p>
            <a:endParaRPr lang="en-NZ" dirty="0"/>
          </a:p>
          <a:p>
            <a:endParaRPr lang="en-NZ" dirty="0"/>
          </a:p>
          <a:p>
            <a:pPr lvl="1"/>
            <a:endParaRPr lang="en-NZ"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Categories of </a:t>
            </a:r>
            <a:br>
              <a:rPr lang="en-NZ" dirty="0"/>
            </a:br>
            <a:r>
              <a:rPr lang="en-NZ" dirty="0"/>
              <a:t>I/O Devices</a:t>
            </a:r>
          </a:p>
        </p:txBody>
      </p:sp>
      <p:sp>
        <p:nvSpPr>
          <p:cNvPr id="3" name="Content Placeholder 2"/>
          <p:cNvSpPr>
            <a:spLocks noGrp="1"/>
          </p:cNvSpPr>
          <p:nvPr>
            <p:ph idx="1"/>
          </p:nvPr>
        </p:nvSpPr>
        <p:spPr/>
        <p:txBody>
          <a:bodyPr/>
          <a:lstStyle/>
          <a:p>
            <a:r>
              <a:rPr lang="en-NZ" dirty="0"/>
              <a:t>Difficult area of OS design</a:t>
            </a:r>
          </a:p>
          <a:p>
            <a:pPr lvl="1"/>
            <a:r>
              <a:rPr lang="en-NZ" dirty="0"/>
              <a:t>Difficult to develop a consistent solution due to a wide variety of devices and applications</a:t>
            </a:r>
          </a:p>
          <a:p>
            <a:pPr lvl="1"/>
            <a:endParaRPr lang="en-NZ" dirty="0"/>
          </a:p>
          <a:p>
            <a:r>
              <a:rPr lang="en-NZ" dirty="0"/>
              <a:t>Three Categories:</a:t>
            </a:r>
          </a:p>
          <a:p>
            <a:pPr lvl="1"/>
            <a:r>
              <a:rPr lang="en-NZ" dirty="0"/>
              <a:t>Human readable</a:t>
            </a:r>
          </a:p>
          <a:p>
            <a:pPr lvl="1"/>
            <a:r>
              <a:rPr lang="en-NZ" dirty="0"/>
              <a:t>Machine readable</a:t>
            </a:r>
          </a:p>
          <a:p>
            <a:pPr lvl="1"/>
            <a:r>
              <a:rPr lang="en-NZ" dirty="0"/>
              <a:t>Communications</a:t>
            </a:r>
          </a:p>
          <a:p>
            <a:endParaRPr lang="en-NZ"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a:xfrm>
            <a:off x="457200" y="1295400"/>
            <a:ext cx="8229600" cy="5257800"/>
          </a:xfrm>
        </p:spPr>
        <p:txBody>
          <a:bodyPr/>
          <a:lstStyle/>
          <a:p>
            <a:pPr lvl="1"/>
            <a:r>
              <a:rPr lang="en-NZ" dirty="0"/>
              <a:t>I/O Devices</a:t>
            </a:r>
          </a:p>
          <a:p>
            <a:pPr lvl="1"/>
            <a:r>
              <a:rPr lang="en-NZ" dirty="0"/>
              <a:t>Organization of the I/O Function</a:t>
            </a:r>
          </a:p>
          <a:p>
            <a:pPr lvl="1"/>
            <a:r>
              <a:rPr lang="en-NZ" dirty="0"/>
              <a:t>Operating System Design Issues</a:t>
            </a:r>
          </a:p>
          <a:p>
            <a:pPr lvl="1"/>
            <a:r>
              <a:rPr lang="en-NZ" dirty="0">
                <a:solidFill>
                  <a:schemeClr val="tx2"/>
                </a:solidFill>
              </a:rPr>
              <a:t>I/O Buffering</a:t>
            </a:r>
          </a:p>
          <a:p>
            <a:pPr lvl="1"/>
            <a:r>
              <a:rPr lang="en-NZ" dirty="0"/>
              <a:t>Disk Scheduling</a:t>
            </a:r>
          </a:p>
          <a:p>
            <a:pPr lvl="1"/>
            <a:r>
              <a:rPr lang="en-NZ" dirty="0"/>
              <a:t>Raid</a:t>
            </a:r>
          </a:p>
          <a:p>
            <a:pPr lvl="1"/>
            <a:r>
              <a:rPr lang="en-NZ" dirty="0"/>
              <a:t>Disk Cache</a:t>
            </a:r>
          </a:p>
          <a:p>
            <a:pPr lvl="1"/>
            <a:r>
              <a:rPr lang="en-NZ" dirty="0"/>
              <a:t>UNIX SVR4 I/O</a:t>
            </a:r>
          </a:p>
          <a:p>
            <a:pPr lvl="1"/>
            <a:r>
              <a:rPr lang="en-NZ" dirty="0"/>
              <a:t>LINUX I/O</a:t>
            </a:r>
          </a:p>
          <a:p>
            <a:pPr lvl="1"/>
            <a:r>
              <a:rPr lang="en-NZ" dirty="0"/>
              <a:t>Windows I/O</a:t>
            </a:r>
          </a:p>
          <a:p>
            <a:pPr lvl="1"/>
            <a:endParaRPr lang="en-NZ" dirty="0"/>
          </a:p>
        </p:txBody>
      </p:sp>
      <p:cxnSp>
        <p:nvCxnSpPr>
          <p:cNvPr id="5" name="Straight Arrow Connector 4"/>
          <p:cNvCxnSpPr/>
          <p:nvPr/>
        </p:nvCxnSpPr>
        <p:spPr>
          <a:xfrm>
            <a:off x="76200" y="31226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Buffering</a:t>
            </a:r>
          </a:p>
        </p:txBody>
      </p:sp>
      <p:sp>
        <p:nvSpPr>
          <p:cNvPr id="3" name="Content Placeholder 2"/>
          <p:cNvSpPr>
            <a:spLocks noGrp="1"/>
          </p:cNvSpPr>
          <p:nvPr>
            <p:ph idx="1"/>
          </p:nvPr>
        </p:nvSpPr>
        <p:spPr/>
        <p:txBody>
          <a:bodyPr/>
          <a:lstStyle/>
          <a:p>
            <a:r>
              <a:rPr lang="en-US" dirty="0"/>
              <a:t>Processes must wait for I/O to complete before proceeding</a:t>
            </a:r>
          </a:p>
          <a:p>
            <a:pPr lvl="1"/>
            <a:r>
              <a:rPr lang="en-US" dirty="0"/>
              <a:t>To avoid deadlock certain pages must remain in main memory during I/O</a:t>
            </a:r>
          </a:p>
          <a:p>
            <a:r>
              <a:rPr lang="en-NZ" dirty="0"/>
              <a:t>It may be more efficient to perform input transfers in advance of requests being made and to perform output transfers some time after the request is made.</a:t>
            </a:r>
            <a:endParaRPr lang="en-US" dirty="0"/>
          </a:p>
          <a:p>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Block-oriented Buffering</a:t>
            </a:r>
          </a:p>
        </p:txBody>
      </p:sp>
      <p:sp>
        <p:nvSpPr>
          <p:cNvPr id="3" name="Content Placeholder 2"/>
          <p:cNvSpPr>
            <a:spLocks noGrp="1"/>
          </p:cNvSpPr>
          <p:nvPr>
            <p:ph idx="1"/>
          </p:nvPr>
        </p:nvSpPr>
        <p:spPr/>
        <p:txBody>
          <a:bodyPr/>
          <a:lstStyle/>
          <a:p>
            <a:r>
              <a:rPr lang="en-US" dirty="0"/>
              <a:t>Information is stored in fixed sized blocks</a:t>
            </a:r>
          </a:p>
          <a:p>
            <a:r>
              <a:rPr lang="en-US" dirty="0"/>
              <a:t>Transfers are made a block at a time</a:t>
            </a:r>
          </a:p>
          <a:p>
            <a:pPr lvl="1"/>
            <a:r>
              <a:rPr lang="en-US" dirty="0"/>
              <a:t>Can reference data b block number</a:t>
            </a:r>
          </a:p>
          <a:p>
            <a:r>
              <a:rPr lang="en-US" dirty="0"/>
              <a:t>Used for disks and USB keys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Stream-Oriented </a:t>
            </a:r>
            <a:br>
              <a:rPr lang="en-NZ" dirty="0"/>
            </a:br>
            <a:r>
              <a:rPr lang="en-NZ" dirty="0"/>
              <a:t>Buffering</a:t>
            </a:r>
          </a:p>
        </p:txBody>
      </p:sp>
      <p:sp>
        <p:nvSpPr>
          <p:cNvPr id="3" name="Content Placeholder 2"/>
          <p:cNvSpPr>
            <a:spLocks noGrp="1"/>
          </p:cNvSpPr>
          <p:nvPr>
            <p:ph idx="1"/>
          </p:nvPr>
        </p:nvSpPr>
        <p:spPr/>
        <p:txBody>
          <a:bodyPr/>
          <a:lstStyle/>
          <a:p>
            <a:r>
              <a:rPr lang="en-US" dirty="0"/>
              <a:t>Transfer information as a stream of bytes</a:t>
            </a:r>
          </a:p>
          <a:p>
            <a:r>
              <a:rPr lang="en-US" dirty="0"/>
              <a:t>Used for terminals, printers, communication ports, mouse and other pointing devices, and most other devices that are not secondary storage</a:t>
            </a:r>
          </a:p>
          <a:p>
            <a:endParaRPr lang="en-US" dirty="0"/>
          </a:p>
          <a:p>
            <a:endParaRPr lang="en-NZ"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No Buffer</a:t>
            </a:r>
          </a:p>
        </p:txBody>
      </p:sp>
      <p:sp>
        <p:nvSpPr>
          <p:cNvPr id="3" name="Content Placeholder 2"/>
          <p:cNvSpPr>
            <a:spLocks noGrp="1"/>
          </p:cNvSpPr>
          <p:nvPr>
            <p:ph idx="1"/>
          </p:nvPr>
        </p:nvSpPr>
        <p:spPr>
          <a:xfrm>
            <a:off x="457200" y="1600200"/>
            <a:ext cx="8229600" cy="1219200"/>
          </a:xfrm>
        </p:spPr>
        <p:txBody>
          <a:bodyPr/>
          <a:lstStyle/>
          <a:p>
            <a:r>
              <a:rPr lang="en-NZ" dirty="0"/>
              <a:t>Without a buffer, the OS directly access the device as and when it needs</a:t>
            </a:r>
          </a:p>
        </p:txBody>
      </p:sp>
      <p:pic>
        <p:nvPicPr>
          <p:cNvPr id="4" name="Content Placeholder 3" descr="Fig11_05a.gif"/>
          <p:cNvPicPr>
            <a:picLocks noChangeAspect="1"/>
          </p:cNvPicPr>
          <p:nvPr/>
        </p:nvPicPr>
        <p:blipFill>
          <a:blip r:embed="rId2"/>
          <a:stretch>
            <a:fillRect/>
          </a:stretch>
        </p:blipFill>
        <p:spPr bwMode="auto">
          <a:xfrm>
            <a:off x="914400" y="3276600"/>
            <a:ext cx="6867525" cy="2324100"/>
          </a:xfrm>
          <a:prstGeom prst="rect">
            <a:avLst/>
          </a:prstGeom>
          <a:noFill/>
          <a:ln w="9525">
            <a:noFill/>
            <a:miter lim="800000"/>
            <a:headEnd/>
            <a:tailEnd/>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Buffer</a:t>
            </a:r>
          </a:p>
        </p:txBody>
      </p:sp>
      <p:sp>
        <p:nvSpPr>
          <p:cNvPr id="3" name="Content Placeholder 2"/>
          <p:cNvSpPr>
            <a:spLocks noGrp="1"/>
          </p:cNvSpPr>
          <p:nvPr>
            <p:ph idx="1"/>
          </p:nvPr>
        </p:nvSpPr>
        <p:spPr>
          <a:xfrm>
            <a:off x="457200" y="1600200"/>
            <a:ext cx="8229600" cy="1371600"/>
          </a:xfrm>
        </p:spPr>
        <p:txBody>
          <a:bodyPr/>
          <a:lstStyle/>
          <a:p>
            <a:r>
              <a:rPr lang="en-US" dirty="0"/>
              <a:t>Operating system assigns a buffer in main memory for an I/O request</a:t>
            </a:r>
          </a:p>
          <a:p>
            <a:endParaRPr lang="en-US" dirty="0"/>
          </a:p>
        </p:txBody>
      </p:sp>
      <p:pic>
        <p:nvPicPr>
          <p:cNvPr id="4" name="Picture 3" descr="Fig11_05b.gif"/>
          <p:cNvPicPr>
            <a:picLocks noChangeAspect="1"/>
          </p:cNvPicPr>
          <p:nvPr/>
        </p:nvPicPr>
        <p:blipFill>
          <a:blip r:embed="rId3"/>
          <a:stretch>
            <a:fillRect/>
          </a:stretch>
        </p:blipFill>
        <p:spPr>
          <a:xfrm>
            <a:off x="762000" y="3124200"/>
            <a:ext cx="6962775" cy="2238375"/>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Oriented</a:t>
            </a:r>
            <a:br>
              <a:rPr lang="en-US" dirty="0"/>
            </a:br>
            <a:r>
              <a:rPr lang="en-US" dirty="0"/>
              <a:t>Single Buffer</a:t>
            </a:r>
          </a:p>
        </p:txBody>
      </p:sp>
      <p:sp>
        <p:nvSpPr>
          <p:cNvPr id="3" name="Content Placeholder 2"/>
          <p:cNvSpPr>
            <a:spLocks noGrp="1"/>
          </p:cNvSpPr>
          <p:nvPr>
            <p:ph idx="1"/>
          </p:nvPr>
        </p:nvSpPr>
        <p:spPr/>
        <p:txBody>
          <a:bodyPr/>
          <a:lstStyle/>
          <a:p>
            <a:r>
              <a:rPr lang="en-US" dirty="0"/>
              <a:t>Input transfers made to buffer</a:t>
            </a:r>
          </a:p>
          <a:p>
            <a:r>
              <a:rPr lang="en-US" dirty="0"/>
              <a:t>Block moved to user space when needed</a:t>
            </a:r>
          </a:p>
          <a:p>
            <a:r>
              <a:rPr lang="en-US" dirty="0"/>
              <a:t>The next block is moved into the buffer</a:t>
            </a:r>
          </a:p>
          <a:p>
            <a:pPr lvl="1"/>
            <a:r>
              <a:rPr lang="en-US" i="1" dirty="0"/>
              <a:t>Read ahead </a:t>
            </a:r>
            <a:r>
              <a:rPr lang="en-US" dirty="0"/>
              <a:t>or </a:t>
            </a:r>
            <a:r>
              <a:rPr lang="en-US" i="1" dirty="0"/>
              <a:t>Anticipated Input</a:t>
            </a:r>
          </a:p>
          <a:p>
            <a:r>
              <a:rPr lang="en-US" dirty="0"/>
              <a:t>Often a reasonable assumption as data is usually accessed sequentially</a:t>
            </a:r>
          </a:p>
          <a:p>
            <a:endParaRPr 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Stream-oriented</a:t>
            </a:r>
            <a:br>
              <a:rPr lang="en-US" dirty="0"/>
            </a:br>
            <a:r>
              <a:rPr lang="en-US" dirty="0"/>
              <a:t>Single Buffer</a:t>
            </a:r>
          </a:p>
        </p:txBody>
      </p:sp>
      <p:sp>
        <p:nvSpPr>
          <p:cNvPr id="3" name="Content Placeholder 2"/>
          <p:cNvSpPr>
            <a:spLocks noGrp="1"/>
          </p:cNvSpPr>
          <p:nvPr>
            <p:ph idx="1"/>
          </p:nvPr>
        </p:nvSpPr>
        <p:spPr/>
        <p:txBody>
          <a:bodyPr/>
          <a:lstStyle/>
          <a:p>
            <a:r>
              <a:rPr lang="en-US" dirty="0"/>
              <a:t>Line-at-time or Byte-at-a-time</a:t>
            </a:r>
          </a:p>
          <a:p>
            <a:r>
              <a:rPr lang="en-US" dirty="0"/>
              <a:t>Terminals often deal with one line at a time with carriage return signaling the end of the line</a:t>
            </a:r>
          </a:p>
          <a:p>
            <a:r>
              <a:rPr lang="en-US" dirty="0"/>
              <a:t>Byte-at-a-time suites devices where a single keystroke may be significant</a:t>
            </a:r>
          </a:p>
          <a:p>
            <a:pPr lvl="1"/>
            <a:r>
              <a:rPr lang="en-US" dirty="0"/>
              <a:t>Also sensors and controllers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Buffer</a:t>
            </a:r>
          </a:p>
        </p:txBody>
      </p:sp>
      <p:sp>
        <p:nvSpPr>
          <p:cNvPr id="3" name="Content Placeholder 2"/>
          <p:cNvSpPr>
            <a:spLocks noGrp="1"/>
          </p:cNvSpPr>
          <p:nvPr>
            <p:ph idx="1"/>
          </p:nvPr>
        </p:nvSpPr>
        <p:spPr/>
        <p:txBody>
          <a:bodyPr/>
          <a:lstStyle/>
          <a:p>
            <a:r>
              <a:rPr lang="en-US" dirty="0"/>
              <a:t>Use two system buffers instead of one</a:t>
            </a:r>
          </a:p>
          <a:p>
            <a:r>
              <a:rPr lang="en-US" dirty="0"/>
              <a:t>A process can transfer data to or from one buffer while the operating system empties or fills the other buffer</a:t>
            </a:r>
          </a:p>
          <a:p>
            <a:endParaRPr lang="en-US" dirty="0"/>
          </a:p>
        </p:txBody>
      </p:sp>
      <p:pic>
        <p:nvPicPr>
          <p:cNvPr id="4" name="Picture 3" descr="Fig11_05c.gif"/>
          <p:cNvPicPr>
            <a:picLocks noChangeAspect="1"/>
          </p:cNvPicPr>
          <p:nvPr/>
        </p:nvPicPr>
        <p:blipFill>
          <a:blip r:embed="rId3"/>
          <a:stretch>
            <a:fillRect/>
          </a:stretch>
        </p:blipFill>
        <p:spPr>
          <a:xfrm>
            <a:off x="1095375" y="3762375"/>
            <a:ext cx="6953250" cy="2105025"/>
          </a:xfrm>
          <a:prstGeom prst="rect">
            <a:avLst/>
          </a:prstGeo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Circular Buffer</a:t>
            </a:r>
          </a:p>
        </p:txBody>
      </p:sp>
      <p:sp>
        <p:nvSpPr>
          <p:cNvPr id="3" name="Content Placeholder 2"/>
          <p:cNvSpPr>
            <a:spLocks noGrp="1"/>
          </p:cNvSpPr>
          <p:nvPr>
            <p:ph idx="1"/>
          </p:nvPr>
        </p:nvSpPr>
        <p:spPr/>
        <p:txBody>
          <a:bodyPr/>
          <a:lstStyle/>
          <a:p>
            <a:r>
              <a:rPr lang="en-US" dirty="0"/>
              <a:t>More than two buffers are used</a:t>
            </a:r>
          </a:p>
          <a:p>
            <a:r>
              <a:rPr lang="en-US" dirty="0"/>
              <a:t>Each individual buffer is one unit in a circular buffer</a:t>
            </a:r>
          </a:p>
          <a:p>
            <a:r>
              <a:rPr lang="en-US" dirty="0"/>
              <a:t>Used when I/O operation must keep up with process</a:t>
            </a:r>
          </a:p>
          <a:p>
            <a:endParaRPr lang="en-US" dirty="0"/>
          </a:p>
        </p:txBody>
      </p:sp>
      <p:pic>
        <p:nvPicPr>
          <p:cNvPr id="4" name="Picture 3" descr="Fig11_05d.gif"/>
          <p:cNvPicPr>
            <a:picLocks noChangeAspect="1"/>
          </p:cNvPicPr>
          <p:nvPr/>
        </p:nvPicPr>
        <p:blipFill>
          <a:blip r:embed="rId3"/>
          <a:stretch>
            <a:fillRect/>
          </a:stretch>
        </p:blipFill>
        <p:spPr>
          <a:xfrm>
            <a:off x="1371600" y="4352925"/>
            <a:ext cx="6781800" cy="2352675"/>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Human readable</a:t>
            </a:r>
          </a:p>
        </p:txBody>
      </p:sp>
      <p:sp>
        <p:nvSpPr>
          <p:cNvPr id="4" name="Content Placeholder 3"/>
          <p:cNvSpPr>
            <a:spLocks noGrp="1"/>
          </p:cNvSpPr>
          <p:nvPr>
            <p:ph idx="1"/>
          </p:nvPr>
        </p:nvSpPr>
        <p:spPr/>
        <p:txBody>
          <a:bodyPr/>
          <a:lstStyle/>
          <a:p>
            <a:r>
              <a:rPr lang="en-US" dirty="0"/>
              <a:t>Devices used to communicate with the user</a:t>
            </a:r>
          </a:p>
          <a:p>
            <a:r>
              <a:rPr lang="en-US" dirty="0"/>
              <a:t>Printers and terminals</a:t>
            </a:r>
          </a:p>
          <a:p>
            <a:pPr lvl="1"/>
            <a:r>
              <a:rPr lang="en-US" dirty="0"/>
              <a:t>Video display</a:t>
            </a:r>
          </a:p>
          <a:p>
            <a:pPr lvl="1"/>
            <a:r>
              <a:rPr lang="en-US" dirty="0"/>
              <a:t>Keyboard</a:t>
            </a:r>
          </a:p>
          <a:p>
            <a:pPr lvl="1"/>
            <a:r>
              <a:rPr lang="en-US" dirty="0"/>
              <a:t>Mouse etc</a:t>
            </a:r>
          </a:p>
          <a:p>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Buffer Limitations</a:t>
            </a:r>
          </a:p>
        </p:txBody>
      </p:sp>
      <p:sp>
        <p:nvSpPr>
          <p:cNvPr id="3" name="Content Placeholder 2"/>
          <p:cNvSpPr>
            <a:spLocks noGrp="1"/>
          </p:cNvSpPr>
          <p:nvPr>
            <p:ph idx="1"/>
          </p:nvPr>
        </p:nvSpPr>
        <p:spPr/>
        <p:txBody>
          <a:bodyPr/>
          <a:lstStyle/>
          <a:p>
            <a:r>
              <a:rPr lang="en-NZ" dirty="0"/>
              <a:t>Buffering smoothes out peaks in I/O demand.</a:t>
            </a:r>
          </a:p>
          <a:p>
            <a:pPr lvl="1"/>
            <a:r>
              <a:rPr lang="en-NZ" dirty="0"/>
              <a:t>But with enough demand eventually all buffers become full and their advantage is lost</a:t>
            </a:r>
          </a:p>
          <a:p>
            <a:r>
              <a:rPr lang="en-NZ" dirty="0"/>
              <a:t>However, when there is a variety of I/O and process activities to service, buffering can increase the efficiency of the OS and the performance of individual processes.</a:t>
            </a:r>
          </a:p>
          <a:p>
            <a:endParaRPr lang="en-NZ"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a:xfrm>
            <a:off x="457200" y="1295400"/>
            <a:ext cx="8229600" cy="5257800"/>
          </a:xfrm>
        </p:spPr>
        <p:txBody>
          <a:bodyPr/>
          <a:lstStyle/>
          <a:p>
            <a:pPr lvl="1"/>
            <a:r>
              <a:rPr lang="en-NZ" dirty="0"/>
              <a:t>I/O Devices</a:t>
            </a:r>
          </a:p>
          <a:p>
            <a:pPr lvl="1"/>
            <a:r>
              <a:rPr lang="en-NZ" dirty="0"/>
              <a:t>Organization of the I/O Function</a:t>
            </a:r>
          </a:p>
          <a:p>
            <a:pPr lvl="1"/>
            <a:r>
              <a:rPr lang="en-NZ" dirty="0"/>
              <a:t>Operating System Design Issues</a:t>
            </a:r>
          </a:p>
          <a:p>
            <a:pPr lvl="1"/>
            <a:r>
              <a:rPr lang="en-NZ" dirty="0"/>
              <a:t>I/O Buffering</a:t>
            </a:r>
          </a:p>
          <a:p>
            <a:pPr lvl="1"/>
            <a:r>
              <a:rPr lang="en-NZ" dirty="0">
                <a:solidFill>
                  <a:schemeClr val="tx2"/>
                </a:solidFill>
              </a:rPr>
              <a:t>Disk Scheduling</a:t>
            </a:r>
          </a:p>
          <a:p>
            <a:pPr lvl="1"/>
            <a:r>
              <a:rPr lang="en-NZ" dirty="0"/>
              <a:t>Raid</a:t>
            </a:r>
          </a:p>
          <a:p>
            <a:pPr lvl="1"/>
            <a:r>
              <a:rPr lang="en-NZ" dirty="0"/>
              <a:t>Disk Cache</a:t>
            </a:r>
          </a:p>
          <a:p>
            <a:pPr lvl="1"/>
            <a:r>
              <a:rPr lang="en-NZ" dirty="0"/>
              <a:t>UNIX SVR4 I/O</a:t>
            </a:r>
          </a:p>
          <a:p>
            <a:pPr lvl="1"/>
            <a:r>
              <a:rPr lang="en-NZ" dirty="0"/>
              <a:t>LINUX I/O</a:t>
            </a:r>
          </a:p>
          <a:p>
            <a:pPr lvl="1"/>
            <a:r>
              <a:rPr lang="en-NZ" dirty="0"/>
              <a:t>Windows I/O</a:t>
            </a:r>
          </a:p>
          <a:p>
            <a:pPr lvl="1"/>
            <a:endParaRPr lang="en-NZ" dirty="0"/>
          </a:p>
        </p:txBody>
      </p:sp>
      <p:cxnSp>
        <p:nvCxnSpPr>
          <p:cNvPr id="5" name="Straight Arrow Connector 4"/>
          <p:cNvCxnSpPr/>
          <p:nvPr/>
        </p:nvCxnSpPr>
        <p:spPr>
          <a:xfrm>
            <a:off x="76200" y="3581400"/>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a:t>Disk Performance Parameters</a:t>
            </a:r>
          </a:p>
        </p:txBody>
      </p:sp>
      <p:sp>
        <p:nvSpPr>
          <p:cNvPr id="3" name="Content Placeholder 2"/>
          <p:cNvSpPr>
            <a:spLocks noGrp="1"/>
          </p:cNvSpPr>
          <p:nvPr>
            <p:ph idx="1"/>
          </p:nvPr>
        </p:nvSpPr>
        <p:spPr/>
        <p:txBody>
          <a:bodyPr/>
          <a:lstStyle/>
          <a:p>
            <a:r>
              <a:rPr lang="en-NZ" dirty="0"/>
              <a:t>The actual details of disk I/O operation depend on many things</a:t>
            </a:r>
          </a:p>
          <a:p>
            <a:pPr lvl="1"/>
            <a:r>
              <a:rPr lang="en-NZ" dirty="0"/>
              <a:t>A general timing diagram of disk I/O transfer is shown here.</a:t>
            </a:r>
            <a:endParaRPr lang="en-US" dirty="0"/>
          </a:p>
        </p:txBody>
      </p:sp>
      <p:pic>
        <p:nvPicPr>
          <p:cNvPr id="4" name="Content Placeholder 3" descr="Fig11_06.gif"/>
          <p:cNvPicPr>
            <a:picLocks noChangeAspect="1"/>
          </p:cNvPicPr>
          <p:nvPr/>
        </p:nvPicPr>
        <p:blipFill>
          <a:blip r:embed="rId3"/>
          <a:stretch>
            <a:fillRect/>
          </a:stretch>
        </p:blipFill>
        <p:spPr bwMode="auto">
          <a:xfrm>
            <a:off x="914400" y="3657600"/>
            <a:ext cx="7534275" cy="2743200"/>
          </a:xfrm>
          <a:prstGeom prst="rect">
            <a:avLst/>
          </a:prstGeom>
          <a:noFill/>
          <a:ln w="9525">
            <a:noFill/>
            <a:miter lim="800000"/>
            <a:headEnd/>
            <a:tailEnd/>
          </a:ln>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a:t>Positioning the </a:t>
            </a:r>
            <a:br>
              <a:rPr lang="en-US" dirty="0"/>
            </a:br>
            <a:r>
              <a:rPr lang="en-US" dirty="0"/>
              <a:t>Read/Write Heads</a:t>
            </a:r>
          </a:p>
        </p:txBody>
      </p:sp>
      <p:sp>
        <p:nvSpPr>
          <p:cNvPr id="3" name="Content Placeholder 2"/>
          <p:cNvSpPr>
            <a:spLocks noGrp="1"/>
          </p:cNvSpPr>
          <p:nvPr>
            <p:ph idx="1"/>
          </p:nvPr>
        </p:nvSpPr>
        <p:spPr/>
        <p:txBody>
          <a:bodyPr/>
          <a:lstStyle/>
          <a:p>
            <a:r>
              <a:rPr lang="en-NZ" dirty="0"/>
              <a:t>When the disk drive is operating, the disk is rotating at constant speed.</a:t>
            </a:r>
          </a:p>
          <a:p>
            <a:r>
              <a:rPr lang="en-NZ" dirty="0"/>
              <a:t>Track selection involves moving the head in a movable-head system or electronically selecting one head on a fixed-head system. </a:t>
            </a:r>
          </a:p>
          <a:p>
            <a:endParaRPr lang="en-US"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a:t>Disk Performance Parameters</a:t>
            </a:r>
          </a:p>
        </p:txBody>
      </p:sp>
      <p:sp>
        <p:nvSpPr>
          <p:cNvPr id="3" name="Content Placeholder 2"/>
          <p:cNvSpPr>
            <a:spLocks noGrp="1"/>
          </p:cNvSpPr>
          <p:nvPr>
            <p:ph idx="1"/>
          </p:nvPr>
        </p:nvSpPr>
        <p:spPr/>
        <p:txBody>
          <a:bodyPr/>
          <a:lstStyle/>
          <a:p>
            <a:r>
              <a:rPr lang="en-US" b="1" i="1" dirty="0"/>
              <a:t>Access Time </a:t>
            </a:r>
            <a:r>
              <a:rPr lang="en-US" dirty="0"/>
              <a:t>is the sum of:</a:t>
            </a:r>
          </a:p>
          <a:p>
            <a:pPr lvl="1"/>
            <a:r>
              <a:rPr lang="en-US" b="1" i="1" dirty="0"/>
              <a:t>Seek time: </a:t>
            </a:r>
            <a:r>
              <a:rPr lang="en-US" dirty="0"/>
              <a:t>The time it takes to position the head at the desired track</a:t>
            </a:r>
          </a:p>
          <a:p>
            <a:pPr lvl="1"/>
            <a:r>
              <a:rPr lang="en-US" b="1" i="1" dirty="0"/>
              <a:t>Rotational delay </a:t>
            </a:r>
            <a:r>
              <a:rPr lang="en-US" dirty="0"/>
              <a:t>or</a:t>
            </a:r>
            <a:r>
              <a:rPr lang="en-US" b="1" i="1" dirty="0"/>
              <a:t> rotational latency: </a:t>
            </a:r>
            <a:r>
              <a:rPr lang="en-US" dirty="0"/>
              <a:t>The time its takes for the beginning of the sector to reach the head</a:t>
            </a:r>
          </a:p>
          <a:p>
            <a:r>
              <a:rPr lang="en-US" b="1" i="1" dirty="0"/>
              <a:t>Transfer Time</a:t>
            </a:r>
            <a:r>
              <a:rPr lang="en-US" dirty="0"/>
              <a:t> is the time taken to transfer the data.</a:t>
            </a:r>
            <a:endParaRPr lang="en-US" b="1" i="1" dirty="0"/>
          </a:p>
          <a:p>
            <a:endParaRPr 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Disk Scheduling</a:t>
            </a:r>
            <a:br>
              <a:rPr lang="en-NZ" dirty="0"/>
            </a:br>
            <a:r>
              <a:rPr lang="en-NZ" dirty="0"/>
              <a:t>Policies</a:t>
            </a:r>
          </a:p>
        </p:txBody>
      </p:sp>
      <p:sp>
        <p:nvSpPr>
          <p:cNvPr id="3" name="Content Placeholder 2"/>
          <p:cNvSpPr>
            <a:spLocks noGrp="1"/>
          </p:cNvSpPr>
          <p:nvPr>
            <p:ph idx="1"/>
          </p:nvPr>
        </p:nvSpPr>
        <p:spPr/>
        <p:txBody>
          <a:bodyPr/>
          <a:lstStyle/>
          <a:p>
            <a:r>
              <a:rPr lang="en-NZ" dirty="0"/>
              <a:t>To compare various schemes, consider a disk head is initially located at track 100.</a:t>
            </a:r>
          </a:p>
          <a:p>
            <a:pPr lvl="1"/>
            <a:r>
              <a:rPr lang="en-NZ" dirty="0"/>
              <a:t>assume a disk with 200 tracks and that the disk request queue has random requests in it. </a:t>
            </a:r>
          </a:p>
          <a:p>
            <a:r>
              <a:rPr lang="en-NZ" dirty="0"/>
              <a:t>The requested tracks, in the order received by the disk scheduler, are </a:t>
            </a:r>
          </a:p>
          <a:p>
            <a:pPr lvl="1"/>
            <a:r>
              <a:rPr lang="en-NZ" dirty="0"/>
              <a:t>55, 58, 39, 18, 90, 160, 150, 38, 184.</a:t>
            </a:r>
          </a:p>
          <a:p>
            <a:endParaRPr lang="en-NZ"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First-in, first-out (FIFO)</a:t>
            </a:r>
          </a:p>
        </p:txBody>
      </p:sp>
      <p:sp>
        <p:nvSpPr>
          <p:cNvPr id="3" name="Content Placeholder 2"/>
          <p:cNvSpPr>
            <a:spLocks noGrp="1"/>
          </p:cNvSpPr>
          <p:nvPr>
            <p:ph idx="1"/>
          </p:nvPr>
        </p:nvSpPr>
        <p:spPr/>
        <p:txBody>
          <a:bodyPr/>
          <a:lstStyle/>
          <a:p>
            <a:r>
              <a:rPr lang="en-US" dirty="0"/>
              <a:t>Process request sequentially</a:t>
            </a:r>
          </a:p>
          <a:p>
            <a:r>
              <a:rPr lang="en-US" dirty="0"/>
              <a:t>Fair to all processes</a:t>
            </a:r>
          </a:p>
          <a:p>
            <a:r>
              <a:rPr lang="en-US" dirty="0"/>
              <a:t>Approaches random scheduling in performance if there are many processes</a:t>
            </a:r>
          </a:p>
          <a:p>
            <a:endParaRPr lang="en-US" dirty="0"/>
          </a:p>
        </p:txBody>
      </p:sp>
      <p:pic>
        <p:nvPicPr>
          <p:cNvPr id="4" name="Picture 3" descr="Fig11_07a.gif"/>
          <p:cNvPicPr>
            <a:picLocks noChangeAspect="1"/>
          </p:cNvPicPr>
          <p:nvPr/>
        </p:nvPicPr>
        <p:blipFill>
          <a:blip r:embed="rId3"/>
          <a:stretch>
            <a:fillRect/>
          </a:stretch>
        </p:blipFill>
        <p:spPr>
          <a:xfrm>
            <a:off x="503323" y="4197008"/>
            <a:ext cx="7954877" cy="2508592"/>
          </a:xfrm>
          <a:prstGeom prst="rect">
            <a:avLst/>
          </a:prstGeom>
        </p:spPr>
      </p:pic>
      <p:sp>
        <p:nvSpPr>
          <p:cNvPr id="5" name="Action Button: Movie 4">
            <a:hlinkClick r:id="rId4" highlightClick="1"/>
          </p:cNvPr>
          <p:cNvSpPr/>
          <p:nvPr/>
        </p:nvSpPr>
        <p:spPr>
          <a:xfrm>
            <a:off x="7848600" y="0"/>
            <a:ext cx="1295400" cy="7620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a:t>
            </a:r>
          </a:p>
        </p:txBody>
      </p:sp>
      <p:sp>
        <p:nvSpPr>
          <p:cNvPr id="3" name="Content Placeholder 2"/>
          <p:cNvSpPr>
            <a:spLocks noGrp="1"/>
          </p:cNvSpPr>
          <p:nvPr>
            <p:ph idx="1"/>
          </p:nvPr>
        </p:nvSpPr>
        <p:spPr/>
        <p:txBody>
          <a:bodyPr/>
          <a:lstStyle/>
          <a:p>
            <a:r>
              <a:rPr lang="en-US" dirty="0"/>
              <a:t>Goal is not to optimize disk use but to meet other objectives</a:t>
            </a:r>
          </a:p>
          <a:p>
            <a:r>
              <a:rPr lang="en-US" dirty="0"/>
              <a:t>Short batch jobs may have higher priority</a:t>
            </a:r>
          </a:p>
          <a:p>
            <a:r>
              <a:rPr lang="en-US" dirty="0"/>
              <a:t>Provide good interactive response time</a:t>
            </a:r>
          </a:p>
          <a:p>
            <a:r>
              <a:rPr lang="en-US" dirty="0"/>
              <a:t>Longer jobs may have to wait an excessively long time</a:t>
            </a:r>
          </a:p>
          <a:p>
            <a:r>
              <a:rPr lang="en-US" dirty="0"/>
              <a:t>A poor policy for database systems</a:t>
            </a:r>
          </a:p>
          <a:p>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Last-in, first-out</a:t>
            </a:r>
          </a:p>
        </p:txBody>
      </p:sp>
      <p:sp>
        <p:nvSpPr>
          <p:cNvPr id="3" name="Content Placeholder 2"/>
          <p:cNvSpPr>
            <a:spLocks noGrp="1"/>
          </p:cNvSpPr>
          <p:nvPr>
            <p:ph idx="1"/>
          </p:nvPr>
        </p:nvSpPr>
        <p:spPr/>
        <p:txBody>
          <a:bodyPr/>
          <a:lstStyle/>
          <a:p>
            <a:r>
              <a:rPr lang="en-US" dirty="0"/>
              <a:t>Good for transaction processing systems</a:t>
            </a:r>
          </a:p>
          <a:p>
            <a:pPr lvl="1"/>
            <a:r>
              <a:rPr lang="en-US" dirty="0"/>
              <a:t>The device is given to the most recent user so there should be little arm movement</a:t>
            </a:r>
          </a:p>
          <a:p>
            <a:r>
              <a:rPr lang="en-US" dirty="0"/>
              <a:t>Possibility of starvation since a job may never regain the head of the line</a:t>
            </a:r>
          </a:p>
          <a:p>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Service</a:t>
            </a:r>
            <a:br>
              <a:rPr lang="en-US" dirty="0"/>
            </a:br>
            <a:r>
              <a:rPr lang="en-US" dirty="0"/>
              <a:t> Time First</a:t>
            </a:r>
          </a:p>
        </p:txBody>
      </p:sp>
      <p:sp>
        <p:nvSpPr>
          <p:cNvPr id="3" name="Content Placeholder 2"/>
          <p:cNvSpPr>
            <a:spLocks noGrp="1"/>
          </p:cNvSpPr>
          <p:nvPr>
            <p:ph idx="1"/>
          </p:nvPr>
        </p:nvSpPr>
        <p:spPr/>
        <p:txBody>
          <a:bodyPr/>
          <a:lstStyle/>
          <a:p>
            <a:r>
              <a:rPr lang="en-US" dirty="0"/>
              <a:t>Select the disk I/O request that requires the least movement of the disk arm from its current position</a:t>
            </a:r>
          </a:p>
          <a:p>
            <a:r>
              <a:rPr lang="en-US" dirty="0"/>
              <a:t>Always choose the minimum seek time</a:t>
            </a:r>
          </a:p>
          <a:p>
            <a:endParaRPr lang="en-US" dirty="0"/>
          </a:p>
        </p:txBody>
      </p:sp>
      <p:pic>
        <p:nvPicPr>
          <p:cNvPr id="4" name="Picture 3" descr="Fig11_07b.gif"/>
          <p:cNvPicPr>
            <a:picLocks noChangeAspect="1"/>
          </p:cNvPicPr>
          <p:nvPr/>
        </p:nvPicPr>
        <p:blipFill>
          <a:blip r:embed="rId3"/>
          <a:stretch>
            <a:fillRect/>
          </a:stretch>
        </p:blipFill>
        <p:spPr>
          <a:xfrm>
            <a:off x="533400" y="3836313"/>
            <a:ext cx="7620000" cy="2412087"/>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readable</a:t>
            </a:r>
          </a:p>
        </p:txBody>
      </p:sp>
      <p:sp>
        <p:nvSpPr>
          <p:cNvPr id="3" name="Content Placeholder 2"/>
          <p:cNvSpPr>
            <a:spLocks noGrp="1"/>
          </p:cNvSpPr>
          <p:nvPr>
            <p:ph idx="1"/>
          </p:nvPr>
        </p:nvSpPr>
        <p:spPr/>
        <p:txBody>
          <a:bodyPr/>
          <a:lstStyle/>
          <a:p>
            <a:r>
              <a:rPr lang="en-US" dirty="0"/>
              <a:t>Used to communicate with electronic equipment</a:t>
            </a:r>
          </a:p>
          <a:p>
            <a:pPr lvl="1"/>
            <a:r>
              <a:rPr lang="en-US" dirty="0"/>
              <a:t>Disk drives</a:t>
            </a:r>
          </a:p>
          <a:p>
            <a:pPr lvl="1"/>
            <a:r>
              <a:rPr lang="en-US" dirty="0"/>
              <a:t>USB keys</a:t>
            </a:r>
          </a:p>
          <a:p>
            <a:pPr lvl="1"/>
            <a:r>
              <a:rPr lang="en-US" dirty="0"/>
              <a:t>Sensors</a:t>
            </a:r>
          </a:p>
          <a:p>
            <a:pPr lvl="1"/>
            <a:r>
              <a:rPr lang="en-US" dirty="0"/>
              <a:t>Controllers</a:t>
            </a:r>
          </a:p>
          <a:p>
            <a:pPr lvl="1"/>
            <a:r>
              <a:rPr lang="en-US" dirty="0"/>
              <a:t>Actuators</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a:t>
            </a:r>
          </a:p>
        </p:txBody>
      </p:sp>
      <p:sp>
        <p:nvSpPr>
          <p:cNvPr id="3" name="Content Placeholder 2"/>
          <p:cNvSpPr>
            <a:spLocks noGrp="1"/>
          </p:cNvSpPr>
          <p:nvPr>
            <p:ph idx="1"/>
          </p:nvPr>
        </p:nvSpPr>
        <p:spPr/>
        <p:txBody>
          <a:bodyPr/>
          <a:lstStyle/>
          <a:p>
            <a:r>
              <a:rPr lang="en-US" dirty="0"/>
              <a:t>Arm moves in one direction only, satisfying all outstanding requests until it reaches the last track in that direction then the direction is reversed</a:t>
            </a:r>
          </a:p>
          <a:p>
            <a:endParaRPr lang="en-US" dirty="0"/>
          </a:p>
        </p:txBody>
      </p:sp>
      <p:pic>
        <p:nvPicPr>
          <p:cNvPr id="4" name="Picture 3" descr="Fig11_07c.gif"/>
          <p:cNvPicPr>
            <a:picLocks noChangeAspect="1"/>
          </p:cNvPicPr>
          <p:nvPr/>
        </p:nvPicPr>
        <p:blipFill>
          <a:blip r:embed="rId3"/>
          <a:stretch>
            <a:fillRect/>
          </a:stretch>
        </p:blipFill>
        <p:spPr>
          <a:xfrm>
            <a:off x="990600" y="4139077"/>
            <a:ext cx="7239000" cy="2261723"/>
          </a:xfrm>
          <a:prstGeom prst="rect">
            <a:avLst/>
          </a:prstGeo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C-SCAN</a:t>
            </a:r>
          </a:p>
        </p:txBody>
      </p:sp>
      <p:sp>
        <p:nvSpPr>
          <p:cNvPr id="3" name="Content Placeholder 2"/>
          <p:cNvSpPr>
            <a:spLocks noGrp="1"/>
          </p:cNvSpPr>
          <p:nvPr>
            <p:ph idx="1"/>
          </p:nvPr>
        </p:nvSpPr>
        <p:spPr/>
        <p:txBody>
          <a:bodyPr/>
          <a:lstStyle/>
          <a:p>
            <a:r>
              <a:rPr lang="en-US" dirty="0"/>
              <a:t>Restricts scanning to one direction only</a:t>
            </a:r>
          </a:p>
          <a:p>
            <a:r>
              <a:rPr lang="en-US" dirty="0"/>
              <a:t>When the last track has been visited in one direction, the arm is returned to the opposite end of the disk and the scan begins again</a:t>
            </a:r>
          </a:p>
          <a:p>
            <a:endParaRPr lang="en-US" dirty="0"/>
          </a:p>
        </p:txBody>
      </p:sp>
      <p:pic>
        <p:nvPicPr>
          <p:cNvPr id="4" name="Picture 3" descr="Fig11_07d.gif"/>
          <p:cNvPicPr>
            <a:picLocks noChangeAspect="1"/>
          </p:cNvPicPr>
          <p:nvPr/>
        </p:nvPicPr>
        <p:blipFill>
          <a:blip r:embed="rId3"/>
          <a:stretch>
            <a:fillRect/>
          </a:stretch>
        </p:blipFill>
        <p:spPr>
          <a:xfrm>
            <a:off x="1295400" y="4361513"/>
            <a:ext cx="6705600" cy="2191687"/>
          </a:xfrm>
          <a:prstGeom prst="rect">
            <a:avLst/>
          </a:prstGeo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Compared</a:t>
            </a:r>
          </a:p>
        </p:txBody>
      </p:sp>
      <p:pic>
        <p:nvPicPr>
          <p:cNvPr id="4" name="Content Placeholder 3" descr="Table11_02.gif"/>
          <p:cNvPicPr>
            <a:picLocks noGrp="1" noChangeAspect="1"/>
          </p:cNvPicPr>
          <p:nvPr>
            <p:ph idx="1"/>
          </p:nvPr>
        </p:nvPicPr>
        <p:blipFill>
          <a:blip r:embed="rId3"/>
          <a:stretch>
            <a:fillRect/>
          </a:stretch>
        </p:blipFill>
        <p:spPr>
          <a:xfrm>
            <a:off x="590550" y="2295525"/>
            <a:ext cx="7962900" cy="3562350"/>
          </a:xfrm>
        </p:spPr>
      </p:pic>
      <p:sp>
        <p:nvSpPr>
          <p:cNvPr id="6" name="Rectangle 5"/>
          <p:cNvSpPr/>
          <p:nvPr/>
        </p:nvSpPr>
        <p:spPr>
          <a:xfrm>
            <a:off x="685800" y="1701225"/>
            <a:ext cx="8077200" cy="584775"/>
          </a:xfrm>
          <a:prstGeom prst="rect">
            <a:avLst/>
          </a:prstGeom>
        </p:spPr>
        <p:txBody>
          <a:bodyPr wrap="square">
            <a:spAutoFit/>
          </a:bodyPr>
          <a:lstStyle/>
          <a:p>
            <a:r>
              <a:rPr lang="en-NZ" sz="3200" dirty="0"/>
              <a:t>Comparison of Disk Scheduling Algorithms</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Disk Scheduling </a:t>
            </a:r>
            <a:br>
              <a:rPr lang="en-NZ" dirty="0"/>
            </a:br>
            <a:r>
              <a:rPr lang="en-NZ" dirty="0"/>
              <a:t>Algorithms</a:t>
            </a:r>
          </a:p>
        </p:txBody>
      </p:sp>
      <p:pic>
        <p:nvPicPr>
          <p:cNvPr id="1026" name="Picture 2"/>
          <p:cNvPicPr>
            <a:picLocks noChangeAspect="1" noChangeArrowheads="1"/>
          </p:cNvPicPr>
          <p:nvPr/>
        </p:nvPicPr>
        <p:blipFill>
          <a:blip r:embed="rId2"/>
          <a:srcRect/>
          <a:stretch>
            <a:fillRect/>
          </a:stretch>
        </p:blipFill>
        <p:spPr bwMode="auto">
          <a:xfrm>
            <a:off x="609600" y="1905000"/>
            <a:ext cx="8162925" cy="4152900"/>
          </a:xfrm>
          <a:prstGeom prst="rect">
            <a:avLst/>
          </a:prstGeom>
          <a:noFill/>
          <a:ln w="9525">
            <a:noFill/>
            <a:miter lim="800000"/>
            <a:headEnd/>
            <a:tailEnd/>
          </a:ln>
          <a:effectLst/>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a:xfrm>
            <a:off x="457200" y="1295400"/>
            <a:ext cx="8229600" cy="5257800"/>
          </a:xfrm>
        </p:spPr>
        <p:txBody>
          <a:bodyPr/>
          <a:lstStyle/>
          <a:p>
            <a:pPr lvl="1"/>
            <a:r>
              <a:rPr lang="en-NZ" dirty="0"/>
              <a:t>I/O Devices</a:t>
            </a:r>
          </a:p>
          <a:p>
            <a:pPr lvl="1"/>
            <a:r>
              <a:rPr lang="en-NZ" dirty="0"/>
              <a:t>Organization of the I/O Function</a:t>
            </a:r>
          </a:p>
          <a:p>
            <a:pPr lvl="1"/>
            <a:r>
              <a:rPr lang="en-NZ" dirty="0"/>
              <a:t>Operating System Design Issues</a:t>
            </a:r>
          </a:p>
          <a:p>
            <a:pPr lvl="1"/>
            <a:r>
              <a:rPr lang="en-NZ" dirty="0"/>
              <a:t>I/O Buffering</a:t>
            </a:r>
          </a:p>
          <a:p>
            <a:pPr lvl="1"/>
            <a:r>
              <a:rPr lang="en-NZ" dirty="0"/>
              <a:t>Disk Scheduling</a:t>
            </a:r>
          </a:p>
          <a:p>
            <a:pPr lvl="1"/>
            <a:r>
              <a:rPr lang="en-NZ" dirty="0">
                <a:solidFill>
                  <a:schemeClr val="tx2"/>
                </a:solidFill>
              </a:rPr>
              <a:t>Raid</a:t>
            </a:r>
          </a:p>
          <a:p>
            <a:pPr lvl="1"/>
            <a:r>
              <a:rPr lang="en-NZ" dirty="0"/>
              <a:t>Disk Cache</a:t>
            </a:r>
          </a:p>
          <a:p>
            <a:pPr lvl="1"/>
            <a:r>
              <a:rPr lang="en-NZ" dirty="0"/>
              <a:t>UNIX SVR4 I/O</a:t>
            </a:r>
          </a:p>
          <a:p>
            <a:pPr lvl="1"/>
            <a:r>
              <a:rPr lang="en-NZ" dirty="0"/>
              <a:t>LINUX I/O</a:t>
            </a:r>
          </a:p>
          <a:p>
            <a:pPr lvl="1"/>
            <a:r>
              <a:rPr lang="en-NZ" dirty="0"/>
              <a:t>Windows I/O</a:t>
            </a:r>
          </a:p>
          <a:p>
            <a:pPr lvl="1"/>
            <a:endParaRPr lang="en-NZ" dirty="0"/>
          </a:p>
        </p:txBody>
      </p:sp>
      <p:cxnSp>
        <p:nvCxnSpPr>
          <p:cNvPr id="5" name="Straight Arrow Connector 4"/>
          <p:cNvCxnSpPr/>
          <p:nvPr/>
        </p:nvCxnSpPr>
        <p:spPr>
          <a:xfrm>
            <a:off x="76200" y="41132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Multiple Disks</a:t>
            </a:r>
          </a:p>
        </p:txBody>
      </p:sp>
      <p:sp>
        <p:nvSpPr>
          <p:cNvPr id="3" name="Content Placeholder 2"/>
          <p:cNvSpPr>
            <a:spLocks noGrp="1"/>
          </p:cNvSpPr>
          <p:nvPr>
            <p:ph idx="1"/>
          </p:nvPr>
        </p:nvSpPr>
        <p:spPr/>
        <p:txBody>
          <a:bodyPr/>
          <a:lstStyle/>
          <a:p>
            <a:r>
              <a:rPr lang="en-NZ" dirty="0"/>
              <a:t>Disk I/O performance may be increased by spreading the operation over multiple read/write heads</a:t>
            </a:r>
          </a:p>
          <a:p>
            <a:pPr lvl="1"/>
            <a:r>
              <a:rPr lang="en-NZ" dirty="0"/>
              <a:t>Or multiple disks</a:t>
            </a:r>
          </a:p>
          <a:p>
            <a:r>
              <a:rPr lang="en-NZ" dirty="0"/>
              <a:t>Disk failures can be recovered if parity information is stored</a:t>
            </a:r>
          </a:p>
          <a:p>
            <a:pPr>
              <a:buNone/>
            </a:pPr>
            <a:endParaRPr lang="en-NZ" dirty="0"/>
          </a:p>
          <a:p>
            <a:endParaRPr lang="en-NZ"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a:t>
            </a:r>
          </a:p>
        </p:txBody>
      </p:sp>
      <p:sp>
        <p:nvSpPr>
          <p:cNvPr id="3" name="Content Placeholder 2"/>
          <p:cNvSpPr>
            <a:spLocks noGrp="1"/>
          </p:cNvSpPr>
          <p:nvPr>
            <p:ph idx="1"/>
          </p:nvPr>
        </p:nvSpPr>
        <p:spPr/>
        <p:txBody>
          <a:bodyPr/>
          <a:lstStyle/>
          <a:p>
            <a:r>
              <a:rPr lang="en-US" dirty="0"/>
              <a:t>Redundant Array of Independent Disks</a:t>
            </a:r>
          </a:p>
          <a:p>
            <a:r>
              <a:rPr lang="en-US" dirty="0"/>
              <a:t>Set of physical disk drives viewed by the operating system as a single logical drive</a:t>
            </a:r>
          </a:p>
          <a:p>
            <a:r>
              <a:rPr lang="en-US" dirty="0"/>
              <a:t>Data are distributed across the physical drives of an array</a:t>
            </a:r>
          </a:p>
          <a:p>
            <a:r>
              <a:rPr lang="en-US" dirty="0"/>
              <a:t>Redundant disk capacity is used to store parity information which provides recoverability from disk failure</a:t>
            </a:r>
          </a:p>
        </p:txBody>
      </p:sp>
      <p:sp>
        <p:nvSpPr>
          <p:cNvPr id="4" name="Action Button: Movie 3">
            <a:hlinkClick r:id="rId3" highlightClick="1"/>
          </p:cNvPr>
          <p:cNvSpPr/>
          <p:nvPr/>
        </p:nvSpPr>
        <p:spPr>
          <a:xfrm>
            <a:off x="7696200" y="0"/>
            <a:ext cx="1447800" cy="9144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0 - Stripped</a:t>
            </a:r>
          </a:p>
        </p:txBody>
      </p:sp>
      <p:pic>
        <p:nvPicPr>
          <p:cNvPr id="4" name="Content Placeholder 3" descr="Fig11_08a.gif"/>
          <p:cNvPicPr>
            <a:picLocks noGrp="1" noChangeAspect="1"/>
          </p:cNvPicPr>
          <p:nvPr>
            <p:ph idx="1"/>
          </p:nvPr>
        </p:nvPicPr>
        <p:blipFill>
          <a:blip r:embed="rId3"/>
          <a:stretch>
            <a:fillRect/>
          </a:stretch>
        </p:blipFill>
        <p:spPr>
          <a:xfrm>
            <a:off x="1981200" y="1713475"/>
            <a:ext cx="4876800" cy="2325125"/>
          </a:xfrm>
        </p:spPr>
      </p:pic>
      <p:sp>
        <p:nvSpPr>
          <p:cNvPr id="5" name="Content Placeholder 2"/>
          <p:cNvSpPr txBox="1">
            <a:spLocks/>
          </p:cNvSpPr>
          <p:nvPr/>
        </p:nvSpPr>
        <p:spPr bwMode="auto">
          <a:xfrm>
            <a:off x="457200" y="4114800"/>
            <a:ext cx="82296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3200" b="0" i="0" u="none" strike="noStrike" kern="1200" cap="none" spc="0" normalizeH="0" baseline="0" noProof="0" dirty="0">
                <a:ln>
                  <a:noFill/>
                </a:ln>
                <a:solidFill>
                  <a:schemeClr val="tx1"/>
                </a:solidFill>
                <a:effectLst/>
                <a:uLnTx/>
                <a:uFillTx/>
                <a:latin typeface="+mn-lt"/>
                <a:ea typeface="+mn-ea"/>
                <a:cs typeface="+mn-cs"/>
              </a:rPr>
              <a:t>Not a true RAID – no redundancy</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lang="en-NZ" sz="3200" dirty="0">
                <a:latin typeface="+mn-lt"/>
              </a:rPr>
              <a:t>Disk failure is catastrophic</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3200" b="0" i="0" u="none" strike="noStrike" kern="1200" cap="none" spc="0" normalizeH="0" baseline="0" noProof="0" dirty="0">
                <a:ln>
                  <a:noFill/>
                </a:ln>
                <a:solidFill>
                  <a:schemeClr val="tx1"/>
                </a:solidFill>
                <a:effectLst/>
                <a:uLnTx/>
                <a:uFillTx/>
                <a:latin typeface="+mn-lt"/>
                <a:ea typeface="+mn-ea"/>
                <a:cs typeface="+mn-cs"/>
              </a:rPr>
              <a:t>Very fast due to parallel read/write</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1 - Mirrored</a:t>
            </a:r>
          </a:p>
        </p:txBody>
      </p:sp>
      <p:sp>
        <p:nvSpPr>
          <p:cNvPr id="6" name="Content Placeholder 5"/>
          <p:cNvSpPr>
            <a:spLocks noGrp="1"/>
          </p:cNvSpPr>
          <p:nvPr>
            <p:ph idx="1"/>
          </p:nvPr>
        </p:nvSpPr>
        <p:spPr>
          <a:xfrm>
            <a:off x="457200" y="1600200"/>
            <a:ext cx="8229600" cy="1752600"/>
          </a:xfrm>
        </p:spPr>
        <p:txBody>
          <a:bodyPr/>
          <a:lstStyle/>
          <a:p>
            <a:r>
              <a:rPr lang="en-NZ" dirty="0"/>
              <a:t>Redundancy through duplication instead of parity.</a:t>
            </a:r>
          </a:p>
          <a:p>
            <a:r>
              <a:rPr lang="en-NZ" dirty="0"/>
              <a:t>Read requests can made in parallel.</a:t>
            </a:r>
          </a:p>
          <a:p>
            <a:r>
              <a:rPr lang="en-NZ" dirty="0"/>
              <a:t>Simple recovery from disk failure</a:t>
            </a:r>
          </a:p>
          <a:p>
            <a:endParaRPr lang="en-NZ" dirty="0"/>
          </a:p>
        </p:txBody>
      </p:sp>
      <p:pic>
        <p:nvPicPr>
          <p:cNvPr id="7" name="Content Placeholder 3" descr="Fig11_08b.gif"/>
          <p:cNvPicPr>
            <a:picLocks noChangeAspect="1"/>
          </p:cNvPicPr>
          <p:nvPr/>
        </p:nvPicPr>
        <p:blipFill>
          <a:blip r:embed="rId3"/>
          <a:stretch>
            <a:fillRect/>
          </a:stretch>
        </p:blipFill>
        <p:spPr bwMode="auto">
          <a:xfrm>
            <a:off x="914400" y="4229100"/>
            <a:ext cx="7772400" cy="1866900"/>
          </a:xfrm>
          <a:prstGeom prst="rect">
            <a:avLst/>
          </a:prstGeom>
          <a:noFill/>
          <a:ln w="9525">
            <a:noFill/>
            <a:miter lim="800000"/>
            <a:headEnd/>
            <a:tailEnd/>
          </a:ln>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2 </a:t>
            </a:r>
            <a:br>
              <a:rPr lang="en-US" dirty="0"/>
            </a:br>
            <a:r>
              <a:rPr lang="en-US" dirty="0"/>
              <a:t>(Using Hamming code)</a:t>
            </a:r>
          </a:p>
        </p:txBody>
      </p:sp>
      <p:sp>
        <p:nvSpPr>
          <p:cNvPr id="5" name="Content Placeholder 4"/>
          <p:cNvSpPr>
            <a:spLocks noGrp="1"/>
          </p:cNvSpPr>
          <p:nvPr>
            <p:ph idx="1"/>
          </p:nvPr>
        </p:nvSpPr>
        <p:spPr>
          <a:xfrm>
            <a:off x="457200" y="1600200"/>
            <a:ext cx="8305800" cy="2286000"/>
          </a:xfrm>
        </p:spPr>
        <p:txBody>
          <a:bodyPr/>
          <a:lstStyle/>
          <a:p>
            <a:r>
              <a:rPr lang="en-NZ" dirty="0"/>
              <a:t>Synchronised disk rotation</a:t>
            </a:r>
          </a:p>
          <a:p>
            <a:r>
              <a:rPr lang="en-NZ" dirty="0"/>
              <a:t>Data stripping is used (extremely small)</a:t>
            </a:r>
          </a:p>
          <a:p>
            <a:r>
              <a:rPr lang="en-NZ" dirty="0"/>
              <a:t>Hamming code used to correct single bit errors and detect double-bit errors </a:t>
            </a:r>
          </a:p>
        </p:txBody>
      </p:sp>
      <p:pic>
        <p:nvPicPr>
          <p:cNvPr id="6" name="Content Placeholder 3" descr="Fig11_08c.gif"/>
          <p:cNvPicPr>
            <a:picLocks noChangeAspect="1"/>
          </p:cNvPicPr>
          <p:nvPr/>
        </p:nvPicPr>
        <p:blipFill>
          <a:blip r:embed="rId3"/>
          <a:stretch>
            <a:fillRect/>
          </a:stretch>
        </p:blipFill>
        <p:spPr bwMode="auto">
          <a:xfrm>
            <a:off x="914400" y="4038600"/>
            <a:ext cx="7443643" cy="2114550"/>
          </a:xfrm>
          <a:prstGeom prst="rect">
            <a:avLst/>
          </a:prstGeom>
          <a:noFill/>
          <a:ln w="9525">
            <a:no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a:t>
            </a:r>
          </a:p>
        </p:txBody>
      </p:sp>
      <p:sp>
        <p:nvSpPr>
          <p:cNvPr id="3" name="Content Placeholder 2"/>
          <p:cNvSpPr>
            <a:spLocks noGrp="1"/>
          </p:cNvSpPr>
          <p:nvPr>
            <p:ph idx="1"/>
          </p:nvPr>
        </p:nvSpPr>
        <p:spPr/>
        <p:txBody>
          <a:bodyPr/>
          <a:lstStyle/>
          <a:p>
            <a:r>
              <a:rPr lang="en-US" dirty="0"/>
              <a:t>Used to communicate with remote devices</a:t>
            </a:r>
          </a:p>
          <a:p>
            <a:pPr lvl="1"/>
            <a:r>
              <a:rPr lang="en-US" dirty="0"/>
              <a:t>Digital line drivers</a:t>
            </a:r>
          </a:p>
          <a:p>
            <a:pPr lvl="1"/>
            <a:r>
              <a:rPr lang="en-US" dirty="0"/>
              <a:t>Modems</a:t>
            </a:r>
          </a:p>
          <a:p>
            <a:endParaRPr lang="en-US"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3 </a:t>
            </a:r>
            <a:br>
              <a:rPr lang="en-US" dirty="0"/>
            </a:br>
            <a:r>
              <a:rPr lang="en-US" dirty="0"/>
              <a:t>bit-interleaved parity</a:t>
            </a:r>
          </a:p>
        </p:txBody>
      </p:sp>
      <p:sp>
        <p:nvSpPr>
          <p:cNvPr id="5" name="Content Placeholder 4"/>
          <p:cNvSpPr>
            <a:spLocks noGrp="1"/>
          </p:cNvSpPr>
          <p:nvPr>
            <p:ph idx="1"/>
          </p:nvPr>
        </p:nvSpPr>
        <p:spPr>
          <a:xfrm>
            <a:off x="609600" y="1828800"/>
            <a:ext cx="8229600" cy="2819400"/>
          </a:xfrm>
        </p:spPr>
        <p:txBody>
          <a:bodyPr/>
          <a:lstStyle/>
          <a:p>
            <a:r>
              <a:rPr lang="en-NZ" dirty="0"/>
              <a:t>Similar to RAID-2 but uses all parity bits stored on a single drive</a:t>
            </a:r>
          </a:p>
        </p:txBody>
      </p:sp>
      <p:pic>
        <p:nvPicPr>
          <p:cNvPr id="6" name="Content Placeholder 3" descr="Fig11_08d.gif"/>
          <p:cNvPicPr>
            <a:picLocks noChangeAspect="1"/>
          </p:cNvPicPr>
          <p:nvPr/>
        </p:nvPicPr>
        <p:blipFill>
          <a:blip r:embed="rId3"/>
          <a:stretch>
            <a:fillRect/>
          </a:stretch>
        </p:blipFill>
        <p:spPr bwMode="auto">
          <a:xfrm>
            <a:off x="1066800" y="4010025"/>
            <a:ext cx="7119938" cy="2847975"/>
          </a:xfrm>
          <a:prstGeom prst="rect">
            <a:avLst/>
          </a:prstGeom>
          <a:noFill/>
          <a:ln w="9525">
            <a:noFill/>
            <a:miter lim="800000"/>
            <a:headEnd/>
            <a:tailEnd/>
          </a:ln>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4 </a:t>
            </a:r>
            <a:br>
              <a:rPr lang="en-US" dirty="0"/>
            </a:br>
            <a:r>
              <a:rPr lang="en-US" dirty="0"/>
              <a:t>Block-level parity</a:t>
            </a:r>
          </a:p>
        </p:txBody>
      </p:sp>
      <p:sp>
        <p:nvSpPr>
          <p:cNvPr id="5" name="Content Placeholder 4"/>
          <p:cNvSpPr>
            <a:spLocks noGrp="1"/>
          </p:cNvSpPr>
          <p:nvPr>
            <p:ph idx="1"/>
          </p:nvPr>
        </p:nvSpPr>
        <p:spPr>
          <a:xfrm>
            <a:off x="457200" y="1600200"/>
            <a:ext cx="8382000" cy="2057400"/>
          </a:xfrm>
        </p:spPr>
        <p:txBody>
          <a:bodyPr/>
          <a:lstStyle/>
          <a:p>
            <a:r>
              <a:rPr lang="en-NZ" dirty="0"/>
              <a:t>A bit-by-bit parity strip is calculated across corresponding strips on each data disk</a:t>
            </a:r>
          </a:p>
          <a:p>
            <a:r>
              <a:rPr lang="en-NZ" dirty="0"/>
              <a:t>The parity bits are stored in the corresponding strip on the parity disk.</a:t>
            </a:r>
          </a:p>
        </p:txBody>
      </p:sp>
      <p:pic>
        <p:nvPicPr>
          <p:cNvPr id="6" name="Content Placeholder 3" descr="Fig11_08e.gif"/>
          <p:cNvPicPr>
            <a:picLocks noChangeAspect="1"/>
          </p:cNvPicPr>
          <p:nvPr/>
        </p:nvPicPr>
        <p:blipFill>
          <a:blip r:embed="rId3"/>
          <a:stretch>
            <a:fillRect/>
          </a:stretch>
        </p:blipFill>
        <p:spPr bwMode="auto">
          <a:xfrm>
            <a:off x="1066800" y="3990975"/>
            <a:ext cx="7098196" cy="2720975"/>
          </a:xfrm>
          <a:prstGeom prst="rect">
            <a:avLst/>
          </a:prstGeom>
          <a:noFill/>
          <a:ln w="9525">
            <a:noFill/>
            <a:miter lim="800000"/>
            <a:headEnd/>
            <a:tailEnd/>
          </a:ln>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5 </a:t>
            </a:r>
            <a:br>
              <a:rPr lang="en-US" dirty="0"/>
            </a:br>
            <a:r>
              <a:rPr lang="en-US" sz="4000" dirty="0"/>
              <a:t>Block-level Distributed parity</a:t>
            </a:r>
          </a:p>
        </p:txBody>
      </p:sp>
      <p:sp>
        <p:nvSpPr>
          <p:cNvPr id="5" name="Content Placeholder 4"/>
          <p:cNvSpPr>
            <a:spLocks noGrp="1"/>
          </p:cNvSpPr>
          <p:nvPr>
            <p:ph idx="1"/>
          </p:nvPr>
        </p:nvSpPr>
        <p:spPr>
          <a:xfrm>
            <a:off x="457200" y="1600200"/>
            <a:ext cx="8229600" cy="2438400"/>
          </a:xfrm>
        </p:spPr>
        <p:txBody>
          <a:bodyPr/>
          <a:lstStyle/>
          <a:p>
            <a:r>
              <a:rPr lang="en-NZ" dirty="0"/>
              <a:t>Similar to RAID-4 but distributing the parity bits across all drives</a:t>
            </a:r>
          </a:p>
        </p:txBody>
      </p:sp>
      <p:pic>
        <p:nvPicPr>
          <p:cNvPr id="6" name="Content Placeholder 3" descr="Fig11_08f.gif"/>
          <p:cNvPicPr>
            <a:picLocks noChangeAspect="1"/>
          </p:cNvPicPr>
          <p:nvPr/>
        </p:nvPicPr>
        <p:blipFill>
          <a:blip r:embed="rId3"/>
          <a:stretch>
            <a:fillRect/>
          </a:stretch>
        </p:blipFill>
        <p:spPr bwMode="auto">
          <a:xfrm>
            <a:off x="1066800" y="3352800"/>
            <a:ext cx="6966857" cy="3048000"/>
          </a:xfrm>
          <a:prstGeom prst="rect">
            <a:avLst/>
          </a:prstGeom>
          <a:noFill/>
          <a:ln w="9525">
            <a:noFill/>
            <a:miter lim="800000"/>
            <a:headEnd/>
            <a:tailEnd/>
          </a:ln>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6 </a:t>
            </a:r>
            <a:br>
              <a:rPr lang="en-US" dirty="0"/>
            </a:br>
            <a:r>
              <a:rPr lang="en-US" dirty="0"/>
              <a:t>Dual Redundancy</a:t>
            </a:r>
          </a:p>
        </p:txBody>
      </p:sp>
      <p:sp>
        <p:nvSpPr>
          <p:cNvPr id="5" name="Content Placeholder 4"/>
          <p:cNvSpPr>
            <a:spLocks noGrp="1"/>
          </p:cNvSpPr>
          <p:nvPr>
            <p:ph idx="1"/>
          </p:nvPr>
        </p:nvSpPr>
        <p:spPr>
          <a:xfrm>
            <a:off x="457200" y="1600200"/>
            <a:ext cx="8229600" cy="1905000"/>
          </a:xfrm>
        </p:spPr>
        <p:txBody>
          <a:bodyPr/>
          <a:lstStyle/>
          <a:p>
            <a:r>
              <a:rPr lang="en-NZ" dirty="0"/>
              <a:t>Two different parity calculations are carried out </a:t>
            </a:r>
          </a:p>
          <a:p>
            <a:pPr lvl="1"/>
            <a:r>
              <a:rPr lang="en-NZ" dirty="0"/>
              <a:t>stored in separate blocks on different disks. </a:t>
            </a:r>
          </a:p>
          <a:p>
            <a:r>
              <a:rPr lang="en-NZ" dirty="0"/>
              <a:t> Can recover from two disks failing</a:t>
            </a:r>
          </a:p>
        </p:txBody>
      </p:sp>
      <p:pic>
        <p:nvPicPr>
          <p:cNvPr id="6" name="Content Placeholder 3" descr="Fig11_08g.gif"/>
          <p:cNvPicPr>
            <a:picLocks noChangeAspect="1"/>
          </p:cNvPicPr>
          <p:nvPr/>
        </p:nvPicPr>
        <p:blipFill>
          <a:blip r:embed="rId3"/>
          <a:stretch>
            <a:fillRect/>
          </a:stretch>
        </p:blipFill>
        <p:spPr bwMode="auto">
          <a:xfrm>
            <a:off x="685800" y="4090988"/>
            <a:ext cx="7988518" cy="2614612"/>
          </a:xfrm>
          <a:prstGeom prst="rect">
            <a:avLst/>
          </a:prstGeom>
          <a:noFill/>
          <a:ln w="9525">
            <a:noFill/>
            <a:miter lim="800000"/>
            <a:headEnd/>
            <a:tailEnd/>
          </a:ln>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a:xfrm>
            <a:off x="457200" y="1295400"/>
            <a:ext cx="8229600" cy="5257800"/>
          </a:xfrm>
        </p:spPr>
        <p:txBody>
          <a:bodyPr/>
          <a:lstStyle/>
          <a:p>
            <a:pPr lvl="1"/>
            <a:r>
              <a:rPr lang="en-NZ" dirty="0"/>
              <a:t>I/O Devices</a:t>
            </a:r>
          </a:p>
          <a:p>
            <a:pPr lvl="1"/>
            <a:r>
              <a:rPr lang="en-NZ" dirty="0"/>
              <a:t>Organization of the I/O Function</a:t>
            </a:r>
          </a:p>
          <a:p>
            <a:pPr lvl="1"/>
            <a:r>
              <a:rPr lang="en-NZ" dirty="0"/>
              <a:t>Operating System Design Issues</a:t>
            </a:r>
          </a:p>
          <a:p>
            <a:pPr lvl="1"/>
            <a:r>
              <a:rPr lang="en-NZ" dirty="0"/>
              <a:t>I/O Buffering</a:t>
            </a:r>
          </a:p>
          <a:p>
            <a:pPr lvl="1"/>
            <a:r>
              <a:rPr lang="en-NZ" dirty="0"/>
              <a:t>Disk Scheduling</a:t>
            </a:r>
          </a:p>
          <a:p>
            <a:pPr lvl="1"/>
            <a:r>
              <a:rPr lang="en-NZ" dirty="0"/>
              <a:t>Raid</a:t>
            </a:r>
          </a:p>
          <a:p>
            <a:pPr lvl="1"/>
            <a:r>
              <a:rPr lang="en-NZ" dirty="0">
                <a:solidFill>
                  <a:schemeClr val="tx2"/>
                </a:solidFill>
              </a:rPr>
              <a:t>Disk Cache</a:t>
            </a:r>
          </a:p>
          <a:p>
            <a:pPr lvl="1"/>
            <a:r>
              <a:rPr lang="en-NZ" dirty="0"/>
              <a:t>UNIX SVR4 I/O</a:t>
            </a:r>
          </a:p>
          <a:p>
            <a:pPr lvl="1"/>
            <a:r>
              <a:rPr lang="en-NZ" dirty="0"/>
              <a:t>LINUX I/O</a:t>
            </a:r>
          </a:p>
          <a:p>
            <a:pPr lvl="1"/>
            <a:r>
              <a:rPr lang="en-NZ" dirty="0"/>
              <a:t>Windows I/O</a:t>
            </a:r>
          </a:p>
          <a:p>
            <a:pPr lvl="1"/>
            <a:endParaRPr lang="en-NZ" dirty="0"/>
          </a:p>
        </p:txBody>
      </p:sp>
      <p:cxnSp>
        <p:nvCxnSpPr>
          <p:cNvPr id="5" name="Straight Arrow Connector 4"/>
          <p:cNvCxnSpPr/>
          <p:nvPr/>
        </p:nvCxnSpPr>
        <p:spPr>
          <a:xfrm>
            <a:off x="76200" y="46466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Cache</a:t>
            </a:r>
          </a:p>
        </p:txBody>
      </p:sp>
      <p:sp>
        <p:nvSpPr>
          <p:cNvPr id="3" name="Content Placeholder 2"/>
          <p:cNvSpPr>
            <a:spLocks noGrp="1"/>
          </p:cNvSpPr>
          <p:nvPr>
            <p:ph idx="1"/>
          </p:nvPr>
        </p:nvSpPr>
        <p:spPr/>
        <p:txBody>
          <a:bodyPr/>
          <a:lstStyle/>
          <a:p>
            <a:r>
              <a:rPr lang="en-US" dirty="0"/>
              <a:t>Buffer in main memory for disk sectors</a:t>
            </a:r>
          </a:p>
          <a:p>
            <a:r>
              <a:rPr lang="en-US" dirty="0"/>
              <a:t>Contains a copy of some of the sectors on the disk</a:t>
            </a:r>
          </a:p>
          <a:p>
            <a:r>
              <a:rPr lang="en-NZ" dirty="0"/>
              <a:t>When an I/O request is made for a particular sector, </a:t>
            </a:r>
          </a:p>
          <a:p>
            <a:pPr lvl="1"/>
            <a:r>
              <a:rPr lang="en-NZ" dirty="0"/>
              <a:t>a check is made to determine if the sector is in the disk cache. </a:t>
            </a:r>
          </a:p>
          <a:p>
            <a:r>
              <a:rPr lang="en-NZ" dirty="0"/>
              <a:t>A number of ways exist to populate the cache</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Recently Used</a:t>
            </a:r>
          </a:p>
        </p:txBody>
      </p:sp>
      <p:sp>
        <p:nvSpPr>
          <p:cNvPr id="3" name="Content Placeholder 2"/>
          <p:cNvSpPr>
            <a:spLocks noGrp="1"/>
          </p:cNvSpPr>
          <p:nvPr>
            <p:ph idx="1"/>
          </p:nvPr>
        </p:nvSpPr>
        <p:spPr/>
        <p:txBody>
          <a:bodyPr/>
          <a:lstStyle/>
          <a:p>
            <a:r>
              <a:rPr lang="en-US" dirty="0"/>
              <a:t>The block that has been in the cache the longest with no reference to it is replaced</a:t>
            </a:r>
          </a:p>
          <a:p>
            <a:r>
              <a:rPr lang="en-US" dirty="0"/>
              <a:t>A stack of pointers reference the cache</a:t>
            </a:r>
          </a:p>
          <a:p>
            <a:pPr lvl="1"/>
            <a:r>
              <a:rPr lang="en-US" dirty="0"/>
              <a:t>Most recently referenced block is on the top of the stack</a:t>
            </a:r>
          </a:p>
          <a:p>
            <a:pPr lvl="1"/>
            <a:r>
              <a:rPr lang="en-US" dirty="0"/>
              <a:t>When a block is referenced or brought into the cache, it is placed on the top of the stack</a:t>
            </a:r>
          </a:p>
          <a:p>
            <a:endParaRPr lang="en-US" dirty="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Frequently Used</a:t>
            </a:r>
          </a:p>
        </p:txBody>
      </p:sp>
      <p:sp>
        <p:nvSpPr>
          <p:cNvPr id="3" name="Content Placeholder 2"/>
          <p:cNvSpPr>
            <a:spLocks noGrp="1"/>
          </p:cNvSpPr>
          <p:nvPr>
            <p:ph idx="1"/>
          </p:nvPr>
        </p:nvSpPr>
        <p:spPr/>
        <p:txBody>
          <a:bodyPr/>
          <a:lstStyle/>
          <a:p>
            <a:r>
              <a:rPr lang="en-US" dirty="0"/>
              <a:t>The block that has experienced the fewest references is replaced</a:t>
            </a:r>
          </a:p>
          <a:p>
            <a:r>
              <a:rPr lang="en-US" dirty="0"/>
              <a:t>A counter is associated with each block</a:t>
            </a:r>
          </a:p>
          <a:p>
            <a:r>
              <a:rPr lang="en-US" dirty="0"/>
              <a:t>Counter is incremented each time block accessed</a:t>
            </a:r>
          </a:p>
          <a:p>
            <a:r>
              <a:rPr lang="en-NZ" dirty="0"/>
              <a:t>When replacement is required, the block with the smallest count is selected. </a:t>
            </a:r>
            <a:endParaRPr lang="en-US" dirty="0"/>
          </a:p>
          <a:p>
            <a:endParaRPr lang="en-US"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1143000"/>
          </a:xfrm>
        </p:spPr>
        <p:txBody>
          <a:bodyPr/>
          <a:lstStyle/>
          <a:p>
            <a:r>
              <a:rPr lang="en-US" dirty="0"/>
              <a:t>Frequency-Based Replacement</a:t>
            </a:r>
          </a:p>
        </p:txBody>
      </p:sp>
      <p:pic>
        <p:nvPicPr>
          <p:cNvPr id="4" name="Content Placeholder 3" descr="Fig11_09a.gif"/>
          <p:cNvPicPr>
            <a:picLocks noGrp="1" noChangeAspect="1"/>
          </p:cNvPicPr>
          <p:nvPr>
            <p:ph idx="1"/>
          </p:nvPr>
        </p:nvPicPr>
        <p:blipFill>
          <a:blip r:embed="rId3"/>
          <a:stretch>
            <a:fillRect/>
          </a:stretch>
        </p:blipFill>
        <p:spPr>
          <a:xfrm>
            <a:off x="1528762" y="1676400"/>
            <a:ext cx="6086475" cy="3048000"/>
          </a:xfrm>
        </p:spPr>
      </p:pic>
      <p:pic>
        <p:nvPicPr>
          <p:cNvPr id="5" name="Picture 4" descr="Fig11_09b.gif"/>
          <p:cNvPicPr>
            <a:picLocks noChangeAspect="1"/>
          </p:cNvPicPr>
          <p:nvPr/>
        </p:nvPicPr>
        <p:blipFill>
          <a:blip r:embed="rId4"/>
          <a:stretch>
            <a:fillRect/>
          </a:stretch>
        </p:blipFill>
        <p:spPr>
          <a:xfrm>
            <a:off x="1528762" y="4686300"/>
            <a:ext cx="6086475" cy="1790700"/>
          </a:xfrm>
          <a:prstGeom prst="rect">
            <a:avLst/>
          </a:prstGeom>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LRU Disk Cache </a:t>
            </a:r>
            <a:br>
              <a:rPr lang="en-US" dirty="0"/>
            </a:br>
            <a:r>
              <a:rPr lang="en-US" dirty="0"/>
              <a:t>Performance</a:t>
            </a:r>
          </a:p>
        </p:txBody>
      </p:sp>
      <p:pic>
        <p:nvPicPr>
          <p:cNvPr id="4" name="Content Placeholder 3" descr="Fig11_10.gif"/>
          <p:cNvPicPr>
            <a:picLocks noGrp="1" noChangeAspect="1"/>
          </p:cNvPicPr>
          <p:nvPr>
            <p:ph idx="1"/>
          </p:nvPr>
        </p:nvPicPr>
        <p:blipFill>
          <a:blip r:embed="rId3"/>
          <a:stretch>
            <a:fillRect/>
          </a:stretch>
        </p:blipFill>
        <p:spPr>
          <a:xfrm>
            <a:off x="352798" y="1600200"/>
            <a:ext cx="4371602" cy="3581400"/>
          </a:xfrm>
        </p:spPr>
      </p:pic>
      <p:pic>
        <p:nvPicPr>
          <p:cNvPr id="5" name="Content Placeholder 3" descr="Fig11_11.gif"/>
          <p:cNvPicPr>
            <a:picLocks noChangeAspect="1"/>
          </p:cNvPicPr>
          <p:nvPr/>
        </p:nvPicPr>
        <p:blipFill>
          <a:blip r:embed="rId4"/>
          <a:stretch>
            <a:fillRect/>
          </a:stretch>
        </p:blipFill>
        <p:spPr bwMode="auto">
          <a:xfrm>
            <a:off x="4801329" y="1752600"/>
            <a:ext cx="4342671" cy="3276600"/>
          </a:xfrm>
          <a:prstGeom prst="rect">
            <a:avLst/>
          </a:prstGeom>
          <a:noFill/>
          <a:ln w="9525">
            <a:noFill/>
            <a:miter lim="800000"/>
            <a:headEnd/>
            <a:tailEnd/>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Differences in </a:t>
            </a:r>
            <a:br>
              <a:rPr lang="en-NZ" dirty="0"/>
            </a:br>
            <a:r>
              <a:rPr lang="en-NZ" dirty="0"/>
              <a:t>I/O Devices</a:t>
            </a:r>
          </a:p>
        </p:txBody>
      </p:sp>
      <p:sp>
        <p:nvSpPr>
          <p:cNvPr id="3" name="Content Placeholder 2"/>
          <p:cNvSpPr>
            <a:spLocks noGrp="1"/>
          </p:cNvSpPr>
          <p:nvPr>
            <p:ph idx="1"/>
          </p:nvPr>
        </p:nvSpPr>
        <p:spPr/>
        <p:txBody>
          <a:bodyPr/>
          <a:lstStyle/>
          <a:p>
            <a:r>
              <a:rPr lang="en-NZ" dirty="0"/>
              <a:t>Devices differ in a number of areas</a:t>
            </a:r>
          </a:p>
          <a:p>
            <a:pPr lvl="1"/>
            <a:r>
              <a:rPr lang="en-NZ" dirty="0"/>
              <a:t>Data Rate</a:t>
            </a:r>
          </a:p>
          <a:p>
            <a:pPr lvl="1"/>
            <a:r>
              <a:rPr lang="en-NZ" dirty="0"/>
              <a:t>Application</a:t>
            </a:r>
          </a:p>
          <a:p>
            <a:pPr lvl="1"/>
            <a:r>
              <a:rPr lang="en-NZ" dirty="0"/>
              <a:t>Complexity of Control</a:t>
            </a:r>
          </a:p>
          <a:p>
            <a:pPr lvl="1"/>
            <a:r>
              <a:rPr lang="en-NZ" dirty="0"/>
              <a:t>Unit of Transfer</a:t>
            </a:r>
          </a:p>
          <a:p>
            <a:pPr lvl="1"/>
            <a:r>
              <a:rPr lang="en-NZ" dirty="0"/>
              <a:t>Data Representation</a:t>
            </a:r>
          </a:p>
          <a:p>
            <a:pPr lvl="1"/>
            <a:r>
              <a:rPr lang="en-NZ" dirty="0"/>
              <a:t>Error Conditions</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a:xfrm>
            <a:off x="457200" y="1295400"/>
            <a:ext cx="8229600" cy="5257800"/>
          </a:xfrm>
        </p:spPr>
        <p:txBody>
          <a:bodyPr/>
          <a:lstStyle/>
          <a:p>
            <a:pPr lvl="1"/>
            <a:r>
              <a:rPr lang="en-NZ" dirty="0"/>
              <a:t>I/O Devices</a:t>
            </a:r>
          </a:p>
          <a:p>
            <a:pPr lvl="1"/>
            <a:r>
              <a:rPr lang="en-NZ" dirty="0"/>
              <a:t>Organization of the I/O Function</a:t>
            </a:r>
          </a:p>
          <a:p>
            <a:pPr lvl="1"/>
            <a:r>
              <a:rPr lang="en-NZ" dirty="0"/>
              <a:t>Operating System Design Issues</a:t>
            </a:r>
          </a:p>
          <a:p>
            <a:pPr lvl="1"/>
            <a:r>
              <a:rPr lang="en-NZ" dirty="0"/>
              <a:t>I/O Buffering</a:t>
            </a:r>
          </a:p>
          <a:p>
            <a:pPr lvl="1"/>
            <a:r>
              <a:rPr lang="en-NZ" dirty="0"/>
              <a:t>Disk Scheduling</a:t>
            </a:r>
          </a:p>
          <a:p>
            <a:pPr lvl="1"/>
            <a:r>
              <a:rPr lang="en-NZ" dirty="0"/>
              <a:t>Raid</a:t>
            </a:r>
          </a:p>
          <a:p>
            <a:pPr lvl="1"/>
            <a:r>
              <a:rPr lang="en-NZ" dirty="0"/>
              <a:t>Disk Cache</a:t>
            </a:r>
          </a:p>
          <a:p>
            <a:pPr lvl="1"/>
            <a:r>
              <a:rPr lang="en-NZ" dirty="0">
                <a:solidFill>
                  <a:schemeClr val="tx2"/>
                </a:solidFill>
              </a:rPr>
              <a:t>UNIX SVR4 I/O</a:t>
            </a:r>
          </a:p>
          <a:p>
            <a:pPr lvl="1"/>
            <a:r>
              <a:rPr lang="en-NZ" dirty="0"/>
              <a:t>LINUX I/O</a:t>
            </a:r>
          </a:p>
          <a:p>
            <a:pPr lvl="1"/>
            <a:r>
              <a:rPr lang="en-NZ" dirty="0"/>
              <a:t>Windows I/O</a:t>
            </a:r>
          </a:p>
          <a:p>
            <a:pPr lvl="1"/>
            <a:endParaRPr lang="en-NZ" dirty="0"/>
          </a:p>
        </p:txBody>
      </p:sp>
      <p:cxnSp>
        <p:nvCxnSpPr>
          <p:cNvPr id="5" name="Straight Arrow Connector 4"/>
          <p:cNvCxnSpPr/>
          <p:nvPr/>
        </p:nvCxnSpPr>
        <p:spPr>
          <a:xfrm>
            <a:off x="76200" y="51800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Devices are Files</a:t>
            </a:r>
          </a:p>
        </p:txBody>
      </p:sp>
      <p:sp>
        <p:nvSpPr>
          <p:cNvPr id="3" name="Content Placeholder 2"/>
          <p:cNvSpPr>
            <a:spLocks noGrp="1"/>
          </p:cNvSpPr>
          <p:nvPr>
            <p:ph idx="1"/>
          </p:nvPr>
        </p:nvSpPr>
        <p:spPr/>
        <p:txBody>
          <a:bodyPr/>
          <a:lstStyle/>
          <a:p>
            <a:r>
              <a:rPr lang="en-NZ" dirty="0"/>
              <a:t>Each I/O device is associated with a special file</a:t>
            </a:r>
          </a:p>
          <a:p>
            <a:pPr lvl="1"/>
            <a:r>
              <a:rPr lang="en-NZ" dirty="0"/>
              <a:t>Managed by the file system</a:t>
            </a:r>
          </a:p>
          <a:p>
            <a:pPr lvl="1"/>
            <a:r>
              <a:rPr lang="en-NZ" dirty="0"/>
              <a:t>Provides a clean uniform interface to users and processes.</a:t>
            </a:r>
          </a:p>
          <a:p>
            <a:pPr lvl="0"/>
            <a:r>
              <a:rPr lang="en-NZ" dirty="0"/>
              <a:t>To access a device, read and write requests are made for the special file associated with the device.</a:t>
            </a:r>
          </a:p>
          <a:p>
            <a:endParaRPr lang="en-NZ"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UNIX SVR4 I/O</a:t>
            </a:r>
          </a:p>
        </p:txBody>
      </p:sp>
      <p:sp>
        <p:nvSpPr>
          <p:cNvPr id="4" name="Content Placeholder 3"/>
          <p:cNvSpPr>
            <a:spLocks noGrp="1"/>
          </p:cNvSpPr>
          <p:nvPr>
            <p:ph idx="1"/>
          </p:nvPr>
        </p:nvSpPr>
        <p:spPr/>
        <p:txBody>
          <a:bodyPr/>
          <a:lstStyle/>
          <a:p>
            <a:r>
              <a:rPr lang="en-US" dirty="0"/>
              <a:t>Each individual device is associated with a special file</a:t>
            </a:r>
          </a:p>
          <a:p>
            <a:r>
              <a:rPr lang="en-US" dirty="0"/>
              <a:t>Two types of I/O</a:t>
            </a:r>
          </a:p>
          <a:p>
            <a:pPr lvl="1"/>
            <a:r>
              <a:rPr lang="en-US" dirty="0"/>
              <a:t>Buffered</a:t>
            </a:r>
          </a:p>
          <a:p>
            <a:pPr lvl="1"/>
            <a:r>
              <a:rPr lang="en-US" dirty="0"/>
              <a:t>Unbuffered</a:t>
            </a:r>
          </a:p>
        </p:txBody>
      </p:sp>
      <p:pic>
        <p:nvPicPr>
          <p:cNvPr id="7" name="Picture 6" descr="Fig11_12.gif"/>
          <p:cNvPicPr>
            <a:picLocks noChangeAspect="1"/>
          </p:cNvPicPr>
          <p:nvPr/>
        </p:nvPicPr>
        <p:blipFill>
          <a:blip r:embed="rId3"/>
          <a:stretch>
            <a:fillRect/>
          </a:stretch>
        </p:blipFill>
        <p:spPr>
          <a:xfrm>
            <a:off x="4648200" y="2209801"/>
            <a:ext cx="3306306" cy="3810000"/>
          </a:xfrm>
          <a:prstGeom prst="rect">
            <a:avLst/>
          </a:prstGeom>
        </p:spPr>
      </p:pic>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Buffer Cache</a:t>
            </a:r>
          </a:p>
        </p:txBody>
      </p:sp>
      <p:sp>
        <p:nvSpPr>
          <p:cNvPr id="5" name="Content Placeholder 4"/>
          <p:cNvSpPr>
            <a:spLocks noGrp="1"/>
          </p:cNvSpPr>
          <p:nvPr>
            <p:ph idx="1"/>
          </p:nvPr>
        </p:nvSpPr>
        <p:spPr>
          <a:xfrm>
            <a:off x="457200" y="1600200"/>
            <a:ext cx="4038600" cy="4953000"/>
          </a:xfrm>
        </p:spPr>
        <p:txBody>
          <a:bodyPr/>
          <a:lstStyle/>
          <a:p>
            <a:r>
              <a:rPr lang="en-NZ" dirty="0"/>
              <a:t>Three lists are maintained</a:t>
            </a:r>
          </a:p>
          <a:p>
            <a:pPr lvl="1"/>
            <a:r>
              <a:rPr lang="en-NZ" dirty="0"/>
              <a:t>Free List</a:t>
            </a:r>
          </a:p>
          <a:p>
            <a:pPr lvl="1"/>
            <a:r>
              <a:rPr lang="en-NZ" dirty="0"/>
              <a:t>Device List</a:t>
            </a:r>
          </a:p>
          <a:p>
            <a:pPr lvl="1"/>
            <a:r>
              <a:rPr lang="en-NZ" dirty="0"/>
              <a:t>Driver I/O Queue</a:t>
            </a:r>
          </a:p>
        </p:txBody>
      </p:sp>
      <p:pic>
        <p:nvPicPr>
          <p:cNvPr id="6" name="Content Placeholder 3" descr="Fig11_13.gif"/>
          <p:cNvPicPr>
            <a:picLocks noChangeAspect="1"/>
          </p:cNvPicPr>
          <p:nvPr/>
        </p:nvPicPr>
        <p:blipFill>
          <a:blip r:embed="rId3"/>
          <a:stretch>
            <a:fillRect/>
          </a:stretch>
        </p:blipFill>
        <p:spPr bwMode="auto">
          <a:xfrm>
            <a:off x="4198963" y="1600200"/>
            <a:ext cx="4945037" cy="4953000"/>
          </a:xfrm>
          <a:prstGeom prst="rect">
            <a:avLst/>
          </a:prstGeom>
          <a:noFill/>
          <a:ln w="9525">
            <a:noFill/>
            <a:miter lim="800000"/>
            <a:headEnd/>
            <a:tailEnd/>
          </a:ln>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Character Cache</a:t>
            </a:r>
          </a:p>
        </p:txBody>
      </p:sp>
      <p:sp>
        <p:nvSpPr>
          <p:cNvPr id="3" name="Content Placeholder 2"/>
          <p:cNvSpPr>
            <a:spLocks noGrp="1"/>
          </p:cNvSpPr>
          <p:nvPr>
            <p:ph idx="1"/>
          </p:nvPr>
        </p:nvSpPr>
        <p:spPr/>
        <p:txBody>
          <a:bodyPr/>
          <a:lstStyle/>
          <a:p>
            <a:r>
              <a:rPr lang="en-NZ" dirty="0"/>
              <a:t>Used by character oriented devices </a:t>
            </a:r>
          </a:p>
          <a:p>
            <a:pPr lvl="1"/>
            <a:r>
              <a:rPr lang="en-NZ" dirty="0"/>
              <a:t>E.g. terminals and printers</a:t>
            </a:r>
          </a:p>
          <a:p>
            <a:r>
              <a:rPr lang="en-NZ" dirty="0"/>
              <a:t>Either written by the I/O device and read by the process or vice versa</a:t>
            </a:r>
          </a:p>
          <a:p>
            <a:pPr lvl="1"/>
            <a:r>
              <a:rPr lang="en-NZ" dirty="0"/>
              <a:t>Producer/consumer model used</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Unbuffered I/O</a:t>
            </a:r>
          </a:p>
        </p:txBody>
      </p:sp>
      <p:sp>
        <p:nvSpPr>
          <p:cNvPr id="3" name="Content Placeholder 2"/>
          <p:cNvSpPr>
            <a:spLocks noGrp="1"/>
          </p:cNvSpPr>
          <p:nvPr>
            <p:ph idx="1"/>
          </p:nvPr>
        </p:nvSpPr>
        <p:spPr/>
        <p:txBody>
          <a:bodyPr/>
          <a:lstStyle/>
          <a:p>
            <a:r>
              <a:rPr lang="en-NZ" dirty="0"/>
              <a:t>Unbuffered I/O is simply DMA between device and process</a:t>
            </a:r>
          </a:p>
          <a:p>
            <a:pPr lvl="1"/>
            <a:r>
              <a:rPr lang="en-NZ" dirty="0"/>
              <a:t>Fastest method</a:t>
            </a:r>
          </a:p>
          <a:p>
            <a:pPr lvl="1"/>
            <a:r>
              <a:rPr lang="en-NZ" dirty="0"/>
              <a:t>Process is locked in main memory and can’t be swapped out</a:t>
            </a:r>
          </a:p>
          <a:p>
            <a:pPr lvl="1"/>
            <a:r>
              <a:rPr lang="en-NZ" dirty="0"/>
              <a:t>Device is tied to process and unavailable for other processes</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I/O for Device Types</a:t>
            </a:r>
          </a:p>
        </p:txBody>
      </p:sp>
      <p:pic>
        <p:nvPicPr>
          <p:cNvPr id="5" name="Picture 2"/>
          <p:cNvPicPr>
            <a:picLocks noGrp="1" noChangeAspect="1" noChangeArrowheads="1"/>
          </p:cNvPicPr>
          <p:nvPr>
            <p:ph idx="1"/>
          </p:nvPr>
        </p:nvPicPr>
        <p:blipFill>
          <a:blip r:embed="rId3"/>
          <a:srcRect/>
          <a:stretch>
            <a:fillRect/>
          </a:stretch>
        </p:blipFill>
        <p:spPr bwMode="auto">
          <a:xfrm>
            <a:off x="233174" y="1905000"/>
            <a:ext cx="8682226" cy="2494892"/>
          </a:xfrm>
          <a:prstGeom prst="rect">
            <a:avLst/>
          </a:prstGeom>
          <a:noFill/>
          <a:ln w="9525">
            <a:noFill/>
            <a:miter lim="800000"/>
            <a:headEnd/>
            <a:tailEnd/>
          </a:ln>
          <a:effectLst/>
        </p:spPr>
      </p:pic>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a:xfrm>
            <a:off x="457200" y="1295400"/>
            <a:ext cx="8229600" cy="5257800"/>
          </a:xfrm>
        </p:spPr>
        <p:txBody>
          <a:bodyPr/>
          <a:lstStyle/>
          <a:p>
            <a:pPr lvl="1"/>
            <a:r>
              <a:rPr lang="en-NZ" dirty="0"/>
              <a:t>I/O Devices</a:t>
            </a:r>
          </a:p>
          <a:p>
            <a:pPr lvl="1"/>
            <a:r>
              <a:rPr lang="en-NZ" dirty="0"/>
              <a:t>Organization of the I/O Function</a:t>
            </a:r>
          </a:p>
          <a:p>
            <a:pPr lvl="1"/>
            <a:r>
              <a:rPr lang="en-NZ" dirty="0"/>
              <a:t>Operating System Design Issues</a:t>
            </a:r>
          </a:p>
          <a:p>
            <a:pPr lvl="1"/>
            <a:r>
              <a:rPr lang="en-NZ" dirty="0"/>
              <a:t>I/O Buffering</a:t>
            </a:r>
          </a:p>
          <a:p>
            <a:pPr lvl="1"/>
            <a:r>
              <a:rPr lang="en-NZ" dirty="0"/>
              <a:t>Disk Scheduling</a:t>
            </a:r>
          </a:p>
          <a:p>
            <a:pPr lvl="1"/>
            <a:r>
              <a:rPr lang="en-NZ" dirty="0"/>
              <a:t>Raid</a:t>
            </a:r>
          </a:p>
          <a:p>
            <a:pPr lvl="1"/>
            <a:r>
              <a:rPr lang="en-NZ" dirty="0"/>
              <a:t>Disk Cache</a:t>
            </a:r>
          </a:p>
          <a:p>
            <a:pPr lvl="1"/>
            <a:r>
              <a:rPr lang="en-NZ" dirty="0"/>
              <a:t>UNIX SVR4 I/O</a:t>
            </a:r>
          </a:p>
          <a:p>
            <a:pPr lvl="1"/>
            <a:r>
              <a:rPr lang="en-NZ" dirty="0">
                <a:solidFill>
                  <a:schemeClr val="tx2"/>
                </a:solidFill>
              </a:rPr>
              <a:t>LINUX I/O</a:t>
            </a:r>
          </a:p>
          <a:p>
            <a:pPr lvl="1"/>
            <a:r>
              <a:rPr lang="en-NZ" dirty="0"/>
              <a:t>Windows I/O</a:t>
            </a:r>
          </a:p>
          <a:p>
            <a:pPr lvl="1"/>
            <a:endParaRPr lang="en-NZ" dirty="0"/>
          </a:p>
        </p:txBody>
      </p:sp>
      <p:cxnSp>
        <p:nvCxnSpPr>
          <p:cNvPr id="5" name="Straight Arrow Connector 4"/>
          <p:cNvCxnSpPr/>
          <p:nvPr/>
        </p:nvCxnSpPr>
        <p:spPr>
          <a:xfrm>
            <a:off x="76200" y="56372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Linux/Unix Similarities</a:t>
            </a:r>
          </a:p>
        </p:txBody>
      </p:sp>
      <p:sp>
        <p:nvSpPr>
          <p:cNvPr id="3" name="Content Placeholder 2"/>
          <p:cNvSpPr>
            <a:spLocks noGrp="1"/>
          </p:cNvSpPr>
          <p:nvPr>
            <p:ph idx="1"/>
          </p:nvPr>
        </p:nvSpPr>
        <p:spPr/>
        <p:txBody>
          <a:bodyPr/>
          <a:lstStyle/>
          <a:p>
            <a:r>
              <a:rPr lang="en-NZ" dirty="0"/>
              <a:t>Linux and Unix (e.g. SVR4) are very similar in I/O terms</a:t>
            </a:r>
          </a:p>
          <a:p>
            <a:pPr lvl="1"/>
            <a:r>
              <a:rPr lang="en-NZ" dirty="0"/>
              <a:t>The Linux kernel associates a special file with each I/O device driver. </a:t>
            </a:r>
          </a:p>
          <a:p>
            <a:pPr lvl="1"/>
            <a:r>
              <a:rPr lang="en-NZ" dirty="0"/>
              <a:t>Block, character, and network devices are recognized.</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Elevator Scheduler </a:t>
            </a:r>
          </a:p>
        </p:txBody>
      </p:sp>
      <p:sp>
        <p:nvSpPr>
          <p:cNvPr id="3" name="Content Placeholder 2"/>
          <p:cNvSpPr>
            <a:spLocks noGrp="1"/>
          </p:cNvSpPr>
          <p:nvPr>
            <p:ph idx="1"/>
          </p:nvPr>
        </p:nvSpPr>
        <p:spPr/>
        <p:txBody>
          <a:bodyPr/>
          <a:lstStyle/>
          <a:p>
            <a:r>
              <a:rPr lang="en-US" dirty="0"/>
              <a:t>Maintains a single queue for disk read and write requests</a:t>
            </a:r>
          </a:p>
          <a:p>
            <a:r>
              <a:rPr lang="en-US" dirty="0"/>
              <a:t>Keeps list of requests sorted by block number</a:t>
            </a:r>
          </a:p>
          <a:p>
            <a:r>
              <a:rPr lang="en-US" dirty="0"/>
              <a:t>Drive moves in a single direction to satisfy each request</a:t>
            </a:r>
          </a:p>
          <a:p>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Rate</a:t>
            </a:r>
          </a:p>
        </p:txBody>
      </p:sp>
      <p:sp>
        <p:nvSpPr>
          <p:cNvPr id="3" name="Content Placeholder 2"/>
          <p:cNvSpPr>
            <a:spLocks noGrp="1"/>
          </p:cNvSpPr>
          <p:nvPr>
            <p:ph idx="1"/>
          </p:nvPr>
        </p:nvSpPr>
        <p:spPr>
          <a:xfrm>
            <a:off x="457200" y="1600200"/>
            <a:ext cx="3124200" cy="4495800"/>
          </a:xfrm>
        </p:spPr>
        <p:txBody>
          <a:bodyPr/>
          <a:lstStyle/>
          <a:p>
            <a:r>
              <a:rPr lang="en-US" dirty="0"/>
              <a:t>May be massive difference between the data transfer rates of devices</a:t>
            </a:r>
          </a:p>
        </p:txBody>
      </p:sp>
      <p:pic>
        <p:nvPicPr>
          <p:cNvPr id="4" name="Content Placeholder 3" descr="Fig11_01.gif"/>
          <p:cNvPicPr>
            <a:picLocks noChangeAspect="1"/>
          </p:cNvPicPr>
          <p:nvPr/>
        </p:nvPicPr>
        <p:blipFill>
          <a:blip r:embed="rId3"/>
          <a:stretch>
            <a:fillRect/>
          </a:stretch>
        </p:blipFill>
        <p:spPr bwMode="auto">
          <a:xfrm>
            <a:off x="3564743" y="1905000"/>
            <a:ext cx="5579257" cy="3923223"/>
          </a:xfrm>
          <a:prstGeom prst="rect">
            <a:avLst/>
          </a:prstGeom>
          <a:noFill/>
          <a:ln w="9525">
            <a:noFill/>
            <a:miter lim="800000"/>
            <a:headEnd/>
            <a:tailEnd/>
          </a:ln>
        </p:spPr>
      </p:pic>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Deadline scheduler</a:t>
            </a:r>
          </a:p>
        </p:txBody>
      </p:sp>
      <p:sp>
        <p:nvSpPr>
          <p:cNvPr id="3" name="Content Placeholder 2"/>
          <p:cNvSpPr>
            <a:spLocks noGrp="1"/>
          </p:cNvSpPr>
          <p:nvPr>
            <p:ph idx="1"/>
          </p:nvPr>
        </p:nvSpPr>
        <p:spPr>
          <a:xfrm>
            <a:off x="457200" y="1600200"/>
            <a:ext cx="4191000" cy="4953000"/>
          </a:xfrm>
        </p:spPr>
        <p:txBody>
          <a:bodyPr/>
          <a:lstStyle/>
          <a:p>
            <a:pPr lvl="1"/>
            <a:r>
              <a:rPr lang="en-US" dirty="0"/>
              <a:t>Uses three queues</a:t>
            </a:r>
          </a:p>
          <a:p>
            <a:pPr lvl="2"/>
            <a:r>
              <a:rPr lang="en-US" dirty="0"/>
              <a:t>Incoming requests</a:t>
            </a:r>
          </a:p>
          <a:p>
            <a:pPr lvl="2"/>
            <a:r>
              <a:rPr lang="en-US" dirty="0"/>
              <a:t>Read requests go to the tail of a FIFO queue</a:t>
            </a:r>
          </a:p>
          <a:p>
            <a:pPr lvl="2"/>
            <a:r>
              <a:rPr lang="en-US" dirty="0"/>
              <a:t>Write requests go to the tail of a FIFO queue</a:t>
            </a:r>
          </a:p>
          <a:p>
            <a:pPr lvl="1"/>
            <a:r>
              <a:rPr lang="en-US" dirty="0"/>
              <a:t>Each request has an expiration time</a:t>
            </a:r>
          </a:p>
          <a:p>
            <a:endParaRPr lang="en-US" dirty="0"/>
          </a:p>
        </p:txBody>
      </p:sp>
      <p:pic>
        <p:nvPicPr>
          <p:cNvPr id="4" name="Content Placeholder 3" descr="Fig11_14.gif"/>
          <p:cNvPicPr>
            <a:picLocks noChangeAspect="1"/>
          </p:cNvPicPr>
          <p:nvPr/>
        </p:nvPicPr>
        <p:blipFill>
          <a:blip r:embed="rId3"/>
          <a:stretch>
            <a:fillRect/>
          </a:stretch>
        </p:blipFill>
        <p:spPr bwMode="auto">
          <a:xfrm>
            <a:off x="5181600" y="1828800"/>
            <a:ext cx="3722956" cy="3625351"/>
          </a:xfrm>
          <a:prstGeom prst="rect">
            <a:avLst/>
          </a:prstGeom>
          <a:noFill/>
          <a:ln w="9525">
            <a:noFill/>
            <a:miter lim="800000"/>
            <a:headEnd/>
            <a:tailEnd/>
          </a:ln>
        </p:spPr>
      </p:pic>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Anticipatory </a:t>
            </a:r>
            <a:br>
              <a:rPr lang="en-US" dirty="0"/>
            </a:br>
            <a:r>
              <a:rPr lang="en-US" dirty="0"/>
              <a:t>I/O scheduler</a:t>
            </a:r>
          </a:p>
        </p:txBody>
      </p:sp>
      <p:sp>
        <p:nvSpPr>
          <p:cNvPr id="3" name="Content Placeholder 2"/>
          <p:cNvSpPr>
            <a:spLocks noGrp="1"/>
          </p:cNvSpPr>
          <p:nvPr>
            <p:ph idx="1"/>
          </p:nvPr>
        </p:nvSpPr>
        <p:spPr/>
        <p:txBody>
          <a:bodyPr/>
          <a:lstStyle/>
          <a:p>
            <a:r>
              <a:rPr lang="en-US" dirty="0"/>
              <a:t>Elevator and deadline scheduling </a:t>
            </a:r>
            <a:r>
              <a:rPr lang="en-NZ" dirty="0"/>
              <a:t>can be counterproductive if there are numerous synchronous read requests.</a:t>
            </a:r>
            <a:endParaRPr lang="en-US" dirty="0"/>
          </a:p>
          <a:p>
            <a:r>
              <a:rPr lang="en-US" dirty="0"/>
              <a:t>Delay a short period of time after satisfying a read request to see if a new nearby request can be made</a:t>
            </a:r>
          </a:p>
          <a:p>
            <a:endParaRPr lang="en-US"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Linux Page Cache</a:t>
            </a:r>
          </a:p>
        </p:txBody>
      </p:sp>
      <p:sp>
        <p:nvSpPr>
          <p:cNvPr id="3" name="Content Placeholder 2"/>
          <p:cNvSpPr>
            <a:spLocks noGrp="1"/>
          </p:cNvSpPr>
          <p:nvPr>
            <p:ph idx="1"/>
          </p:nvPr>
        </p:nvSpPr>
        <p:spPr/>
        <p:txBody>
          <a:bodyPr/>
          <a:lstStyle/>
          <a:p>
            <a:r>
              <a:rPr lang="en-NZ" dirty="0"/>
              <a:t>Linux 2.4 and later, a single unified page cache for all traffic between disk and main memory</a:t>
            </a:r>
          </a:p>
          <a:p>
            <a:r>
              <a:rPr lang="en-NZ" dirty="0"/>
              <a:t>Benefits:</a:t>
            </a:r>
          </a:p>
          <a:p>
            <a:pPr lvl="1"/>
            <a:r>
              <a:rPr lang="en-NZ" dirty="0"/>
              <a:t>Dirty pages can be collected and written out efficiently</a:t>
            </a:r>
          </a:p>
          <a:p>
            <a:pPr lvl="1"/>
            <a:r>
              <a:rPr lang="en-NZ" dirty="0"/>
              <a:t>Pages in the page cache are likely to be referenced again due to temporal locality</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a:xfrm>
            <a:off x="457200" y="1295400"/>
            <a:ext cx="8229600" cy="5257800"/>
          </a:xfrm>
        </p:spPr>
        <p:txBody>
          <a:bodyPr/>
          <a:lstStyle/>
          <a:p>
            <a:pPr lvl="1"/>
            <a:r>
              <a:rPr lang="en-NZ" dirty="0"/>
              <a:t>I/O Devices</a:t>
            </a:r>
          </a:p>
          <a:p>
            <a:pPr lvl="1"/>
            <a:r>
              <a:rPr lang="en-NZ" dirty="0"/>
              <a:t>Organization of the I/O Function</a:t>
            </a:r>
          </a:p>
          <a:p>
            <a:pPr lvl="1"/>
            <a:r>
              <a:rPr lang="en-NZ" dirty="0"/>
              <a:t>Operating System Design Issues</a:t>
            </a:r>
          </a:p>
          <a:p>
            <a:pPr lvl="1"/>
            <a:r>
              <a:rPr lang="en-NZ" dirty="0"/>
              <a:t>I/O Buffering</a:t>
            </a:r>
          </a:p>
          <a:p>
            <a:pPr lvl="1"/>
            <a:r>
              <a:rPr lang="en-NZ" dirty="0"/>
              <a:t>Disk Scheduling</a:t>
            </a:r>
          </a:p>
          <a:p>
            <a:pPr lvl="1"/>
            <a:r>
              <a:rPr lang="en-NZ" dirty="0"/>
              <a:t>Raid</a:t>
            </a:r>
          </a:p>
          <a:p>
            <a:pPr lvl="1"/>
            <a:r>
              <a:rPr lang="en-NZ" dirty="0"/>
              <a:t>Disk Cache</a:t>
            </a:r>
          </a:p>
          <a:p>
            <a:pPr lvl="1"/>
            <a:r>
              <a:rPr lang="en-NZ" dirty="0"/>
              <a:t>UNIX SVR4 I/O</a:t>
            </a:r>
          </a:p>
          <a:p>
            <a:pPr lvl="1"/>
            <a:r>
              <a:rPr lang="en-NZ" dirty="0"/>
              <a:t>LINUX I/O</a:t>
            </a:r>
          </a:p>
          <a:p>
            <a:pPr lvl="1"/>
            <a:r>
              <a:rPr lang="en-NZ" dirty="0">
                <a:solidFill>
                  <a:schemeClr val="tx2"/>
                </a:solidFill>
              </a:rPr>
              <a:t>Windows I/O</a:t>
            </a:r>
          </a:p>
          <a:p>
            <a:pPr lvl="1"/>
            <a:endParaRPr lang="en-NZ" dirty="0"/>
          </a:p>
        </p:txBody>
      </p:sp>
      <p:cxnSp>
        <p:nvCxnSpPr>
          <p:cNvPr id="5" name="Straight Arrow Connector 4"/>
          <p:cNvCxnSpPr/>
          <p:nvPr/>
        </p:nvCxnSpPr>
        <p:spPr>
          <a:xfrm>
            <a:off x="76200" y="61706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I/O Manager</a:t>
            </a:r>
          </a:p>
        </p:txBody>
      </p:sp>
      <p:sp>
        <p:nvSpPr>
          <p:cNvPr id="5" name="Content Placeholder 4"/>
          <p:cNvSpPr>
            <a:spLocks noGrp="1"/>
          </p:cNvSpPr>
          <p:nvPr>
            <p:ph idx="1"/>
          </p:nvPr>
        </p:nvSpPr>
        <p:spPr>
          <a:xfrm>
            <a:off x="457200" y="1600200"/>
            <a:ext cx="4648200" cy="4953000"/>
          </a:xfrm>
        </p:spPr>
        <p:txBody>
          <a:bodyPr/>
          <a:lstStyle/>
          <a:p>
            <a:r>
              <a:rPr lang="en-NZ" dirty="0"/>
              <a:t>The I/O manager is responsible for all I/O for the operating system </a:t>
            </a:r>
          </a:p>
          <a:p>
            <a:r>
              <a:rPr lang="en-NZ" dirty="0"/>
              <a:t>It provides a uniform interface that all types of drivers can call.</a:t>
            </a:r>
          </a:p>
          <a:p>
            <a:endParaRPr lang="en-NZ" dirty="0"/>
          </a:p>
        </p:txBody>
      </p:sp>
      <p:pic>
        <p:nvPicPr>
          <p:cNvPr id="7" name="Picture 3"/>
          <p:cNvPicPr>
            <a:picLocks noChangeAspect="1" noChangeArrowheads="1"/>
          </p:cNvPicPr>
          <p:nvPr/>
        </p:nvPicPr>
        <p:blipFill>
          <a:blip r:embed="rId3"/>
          <a:srcRect/>
          <a:stretch>
            <a:fillRect/>
          </a:stretch>
        </p:blipFill>
        <p:spPr bwMode="auto">
          <a:xfrm>
            <a:off x="5249863" y="1600200"/>
            <a:ext cx="3894137" cy="3954463"/>
          </a:xfrm>
          <a:prstGeom prst="rect">
            <a:avLst/>
          </a:prstGeom>
          <a:noFill/>
          <a:ln w="9525">
            <a:noFill/>
            <a:miter lim="800000"/>
            <a:headEnd/>
            <a:tailEnd/>
          </a:ln>
          <a:effectLst/>
        </p:spPr>
      </p:pic>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I/O</a:t>
            </a:r>
          </a:p>
        </p:txBody>
      </p:sp>
      <p:sp>
        <p:nvSpPr>
          <p:cNvPr id="3" name="Content Placeholder 2"/>
          <p:cNvSpPr>
            <a:spLocks noGrp="1"/>
          </p:cNvSpPr>
          <p:nvPr>
            <p:ph idx="1"/>
          </p:nvPr>
        </p:nvSpPr>
        <p:spPr/>
        <p:txBody>
          <a:bodyPr/>
          <a:lstStyle/>
          <a:p>
            <a:r>
              <a:rPr lang="en-US" dirty="0"/>
              <a:t>The I/O manager works closely with:</a:t>
            </a:r>
          </a:p>
          <a:p>
            <a:pPr lvl="1"/>
            <a:r>
              <a:rPr lang="en-US" dirty="0"/>
              <a:t>Cache manager – handles all file caching</a:t>
            </a:r>
          </a:p>
          <a:p>
            <a:pPr lvl="1"/>
            <a:r>
              <a:rPr lang="en-US" dirty="0"/>
              <a:t>File system drivers - </a:t>
            </a:r>
            <a:r>
              <a:rPr lang="en-NZ" dirty="0"/>
              <a:t>routes I/O requests for file system volumes to the appropriate software driver for that volume.</a:t>
            </a:r>
            <a:endParaRPr lang="en-US" dirty="0"/>
          </a:p>
          <a:p>
            <a:pPr lvl="1"/>
            <a:r>
              <a:rPr lang="en-US" dirty="0"/>
              <a:t>Network drivers - </a:t>
            </a:r>
            <a:r>
              <a:rPr lang="en-NZ" dirty="0"/>
              <a:t>implemented as software drivers rather than part of the Windows Executive.</a:t>
            </a:r>
          </a:p>
          <a:p>
            <a:pPr lvl="1"/>
            <a:r>
              <a:rPr lang="en-US" dirty="0"/>
              <a:t>Hardware device drivers</a:t>
            </a:r>
          </a:p>
          <a:p>
            <a:endParaRPr lang="en-US" dirty="0"/>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Asynchronous and Synchronous I/O</a:t>
            </a:r>
          </a:p>
        </p:txBody>
      </p:sp>
      <p:sp>
        <p:nvSpPr>
          <p:cNvPr id="3" name="Content Placeholder 2"/>
          <p:cNvSpPr>
            <a:spLocks noGrp="1"/>
          </p:cNvSpPr>
          <p:nvPr>
            <p:ph idx="1"/>
          </p:nvPr>
        </p:nvSpPr>
        <p:spPr/>
        <p:txBody>
          <a:bodyPr/>
          <a:lstStyle/>
          <a:p>
            <a:r>
              <a:rPr lang="en-NZ" dirty="0"/>
              <a:t>Windows offers two modes of I/O operation: </a:t>
            </a:r>
          </a:p>
          <a:p>
            <a:pPr lvl="1"/>
            <a:r>
              <a:rPr lang="en-NZ" dirty="0"/>
              <a:t>asynchronous and synchronous. </a:t>
            </a:r>
          </a:p>
          <a:p>
            <a:r>
              <a:rPr lang="en-NZ" dirty="0"/>
              <a:t>Asynchronous mode is used whenever possible to optimize application performance.</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Software RAID</a:t>
            </a:r>
          </a:p>
        </p:txBody>
      </p:sp>
      <p:sp>
        <p:nvSpPr>
          <p:cNvPr id="3" name="Content Placeholder 2"/>
          <p:cNvSpPr>
            <a:spLocks noGrp="1"/>
          </p:cNvSpPr>
          <p:nvPr>
            <p:ph idx="1"/>
          </p:nvPr>
        </p:nvSpPr>
        <p:spPr/>
        <p:txBody>
          <a:bodyPr/>
          <a:lstStyle/>
          <a:p>
            <a:r>
              <a:rPr lang="en-NZ" dirty="0"/>
              <a:t>Windows implements RAID functionality as part of the operating system and can be used with any set of multiple disks.</a:t>
            </a:r>
          </a:p>
          <a:p>
            <a:r>
              <a:rPr lang="en-NZ" dirty="0"/>
              <a:t>RAID 0, 1 and RAID 5 are supported.</a:t>
            </a:r>
          </a:p>
          <a:p>
            <a:r>
              <a:rPr lang="en-NZ" dirty="0"/>
              <a:t>In the case of RAID 1 (disk mirroring), the two disks containing the primary and mirrored partitions may be on the same disk controller or different disk controllers.</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Volume Shadow Copies</a:t>
            </a:r>
          </a:p>
        </p:txBody>
      </p:sp>
      <p:sp>
        <p:nvSpPr>
          <p:cNvPr id="3" name="Content Placeholder 2"/>
          <p:cNvSpPr>
            <a:spLocks noGrp="1"/>
          </p:cNvSpPr>
          <p:nvPr>
            <p:ph idx="1"/>
          </p:nvPr>
        </p:nvSpPr>
        <p:spPr/>
        <p:txBody>
          <a:bodyPr/>
          <a:lstStyle/>
          <a:p>
            <a:r>
              <a:rPr lang="en-NZ" dirty="0"/>
              <a:t>Shadow copies are implemented by a software driver that makes copies of data on the volume before it is overwritten.</a:t>
            </a:r>
          </a:p>
          <a:p>
            <a:r>
              <a:rPr lang="en-NZ" dirty="0"/>
              <a:t>Designed as an efficient way of making consistent snapshots of volumes to that they can be backed up.</a:t>
            </a:r>
          </a:p>
          <a:p>
            <a:pPr lvl="1"/>
            <a:r>
              <a:rPr lang="en-NZ" dirty="0"/>
              <a:t>Also useful for archiving files on a per-volume basis</a:t>
            </a:r>
          </a:p>
          <a:p>
            <a:endParaRPr lang="en-NZ"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p>
        </p:txBody>
      </p:sp>
      <p:sp>
        <p:nvSpPr>
          <p:cNvPr id="3" name="Content Placeholder 2"/>
          <p:cNvSpPr>
            <a:spLocks noGrp="1"/>
          </p:cNvSpPr>
          <p:nvPr>
            <p:ph idx="1"/>
          </p:nvPr>
        </p:nvSpPr>
        <p:spPr/>
        <p:txBody>
          <a:bodyPr/>
          <a:lstStyle/>
          <a:p>
            <a:pPr lvl="1"/>
            <a:r>
              <a:rPr lang="en-US" dirty="0"/>
              <a:t>Disk used to store files requires file management software</a:t>
            </a:r>
          </a:p>
          <a:p>
            <a:pPr lvl="1"/>
            <a:r>
              <a:rPr lang="en-US" dirty="0"/>
              <a:t>Disk used to store virtual memory pages needs special hardware and software to support it</a:t>
            </a:r>
          </a:p>
          <a:p>
            <a:pPr lvl="1"/>
            <a:r>
              <a:rPr lang="en-US" dirty="0"/>
              <a:t>Terminal used by system administrator may have a higher priority</a:t>
            </a:r>
          </a:p>
          <a:p>
            <a:endParaRPr lang="en-US"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9701</Words>
  <Application>Microsoft Office PowerPoint</Application>
  <PresentationFormat>On-screen Show (4:3)</PresentationFormat>
  <Paragraphs>977</Paragraphs>
  <Slides>88</Slides>
  <Notes>84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88</vt:i4>
      </vt:variant>
    </vt:vector>
  </HeadingPairs>
  <TitlesOfParts>
    <vt:vector size="92" baseType="lpstr">
      <vt:lpstr>Arial</vt:lpstr>
      <vt:lpstr>Calibri</vt:lpstr>
      <vt:lpstr>Office Theme</vt:lpstr>
      <vt:lpstr>Custom Design</vt:lpstr>
      <vt:lpstr>Chapter 11 I/O Management and Disk Scheduling</vt:lpstr>
      <vt:lpstr>Roadmap</vt:lpstr>
      <vt:lpstr>Categories of  I/O Devices</vt:lpstr>
      <vt:lpstr>Human readable</vt:lpstr>
      <vt:lpstr>Machine readable</vt:lpstr>
      <vt:lpstr>Communication</vt:lpstr>
      <vt:lpstr>Differences in  I/O Devices</vt:lpstr>
      <vt:lpstr>Data Rate</vt:lpstr>
      <vt:lpstr>Application</vt:lpstr>
      <vt:lpstr>Complexity of control</vt:lpstr>
      <vt:lpstr>Unit of transfer</vt:lpstr>
      <vt:lpstr>Data representation</vt:lpstr>
      <vt:lpstr>Error Conditions</vt:lpstr>
      <vt:lpstr>Roadmap</vt:lpstr>
      <vt:lpstr>Techniques for  performing I/O</vt:lpstr>
      <vt:lpstr>Evolution of the  I/O Function</vt:lpstr>
      <vt:lpstr>Evolution of the  I/O Function cont…</vt:lpstr>
      <vt:lpstr>Evolution of the  I/O Function cont…</vt:lpstr>
      <vt:lpstr>Direct Memory Address</vt:lpstr>
      <vt:lpstr>DMA Configurations:  Single Bus</vt:lpstr>
      <vt:lpstr>DMA Configurations:  Integrated DMA &amp; I/O</vt:lpstr>
      <vt:lpstr>DMA Configurations:  I/O Bus</vt:lpstr>
      <vt:lpstr>Roadmap</vt:lpstr>
      <vt:lpstr>Goals: Efficiency</vt:lpstr>
      <vt:lpstr>Generality</vt:lpstr>
      <vt:lpstr>Hierarchical design</vt:lpstr>
      <vt:lpstr>Local peripheral device</vt:lpstr>
      <vt:lpstr>Communications Port</vt:lpstr>
      <vt:lpstr>File System</vt:lpstr>
      <vt:lpstr>Roadmap</vt:lpstr>
      <vt:lpstr>I/O Buffering</vt:lpstr>
      <vt:lpstr>Block-oriented Buffering</vt:lpstr>
      <vt:lpstr>Stream-Oriented  Buffering</vt:lpstr>
      <vt:lpstr>No Buffer</vt:lpstr>
      <vt:lpstr>Single Buffer</vt:lpstr>
      <vt:lpstr>Block Oriented Single Buffer</vt:lpstr>
      <vt:lpstr>Stream-oriented Single Buffer</vt:lpstr>
      <vt:lpstr>Double Buffer</vt:lpstr>
      <vt:lpstr>Circular Buffer</vt:lpstr>
      <vt:lpstr>Buffer Limitations</vt:lpstr>
      <vt:lpstr>Roadmap</vt:lpstr>
      <vt:lpstr>Disk Performance Parameters</vt:lpstr>
      <vt:lpstr>Positioning the  Read/Write Heads</vt:lpstr>
      <vt:lpstr>Disk Performance Parameters</vt:lpstr>
      <vt:lpstr>Disk Scheduling Policies</vt:lpstr>
      <vt:lpstr>First-in, first-out (FIFO)</vt:lpstr>
      <vt:lpstr>Priority</vt:lpstr>
      <vt:lpstr>Last-in, first-out</vt:lpstr>
      <vt:lpstr>Shortest Service  Time First</vt:lpstr>
      <vt:lpstr>SCAN</vt:lpstr>
      <vt:lpstr>C-SCAN</vt:lpstr>
      <vt:lpstr>Performance Compared</vt:lpstr>
      <vt:lpstr>Disk Scheduling  Algorithms</vt:lpstr>
      <vt:lpstr>Roadmap</vt:lpstr>
      <vt:lpstr>Multiple Disks</vt:lpstr>
      <vt:lpstr>RAID</vt:lpstr>
      <vt:lpstr>RAID 0 - Stripped</vt:lpstr>
      <vt:lpstr>RAID 1 - Mirrored</vt:lpstr>
      <vt:lpstr>RAID 2  (Using Hamming code)</vt:lpstr>
      <vt:lpstr>RAID 3  bit-interleaved parity</vt:lpstr>
      <vt:lpstr>RAID 4  Block-level parity</vt:lpstr>
      <vt:lpstr>RAID 5  Block-level Distributed parity</vt:lpstr>
      <vt:lpstr>RAID 6  Dual Redundancy</vt:lpstr>
      <vt:lpstr>Roadmap</vt:lpstr>
      <vt:lpstr>Disk Cache</vt:lpstr>
      <vt:lpstr>Least Recently Used</vt:lpstr>
      <vt:lpstr>Least Frequently Used</vt:lpstr>
      <vt:lpstr>Frequency-Based Replacement</vt:lpstr>
      <vt:lpstr>LRU Disk Cache  Performance</vt:lpstr>
      <vt:lpstr>Roadmap</vt:lpstr>
      <vt:lpstr>Devices are Files</vt:lpstr>
      <vt:lpstr>UNIX SVR4 I/O</vt:lpstr>
      <vt:lpstr>Buffer Cache</vt:lpstr>
      <vt:lpstr>Character Cache</vt:lpstr>
      <vt:lpstr>Unbuffered I/O</vt:lpstr>
      <vt:lpstr>I/O for Device Types</vt:lpstr>
      <vt:lpstr>Roadmap</vt:lpstr>
      <vt:lpstr>Linux/Unix Similarities</vt:lpstr>
      <vt:lpstr>The Elevator Scheduler </vt:lpstr>
      <vt:lpstr>Deadline scheduler</vt:lpstr>
      <vt:lpstr>Anticipatory  I/O scheduler</vt:lpstr>
      <vt:lpstr>Linux Page Cache</vt:lpstr>
      <vt:lpstr>Roadmap</vt:lpstr>
      <vt:lpstr>Windows I/O Manager</vt:lpstr>
      <vt:lpstr>Windows I/O</vt:lpstr>
      <vt:lpstr>Asynchronous and Synchronous I/O</vt:lpstr>
      <vt:lpstr>Software RAID</vt:lpstr>
      <vt:lpstr>Volume Shadow Copies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2008-04-03T13:48:24Z</dcterms:created>
  <dcterms:modified xsi:type="dcterms:W3CDTF">2022-04-22T06:30:39Z</dcterms:modified>
</cp:coreProperties>
</file>