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63" r:id="rId6"/>
    <p:sldId id="261" r:id="rId7"/>
    <p:sldId id="264" r:id="rId8"/>
    <p:sldId id="262" r:id="rId9"/>
    <p:sldId id="260"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934" y="7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C4EA-B4FF-E144-D44D-D7252620015B}"/>
              </a:ext>
            </a:extLst>
          </p:cNvPr>
          <p:cNvSpPr>
            <a:spLocks noGrp="1"/>
          </p:cNvSpPr>
          <p:nvPr>
            <p:ph type="ctrTitle"/>
          </p:nvPr>
        </p:nvSpPr>
        <p:spPr>
          <a:xfrm>
            <a:off x="5163911" y="1041400"/>
            <a:ext cx="8791575" cy="2387600"/>
          </a:xfrm>
        </p:spPr>
        <p:txBody>
          <a:bodyPr>
            <a:normAutofit/>
          </a:bodyPr>
          <a:lstStyle/>
          <a:p>
            <a:r>
              <a:rPr lang="en-US" sz="6600" i="1" dirty="0"/>
              <a:t>JAYA BHARATHI. P</a:t>
            </a:r>
            <a:endParaRPr lang="en-IN" sz="6600" i="1" dirty="0"/>
          </a:p>
        </p:txBody>
      </p:sp>
      <p:sp>
        <p:nvSpPr>
          <p:cNvPr id="3" name="Subtitle 2">
            <a:extLst>
              <a:ext uri="{FF2B5EF4-FFF2-40B4-BE49-F238E27FC236}">
                <a16:creationId xmlns:a16="http://schemas.microsoft.com/office/drawing/2014/main" id="{7D1B6312-934F-CB6A-B4A2-E9754F655C73}"/>
              </a:ext>
            </a:extLst>
          </p:cNvPr>
          <p:cNvSpPr>
            <a:spLocks noGrp="1"/>
          </p:cNvSpPr>
          <p:nvPr>
            <p:ph type="subTitle" idx="1"/>
          </p:nvPr>
        </p:nvSpPr>
        <p:spPr>
          <a:xfrm>
            <a:off x="8730693" y="3429000"/>
            <a:ext cx="8791575" cy="1655762"/>
          </a:xfrm>
        </p:spPr>
        <p:txBody>
          <a:bodyPr>
            <a:normAutofit/>
          </a:bodyPr>
          <a:lstStyle/>
          <a:p>
            <a:r>
              <a:rPr lang="en-US" sz="4000" cap="none" dirty="0">
                <a:solidFill>
                  <a:schemeClr val="tx1"/>
                </a:solidFill>
              </a:rPr>
              <a:t>Final Project</a:t>
            </a:r>
            <a:endParaRPr lang="en-IN" sz="4000" cap="none" dirty="0">
              <a:solidFill>
                <a:schemeClr val="tx1"/>
              </a:solidFill>
            </a:endParaRPr>
          </a:p>
        </p:txBody>
      </p:sp>
    </p:spTree>
    <p:extLst>
      <p:ext uri="{BB962C8B-B14F-4D97-AF65-F5344CB8AC3E}">
        <p14:creationId xmlns:p14="http://schemas.microsoft.com/office/powerpoint/2010/main" val="2151203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C4EA-B4FF-E144-D44D-D7252620015B}"/>
              </a:ext>
            </a:extLst>
          </p:cNvPr>
          <p:cNvSpPr>
            <a:spLocks noGrp="1"/>
          </p:cNvSpPr>
          <p:nvPr>
            <p:ph type="ctrTitle"/>
          </p:nvPr>
        </p:nvSpPr>
        <p:spPr>
          <a:xfrm>
            <a:off x="3014758" y="3585644"/>
            <a:ext cx="8791575" cy="2387600"/>
          </a:xfrm>
        </p:spPr>
        <p:txBody>
          <a:bodyPr>
            <a:noAutofit/>
          </a:bodyPr>
          <a:lstStyle/>
          <a:p>
            <a:r>
              <a:rPr lang="en-US" sz="3600" b="1" i="0" cap="none" dirty="0">
                <a:effectLst/>
              </a:rPr>
              <a:t>RESULT:</a:t>
            </a:r>
            <a:br>
              <a:rPr lang="en-US" sz="2400" b="1" i="0" cap="none" dirty="0">
                <a:effectLst/>
              </a:rPr>
            </a:br>
            <a:br>
              <a:rPr lang="en-US" sz="2400" b="0" i="0" cap="none" dirty="0">
                <a:effectLst/>
              </a:rPr>
            </a:br>
            <a:r>
              <a:rPr lang="en-US" sz="2400" b="0" i="0" cap="none" dirty="0">
                <a:effectLst/>
              </a:rPr>
              <a:t>1.  Upon </a:t>
            </a:r>
            <a:r>
              <a:rPr lang="en-US" sz="2400" cap="none" dirty="0"/>
              <a:t>E</a:t>
            </a:r>
            <a:r>
              <a:rPr lang="en-US" sz="2400" b="0" i="0" cap="none" dirty="0">
                <a:effectLst/>
              </a:rPr>
              <a:t>valuation, our LSTM Model demonstrates impressive performance in predicting heart disease risk, achieving an Accuracy of over 90% on the Validation dataset.</a:t>
            </a:r>
            <a:br>
              <a:rPr lang="en-US" sz="2400" b="0" i="0" cap="none" dirty="0">
                <a:effectLst/>
              </a:rPr>
            </a:br>
            <a:br>
              <a:rPr lang="en-US" sz="2400" b="0" i="0" cap="none" dirty="0">
                <a:effectLst/>
              </a:rPr>
            </a:br>
            <a:r>
              <a:rPr lang="en-US" sz="2400" b="0" i="0" cap="none" dirty="0">
                <a:effectLst/>
              </a:rPr>
              <a:t>2.  Furthermore, The </a:t>
            </a:r>
            <a:r>
              <a:rPr lang="en-US" sz="2400" cap="none" dirty="0"/>
              <a:t>M</a:t>
            </a:r>
            <a:r>
              <a:rPr lang="en-US" sz="2400" b="0" i="0" cap="none" dirty="0">
                <a:effectLst/>
              </a:rPr>
              <a:t>odel’s </a:t>
            </a:r>
            <a:r>
              <a:rPr lang="en-US" sz="2400" cap="none" dirty="0"/>
              <a:t>P</a:t>
            </a:r>
            <a:r>
              <a:rPr lang="en-US" sz="2400" b="0" i="0" cap="none" dirty="0">
                <a:effectLst/>
              </a:rPr>
              <a:t>recision and Recall scores indicate its ability to effectively identify individuals at risk of Heart </a:t>
            </a:r>
            <a:r>
              <a:rPr lang="en-US" sz="2400" cap="none" dirty="0"/>
              <a:t>D</a:t>
            </a:r>
            <a:r>
              <a:rPr lang="en-US" sz="2400" b="0" i="0" cap="none" dirty="0">
                <a:effectLst/>
              </a:rPr>
              <a:t>isease while minimizing </a:t>
            </a:r>
            <a:r>
              <a:rPr lang="en-US" sz="2400" cap="none" dirty="0"/>
              <a:t>F</a:t>
            </a:r>
            <a:r>
              <a:rPr lang="en-US" sz="2400" b="0" i="0" cap="none" dirty="0">
                <a:effectLst/>
              </a:rPr>
              <a:t>alse Positives and False </a:t>
            </a:r>
            <a:r>
              <a:rPr lang="en-US" sz="2400" cap="none" dirty="0"/>
              <a:t>N</a:t>
            </a:r>
            <a:r>
              <a:rPr lang="en-US" sz="2400" b="0" i="0" cap="none" dirty="0">
                <a:effectLst/>
              </a:rPr>
              <a:t>egatives.</a:t>
            </a:r>
            <a:br>
              <a:rPr lang="en-US" sz="2400" b="0" i="0" cap="none" dirty="0">
                <a:effectLst/>
              </a:rPr>
            </a:br>
            <a:br>
              <a:rPr lang="en-US" sz="2400" b="0" i="0" cap="none" dirty="0">
                <a:effectLst/>
              </a:rPr>
            </a:br>
            <a:r>
              <a:rPr lang="en-US" sz="2400" b="0" i="0" cap="none" dirty="0">
                <a:effectLst/>
              </a:rPr>
              <a:t>3.  These </a:t>
            </a:r>
            <a:r>
              <a:rPr lang="en-US" sz="2400" cap="none" dirty="0"/>
              <a:t>R</a:t>
            </a:r>
            <a:r>
              <a:rPr lang="en-US" sz="2400" b="0" i="0" cap="none" dirty="0">
                <a:effectLst/>
              </a:rPr>
              <a:t>esults </a:t>
            </a:r>
            <a:r>
              <a:rPr lang="en-US" sz="2400" cap="none" dirty="0"/>
              <a:t>U</a:t>
            </a:r>
            <a:r>
              <a:rPr lang="en-US" sz="2400" b="0" i="0" cap="none" dirty="0">
                <a:effectLst/>
              </a:rPr>
              <a:t>nderscore the potential of our solution to assist Healthcare </a:t>
            </a:r>
            <a:r>
              <a:rPr lang="en-US" sz="2400" cap="none" dirty="0"/>
              <a:t>P</a:t>
            </a:r>
            <a:r>
              <a:rPr lang="en-US" sz="2400" b="0" i="0" cap="none" dirty="0">
                <a:effectLst/>
              </a:rPr>
              <a:t>rofessionals in early Detection and Proactive </a:t>
            </a:r>
            <a:r>
              <a:rPr lang="en-US" sz="2400" cap="none" dirty="0"/>
              <a:t>M</a:t>
            </a:r>
            <a:r>
              <a:rPr lang="en-US" sz="2400" b="0" i="0" cap="none" dirty="0">
                <a:effectLst/>
              </a:rPr>
              <a:t>anagement of Heart-Related </a:t>
            </a:r>
            <a:r>
              <a:rPr lang="en-US" sz="2400" cap="none" dirty="0"/>
              <a:t>C</a:t>
            </a:r>
            <a:r>
              <a:rPr lang="en-US" sz="2400" b="0" i="0" cap="none" dirty="0">
                <a:effectLst/>
              </a:rPr>
              <a:t>onditions, Ultimately improving Patient </a:t>
            </a:r>
            <a:r>
              <a:rPr lang="en-US" sz="2400" cap="none" dirty="0"/>
              <a:t>O</a:t>
            </a:r>
            <a:r>
              <a:rPr lang="en-US" sz="2400" b="0" i="0" cap="none" dirty="0">
                <a:effectLst/>
              </a:rPr>
              <a:t>utcomes and Reducing </a:t>
            </a:r>
            <a:r>
              <a:rPr lang="en-US" sz="2400" cap="none" dirty="0"/>
              <a:t>H</a:t>
            </a:r>
            <a:r>
              <a:rPr lang="en-US" sz="2400" b="0" i="0" cap="none" dirty="0">
                <a:effectLst/>
              </a:rPr>
              <a:t>ealthcare burdens.</a:t>
            </a:r>
            <a:endParaRPr lang="en-IN" sz="2400" cap="none" dirty="0"/>
          </a:p>
        </p:txBody>
      </p:sp>
    </p:spTree>
    <p:extLst>
      <p:ext uri="{BB962C8B-B14F-4D97-AF65-F5344CB8AC3E}">
        <p14:creationId xmlns:p14="http://schemas.microsoft.com/office/powerpoint/2010/main" val="252771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7D1B6312-934F-CB6A-B4A2-E9754F655C73}"/>
              </a:ext>
            </a:extLst>
          </p:cNvPr>
          <p:cNvSpPr>
            <a:spLocks noGrp="1"/>
          </p:cNvSpPr>
          <p:nvPr>
            <p:ph type="ctrTitle"/>
          </p:nvPr>
        </p:nvSpPr>
        <p:spPr>
          <a:xfrm>
            <a:off x="2394585" y="2235200"/>
            <a:ext cx="8791575" cy="2387600"/>
          </a:xfrm>
        </p:spPr>
        <p:txBody>
          <a:bodyPr>
            <a:normAutofit/>
          </a:bodyPr>
          <a:lstStyle/>
          <a:p>
            <a:pPr algn="r"/>
            <a:r>
              <a:rPr lang="en-US" sz="5400" cap="none" dirty="0"/>
              <a:t>Heart Disease Prediction Using LSTM Model</a:t>
            </a:r>
            <a:endParaRPr lang="en-IN" sz="5400" cap="none" dirty="0"/>
          </a:p>
        </p:txBody>
      </p:sp>
      <p:sp>
        <p:nvSpPr>
          <p:cNvPr id="5" name="TextBox 4">
            <a:extLst>
              <a:ext uri="{FF2B5EF4-FFF2-40B4-BE49-F238E27FC236}">
                <a16:creationId xmlns:a16="http://schemas.microsoft.com/office/drawing/2014/main" id="{40042A0F-4498-89B6-88E4-45C78BDADF10}"/>
              </a:ext>
            </a:extLst>
          </p:cNvPr>
          <p:cNvSpPr txBox="1"/>
          <p:nvPr/>
        </p:nvSpPr>
        <p:spPr>
          <a:xfrm>
            <a:off x="7498080" y="1602602"/>
            <a:ext cx="5194935" cy="769441"/>
          </a:xfrm>
          <a:prstGeom prst="rect">
            <a:avLst/>
          </a:prstGeom>
          <a:noFill/>
        </p:spPr>
        <p:txBody>
          <a:bodyPr wrap="square" rtlCol="0">
            <a:spAutoFit/>
          </a:bodyPr>
          <a:lstStyle/>
          <a:p>
            <a:r>
              <a:rPr lang="en-US" sz="4400" b="1" dirty="0"/>
              <a:t>PROJECT TITLE</a:t>
            </a:r>
            <a:endParaRPr lang="en-IN" sz="4400" b="1" dirty="0"/>
          </a:p>
        </p:txBody>
      </p:sp>
    </p:spTree>
    <p:extLst>
      <p:ext uri="{BB962C8B-B14F-4D97-AF65-F5344CB8AC3E}">
        <p14:creationId xmlns:p14="http://schemas.microsoft.com/office/powerpoint/2010/main" val="379092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C4EA-B4FF-E144-D44D-D7252620015B}"/>
              </a:ext>
            </a:extLst>
          </p:cNvPr>
          <p:cNvSpPr>
            <a:spLocks noGrp="1"/>
          </p:cNvSpPr>
          <p:nvPr>
            <p:ph type="ctrTitle"/>
          </p:nvPr>
        </p:nvSpPr>
        <p:spPr>
          <a:xfrm>
            <a:off x="3400425" y="3728403"/>
            <a:ext cx="8791575" cy="2387600"/>
          </a:xfrm>
        </p:spPr>
        <p:txBody>
          <a:bodyPr>
            <a:normAutofit fontScale="90000"/>
          </a:bodyPr>
          <a:lstStyle/>
          <a:p>
            <a:r>
              <a:rPr lang="en-US" sz="6000" b="1" dirty="0"/>
              <a:t>AGENDA</a:t>
            </a:r>
            <a:r>
              <a:rPr lang="en-US" sz="4000" dirty="0"/>
              <a:t> </a:t>
            </a:r>
            <a:br>
              <a:rPr lang="en-US" sz="4000" dirty="0"/>
            </a:br>
            <a:br>
              <a:rPr lang="en-US" dirty="0"/>
            </a:br>
            <a:r>
              <a:rPr lang="en-US" sz="4900" dirty="0"/>
              <a:t>1. </a:t>
            </a:r>
            <a:r>
              <a:rPr lang="en-US" sz="4900" cap="none" dirty="0"/>
              <a:t>Problem Statement</a:t>
            </a:r>
            <a:br>
              <a:rPr lang="en-US" sz="4900" cap="none" dirty="0"/>
            </a:br>
            <a:r>
              <a:rPr lang="en-US" sz="4900" cap="none" dirty="0"/>
              <a:t>2. Project Overview</a:t>
            </a:r>
            <a:br>
              <a:rPr lang="en-US" sz="4900" cap="none" dirty="0"/>
            </a:br>
            <a:r>
              <a:rPr lang="en-US" sz="4900" cap="none" dirty="0"/>
              <a:t>3. Who Are The End Users</a:t>
            </a:r>
            <a:br>
              <a:rPr lang="en-US" sz="4900" cap="none" dirty="0"/>
            </a:br>
            <a:r>
              <a:rPr lang="en-US" sz="4900" cap="none" dirty="0"/>
              <a:t>4. Solutions And Its Value Propositions</a:t>
            </a:r>
            <a:br>
              <a:rPr lang="en-US" sz="4900" cap="none" dirty="0"/>
            </a:br>
            <a:r>
              <a:rPr lang="en-US" sz="4900" cap="none" dirty="0"/>
              <a:t>5. The Wow In Our Solutions</a:t>
            </a:r>
            <a:br>
              <a:rPr lang="en-US" sz="4900" cap="none" dirty="0"/>
            </a:br>
            <a:r>
              <a:rPr lang="en-US" sz="4900" cap="none" dirty="0"/>
              <a:t>6. Modeling</a:t>
            </a:r>
            <a:br>
              <a:rPr lang="en-US" sz="4900" cap="none" dirty="0"/>
            </a:br>
            <a:r>
              <a:rPr lang="en-US" sz="4900" cap="none" dirty="0"/>
              <a:t>7. Result</a:t>
            </a:r>
            <a:endParaRPr lang="en-IN" sz="4900" dirty="0"/>
          </a:p>
        </p:txBody>
      </p:sp>
    </p:spTree>
    <p:extLst>
      <p:ext uri="{BB962C8B-B14F-4D97-AF65-F5344CB8AC3E}">
        <p14:creationId xmlns:p14="http://schemas.microsoft.com/office/powerpoint/2010/main" val="312507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C4EA-B4FF-E144-D44D-D7252620015B}"/>
              </a:ext>
            </a:extLst>
          </p:cNvPr>
          <p:cNvSpPr>
            <a:spLocks noGrp="1"/>
          </p:cNvSpPr>
          <p:nvPr>
            <p:ph type="ctrTitle"/>
          </p:nvPr>
        </p:nvSpPr>
        <p:spPr>
          <a:xfrm>
            <a:off x="2762832" y="3112796"/>
            <a:ext cx="8791575" cy="2387600"/>
          </a:xfrm>
        </p:spPr>
        <p:txBody>
          <a:bodyPr>
            <a:normAutofit fontScale="90000"/>
          </a:bodyPr>
          <a:lstStyle/>
          <a:p>
            <a:r>
              <a:rPr lang="en-US" sz="4000" b="1" i="0" dirty="0">
                <a:solidFill>
                  <a:srgbClr val="ECECEC"/>
                </a:solidFill>
                <a:effectLst/>
              </a:rPr>
              <a:t>Problem Statement :</a:t>
            </a:r>
            <a:br>
              <a:rPr lang="en-US" sz="2000" b="1" i="0" dirty="0">
                <a:solidFill>
                  <a:srgbClr val="ECECEC"/>
                </a:solidFill>
                <a:effectLst/>
                <a:latin typeface="Söhne"/>
              </a:rPr>
            </a:br>
            <a:br>
              <a:rPr lang="en-US" sz="2000" b="0" i="0" dirty="0">
                <a:solidFill>
                  <a:srgbClr val="ECECEC"/>
                </a:solidFill>
                <a:effectLst/>
                <a:latin typeface="Söhne"/>
              </a:rPr>
            </a:br>
            <a:r>
              <a:rPr lang="en-US" sz="2700" cap="none" dirty="0">
                <a:solidFill>
                  <a:srgbClr val="ECECEC"/>
                </a:solidFill>
                <a:latin typeface="Söhne"/>
              </a:rPr>
              <a:t>H</a:t>
            </a:r>
            <a:r>
              <a:rPr lang="en-US" sz="2700" b="0" i="0" cap="none" dirty="0">
                <a:solidFill>
                  <a:srgbClr val="ECECEC"/>
                </a:solidFill>
                <a:effectLst/>
              </a:rPr>
              <a:t>eart disease is a Prevalent and Potentially Fatal condition Worldwide. Early </a:t>
            </a:r>
            <a:r>
              <a:rPr lang="en-US" sz="2700" cap="none" dirty="0">
                <a:solidFill>
                  <a:srgbClr val="ECECEC"/>
                </a:solidFill>
              </a:rPr>
              <a:t>D</a:t>
            </a:r>
            <a:r>
              <a:rPr lang="en-US" sz="2700" b="0" i="0" cap="none" dirty="0">
                <a:solidFill>
                  <a:srgbClr val="ECECEC"/>
                </a:solidFill>
                <a:effectLst/>
              </a:rPr>
              <a:t>etection and timely intervention are Crucial in Managing </a:t>
            </a:r>
            <a:r>
              <a:rPr lang="en-US" sz="2700" cap="none" dirty="0">
                <a:solidFill>
                  <a:srgbClr val="ECECEC"/>
                </a:solidFill>
              </a:rPr>
              <a:t>H</a:t>
            </a:r>
            <a:r>
              <a:rPr lang="en-US" sz="2700" b="0" i="0" cap="none" dirty="0">
                <a:solidFill>
                  <a:srgbClr val="ECECEC"/>
                </a:solidFill>
                <a:effectLst/>
              </a:rPr>
              <a:t>eart-Related issues effectively. This </a:t>
            </a:r>
            <a:r>
              <a:rPr lang="en-US" sz="2700" cap="none" dirty="0">
                <a:solidFill>
                  <a:srgbClr val="ECECEC"/>
                </a:solidFill>
              </a:rPr>
              <a:t>P</a:t>
            </a:r>
            <a:r>
              <a:rPr lang="en-US" sz="2700" b="0" i="0" cap="none" dirty="0">
                <a:solidFill>
                  <a:srgbClr val="ECECEC"/>
                </a:solidFill>
                <a:effectLst/>
              </a:rPr>
              <a:t>roject </a:t>
            </a:r>
            <a:r>
              <a:rPr lang="en-US" sz="2700" cap="none" dirty="0">
                <a:solidFill>
                  <a:srgbClr val="ECECEC"/>
                </a:solidFill>
              </a:rPr>
              <a:t>A</a:t>
            </a:r>
            <a:r>
              <a:rPr lang="en-US" sz="2700" b="0" i="0" cap="none" dirty="0">
                <a:solidFill>
                  <a:srgbClr val="ECECEC"/>
                </a:solidFill>
                <a:effectLst/>
              </a:rPr>
              <a:t>ims to Develop a Predictive </a:t>
            </a:r>
            <a:r>
              <a:rPr lang="en-US" sz="2700" cap="none" dirty="0">
                <a:solidFill>
                  <a:srgbClr val="ECECEC"/>
                </a:solidFill>
              </a:rPr>
              <a:t>M</a:t>
            </a:r>
            <a:r>
              <a:rPr lang="en-US" sz="2700" b="0" i="0" cap="none" dirty="0">
                <a:solidFill>
                  <a:srgbClr val="ECECEC"/>
                </a:solidFill>
                <a:effectLst/>
              </a:rPr>
              <a:t>odel using Long </a:t>
            </a:r>
            <a:r>
              <a:rPr lang="en-US" sz="2700" cap="none" dirty="0">
                <a:solidFill>
                  <a:srgbClr val="ECECEC"/>
                </a:solidFill>
              </a:rPr>
              <a:t>S</a:t>
            </a:r>
            <a:r>
              <a:rPr lang="en-US" sz="2700" b="0" i="0" cap="none" dirty="0">
                <a:solidFill>
                  <a:srgbClr val="ECECEC"/>
                </a:solidFill>
                <a:effectLst/>
              </a:rPr>
              <a:t>hort-Term </a:t>
            </a:r>
            <a:r>
              <a:rPr lang="en-US" sz="2700" cap="none" dirty="0">
                <a:solidFill>
                  <a:srgbClr val="ECECEC"/>
                </a:solidFill>
              </a:rPr>
              <a:t>M</a:t>
            </a:r>
            <a:r>
              <a:rPr lang="en-US" sz="2700" b="0" i="0" cap="none" dirty="0">
                <a:solidFill>
                  <a:srgbClr val="ECECEC"/>
                </a:solidFill>
                <a:effectLst/>
              </a:rPr>
              <a:t>emory (LSTM) Networks to Predict the likelihood of Heart </a:t>
            </a:r>
            <a:r>
              <a:rPr lang="en-US" sz="2700" cap="none" dirty="0">
                <a:solidFill>
                  <a:srgbClr val="ECECEC"/>
                </a:solidFill>
              </a:rPr>
              <a:t>D</a:t>
            </a:r>
            <a:r>
              <a:rPr lang="en-US" sz="2700" b="0" i="0" cap="none" dirty="0">
                <a:solidFill>
                  <a:srgbClr val="ECECEC"/>
                </a:solidFill>
                <a:effectLst/>
              </a:rPr>
              <a:t>isease based on various Medical </a:t>
            </a:r>
            <a:r>
              <a:rPr lang="en-US" sz="2700" cap="none" dirty="0">
                <a:solidFill>
                  <a:srgbClr val="ECECEC"/>
                </a:solidFill>
              </a:rPr>
              <a:t>A</a:t>
            </a:r>
            <a:r>
              <a:rPr lang="en-US" sz="2700" b="0" i="0" cap="none" dirty="0">
                <a:solidFill>
                  <a:srgbClr val="ECECEC"/>
                </a:solidFill>
                <a:effectLst/>
              </a:rPr>
              <a:t>ttributes. The </a:t>
            </a:r>
            <a:r>
              <a:rPr lang="en-US" sz="2700" cap="none" dirty="0">
                <a:solidFill>
                  <a:srgbClr val="ECECEC"/>
                </a:solidFill>
              </a:rPr>
              <a:t>G</a:t>
            </a:r>
            <a:r>
              <a:rPr lang="en-US" sz="2700" b="0" i="0" cap="none" dirty="0">
                <a:solidFill>
                  <a:srgbClr val="ECECEC"/>
                </a:solidFill>
                <a:effectLst/>
              </a:rPr>
              <a:t>oal is to Assist </a:t>
            </a:r>
            <a:r>
              <a:rPr lang="en-US" sz="2700" cap="none" dirty="0">
                <a:solidFill>
                  <a:srgbClr val="ECECEC"/>
                </a:solidFill>
              </a:rPr>
              <a:t>H</a:t>
            </a:r>
            <a:r>
              <a:rPr lang="en-US" sz="2700" b="0" i="0" cap="none" dirty="0">
                <a:solidFill>
                  <a:srgbClr val="ECECEC"/>
                </a:solidFill>
                <a:effectLst/>
              </a:rPr>
              <a:t>ealthcare </a:t>
            </a:r>
            <a:r>
              <a:rPr lang="en-US" sz="2700" cap="none" dirty="0">
                <a:solidFill>
                  <a:srgbClr val="ECECEC"/>
                </a:solidFill>
              </a:rPr>
              <a:t>P</a:t>
            </a:r>
            <a:r>
              <a:rPr lang="en-US" sz="2700" b="0" i="0" cap="none" dirty="0">
                <a:solidFill>
                  <a:srgbClr val="ECECEC"/>
                </a:solidFill>
                <a:effectLst/>
              </a:rPr>
              <a:t>rofessionals in Identifying individuals at risk of Heart </a:t>
            </a:r>
            <a:r>
              <a:rPr lang="en-US" sz="2700" cap="none" dirty="0">
                <a:solidFill>
                  <a:srgbClr val="ECECEC"/>
                </a:solidFill>
              </a:rPr>
              <a:t>D</a:t>
            </a:r>
            <a:r>
              <a:rPr lang="en-US" sz="2700" b="0" i="0" cap="none" dirty="0">
                <a:solidFill>
                  <a:srgbClr val="ECECEC"/>
                </a:solidFill>
                <a:effectLst/>
              </a:rPr>
              <a:t>isease, Enabling </a:t>
            </a:r>
            <a:r>
              <a:rPr lang="en-US" sz="2700" cap="none" dirty="0">
                <a:solidFill>
                  <a:srgbClr val="ECECEC"/>
                </a:solidFill>
              </a:rPr>
              <a:t>P</a:t>
            </a:r>
            <a:r>
              <a:rPr lang="en-US" sz="2700" b="0" i="0" cap="none" dirty="0">
                <a:solidFill>
                  <a:srgbClr val="ECECEC"/>
                </a:solidFill>
                <a:effectLst/>
              </a:rPr>
              <a:t>roactive </a:t>
            </a:r>
            <a:r>
              <a:rPr lang="en-US" sz="2700" cap="none" dirty="0">
                <a:solidFill>
                  <a:srgbClr val="ECECEC"/>
                </a:solidFill>
              </a:rPr>
              <a:t>M</a:t>
            </a:r>
            <a:r>
              <a:rPr lang="en-US" sz="2700" b="0" i="0" cap="none" dirty="0">
                <a:solidFill>
                  <a:srgbClr val="ECECEC"/>
                </a:solidFill>
                <a:effectLst/>
              </a:rPr>
              <a:t>easures for Prevention and Treatment.</a:t>
            </a:r>
            <a:br>
              <a:rPr lang="en-US" sz="2700" b="0" i="0" cap="none" dirty="0">
                <a:solidFill>
                  <a:srgbClr val="ECECEC"/>
                </a:solidFill>
                <a:effectLst/>
              </a:rPr>
            </a:br>
            <a:endParaRPr lang="en-IN" sz="2700" dirty="0"/>
          </a:p>
        </p:txBody>
      </p:sp>
    </p:spTree>
    <p:extLst>
      <p:ext uri="{BB962C8B-B14F-4D97-AF65-F5344CB8AC3E}">
        <p14:creationId xmlns:p14="http://schemas.microsoft.com/office/powerpoint/2010/main" val="160329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C4EA-B4FF-E144-D44D-D7252620015B}"/>
              </a:ext>
            </a:extLst>
          </p:cNvPr>
          <p:cNvSpPr>
            <a:spLocks noGrp="1"/>
          </p:cNvSpPr>
          <p:nvPr>
            <p:ph type="ctrTitle"/>
          </p:nvPr>
        </p:nvSpPr>
        <p:spPr>
          <a:xfrm>
            <a:off x="2604213" y="3305727"/>
            <a:ext cx="8791575" cy="2387600"/>
          </a:xfrm>
        </p:spPr>
        <p:txBody>
          <a:bodyPr>
            <a:normAutofit fontScale="90000"/>
          </a:bodyPr>
          <a:lstStyle/>
          <a:p>
            <a:r>
              <a:rPr lang="en-US" sz="4000" b="1" i="0" dirty="0">
                <a:solidFill>
                  <a:srgbClr val="ECECEC"/>
                </a:solidFill>
                <a:effectLst/>
              </a:rPr>
              <a:t>Project Overview:</a:t>
            </a:r>
            <a:br>
              <a:rPr lang="en-US" sz="4000" b="1" i="0" dirty="0">
                <a:solidFill>
                  <a:srgbClr val="ECECEC"/>
                </a:solidFill>
                <a:effectLst/>
              </a:rPr>
            </a:br>
            <a:br>
              <a:rPr lang="en-US" sz="2700" b="0" i="0" cap="none" dirty="0">
                <a:solidFill>
                  <a:srgbClr val="ECECEC"/>
                </a:solidFill>
                <a:effectLst/>
              </a:rPr>
            </a:br>
            <a:r>
              <a:rPr lang="en-US" sz="2700" b="0" i="0" cap="none" dirty="0">
                <a:solidFill>
                  <a:srgbClr val="ECECEC"/>
                </a:solidFill>
                <a:effectLst/>
              </a:rPr>
              <a:t>	The project involves the implementation of a machine learning model, specifically an LSTM neural network, for heart disease prediction.</a:t>
            </a:r>
            <a:br>
              <a:rPr lang="en-US" sz="2700" b="0" i="0" cap="none" dirty="0">
                <a:solidFill>
                  <a:srgbClr val="ECECEC"/>
                </a:solidFill>
                <a:effectLst/>
              </a:rPr>
            </a:br>
            <a:r>
              <a:rPr lang="en-US" sz="2700" b="0" i="0" cap="none" dirty="0">
                <a:solidFill>
                  <a:srgbClr val="ECECEC"/>
                </a:solidFill>
                <a:effectLst/>
              </a:rPr>
              <a:t>	</a:t>
            </a:r>
            <a:r>
              <a:rPr lang="en-US" sz="2700" cap="none" dirty="0">
                <a:solidFill>
                  <a:srgbClr val="ECECEC"/>
                </a:solidFill>
              </a:rPr>
              <a:t>T</a:t>
            </a:r>
            <a:r>
              <a:rPr lang="en-US" sz="2700" b="0" i="0" cap="none" dirty="0">
                <a:solidFill>
                  <a:srgbClr val="ECECEC"/>
                </a:solidFill>
                <a:effectLst/>
              </a:rPr>
              <a:t>he dataset comprises various medical attributes such as age, gender, BMI, Physical health etc., collected from patients.</a:t>
            </a:r>
            <a:br>
              <a:rPr lang="en-US" sz="2700" b="0" i="0" cap="none" dirty="0">
                <a:solidFill>
                  <a:srgbClr val="ECECEC"/>
                </a:solidFill>
                <a:effectLst/>
              </a:rPr>
            </a:br>
            <a:r>
              <a:rPr lang="en-US" sz="2700" b="0" i="0" cap="none" dirty="0">
                <a:solidFill>
                  <a:srgbClr val="ECECEC"/>
                </a:solidFill>
                <a:effectLst/>
              </a:rPr>
              <a:t>	</a:t>
            </a:r>
            <a:r>
              <a:rPr lang="en-US" sz="2700" cap="none" dirty="0">
                <a:solidFill>
                  <a:srgbClr val="ECECEC"/>
                </a:solidFill>
              </a:rPr>
              <a:t>Th</a:t>
            </a:r>
            <a:r>
              <a:rPr lang="en-US" sz="2700" b="0" i="0" cap="none" dirty="0">
                <a:solidFill>
                  <a:srgbClr val="ECECEC"/>
                </a:solidFill>
                <a:effectLst/>
              </a:rPr>
              <a:t>ese attributes serve as input features to the LSTM model, which learns patterns and dependencies from sequential data to predict the likelihood of heart disease occurrence.</a:t>
            </a:r>
            <a:br>
              <a:rPr lang="en-US" sz="2700" b="0" i="0" dirty="0">
                <a:solidFill>
                  <a:srgbClr val="ECECEC"/>
                </a:solidFill>
                <a:effectLst/>
              </a:rPr>
            </a:br>
            <a:endParaRPr lang="en-IN" sz="2700" dirty="0"/>
          </a:p>
        </p:txBody>
      </p:sp>
    </p:spTree>
    <p:extLst>
      <p:ext uri="{BB962C8B-B14F-4D97-AF65-F5344CB8AC3E}">
        <p14:creationId xmlns:p14="http://schemas.microsoft.com/office/powerpoint/2010/main" val="584182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C4EA-B4FF-E144-D44D-D7252620015B}"/>
              </a:ext>
            </a:extLst>
          </p:cNvPr>
          <p:cNvSpPr>
            <a:spLocks noGrp="1"/>
          </p:cNvSpPr>
          <p:nvPr>
            <p:ph type="ctrTitle"/>
          </p:nvPr>
        </p:nvSpPr>
        <p:spPr>
          <a:xfrm>
            <a:off x="2650865" y="3921547"/>
            <a:ext cx="8791575" cy="2387600"/>
          </a:xfrm>
        </p:spPr>
        <p:txBody>
          <a:bodyPr>
            <a:noAutofit/>
          </a:bodyPr>
          <a:lstStyle/>
          <a:p>
            <a:r>
              <a:rPr lang="en-US" sz="3600" b="1" i="0" dirty="0">
                <a:solidFill>
                  <a:srgbClr val="ECECEC"/>
                </a:solidFill>
                <a:effectLst/>
                <a:latin typeface="Söhne"/>
              </a:rPr>
              <a:t>Who are the End Users:</a:t>
            </a:r>
            <a:br>
              <a:rPr lang="en-US" sz="3600" b="1" i="0" dirty="0">
                <a:solidFill>
                  <a:srgbClr val="ECECEC"/>
                </a:solidFill>
                <a:effectLst/>
                <a:latin typeface="Söhne"/>
              </a:rPr>
            </a:br>
            <a:br>
              <a:rPr lang="en-US" sz="2400" b="0" i="0" dirty="0">
                <a:solidFill>
                  <a:srgbClr val="ECECEC"/>
                </a:solidFill>
                <a:effectLst/>
                <a:latin typeface="Söhne"/>
              </a:rPr>
            </a:br>
            <a:r>
              <a:rPr lang="en-US" sz="2400" b="1" i="0" dirty="0">
                <a:solidFill>
                  <a:srgbClr val="ECECEC"/>
                </a:solidFill>
                <a:effectLst/>
                <a:latin typeface="Söhne"/>
              </a:rPr>
              <a:t>Healthcare Professionals:</a:t>
            </a:r>
            <a:r>
              <a:rPr lang="en-US" sz="2400" b="0" i="0" dirty="0">
                <a:solidFill>
                  <a:srgbClr val="ECECEC"/>
                </a:solidFill>
                <a:effectLst/>
                <a:latin typeface="Söhne"/>
              </a:rPr>
              <a:t> </a:t>
            </a:r>
            <a:r>
              <a:rPr lang="en-US" sz="2400" b="0" i="0" cap="none" dirty="0">
                <a:solidFill>
                  <a:srgbClr val="ECECEC"/>
                </a:solidFill>
                <a:effectLst/>
              </a:rPr>
              <a:t>cardiologists, general physicians, and other healthcare professionals can utilize the predictive model to assess the risk of heart disease in their patients. this assists in early intervention and personalized healthcare management.</a:t>
            </a:r>
            <a:br>
              <a:rPr lang="en-US" sz="2400" b="0" i="0" cap="none" dirty="0">
                <a:solidFill>
                  <a:srgbClr val="ECECEC"/>
                </a:solidFill>
                <a:effectLst/>
              </a:rPr>
            </a:br>
            <a:br>
              <a:rPr lang="en-US" sz="2400" b="0" i="0" cap="none" dirty="0">
                <a:solidFill>
                  <a:srgbClr val="ECECEC"/>
                </a:solidFill>
                <a:effectLst/>
              </a:rPr>
            </a:br>
            <a:r>
              <a:rPr lang="en-US" sz="2400" b="1" i="0" cap="none" dirty="0">
                <a:solidFill>
                  <a:srgbClr val="ECECEC"/>
                </a:solidFill>
                <a:effectLst/>
              </a:rPr>
              <a:t>PATIENTS:</a:t>
            </a:r>
            <a:r>
              <a:rPr lang="en-US" sz="2400" b="0" i="0" cap="none" dirty="0">
                <a:solidFill>
                  <a:srgbClr val="ECECEC"/>
                </a:solidFill>
                <a:effectLst/>
              </a:rPr>
              <a:t> individuals concerned about their heart health can benefit from the predictive model by understanding their risk factors.</a:t>
            </a:r>
            <a:br>
              <a:rPr lang="en-US" sz="2400" b="0" i="0" cap="none" dirty="0">
                <a:solidFill>
                  <a:srgbClr val="ECECEC"/>
                </a:solidFill>
                <a:effectLst/>
              </a:rPr>
            </a:br>
            <a:br>
              <a:rPr lang="en-US" sz="2400" b="0" i="0" cap="none" dirty="0">
                <a:solidFill>
                  <a:srgbClr val="ECECEC"/>
                </a:solidFill>
                <a:effectLst/>
              </a:rPr>
            </a:br>
            <a:r>
              <a:rPr lang="en-US" sz="2400" b="1" i="0" cap="none" dirty="0">
                <a:solidFill>
                  <a:srgbClr val="ECECEC"/>
                </a:solidFill>
                <a:effectLst/>
              </a:rPr>
              <a:t>HEALTHCARE INSTITUTIONS:</a:t>
            </a:r>
            <a:r>
              <a:rPr lang="en-US" sz="2400" b="0" i="0" cap="none" dirty="0">
                <a:solidFill>
                  <a:srgbClr val="ECECEC"/>
                </a:solidFill>
                <a:effectLst/>
              </a:rPr>
              <a:t> hospitals, clinics, and healthcare institutions can integrate the predictive model into their systems to streamline patient care and improve clinical decision-making processes. identifying high-risk patients early can lead to better resource allocation and cost-effective healthcare delivery.</a:t>
            </a:r>
            <a:br>
              <a:rPr lang="en-US" sz="2400" b="0" i="0" cap="none" dirty="0">
                <a:solidFill>
                  <a:srgbClr val="ECECEC"/>
                </a:solidFill>
                <a:effectLst/>
              </a:rPr>
            </a:br>
            <a:endParaRPr lang="en-IN" sz="2400" dirty="0"/>
          </a:p>
        </p:txBody>
      </p:sp>
    </p:spTree>
    <p:extLst>
      <p:ext uri="{BB962C8B-B14F-4D97-AF65-F5344CB8AC3E}">
        <p14:creationId xmlns:p14="http://schemas.microsoft.com/office/powerpoint/2010/main" val="2850641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C4EA-B4FF-E144-D44D-D7252620015B}"/>
              </a:ext>
            </a:extLst>
          </p:cNvPr>
          <p:cNvSpPr>
            <a:spLocks noGrp="1"/>
          </p:cNvSpPr>
          <p:nvPr>
            <p:ph type="ctrTitle"/>
          </p:nvPr>
        </p:nvSpPr>
        <p:spPr>
          <a:xfrm>
            <a:off x="2613540" y="3826587"/>
            <a:ext cx="8791575" cy="2387600"/>
          </a:xfrm>
        </p:spPr>
        <p:txBody>
          <a:bodyPr>
            <a:noAutofit/>
          </a:bodyPr>
          <a:lstStyle/>
          <a:p>
            <a:br>
              <a:rPr lang="en-US" sz="2400" cap="none" dirty="0">
                <a:solidFill>
                  <a:srgbClr val="ECECEC"/>
                </a:solidFill>
              </a:rPr>
            </a:br>
            <a:br>
              <a:rPr lang="en-US" sz="2400" cap="none" dirty="0">
                <a:solidFill>
                  <a:srgbClr val="ECECEC"/>
                </a:solidFill>
              </a:rPr>
            </a:br>
            <a:br>
              <a:rPr lang="en-US" sz="2400" cap="none" dirty="0">
                <a:solidFill>
                  <a:srgbClr val="ECECEC"/>
                </a:solidFill>
              </a:rPr>
            </a:br>
            <a:r>
              <a:rPr lang="en-US" sz="3600" b="1" i="0" dirty="0">
                <a:solidFill>
                  <a:srgbClr val="ECECEC"/>
                </a:solidFill>
                <a:effectLst/>
              </a:rPr>
              <a:t>Solution and its Value Proposition:</a:t>
            </a:r>
            <a:br>
              <a:rPr lang="en-US" sz="2400" b="1" i="0" dirty="0">
                <a:solidFill>
                  <a:srgbClr val="ECECEC"/>
                </a:solidFill>
                <a:effectLst/>
              </a:rPr>
            </a:br>
            <a:br>
              <a:rPr lang="en-US" sz="2400" b="0" i="0" dirty="0">
                <a:solidFill>
                  <a:srgbClr val="ECECEC"/>
                </a:solidFill>
                <a:effectLst/>
                <a:latin typeface="Söhne"/>
              </a:rPr>
            </a:br>
            <a:r>
              <a:rPr lang="en-US" sz="2400" cap="none" dirty="0">
                <a:solidFill>
                  <a:srgbClr val="ECECEC"/>
                </a:solidFill>
              </a:rPr>
              <a:t>O</a:t>
            </a:r>
            <a:r>
              <a:rPr lang="en-US" sz="2400" b="0" i="0" cap="none" dirty="0">
                <a:solidFill>
                  <a:srgbClr val="ECECEC"/>
                </a:solidFill>
                <a:effectLst/>
              </a:rPr>
              <a:t>ur solution utilizes advanced LSTM neural networks to accurately predict heart disease likelihood, offering the following key benefits:</a:t>
            </a:r>
            <a:br>
              <a:rPr lang="en-US" sz="2400" b="0" i="0" cap="none" dirty="0">
                <a:solidFill>
                  <a:srgbClr val="ECECEC"/>
                </a:solidFill>
                <a:effectLst/>
              </a:rPr>
            </a:br>
            <a:br>
              <a:rPr lang="en-US" sz="2400" b="0" i="0" cap="none" dirty="0">
                <a:solidFill>
                  <a:srgbClr val="ECECEC"/>
                </a:solidFill>
                <a:effectLst/>
              </a:rPr>
            </a:br>
            <a:r>
              <a:rPr lang="en-US" sz="2400" b="1" cap="none" dirty="0">
                <a:solidFill>
                  <a:srgbClr val="ECECEC"/>
                </a:solidFill>
              </a:rPr>
              <a:t>A</a:t>
            </a:r>
            <a:r>
              <a:rPr lang="en-US" sz="2400" b="1" i="0" cap="none" dirty="0">
                <a:solidFill>
                  <a:srgbClr val="ECECEC"/>
                </a:solidFill>
                <a:effectLst/>
              </a:rPr>
              <a:t>ccurate </a:t>
            </a:r>
            <a:r>
              <a:rPr lang="en-US" sz="2400" b="1" cap="none" dirty="0">
                <a:solidFill>
                  <a:srgbClr val="ECECEC"/>
                </a:solidFill>
              </a:rPr>
              <a:t>P</a:t>
            </a:r>
            <a:r>
              <a:rPr lang="en-US" sz="2400" b="1" i="0" cap="none" dirty="0">
                <a:solidFill>
                  <a:srgbClr val="ECECEC"/>
                </a:solidFill>
                <a:effectLst/>
              </a:rPr>
              <a:t>redictions:</a:t>
            </a:r>
            <a:r>
              <a:rPr lang="en-US" sz="2400" b="0" i="0" cap="none" dirty="0">
                <a:solidFill>
                  <a:srgbClr val="ECECEC"/>
                </a:solidFill>
                <a:effectLst/>
              </a:rPr>
              <a:t> leveraging comprehensive medical datasets, our model ensures reliable risk assessment for proactive healthcare management.</a:t>
            </a:r>
            <a:br>
              <a:rPr lang="en-US" sz="2400" b="0" i="0" cap="none" dirty="0">
                <a:solidFill>
                  <a:srgbClr val="ECECEC"/>
                </a:solidFill>
                <a:effectLst/>
              </a:rPr>
            </a:br>
            <a:r>
              <a:rPr lang="en-US" sz="2400" b="1" cap="none" dirty="0">
                <a:solidFill>
                  <a:srgbClr val="ECECEC"/>
                </a:solidFill>
              </a:rPr>
              <a:t>E</a:t>
            </a:r>
            <a:r>
              <a:rPr lang="en-US" sz="2400" b="1" i="0" cap="none" dirty="0">
                <a:solidFill>
                  <a:srgbClr val="ECECEC"/>
                </a:solidFill>
                <a:effectLst/>
              </a:rPr>
              <a:t>arly </a:t>
            </a:r>
            <a:r>
              <a:rPr lang="en-US" sz="2400" b="1" cap="none" dirty="0">
                <a:solidFill>
                  <a:srgbClr val="ECECEC"/>
                </a:solidFill>
              </a:rPr>
              <a:t>D</a:t>
            </a:r>
            <a:r>
              <a:rPr lang="en-US" sz="2400" b="1" i="0" cap="none" dirty="0">
                <a:solidFill>
                  <a:srgbClr val="ECECEC"/>
                </a:solidFill>
                <a:effectLst/>
              </a:rPr>
              <a:t>etection:</a:t>
            </a:r>
            <a:r>
              <a:rPr lang="en-US" sz="2400" b="0" i="0" cap="none" dirty="0">
                <a:solidFill>
                  <a:srgbClr val="ECECEC"/>
                </a:solidFill>
                <a:effectLst/>
              </a:rPr>
              <a:t> by analyzing sequential data, our model detects subtle health changes, enabling timely interventions to prevent complications.</a:t>
            </a:r>
            <a:br>
              <a:rPr lang="en-US" sz="2400" b="0" i="0" cap="none" dirty="0">
                <a:solidFill>
                  <a:srgbClr val="ECECEC"/>
                </a:solidFill>
                <a:effectLst/>
              </a:rPr>
            </a:br>
            <a:r>
              <a:rPr lang="en-US" sz="2400" b="1" cap="none" dirty="0">
                <a:solidFill>
                  <a:srgbClr val="ECECEC"/>
                </a:solidFill>
              </a:rPr>
              <a:t>P</a:t>
            </a:r>
            <a:r>
              <a:rPr lang="en-US" sz="2400" b="1" i="0" cap="none" dirty="0">
                <a:solidFill>
                  <a:srgbClr val="ECECEC"/>
                </a:solidFill>
                <a:effectLst/>
              </a:rPr>
              <a:t>ersonalized </a:t>
            </a:r>
            <a:r>
              <a:rPr lang="en-US" sz="2400" b="1" cap="none" dirty="0">
                <a:solidFill>
                  <a:srgbClr val="ECECEC"/>
                </a:solidFill>
              </a:rPr>
              <a:t>R</a:t>
            </a:r>
            <a:r>
              <a:rPr lang="en-US" sz="2400" b="1" i="0" cap="none" dirty="0">
                <a:solidFill>
                  <a:srgbClr val="ECECEC"/>
                </a:solidFill>
                <a:effectLst/>
              </a:rPr>
              <a:t>ecommendations:</a:t>
            </a:r>
            <a:r>
              <a:rPr lang="en-US" sz="2400" b="0" i="0" cap="none" dirty="0">
                <a:solidFill>
                  <a:srgbClr val="ECECEC"/>
                </a:solidFill>
                <a:effectLst/>
              </a:rPr>
              <a:t> tailored risk assessments empower targeted interventions and lifestyle suggestions for better health outcomes.</a:t>
            </a:r>
            <a:br>
              <a:rPr lang="en-US" sz="2400" b="0" i="0" cap="none" dirty="0">
                <a:solidFill>
                  <a:srgbClr val="ECECEC"/>
                </a:solidFill>
                <a:effectLst/>
              </a:rPr>
            </a:br>
            <a:r>
              <a:rPr lang="en-US" sz="2400" b="1" cap="none" dirty="0">
                <a:solidFill>
                  <a:srgbClr val="ECECEC"/>
                </a:solidFill>
              </a:rPr>
              <a:t>U</a:t>
            </a:r>
            <a:r>
              <a:rPr lang="en-US" sz="2400" b="1" i="0" cap="none" dirty="0">
                <a:solidFill>
                  <a:srgbClr val="ECECEC"/>
                </a:solidFill>
                <a:effectLst/>
              </a:rPr>
              <a:t>ser-friendly </a:t>
            </a:r>
            <a:r>
              <a:rPr lang="en-US" sz="2400" b="1" cap="none" dirty="0">
                <a:solidFill>
                  <a:srgbClr val="ECECEC"/>
                </a:solidFill>
              </a:rPr>
              <a:t>I</a:t>
            </a:r>
            <a:r>
              <a:rPr lang="en-US" sz="2400" b="1" i="0" cap="none" dirty="0">
                <a:solidFill>
                  <a:srgbClr val="ECECEC"/>
                </a:solidFill>
                <a:effectLst/>
              </a:rPr>
              <a:t>nterface:</a:t>
            </a:r>
            <a:r>
              <a:rPr lang="en-US" sz="2400" b="0" i="0" cap="none" dirty="0">
                <a:solidFill>
                  <a:srgbClr val="ECECEC"/>
                </a:solidFill>
                <a:effectLst/>
              </a:rPr>
              <a:t> simplified input processes and accessible predictive results facilitate informed clinical decision-making.</a:t>
            </a:r>
            <a:endParaRPr lang="en-IN" sz="2400" cap="none" dirty="0"/>
          </a:p>
        </p:txBody>
      </p:sp>
    </p:spTree>
    <p:extLst>
      <p:ext uri="{BB962C8B-B14F-4D97-AF65-F5344CB8AC3E}">
        <p14:creationId xmlns:p14="http://schemas.microsoft.com/office/powerpoint/2010/main" val="139230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C4EA-B4FF-E144-D44D-D7252620015B}"/>
              </a:ext>
            </a:extLst>
          </p:cNvPr>
          <p:cNvSpPr>
            <a:spLocks noGrp="1"/>
          </p:cNvSpPr>
          <p:nvPr>
            <p:ph type="ctrTitle"/>
          </p:nvPr>
        </p:nvSpPr>
        <p:spPr>
          <a:xfrm>
            <a:off x="3005428" y="3429000"/>
            <a:ext cx="8791575" cy="2387600"/>
          </a:xfrm>
        </p:spPr>
        <p:txBody>
          <a:bodyPr>
            <a:normAutofit fontScale="90000"/>
          </a:bodyPr>
          <a:lstStyle/>
          <a:p>
            <a:r>
              <a:rPr lang="en-US" sz="4000" b="1" dirty="0">
                <a:solidFill>
                  <a:srgbClr val="ECECEC"/>
                </a:solidFill>
              </a:rPr>
              <a:t>The Wow in Our Solution :</a:t>
            </a:r>
            <a:br>
              <a:rPr lang="en-US" sz="4000" dirty="0">
                <a:solidFill>
                  <a:srgbClr val="ECECEC"/>
                </a:solidFill>
              </a:rPr>
            </a:br>
            <a:br>
              <a:rPr lang="en-US" sz="2800" dirty="0">
                <a:solidFill>
                  <a:srgbClr val="ECECEC"/>
                </a:solidFill>
                <a:latin typeface="Söhne"/>
              </a:rPr>
            </a:br>
            <a:r>
              <a:rPr lang="en-IN" sz="2700" b="1" cap="none" dirty="0">
                <a:solidFill>
                  <a:srgbClr val="ECECEC"/>
                </a:solidFill>
              </a:rPr>
              <a:t>DYNAMIC RISK ASSESSMENT:</a:t>
            </a:r>
            <a:r>
              <a:rPr lang="en-IN" sz="2700" cap="none" dirty="0">
                <a:solidFill>
                  <a:srgbClr val="ECECEC"/>
                </a:solidFill>
              </a:rPr>
              <a:t> offers nuanced risk probabilities for precise interventions.</a:t>
            </a:r>
            <a:br>
              <a:rPr lang="en-IN" sz="2700" cap="none" dirty="0">
                <a:solidFill>
                  <a:srgbClr val="ECECEC"/>
                </a:solidFill>
              </a:rPr>
            </a:br>
            <a:br>
              <a:rPr lang="en-IN" sz="2700" cap="none" dirty="0">
                <a:solidFill>
                  <a:srgbClr val="ECECEC"/>
                </a:solidFill>
              </a:rPr>
            </a:br>
            <a:r>
              <a:rPr lang="en-IN" sz="2700" b="1" cap="none" dirty="0">
                <a:solidFill>
                  <a:srgbClr val="ECECEC"/>
                </a:solidFill>
              </a:rPr>
              <a:t>INTERPRETABILITY:</a:t>
            </a:r>
            <a:r>
              <a:rPr lang="en-IN" sz="2700" cap="none" dirty="0">
                <a:solidFill>
                  <a:srgbClr val="ECECEC"/>
                </a:solidFill>
              </a:rPr>
              <a:t> transparent insights into contributing factors foster trust among healthcare professionals.</a:t>
            </a:r>
            <a:br>
              <a:rPr lang="en-IN" sz="2700" cap="none" dirty="0">
                <a:solidFill>
                  <a:srgbClr val="ECECEC"/>
                </a:solidFill>
              </a:rPr>
            </a:br>
            <a:br>
              <a:rPr lang="en-IN" sz="2700" cap="none" dirty="0">
                <a:solidFill>
                  <a:srgbClr val="ECECEC"/>
                </a:solidFill>
              </a:rPr>
            </a:br>
            <a:r>
              <a:rPr lang="en-IN" sz="2700" b="1" cap="none" dirty="0">
                <a:solidFill>
                  <a:srgbClr val="ECECEC"/>
                </a:solidFill>
              </a:rPr>
              <a:t>SCALABILITY AND ADAPTABILITY:</a:t>
            </a:r>
            <a:r>
              <a:rPr lang="en-IN" sz="2700" cap="none" dirty="0">
                <a:solidFill>
                  <a:srgbClr val="ECECEC"/>
                </a:solidFill>
              </a:rPr>
              <a:t> adaptable to diverse healthcare settings for widespread applicability</a:t>
            </a:r>
            <a:r>
              <a:rPr lang="en-IN" sz="2800" cap="none" dirty="0">
                <a:solidFill>
                  <a:srgbClr val="ECECEC"/>
                </a:solidFill>
              </a:rPr>
              <a:t>.</a:t>
            </a:r>
            <a:br>
              <a:rPr lang="en-IN" sz="2800" dirty="0">
                <a:solidFill>
                  <a:srgbClr val="ECECEC"/>
                </a:solidFill>
              </a:rPr>
            </a:br>
            <a:br>
              <a:rPr lang="en-IN" sz="2800" dirty="0"/>
            </a:br>
            <a:endParaRPr lang="en-IN" sz="2700" dirty="0"/>
          </a:p>
        </p:txBody>
      </p:sp>
    </p:spTree>
    <p:extLst>
      <p:ext uri="{BB962C8B-B14F-4D97-AF65-F5344CB8AC3E}">
        <p14:creationId xmlns:p14="http://schemas.microsoft.com/office/powerpoint/2010/main" val="239254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24E975A-0670-F543-4DF3-188ABED2CB52}"/>
              </a:ext>
            </a:extLst>
          </p:cNvPr>
          <p:cNvGraphicFramePr>
            <a:graphicFrameLocks noGrp="1"/>
          </p:cNvGraphicFramePr>
          <p:nvPr>
            <p:extLst>
              <p:ext uri="{D42A27DB-BD31-4B8C-83A1-F6EECF244321}">
                <p14:modId xmlns:p14="http://schemas.microsoft.com/office/powerpoint/2010/main" val="3644374313"/>
              </p:ext>
            </p:extLst>
          </p:nvPr>
        </p:nvGraphicFramePr>
        <p:xfrm>
          <a:off x="2724539" y="1166327"/>
          <a:ext cx="8994707" cy="5116580"/>
        </p:xfrm>
        <a:graphic>
          <a:graphicData uri="http://schemas.openxmlformats.org/drawingml/2006/table">
            <a:tbl>
              <a:tblPr bandRow="1">
                <a:tableStyleId>{073A0DAA-6AF3-43AB-8588-CEC1D06C72B9}</a:tableStyleId>
              </a:tblPr>
              <a:tblGrid>
                <a:gridCol w="1186869">
                  <a:extLst>
                    <a:ext uri="{9D8B030D-6E8A-4147-A177-3AD203B41FA5}">
                      <a16:colId xmlns:a16="http://schemas.microsoft.com/office/drawing/2014/main" val="3894077671"/>
                    </a:ext>
                  </a:extLst>
                </a:gridCol>
                <a:gridCol w="2210717">
                  <a:extLst>
                    <a:ext uri="{9D8B030D-6E8A-4147-A177-3AD203B41FA5}">
                      <a16:colId xmlns:a16="http://schemas.microsoft.com/office/drawing/2014/main" val="4155561148"/>
                    </a:ext>
                  </a:extLst>
                </a:gridCol>
                <a:gridCol w="5597121">
                  <a:extLst>
                    <a:ext uri="{9D8B030D-6E8A-4147-A177-3AD203B41FA5}">
                      <a16:colId xmlns:a16="http://schemas.microsoft.com/office/drawing/2014/main" val="2360501128"/>
                    </a:ext>
                  </a:extLst>
                </a:gridCol>
              </a:tblGrid>
              <a:tr h="1023316">
                <a:tc>
                  <a:txBody>
                    <a:bodyPr/>
                    <a:lstStyle/>
                    <a:p>
                      <a:pPr algn="ctr"/>
                      <a:endParaRPr lang="en-US" sz="2000" dirty="0">
                        <a:solidFill>
                          <a:schemeClr val="tx1"/>
                        </a:solidFill>
                      </a:endParaRPr>
                    </a:p>
                    <a:p>
                      <a:pPr algn="ctr"/>
                      <a:r>
                        <a:rPr lang="en-US" sz="2000" dirty="0">
                          <a:solidFill>
                            <a:schemeClr val="tx1"/>
                          </a:solidFill>
                        </a:rPr>
                        <a:t>1</a:t>
                      </a:r>
                      <a:endParaRPr lang="en-IN" sz="2000" dirty="0">
                        <a:solidFill>
                          <a:schemeClr val="tx1"/>
                        </a:solidFill>
                      </a:endParaRPr>
                    </a:p>
                  </a:txBody>
                  <a:tcPr>
                    <a:noFill/>
                  </a:tcPr>
                </a:tc>
                <a:tc>
                  <a:txBody>
                    <a:bodyPr/>
                    <a:lstStyle/>
                    <a:p>
                      <a:pPr algn="ctr"/>
                      <a:endParaRPr lang="en-US" sz="2000" b="0" cap="none" dirty="0">
                        <a:solidFill>
                          <a:schemeClr val="tx1"/>
                        </a:solidFill>
                      </a:endParaRPr>
                    </a:p>
                    <a:p>
                      <a:pPr algn="ctr"/>
                      <a:r>
                        <a:rPr lang="en-US" sz="2000" b="0" cap="none" dirty="0">
                          <a:solidFill>
                            <a:schemeClr val="tx1"/>
                          </a:solidFill>
                        </a:rPr>
                        <a:t>Data Dandling: </a:t>
                      </a:r>
                      <a:endParaRPr lang="en-IN" sz="2000" b="0" dirty="0">
                        <a:solidFill>
                          <a:schemeClr val="tx1"/>
                        </a:solidFill>
                      </a:endParaRPr>
                    </a:p>
                  </a:txBody>
                  <a:tcPr>
                    <a:noFill/>
                  </a:tcPr>
                </a:tc>
                <a:tc>
                  <a:txBody>
                    <a:bodyPr/>
                    <a:lstStyle/>
                    <a:p>
                      <a:pPr algn="ctr"/>
                      <a:r>
                        <a:rPr lang="en-US" sz="2000" b="0" cap="none" dirty="0">
                          <a:solidFill>
                            <a:schemeClr val="tx1"/>
                          </a:solidFill>
                        </a:rPr>
                        <a:t>Dataset is Loaded and Preprocessed to handle missing values and Encode Categorical variable</a:t>
                      </a:r>
                    </a:p>
                  </a:txBody>
                  <a:tcPr>
                    <a:noFill/>
                  </a:tcPr>
                </a:tc>
                <a:extLst>
                  <a:ext uri="{0D108BD9-81ED-4DB2-BD59-A6C34878D82A}">
                    <a16:rowId xmlns:a16="http://schemas.microsoft.com/office/drawing/2014/main" val="1006834788"/>
                  </a:ext>
                </a:extLst>
              </a:tr>
              <a:tr h="1023316">
                <a:tc>
                  <a:txBody>
                    <a:bodyPr/>
                    <a:lstStyle/>
                    <a:p>
                      <a:pPr algn="ctr"/>
                      <a:endParaRPr lang="en-US" sz="2000" dirty="0">
                        <a:solidFill>
                          <a:schemeClr val="tx1"/>
                        </a:solidFill>
                      </a:endParaRPr>
                    </a:p>
                    <a:p>
                      <a:pPr algn="ctr"/>
                      <a:r>
                        <a:rPr lang="en-US" sz="2000" dirty="0">
                          <a:solidFill>
                            <a:schemeClr val="tx1"/>
                          </a:solidFill>
                        </a:rPr>
                        <a:t>2.</a:t>
                      </a:r>
                      <a:endParaRPr lang="en-IN" sz="2000" dirty="0">
                        <a:solidFill>
                          <a:schemeClr val="tx1"/>
                        </a:solidFill>
                      </a:endParaRPr>
                    </a:p>
                  </a:txBody>
                  <a:tcPr>
                    <a:noFill/>
                  </a:tcPr>
                </a:tc>
                <a:tc>
                  <a:txBody>
                    <a:bodyPr/>
                    <a:lstStyle/>
                    <a:p>
                      <a:pPr algn="ctr"/>
                      <a:endParaRPr lang="en-US" sz="2000" cap="none" dirty="0">
                        <a:solidFill>
                          <a:schemeClr val="tx1"/>
                        </a:solidFill>
                      </a:endParaRPr>
                    </a:p>
                    <a:p>
                      <a:pPr algn="ctr"/>
                      <a:r>
                        <a:rPr lang="en-US" sz="2000" cap="none" dirty="0">
                          <a:solidFill>
                            <a:schemeClr val="tx1"/>
                          </a:solidFill>
                        </a:rPr>
                        <a:t>Visualization: </a:t>
                      </a:r>
                      <a:endParaRPr lang="en-IN" sz="2000" dirty="0">
                        <a:solidFill>
                          <a:schemeClr val="tx1"/>
                        </a:solidFill>
                      </a:endParaRPr>
                    </a:p>
                  </a:txBody>
                  <a:tcPr>
                    <a:noFill/>
                  </a:tcPr>
                </a:tc>
                <a:tc>
                  <a:txBody>
                    <a:bodyPr/>
                    <a:lstStyle/>
                    <a:p>
                      <a:pPr algn="ctr"/>
                      <a:r>
                        <a:rPr lang="en-US" sz="2000" cap="none" dirty="0">
                          <a:solidFill>
                            <a:schemeClr val="tx1"/>
                          </a:solidFill>
                        </a:rPr>
                        <a:t>Visualizations are created to understand Feature Distributions and Correlations within the Dataset.</a:t>
                      </a:r>
                      <a:endParaRPr lang="en-IN" sz="2000" dirty="0">
                        <a:solidFill>
                          <a:schemeClr val="tx1"/>
                        </a:solidFill>
                      </a:endParaRPr>
                    </a:p>
                  </a:txBody>
                  <a:tcPr>
                    <a:noFill/>
                  </a:tcPr>
                </a:tc>
                <a:extLst>
                  <a:ext uri="{0D108BD9-81ED-4DB2-BD59-A6C34878D82A}">
                    <a16:rowId xmlns:a16="http://schemas.microsoft.com/office/drawing/2014/main" val="742218647"/>
                  </a:ext>
                </a:extLst>
              </a:tr>
              <a:tr h="1023316">
                <a:tc>
                  <a:txBody>
                    <a:bodyPr/>
                    <a:lstStyle/>
                    <a:p>
                      <a:pPr algn="ctr"/>
                      <a:endParaRPr lang="en-US" sz="2000" dirty="0">
                        <a:solidFill>
                          <a:schemeClr val="tx1"/>
                        </a:solidFill>
                      </a:endParaRPr>
                    </a:p>
                    <a:p>
                      <a:pPr algn="ctr"/>
                      <a:r>
                        <a:rPr lang="en-US" sz="2000" dirty="0">
                          <a:solidFill>
                            <a:schemeClr val="tx1"/>
                          </a:solidFill>
                        </a:rPr>
                        <a:t>3.</a:t>
                      </a:r>
                      <a:endParaRPr lang="en-IN" sz="2000" dirty="0">
                        <a:solidFill>
                          <a:schemeClr val="tx1"/>
                        </a:solidFill>
                      </a:endParaRPr>
                    </a:p>
                  </a:txBody>
                  <a:tcPr>
                    <a:noFill/>
                  </a:tcPr>
                </a:tc>
                <a:tc>
                  <a:txBody>
                    <a:bodyPr/>
                    <a:lstStyle/>
                    <a:p>
                      <a:pPr algn="ctr"/>
                      <a:endParaRPr lang="en-US" sz="2000" cap="none" dirty="0">
                        <a:solidFill>
                          <a:schemeClr val="tx1"/>
                        </a:solidFill>
                      </a:endParaRPr>
                    </a:p>
                    <a:p>
                      <a:pPr algn="ctr"/>
                      <a:r>
                        <a:rPr lang="en-US" sz="2000" cap="none" dirty="0">
                          <a:solidFill>
                            <a:schemeClr val="tx1"/>
                          </a:solidFill>
                        </a:rPr>
                        <a:t>Train-Test Split</a:t>
                      </a:r>
                      <a:endParaRPr lang="en-IN" sz="2000" dirty="0">
                        <a:solidFill>
                          <a:schemeClr val="tx1"/>
                        </a:solidFill>
                      </a:endParaRPr>
                    </a:p>
                  </a:txBody>
                  <a:tcPr>
                    <a:noFill/>
                  </a:tcPr>
                </a:tc>
                <a:tc>
                  <a:txBody>
                    <a:bodyPr/>
                    <a:lstStyle/>
                    <a:p>
                      <a:pPr algn="ctr"/>
                      <a:r>
                        <a:rPr lang="en-US" sz="2000" cap="none" dirty="0">
                          <a:solidFill>
                            <a:schemeClr val="tx1"/>
                          </a:solidFill>
                        </a:rPr>
                        <a:t>Dataset is divided into Training and Testing sets for Model Training and Evaluation</a:t>
                      </a:r>
                      <a:endParaRPr lang="en-IN" sz="2000" dirty="0">
                        <a:solidFill>
                          <a:schemeClr val="tx1"/>
                        </a:solidFill>
                      </a:endParaRPr>
                    </a:p>
                  </a:txBody>
                  <a:tcPr>
                    <a:noFill/>
                  </a:tcPr>
                </a:tc>
                <a:extLst>
                  <a:ext uri="{0D108BD9-81ED-4DB2-BD59-A6C34878D82A}">
                    <a16:rowId xmlns:a16="http://schemas.microsoft.com/office/drawing/2014/main" val="1426404921"/>
                  </a:ext>
                </a:extLst>
              </a:tr>
              <a:tr h="1023316">
                <a:tc>
                  <a:txBody>
                    <a:bodyPr/>
                    <a:lstStyle/>
                    <a:p>
                      <a:pPr algn="ctr"/>
                      <a:endParaRPr lang="en-US" sz="2000" dirty="0">
                        <a:solidFill>
                          <a:schemeClr val="tx1"/>
                        </a:solidFill>
                      </a:endParaRPr>
                    </a:p>
                    <a:p>
                      <a:pPr algn="ctr"/>
                      <a:r>
                        <a:rPr lang="en-US" sz="2000" dirty="0">
                          <a:solidFill>
                            <a:schemeClr val="tx1"/>
                          </a:solidFill>
                        </a:rPr>
                        <a:t>4.</a:t>
                      </a:r>
                      <a:endParaRPr lang="en-IN" sz="2000" dirty="0">
                        <a:solidFill>
                          <a:schemeClr val="tx1"/>
                        </a:solidFill>
                      </a:endParaRPr>
                    </a:p>
                  </a:txBody>
                  <a:tcPr>
                    <a:noFill/>
                  </a:tcPr>
                </a:tc>
                <a:tc>
                  <a:txBody>
                    <a:bodyPr/>
                    <a:lstStyle/>
                    <a:p>
                      <a:pPr algn="ctr"/>
                      <a:r>
                        <a:rPr lang="en-US" sz="2000" cap="none" dirty="0">
                          <a:solidFill>
                            <a:schemeClr val="tx1"/>
                          </a:solidFill>
                        </a:rPr>
                        <a:t>LSTM Model Construction</a:t>
                      </a:r>
                      <a:endParaRPr lang="en-IN" sz="2000" dirty="0">
                        <a:solidFill>
                          <a:schemeClr val="tx1"/>
                        </a:solidFill>
                      </a:endParaRPr>
                    </a:p>
                  </a:txBody>
                  <a:tcPr>
                    <a:noFill/>
                  </a:tcPr>
                </a:tc>
                <a:tc>
                  <a:txBody>
                    <a:bodyPr/>
                    <a:lstStyle/>
                    <a:p>
                      <a:pPr algn="ctr"/>
                      <a:r>
                        <a:rPr lang="en-US" sz="2000" cap="none" dirty="0">
                          <a:solidFill>
                            <a:schemeClr val="tx1"/>
                          </a:solidFill>
                        </a:rPr>
                        <a:t>LSTM Neural Network Model is built to Predict Heart Disease likelihood.</a:t>
                      </a:r>
                      <a:endParaRPr lang="en-IN" sz="2000" dirty="0">
                        <a:solidFill>
                          <a:schemeClr val="tx1"/>
                        </a:solidFill>
                      </a:endParaRPr>
                    </a:p>
                  </a:txBody>
                  <a:tcPr>
                    <a:noFill/>
                  </a:tcPr>
                </a:tc>
                <a:extLst>
                  <a:ext uri="{0D108BD9-81ED-4DB2-BD59-A6C34878D82A}">
                    <a16:rowId xmlns:a16="http://schemas.microsoft.com/office/drawing/2014/main" val="2114929407"/>
                  </a:ext>
                </a:extLst>
              </a:tr>
              <a:tr h="1023316">
                <a:tc>
                  <a:txBody>
                    <a:bodyPr/>
                    <a:lstStyle/>
                    <a:p>
                      <a:pPr algn="ctr"/>
                      <a:endParaRPr lang="en-US" sz="2000" dirty="0">
                        <a:solidFill>
                          <a:schemeClr val="tx1"/>
                        </a:solidFill>
                      </a:endParaRPr>
                    </a:p>
                    <a:p>
                      <a:pPr algn="ctr"/>
                      <a:r>
                        <a:rPr lang="en-US" sz="2000" dirty="0">
                          <a:solidFill>
                            <a:schemeClr val="tx1"/>
                          </a:solidFill>
                        </a:rPr>
                        <a:t>5.</a:t>
                      </a:r>
                      <a:endParaRPr lang="en-IN" sz="2000" dirty="0">
                        <a:solidFill>
                          <a:schemeClr val="tx1"/>
                        </a:solidFill>
                      </a:endParaRPr>
                    </a:p>
                  </a:txBody>
                  <a:tcPr>
                    <a:noFill/>
                  </a:tcPr>
                </a:tc>
                <a:tc>
                  <a:txBody>
                    <a:bodyPr/>
                    <a:lstStyle/>
                    <a:p>
                      <a:pPr algn="ctr"/>
                      <a:endParaRPr lang="en-US" sz="2000" cap="none" dirty="0">
                        <a:solidFill>
                          <a:schemeClr val="tx1"/>
                        </a:solidFill>
                      </a:endParaRPr>
                    </a:p>
                    <a:p>
                      <a:pPr algn="ctr"/>
                      <a:r>
                        <a:rPr lang="en-US" sz="2000" cap="none" dirty="0">
                          <a:solidFill>
                            <a:schemeClr val="tx1"/>
                          </a:solidFill>
                        </a:rPr>
                        <a:t>Evaluation: </a:t>
                      </a:r>
                      <a:endParaRPr lang="en-IN" sz="2000" dirty="0">
                        <a:solidFill>
                          <a:schemeClr val="tx1"/>
                        </a:solidFill>
                      </a:endParaRPr>
                    </a:p>
                  </a:txBody>
                  <a:tcPr>
                    <a:noFill/>
                  </a:tcPr>
                </a:tc>
                <a:tc>
                  <a:txBody>
                    <a:bodyPr/>
                    <a:lstStyle/>
                    <a:p>
                      <a:pPr algn="ctr"/>
                      <a:r>
                        <a:rPr lang="en-US" sz="2000" cap="none" dirty="0">
                          <a:solidFill>
                            <a:schemeClr val="tx1"/>
                          </a:solidFill>
                        </a:rPr>
                        <a:t>Confusion Matrix and Classification report provide insights into the Model’s Performance Metrics such as Precision, Recall, F1-score, and Accuracy.</a:t>
                      </a:r>
                      <a:endParaRPr lang="en-IN" sz="2000" dirty="0">
                        <a:solidFill>
                          <a:schemeClr val="tx1"/>
                        </a:solidFill>
                      </a:endParaRPr>
                    </a:p>
                  </a:txBody>
                  <a:tcPr>
                    <a:noFill/>
                  </a:tcPr>
                </a:tc>
                <a:extLst>
                  <a:ext uri="{0D108BD9-81ED-4DB2-BD59-A6C34878D82A}">
                    <a16:rowId xmlns:a16="http://schemas.microsoft.com/office/drawing/2014/main" val="2549756695"/>
                  </a:ext>
                </a:extLst>
              </a:tr>
            </a:tbl>
          </a:graphicData>
        </a:graphic>
      </p:graphicFrame>
      <p:sp>
        <p:nvSpPr>
          <p:cNvPr id="6" name="TextBox 5">
            <a:extLst>
              <a:ext uri="{FF2B5EF4-FFF2-40B4-BE49-F238E27FC236}">
                <a16:creationId xmlns:a16="http://schemas.microsoft.com/office/drawing/2014/main" id="{06CBCFF6-C638-A717-0288-6E424B782B68}"/>
              </a:ext>
            </a:extLst>
          </p:cNvPr>
          <p:cNvSpPr txBox="1"/>
          <p:nvPr/>
        </p:nvSpPr>
        <p:spPr>
          <a:xfrm>
            <a:off x="2602619" y="251927"/>
            <a:ext cx="4926563" cy="646331"/>
          </a:xfrm>
          <a:prstGeom prst="rect">
            <a:avLst/>
          </a:prstGeom>
          <a:noFill/>
        </p:spPr>
        <p:txBody>
          <a:bodyPr wrap="square" rtlCol="0">
            <a:spAutoFit/>
          </a:bodyPr>
          <a:lstStyle/>
          <a:p>
            <a:r>
              <a:rPr lang="en-US" sz="3600" b="1" cap="none" dirty="0"/>
              <a:t>MODELING :</a:t>
            </a:r>
            <a:endParaRPr lang="en-IN" b="1" dirty="0"/>
          </a:p>
        </p:txBody>
      </p:sp>
    </p:spTree>
    <p:extLst>
      <p:ext uri="{BB962C8B-B14F-4D97-AF65-F5344CB8AC3E}">
        <p14:creationId xmlns:p14="http://schemas.microsoft.com/office/powerpoint/2010/main" val="25291324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115</TotalTime>
  <Words>696</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Söhne</vt:lpstr>
      <vt:lpstr>Tw Cen MT</vt:lpstr>
      <vt:lpstr>Circuit</vt:lpstr>
      <vt:lpstr>JAYA BHARATHI. P</vt:lpstr>
      <vt:lpstr>Heart Disease Prediction Using LSTM Model</vt:lpstr>
      <vt:lpstr>AGENDA   1. Problem Statement 2. Project Overview 3. Who Are The End Users 4. Solutions And Its Value Propositions 5. The Wow In Our Solutions 6. Modeling 7. Result</vt:lpstr>
      <vt:lpstr>Problem Statement :  Heart disease is a Prevalent and Potentially Fatal condition Worldwide. Early Detection and timely intervention are Crucial in Managing Heart-Related issues effectively. This Project Aims to Develop a Predictive Model using Long Short-Term Memory (LSTM) Networks to Predict the likelihood of Heart Disease based on various Medical Attributes. The Goal is to Assist Healthcare Professionals in Identifying individuals at risk of Heart Disease, Enabling Proactive Measures for Prevention and Treatment. </vt:lpstr>
      <vt:lpstr>Project Overview:   The project involves the implementation of a machine learning model, specifically an LSTM neural network, for heart disease prediction.  The dataset comprises various medical attributes such as age, gender, BMI, Physical health etc., collected from patients.  These attributes serve as input features to the LSTM model, which learns patterns and dependencies from sequential data to predict the likelihood of heart disease occurrence. </vt:lpstr>
      <vt:lpstr>Who are the End Users:  Healthcare Professionals: cardiologists, general physicians, and other healthcare professionals can utilize the predictive model to assess the risk of heart disease in their patients. this assists in early intervention and personalized healthcare management.  PATIENTS: individuals concerned about their heart health can benefit from the predictive model by understanding their risk factors.  HEALTHCARE INSTITUTIONS: hospitals, clinics, and healthcare institutions can integrate the predictive model into their systems to streamline patient care and improve clinical decision-making processes. identifying high-risk patients early can lead to better resource allocation and cost-effective healthcare delivery. </vt:lpstr>
      <vt:lpstr>   Solution and its Value Proposition:  Our solution utilizes advanced LSTM neural networks to accurately predict heart disease likelihood, offering the following key benefits:  Accurate Predictions: leveraging comprehensive medical datasets, our model ensures reliable risk assessment for proactive healthcare management. Early Detection: by analyzing sequential data, our model detects subtle health changes, enabling timely interventions to prevent complications. Personalized Recommendations: tailored risk assessments empower targeted interventions and lifestyle suggestions for better health outcomes. User-friendly Interface: simplified input processes and accessible predictive results facilitate informed clinical decision-making.</vt:lpstr>
      <vt:lpstr>The Wow in Our Solution :  DYNAMIC RISK ASSESSMENT: offers nuanced risk probabilities for precise interventions.  INTERPRETABILITY: transparent insights into contributing factors foster trust among healthcare professionals.  SCALABILITY AND ADAPTABILITY: adaptable to diverse healthcare settings for widespread applicability.  </vt:lpstr>
      <vt:lpstr>PowerPoint Presentation</vt:lpstr>
      <vt:lpstr>RESULT:  1.  Upon Evaluation, our LSTM Model demonstrates impressive performance in predicting heart disease risk, achieving an Accuracy of over 90% on the Validation dataset.  2.  Furthermore, The Model’s Precision and Recall scores indicate its ability to effectively identify individuals at risk of Heart Disease while minimizing False Positives and False Negatives.  3.  These Results Underscore the potential of our solution to assist Healthcare Professionals in early Detection and Proactive Management of Heart-Related Conditions, Ultimately improving Patient Outcomes and Reducing Healthcare burdens.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JAYA BHARATHI. P</dc:title>
  <dc:creator>Jaya Bharathi</dc:creator>
  <cp:lastModifiedBy>Jaya Bharathi</cp:lastModifiedBy>
  <cp:revision>1</cp:revision>
  <dcterms:created xsi:type="dcterms:W3CDTF">2024-03-30T14:04:00Z</dcterms:created>
  <dcterms:modified xsi:type="dcterms:W3CDTF">2024-03-30T15:59:21Z</dcterms:modified>
</cp:coreProperties>
</file>