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4" r:id="rId2"/>
    <p:sldId id="256" r:id="rId3"/>
    <p:sldId id="273" r:id="rId4"/>
    <p:sldId id="259" r:id="rId5"/>
    <p:sldId id="268" r:id="rId6"/>
    <p:sldId id="264" r:id="rId7"/>
    <p:sldId id="277" r:id="rId8"/>
    <p:sldId id="282" r:id="rId9"/>
    <p:sldId id="283" r:id="rId10"/>
    <p:sldId id="290" r:id="rId11"/>
    <p:sldId id="291" r:id="rId12"/>
    <p:sldId id="292" r:id="rId13"/>
    <p:sldId id="304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CB310D-53A1-FDDC-E64A-7FCA4399B4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A41CD-ADFC-6206-7845-9809F2B342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7C9A95-F657-4941-A328-C87C126282D9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0466958-FF5F-D00E-571F-CD88553B19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752932-591E-5301-D0CE-10D785A28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k-SK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108C-BB6A-5603-BB6E-E3C266559D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8D2C9-538E-7989-5D06-0AE99D4B7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DB7736-F5F1-4C67-B735-8C17ECCF0A7C}" type="slidenum">
              <a:rPr lang="sk-SK" altLang="en-US"/>
              <a:pPr/>
              <a:t>‹#›</a:t>
            </a:fld>
            <a:endParaRPr lang="sk-S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03CECD-2259-3F54-E284-9E0E092C8DC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EBC8AC65-C1D0-8E79-2386-6A48F0A87200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3B0F2-7EAF-655B-15DE-48B4B785E1AC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D00FD-C0C8-8E2C-A4FE-FF60FDB33EF3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2A396-7CFC-4D74-8EE6-7C812E645352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C168FF3B-61B5-C472-90EA-229904DC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5AB54-67BF-4AB1-82B0-F7F8920CC014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D5FAD826-901E-B319-D5AD-E308EEF5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59B88990-1B0F-9B5D-0DD6-0A27BCB3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A40A7-B13E-4724-A803-C8FF75B96DDF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309633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5D94945-3B8C-74EE-4C98-94D5916B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CFD0-1BE9-48A8-9885-5EA83092A2E6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D714C43-8829-1D3C-5AC7-8AADCEFB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7740750-6353-2BE2-7448-B6524442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719D6-198A-4AC6-8C2F-687F65A1F4E1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40577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5836573-E22A-584F-9994-905A7346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29858-8615-43B0-935F-3D3126E045D1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539FCBD-4625-E127-6E9B-D347EB5D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7F41C9BC-2B5A-0ED7-DA46-688DD29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FB694-69FF-4609-9111-F8E2AD395D1D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2742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C5AF3E8-0764-96C5-7890-7ECDE33F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F4D65-B855-4628-8E7D-F6ED18CF3860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16772EF-08C8-CC95-21D1-09142E43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BABDBEE-1582-3BD1-E967-98ADABD5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70307-8FF7-4DD8-963A-A0C17A2C8AC3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28123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150C0-7C50-4C9D-3063-15EBFD1A583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4F5C1F30-65A1-184A-8EC7-146824DC51FB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C9B8A-F141-E595-BB33-8357A4EAE2F9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BA871-F08A-E77D-3E51-C523765FFF4D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20935-ADC9-E8DF-78AD-187D5D5E8FBA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653A63-5CD4-7F4A-0B8E-E30B59BA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8A3E1-B976-4A3C-8A11-A2303E93FA8B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276B83-0E6E-3F39-77A5-B11D5431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3EBE5-9926-1A82-A74D-0C3955C1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7795988E-C334-4E7F-9BCA-A334C8C3FAC3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384094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6A5F616-E053-65AB-B82C-37F5B6BE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1B40-8258-4A22-BFB2-4016C0FBEF5A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7881FB9-77A6-FB2A-D277-9DBD7A32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10B6A4EE-9387-DB3E-EA13-58FA343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492B0-13E1-4ADD-B684-CD2B9423BA30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99289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C9843763-9ED8-DB08-0D86-1C8ED697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DF035-908F-4522-A36E-911BEBC71615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C2C3AA5-F527-EC3E-1105-99024961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46EEB828-B013-12D2-4574-71D00C64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C9EE5-AADF-43B6-8AF9-841AB0814D6C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22546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3655AC0F-8CF1-A378-4334-2E42BFEF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BCCEA-C8CC-41E3-BB53-B77EB9E61B06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6FA59E7-4CCF-1D6D-F576-82D89DB3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E37640B-FD43-A649-C1D4-8A587074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F9C69-7D01-4088-ABF4-6AC1B34674B7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0054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953AC44-A0C8-39DE-568F-680C3C52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82C9-1B98-406B-895E-59F35773B5D1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91BE4-D912-61C7-167A-A04F7C05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A07F0EE6-B4E3-F9B5-20C4-78C25AA1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5D5ED-3086-4797-8BB8-EAD9EEB262BD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56706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90D3F8-6266-5A70-2438-7C6A4A230D1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1768BBA8-E7B8-A36B-5C1A-41A8BD7AB140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8136151B-3D08-5192-CAAE-CFA65121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04E7D-AEC7-4EF1-B1AC-F5DDEB3C428F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8C57DB7-EBB4-E8F7-9494-D760E7F8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F184E66-1C33-7879-CEEE-02D78200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B1472-0FE4-45BA-959F-9C0B9593A135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62674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BD40F-CC6E-FF1A-2778-6FF6EFD050AA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313BE-D21A-6FEE-FF9A-F0D6B7F5B899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C6BE8-2680-5B07-7427-58EB1777CFA8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3F6EE4F-4E4F-9B4A-8AEC-E9579DC1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C26B8-2166-49E6-9185-2011A4C4ACF5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D16D01A-B3A5-66BB-97B4-54690A27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E5B200E-A987-9F59-04E7-37AC7EED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15C24C27-41DD-4ED5-8EB9-D454189BCAC1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7428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14D10E-D81A-4D57-664B-499288F70D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E1C2BD2A-DC94-6486-8874-20F8D30688B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Title Placeholder 21">
            <a:extLst>
              <a:ext uri="{FF2B5EF4-FFF2-40B4-BE49-F238E27FC236}">
                <a16:creationId xmlns:a16="http://schemas.microsoft.com/office/drawing/2014/main" id="{1B353240-223D-A563-5AD3-9C8115470A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12">
            <a:extLst>
              <a:ext uri="{FF2B5EF4-FFF2-40B4-BE49-F238E27FC236}">
                <a16:creationId xmlns:a16="http://schemas.microsoft.com/office/drawing/2014/main" id="{88754F33-A631-A8EE-577F-0F054F8CD1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3556EC2-6AFE-B950-294D-CD2CE66E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C09148-82B9-4780-8AC5-E26232ABF6BD}" type="datetimeFigureOut">
              <a:rPr lang="sk-SK"/>
              <a:pPr>
                <a:defRPr/>
              </a:pPr>
              <a:t>14.5.2022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2C601-C320-F362-E36A-3A3E41A13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6300AFF-7179-85EA-C85B-D4F8F7EC0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936F7D7-F115-4165-8DAC-C7F002F110BE}" type="slidenum">
              <a:rPr lang="sk-SK" altLang="en-US"/>
              <a:pPr/>
              <a:t>‹#›</a:t>
            </a:fld>
            <a:endParaRPr lang="sk-S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6" r:id="rId2"/>
    <p:sldLayoutId id="2147483714" r:id="rId3"/>
    <p:sldLayoutId id="2147483707" r:id="rId4"/>
    <p:sldLayoutId id="2147483708" r:id="rId5"/>
    <p:sldLayoutId id="2147483709" r:id="rId6"/>
    <p:sldLayoutId id="2147483710" r:id="rId7"/>
    <p:sldLayoutId id="2147483715" r:id="rId8"/>
    <p:sldLayoutId id="2147483716" r:id="rId9"/>
    <p:sldLayoutId id="2147483711" r:id="rId10"/>
    <p:sldLayoutId id="21474837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C5B5C13-106F-CF17-0268-BCD0B474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3495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/>
            </a:r>
            <a:br>
              <a:rPr lang="en-US" altLang="en-US" dirty="0" smtClean="0">
                <a:solidFill>
                  <a:srgbClr val="002060"/>
                </a:solidFill>
              </a:rPr>
            </a:br>
            <a:r>
              <a:rPr lang="en-US" altLang="en-US" dirty="0" smtClean="0">
                <a:solidFill>
                  <a:srgbClr val="002060"/>
                </a:solidFill>
              </a:rPr>
              <a:t>N.JAYACHITRA BE CSE</a:t>
            </a:r>
            <a:r>
              <a:rPr lang="en-US" altLang="en-US" dirty="0" smtClean="0">
                <a:solidFill>
                  <a:srgbClr val="002060"/>
                </a:solidFill>
              </a:rPr>
              <a:t/>
            </a:r>
            <a:br>
              <a:rPr lang="en-US" altLang="en-US" dirty="0" smtClean="0">
                <a:solidFill>
                  <a:srgbClr val="002060"/>
                </a:solidFill>
              </a:rPr>
            </a:br>
            <a:r>
              <a:rPr lang="en-US" altLang="en-US" dirty="0" smtClean="0">
                <a:solidFill>
                  <a:srgbClr val="002060"/>
                </a:solidFill>
              </a:rPr>
              <a:t>DATA ANALYTICS</a:t>
            </a:r>
            <a:br>
              <a:rPr lang="en-US" altLang="en-US" dirty="0" smtClean="0">
                <a:solidFill>
                  <a:srgbClr val="002060"/>
                </a:solidFill>
              </a:rPr>
            </a:br>
            <a:r>
              <a:rPr lang="en-US" altLang="en-US" dirty="0" smtClean="0">
                <a:solidFill>
                  <a:srgbClr val="002060"/>
                </a:solidFill>
              </a:rPr>
              <a:t>PROJECT PRESENTION 1</a:t>
            </a:r>
            <a:endParaRPr lang="sk-SK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E15DC16-2837-B918-19F8-3EE8498D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Pie Chart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03754E0D-50A6-1399-F51C-9F66436132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The pie chart is an effective way of displaying the percentage breakdown of data by category. </a:t>
            </a:r>
          </a:p>
          <a:p>
            <a:pPr eaLnBrk="1" hangingPunct="1"/>
            <a:r>
              <a:rPr lang="sk-SK" altLang="en-US"/>
              <a:t>Useful if the relative sizes of the data components are to be emphasized</a:t>
            </a:r>
          </a:p>
          <a:p>
            <a:pPr eaLnBrk="1" hangingPunct="1"/>
            <a:r>
              <a:rPr lang="sk-SK" altLang="en-US"/>
              <a:t>Pie charts also provide an effective way of presenting ratio- or interval-scaled data after they have been organized into categories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789BC47-8F8B-7DA8-776B-B52172C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Pie Chart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491CA36-A3FB-5EB3-A48F-CBE4E2037C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300F7B7E-3701-A09D-C15C-8CA4F321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71945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169563A-4E72-8DD1-3B03-35A4FF0C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Bar chart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DCC7695B-02D3-05DA-D1D3-61CD10A689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Another common method for graphically presenting nominal and ordinal scaled data</a:t>
            </a:r>
          </a:p>
          <a:p>
            <a:pPr eaLnBrk="1" hangingPunct="1"/>
            <a:r>
              <a:rPr lang="sk-SK" altLang="en-US"/>
              <a:t>One bar is used to represent the frequency for each category</a:t>
            </a:r>
          </a:p>
          <a:p>
            <a:pPr eaLnBrk="1" hangingPunct="1"/>
            <a:r>
              <a:rPr lang="sk-SK" altLang="en-US"/>
              <a:t>The bars are usually positioned vertically with their bases located on the horizontal axis of the graph</a:t>
            </a:r>
          </a:p>
          <a:p>
            <a:pPr eaLnBrk="1" hangingPunct="1"/>
            <a:r>
              <a:rPr lang="sk-SK" altLang="en-US"/>
              <a:t>The bars are separated, and this is why such a graph is frequently used for nominal and ordinal data – the separation emphasize the plotting of frequencies for distinct categories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6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>
            <a:extLst>
              <a:ext uri="{FF2B5EF4-FFF2-40B4-BE49-F238E27FC236}">
                <a16:creationId xmlns:a16="http://schemas.microsoft.com/office/drawing/2014/main" id="{2702F7C3-7D88-7AFB-DBBB-B6E88351E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RAIN FALL WEATHER REPORT IN TAMILNADU</a:t>
            </a:r>
            <a:endParaRPr lang="sk-SK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5F07DF7-6D48-5B16-8807-B6F58D4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Statistical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0A62-1ECD-5F83-ABBB-F3635A29D6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sk-SK" dirty="0"/>
              <a:t>The collection of data that are relevant to the problem being studied is commonly the most difficult, expensive, and time-consuming part of the entire research project.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sk-SK" dirty="0"/>
              <a:t>Statistical data are usually obtained by counting or measuring items.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sk-SK" b="1" dirty="0"/>
              <a:t>Primary data </a:t>
            </a:r>
            <a:r>
              <a:rPr lang="sk-SK" dirty="0"/>
              <a:t>are collected specifically  for the analysis desired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sk-SK" b="1" dirty="0"/>
              <a:t>Secondary data </a:t>
            </a:r>
            <a:r>
              <a:rPr lang="sk-SK" dirty="0"/>
              <a:t>have already been compiled and are available for statistical analysis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sk-SK" dirty="0"/>
              <a:t>A </a:t>
            </a:r>
            <a:r>
              <a:rPr lang="sk-SK" b="1" dirty="0"/>
              <a:t>variable</a:t>
            </a:r>
            <a:r>
              <a:rPr lang="sk-SK" dirty="0"/>
              <a:t> is an item of interest that can take on many different numerical values.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sk-SK" dirty="0"/>
              <a:t>A </a:t>
            </a:r>
            <a:r>
              <a:rPr lang="sk-SK" b="1" dirty="0"/>
              <a:t>constant</a:t>
            </a:r>
            <a:r>
              <a:rPr lang="sk-SK" dirty="0"/>
              <a:t> has a fixed numerical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8809672-A335-AB90-C5CE-BF86C76D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Types of statistics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882DCB8-29E5-8E04-A36C-2045A74061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k-SK" altLang="en-US" b="1"/>
              <a:t>Descriptive statistics </a:t>
            </a:r>
            <a:r>
              <a:rPr lang="sk-SK" altLang="en-US"/>
              <a:t>– Methods of organizing, summarizing, and presenting data in an informative way</a:t>
            </a:r>
          </a:p>
          <a:p>
            <a:pPr eaLnBrk="1" hangingPunct="1"/>
            <a:r>
              <a:rPr lang="sk-SK" altLang="en-US" b="1"/>
              <a:t>Inferential statistics </a:t>
            </a:r>
            <a:r>
              <a:rPr lang="sk-SK" altLang="en-US"/>
              <a:t>– The methods used to determine something about a population on the basis of a sample</a:t>
            </a:r>
          </a:p>
          <a:p>
            <a:pPr lvl="1" eaLnBrk="1" hangingPunct="1"/>
            <a:r>
              <a:rPr lang="sk-SK" altLang="en-US"/>
              <a:t>Population –The entire set of individuals or objects of interest or the measurements obtained from all individuals or objects of interest</a:t>
            </a:r>
          </a:p>
          <a:p>
            <a:pPr lvl="1" eaLnBrk="1" hangingPunct="1"/>
            <a:r>
              <a:rPr lang="sk-SK" altLang="en-US"/>
              <a:t>Sample – A portion, or part, of the population of interest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BCE8DA5A-E0DD-6CF9-EE26-BE63B9055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923088" cy="858838"/>
          </a:xfrm>
        </p:spPr>
        <p:txBody>
          <a:bodyPr/>
          <a:lstStyle/>
          <a:p>
            <a:pPr eaLnBrk="1" hangingPunct="1"/>
            <a:r>
              <a:rPr lang="en-US" altLang="en-US"/>
              <a:t>Descriptive Statistics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A9A61A0-91DE-CD01-D687-2FF4BF1CD4B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8077200" cy="45323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3200"/>
              <a:t>Collect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/>
              <a:t>e.g., Survey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3200"/>
              <a:t>Present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/>
              <a:t>e.g., Tables and graphs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3200"/>
              <a:t>Summarize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/>
              <a:t>e.g., Sample mean =</a:t>
            </a:r>
            <a:r>
              <a:rPr lang="en-US" altLang="en-US" sz="2800"/>
              <a:t> 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9E07886E-A0C2-64B2-3F0E-221F35421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105400"/>
          <a:ext cx="887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418918" imgH="431613" progId="">
                  <p:embed/>
                </p:oleObj>
              </mc:Choice>
              <mc:Fallback>
                <p:oleObj name="Equation" r:id="rId3" imgW="418918" imgH="431613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9E07886E-A0C2-64B2-3F0E-221F35421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5400"/>
                        <a:ext cx="887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70132A45-2AED-5771-6988-D71041EAC3EE}"/>
              </a:ext>
            </a:extLst>
          </p:cNvPr>
          <p:cNvGraphicFramePr>
            <a:graphicFrameLocks/>
          </p:cNvGraphicFramePr>
          <p:nvPr/>
        </p:nvGraphicFramePr>
        <p:xfrm>
          <a:off x="5638800" y="3906838"/>
          <a:ext cx="18034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5" imgW="1800275" imgH="1272553" progId="">
                  <p:embed/>
                </p:oleObj>
              </mc:Choice>
              <mc:Fallback>
                <p:oleObj name="Clip" r:id="rId5" imgW="1800275" imgH="1272553" progId="">
                  <p:embed/>
                  <p:pic>
                    <p:nvPicPr>
                      <p:cNvPr id="102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0132A45-2AED-5771-6988-D71041EAC3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906838"/>
                        <a:ext cx="1803400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7">
            <a:extLst>
              <a:ext uri="{FF2B5EF4-FFF2-40B4-BE49-F238E27FC236}">
                <a16:creationId xmlns:a16="http://schemas.microsoft.com/office/drawing/2014/main" id="{14C5EAF9-BF2E-00DC-8C82-416A79E6F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678238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5134E798-5746-88C2-CC92-ADC54AB17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668838"/>
            <a:ext cx="1600200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2C90BEA7-546C-4C0C-0DB6-A179A4AC5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11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sp>
        <p:nvSpPr>
          <p:cNvPr id="1033" name="Rectangle 10">
            <a:extLst>
              <a:ext uri="{FF2B5EF4-FFF2-40B4-BE49-F238E27FC236}">
                <a16:creationId xmlns:a16="http://schemas.microsoft.com/office/drawing/2014/main" id="{165A1F08-B040-D145-06B1-A6C964C3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878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sp>
        <p:nvSpPr>
          <p:cNvPr id="1034" name="Rectangle 11">
            <a:extLst>
              <a:ext uri="{FF2B5EF4-FFF2-40B4-BE49-F238E27FC236}">
                <a16:creationId xmlns:a16="http://schemas.microsoft.com/office/drawing/2014/main" id="{FFC97418-F527-3E4F-ECB4-1A79A961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83038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sp>
        <p:nvSpPr>
          <p:cNvPr id="1035" name="Rectangle 12">
            <a:extLst>
              <a:ext uri="{FF2B5EF4-FFF2-40B4-BE49-F238E27FC236}">
                <a16:creationId xmlns:a16="http://schemas.microsoft.com/office/drawing/2014/main" id="{3CD312C6-D81D-1BE1-59C8-76217FD1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059238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sp>
        <p:nvSpPr>
          <p:cNvPr id="1036" name="Rectangle 13">
            <a:extLst>
              <a:ext uri="{FF2B5EF4-FFF2-40B4-BE49-F238E27FC236}">
                <a16:creationId xmlns:a16="http://schemas.microsoft.com/office/drawing/2014/main" id="{23D72646-28EB-B0A8-D9E3-7508CF765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11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sp>
        <p:nvSpPr>
          <p:cNvPr id="1037" name="Rectangle 14">
            <a:extLst>
              <a:ext uri="{FF2B5EF4-FFF2-40B4-BE49-F238E27FC236}">
                <a16:creationId xmlns:a16="http://schemas.microsoft.com/office/drawing/2014/main" id="{5D2B094A-5470-6866-F2B5-C8D054F6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402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sp>
        <p:nvSpPr>
          <p:cNvPr id="1038" name="Rectangle 15">
            <a:extLst>
              <a:ext uri="{FF2B5EF4-FFF2-40B4-BE49-F238E27FC236}">
                <a16:creationId xmlns:a16="http://schemas.microsoft.com/office/drawing/2014/main" id="{CFA292D6-969B-7E65-B713-D1C15CCE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402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sp>
        <p:nvSpPr>
          <p:cNvPr id="1039" name="Rectangle 16">
            <a:extLst>
              <a:ext uri="{FF2B5EF4-FFF2-40B4-BE49-F238E27FC236}">
                <a16:creationId xmlns:a16="http://schemas.microsoft.com/office/drawing/2014/main" id="{BBCD0DDD-62C2-E0E1-386D-360D980A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164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pic>
        <p:nvPicPr>
          <p:cNvPr id="1040" name="Picture 17" descr="j0283537">
            <a:extLst>
              <a:ext uri="{FF2B5EF4-FFF2-40B4-BE49-F238E27FC236}">
                <a16:creationId xmlns:a16="http://schemas.microsoft.com/office/drawing/2014/main" id="{DFB588E1-508D-27E6-BA10-68EB3657E05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990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20" descr="check">
            <a:extLst>
              <a:ext uri="{FF2B5EF4-FFF2-40B4-BE49-F238E27FC236}">
                <a16:creationId xmlns:a16="http://schemas.microsoft.com/office/drawing/2014/main" id="{21613493-CD20-58B0-EC51-111E4538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21" descr="check">
            <a:extLst>
              <a:ext uri="{FF2B5EF4-FFF2-40B4-BE49-F238E27FC236}">
                <a16:creationId xmlns:a16="http://schemas.microsoft.com/office/drawing/2014/main" id="{EFCDF778-37A4-A1E0-4C27-4B0B2D5F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22" descr="check">
            <a:extLst>
              <a:ext uri="{FF2B5EF4-FFF2-40B4-BE49-F238E27FC236}">
                <a16:creationId xmlns:a16="http://schemas.microsoft.com/office/drawing/2014/main" id="{C4E9AD72-4142-C934-D77B-99B68870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DBB6E63-A876-DF89-BDA0-F89DFA68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308D11D9-09CA-8C73-3E96-F27F29BF100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773238"/>
            <a:ext cx="6835775" cy="39719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D889D0F-9069-416B-5925-0FD737ED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Charts and graphs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2D8687E-7B95-C369-B30B-443C07D1E7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Frequency distributions are good ways to present the essential aspects of data collections in concise and understable terms</a:t>
            </a:r>
          </a:p>
          <a:p>
            <a:pPr eaLnBrk="1" hangingPunct="1"/>
            <a:r>
              <a:rPr lang="sk-SK" altLang="en-US"/>
              <a:t>Pictures are always more effective in displaying large data collections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F02D2DD-6AF9-6D9C-FDEE-EFD0FD53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Histogram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1B68C68-FBE4-B4EA-ED64-7BA6398BF0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Frequently used to graphically present interval and ratio data</a:t>
            </a:r>
          </a:p>
          <a:p>
            <a:pPr eaLnBrk="1" hangingPunct="1"/>
            <a:r>
              <a:rPr lang="sk-SK" altLang="en-US"/>
              <a:t>Is often used for interval and ratio data</a:t>
            </a:r>
          </a:p>
          <a:p>
            <a:pPr eaLnBrk="1" hangingPunct="1"/>
            <a:r>
              <a:rPr lang="sk-SK" altLang="en-US"/>
              <a:t>The adjacent bars indicate that a numerical range is being summarized by indicating the frequencies in arbitrarily chosen 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0C6AB3A-097D-A19A-E506-DBEE020D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HISTOGRAM EXAMPLE</a:t>
            </a:r>
            <a:endParaRPr lang="en-US" altLang="en-US" dirty="0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8749C367-C6FB-A143-A291-3DE4214096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8E8BFE0C-2DFB-5E5D-E2EF-C874B426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5062"/>
            <a:ext cx="65532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399</TotalTime>
  <Words>396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Wingdings 2</vt:lpstr>
      <vt:lpstr>Equity</vt:lpstr>
      <vt:lpstr>Equation</vt:lpstr>
      <vt:lpstr>Clip</vt:lpstr>
      <vt:lpstr> N.JAYACHITRA BE CSE DATA ANALYTICS PROJECT PRESENTION 1</vt:lpstr>
      <vt:lpstr>RAIN FALL WEATHER REPORT IN TAMILNADU</vt:lpstr>
      <vt:lpstr>Statistical data</vt:lpstr>
      <vt:lpstr>Types of statistics</vt:lpstr>
      <vt:lpstr>Descriptive Statistics</vt:lpstr>
      <vt:lpstr>EXAMPLE</vt:lpstr>
      <vt:lpstr>Charts and graphs</vt:lpstr>
      <vt:lpstr>Histogram</vt:lpstr>
      <vt:lpstr>HISTOGRAM EXAMPLE</vt:lpstr>
      <vt:lpstr>Pie Chart</vt:lpstr>
      <vt:lpstr>Pie Chart</vt:lpstr>
      <vt:lpstr>Bar chart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Jojo</dc:creator>
  <cp:lastModifiedBy>Windows User</cp:lastModifiedBy>
  <cp:revision>21</cp:revision>
  <dcterms:created xsi:type="dcterms:W3CDTF">2013-09-24T07:44:05Z</dcterms:created>
  <dcterms:modified xsi:type="dcterms:W3CDTF">2022-05-14T05:38:29Z</dcterms:modified>
</cp:coreProperties>
</file>