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95" r:id="rId2"/>
    <p:sldId id="360" r:id="rId3"/>
    <p:sldId id="346" r:id="rId4"/>
    <p:sldId id="347" r:id="rId5"/>
    <p:sldId id="348" r:id="rId6"/>
    <p:sldId id="349" r:id="rId7"/>
    <p:sldId id="350" r:id="rId8"/>
    <p:sldId id="351" r:id="rId9"/>
    <p:sldId id="352" r:id="rId10"/>
    <p:sldId id="354" r:id="rId11"/>
    <p:sldId id="355" r:id="rId12"/>
    <p:sldId id="356" r:id="rId13"/>
    <p:sldId id="353" r:id="rId14"/>
    <p:sldId id="357" r:id="rId15"/>
    <p:sldId id="358" r:id="rId16"/>
    <p:sldId id="359" r:id="rId17"/>
    <p:sldId id="345"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25" autoAdjust="0"/>
  </p:normalViewPr>
  <p:slideViewPr>
    <p:cSldViewPr>
      <p:cViewPr varScale="1">
        <p:scale>
          <a:sx n="69" d="100"/>
          <a:sy n="69" d="100"/>
        </p:scale>
        <p:origin x="18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6/7/2021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6/7/2021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6/7/2021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6/7/2021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6/7/2021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6/7/2021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6/7/2021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itchFamily="18" charset="0"/>
                <a:cs typeface="Times New Roman" pitchFamily="18" charset="0"/>
              </a:rPr>
              <a:t>Project </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on</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Calibri"/>
              </a:rPr>
              <a:t> </a:t>
            </a:r>
            <a:r>
              <a:rPr lang="en-US" sz="3200" b="1" dirty="0">
                <a:solidFill>
                  <a:srgbClr val="0000FF"/>
                </a:solidFill>
                <a:latin typeface="Calibri"/>
              </a:rPr>
              <a:t>Web Scrapping &amp; Data Analysis Using Python</a:t>
            </a:r>
            <a:endParaRPr sz="3200" dirty="0">
              <a:solidFill>
                <a:srgbClr val="0000FF"/>
              </a:solidFill>
              <a:latin typeface="Times New Roman" pitchFamily="18" charset="0"/>
              <a:cs typeface="Times New Roman" pitchFamily="18" charset="0"/>
            </a:endParaRPr>
          </a:p>
        </p:txBody>
      </p:sp>
      <p:sp>
        <p:nvSpPr>
          <p:cNvPr id="9" name="CustomShape 2"/>
          <p:cNvSpPr/>
          <p:nvPr/>
        </p:nvSpPr>
        <p:spPr>
          <a:xfrm>
            <a:off x="304800" y="3352800"/>
            <a:ext cx="3378240" cy="123084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dirty="0"/>
          </a:p>
          <a:p>
            <a:pPr>
              <a:lnSpc>
                <a:spcPct val="100000"/>
              </a:lnSpc>
            </a:pPr>
            <a:endParaRPr dirty="0"/>
          </a:p>
          <a:p>
            <a:pPr>
              <a:lnSpc>
                <a:spcPct val="100000"/>
              </a:lnSpc>
            </a:pPr>
            <a:r>
              <a:rPr lang="en-IN" sz="2000" b="1" dirty="0">
                <a:solidFill>
                  <a:srgbClr val="000000"/>
                </a:solidFill>
                <a:latin typeface="Arial"/>
              </a:rPr>
              <a:t>    </a:t>
            </a:r>
            <a:r>
              <a:rPr lang="en-IN" sz="2000" b="1" dirty="0">
                <a:solidFill>
                  <a:srgbClr val="0000FF"/>
                </a:solidFill>
                <a:latin typeface="Arial"/>
              </a:rPr>
              <a:t>R JAYAKRISHNAN</a:t>
            </a:r>
            <a:endParaRPr dirty="0">
              <a:solidFill>
                <a:srgbClr val="0000FF"/>
              </a:solidFill>
            </a:endParaRPr>
          </a:p>
        </p:txBody>
      </p:sp>
      <p:sp>
        <p:nvSpPr>
          <p:cNvPr id="12" name="CustomShape 3"/>
          <p:cNvSpPr/>
          <p:nvPr/>
        </p:nvSpPr>
        <p:spPr>
          <a:xfrm>
            <a:off x="5867400" y="3352800"/>
            <a:ext cx="29718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By</a:t>
            </a:r>
            <a:endParaRPr dirty="0"/>
          </a:p>
          <a:p>
            <a:pPr>
              <a:lnSpc>
                <a:spcPct val="100000"/>
              </a:lnSpc>
            </a:pPr>
            <a:endParaRPr dirty="0"/>
          </a:p>
          <a:p>
            <a:pPr>
              <a:lnSpc>
                <a:spcPct val="100000"/>
              </a:lnSpc>
            </a:pPr>
            <a:r>
              <a:rPr lang="en-IN" sz="2000" b="1" dirty="0">
                <a:solidFill>
                  <a:srgbClr val="0000FF"/>
                </a:solidFill>
                <a:latin typeface="Arial"/>
              </a:rPr>
              <a:t> ROSHANI TALMALE</a:t>
            </a:r>
            <a:endParaRPr dirty="0">
              <a:solidFill>
                <a:srgbClr val="0000FF"/>
              </a:solidFill>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10000" y="2057400"/>
            <a:ext cx="1466850" cy="170380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E582-5BF7-4214-8B65-AA93C8C4D42B}"/>
              </a:ext>
            </a:extLst>
          </p:cNvPr>
          <p:cNvSpPr>
            <a:spLocks noGrp="1"/>
          </p:cNvSpPr>
          <p:nvPr>
            <p:ph type="title"/>
          </p:nvPr>
        </p:nvSpPr>
        <p:spPr>
          <a:xfrm>
            <a:off x="670559" y="380999"/>
            <a:ext cx="7802880" cy="704373"/>
          </a:xfrm>
        </p:spPr>
        <p:txBody>
          <a:bodyPr/>
          <a:lstStyle/>
          <a:p>
            <a:r>
              <a:rPr lang="en-IN" sz="4800" dirty="0">
                <a:solidFill>
                  <a:srgbClr val="FF0000"/>
                </a:solidFill>
              </a:rPr>
              <a:t>Web Scraping </a:t>
            </a:r>
            <a:r>
              <a:rPr lang="en-IN" sz="4800" dirty="0"/>
              <a:t>Using </a:t>
            </a:r>
            <a:r>
              <a:rPr lang="en-IN" sz="4800" dirty="0">
                <a:solidFill>
                  <a:schemeClr val="tx2">
                    <a:lumMod val="60000"/>
                    <a:lumOff val="40000"/>
                  </a:schemeClr>
                </a:solidFill>
              </a:rPr>
              <a:t>Python</a:t>
            </a:r>
          </a:p>
        </p:txBody>
      </p:sp>
      <p:sp>
        <p:nvSpPr>
          <p:cNvPr id="3" name="Text Placeholder 2">
            <a:extLst>
              <a:ext uri="{FF2B5EF4-FFF2-40B4-BE49-F238E27FC236}">
                <a16:creationId xmlns:a16="http://schemas.microsoft.com/office/drawing/2014/main" id="{298E1305-961C-4759-A411-1337A79E78AB}"/>
              </a:ext>
            </a:extLst>
          </p:cNvPr>
          <p:cNvSpPr>
            <a:spLocks noGrp="1"/>
          </p:cNvSpPr>
          <p:nvPr>
            <p:ph type="body" idx="1"/>
          </p:nvPr>
        </p:nvSpPr>
        <p:spPr>
          <a:xfrm>
            <a:off x="762000" y="1219200"/>
            <a:ext cx="7471409" cy="5105400"/>
          </a:xfrm>
        </p:spPr>
        <p:txBody>
          <a:bodyPr/>
          <a:lstStyle/>
          <a:p>
            <a:r>
              <a:rPr lang="en-IN" dirty="0"/>
              <a:t>                                        </a:t>
            </a:r>
            <a:r>
              <a:rPr lang="en-IN" sz="3600" b="1" dirty="0"/>
              <a:t>Fetching the data</a:t>
            </a:r>
          </a:p>
          <a:p>
            <a:endParaRPr lang="en-IN" sz="3600" b="1" dirty="0"/>
          </a:p>
          <a:p>
            <a:pPr marL="285750" indent="-285750">
              <a:buFont typeface="Arial" panose="020B0604020202020204" pitchFamily="34" charset="0"/>
              <a:buChar char="•"/>
            </a:pPr>
            <a:r>
              <a:rPr lang="en-IN" sz="2800" dirty="0"/>
              <a:t>Involves finding the endpoint – URL or URL’s</a:t>
            </a:r>
          </a:p>
          <a:p>
            <a:pPr marL="285750" indent="-285750">
              <a:buFont typeface="Arial" panose="020B0604020202020204" pitchFamily="34" charset="0"/>
              <a:buChar char="•"/>
            </a:pPr>
            <a:r>
              <a:rPr lang="en-IN" sz="2800" dirty="0"/>
              <a:t>Sending HTTP requests to the server</a:t>
            </a:r>
          </a:p>
          <a:p>
            <a:pPr marL="285750" indent="-285750">
              <a:buFont typeface="Arial" panose="020B0604020202020204" pitchFamily="34" charset="0"/>
              <a:buChar char="•"/>
            </a:pPr>
            <a:r>
              <a:rPr lang="en-IN" sz="2800" dirty="0"/>
              <a:t>Using </a:t>
            </a:r>
            <a:r>
              <a:rPr lang="en-IN" sz="2800" i="1" u="sng" dirty="0"/>
              <a:t>requests</a:t>
            </a:r>
            <a:r>
              <a:rPr lang="en-IN" sz="2800" dirty="0"/>
              <a:t> library:</a:t>
            </a:r>
          </a:p>
          <a:p>
            <a:r>
              <a:rPr lang="en-IN" sz="2800" dirty="0"/>
              <a:t>  </a:t>
            </a:r>
          </a:p>
          <a:p>
            <a:endParaRPr lang="en-IN" sz="2800" dirty="0"/>
          </a:p>
          <a:p>
            <a:r>
              <a:rPr lang="en-IN" sz="2800" dirty="0"/>
              <a:t>		</a:t>
            </a:r>
            <a:r>
              <a:rPr lang="en-IN" sz="2400" dirty="0"/>
              <a:t>import requests</a:t>
            </a:r>
          </a:p>
          <a:p>
            <a:endParaRPr lang="en-IN" sz="2400" dirty="0"/>
          </a:p>
          <a:p>
            <a:r>
              <a:rPr lang="en-IN" sz="2400" dirty="0"/>
              <a:t>		data = </a:t>
            </a:r>
            <a:r>
              <a:rPr lang="en-IN" sz="2400" dirty="0" err="1"/>
              <a:t>requests.get</a:t>
            </a:r>
            <a:r>
              <a:rPr lang="en-IN" sz="2400" dirty="0"/>
              <a:t>(‘</a:t>
            </a:r>
            <a:r>
              <a:rPr lang="en-IN" sz="2400" u="sng" dirty="0">
                <a:solidFill>
                  <a:srgbClr val="0000FF"/>
                </a:solidFill>
              </a:rPr>
              <a:t>http://google.com/</a:t>
            </a:r>
            <a:r>
              <a:rPr lang="en-IN" sz="2400" dirty="0"/>
              <a:t>’)</a:t>
            </a:r>
          </a:p>
          <a:p>
            <a:endParaRPr lang="en-IN" sz="2400" dirty="0"/>
          </a:p>
          <a:p>
            <a:r>
              <a:rPr lang="en-IN" sz="2400" dirty="0"/>
              <a:t>		html =  </a:t>
            </a:r>
            <a:r>
              <a:rPr lang="en-IN" sz="2400" dirty="0" err="1"/>
              <a:t>data.content</a:t>
            </a:r>
            <a:endParaRPr lang="en-IN" sz="2800" dirty="0"/>
          </a:p>
        </p:txBody>
      </p:sp>
      <p:sp>
        <p:nvSpPr>
          <p:cNvPr id="5" name="Slide Number Placeholder 4">
            <a:extLst>
              <a:ext uri="{FF2B5EF4-FFF2-40B4-BE49-F238E27FC236}">
                <a16:creationId xmlns:a16="http://schemas.microsoft.com/office/drawing/2014/main" id="{CBA80E37-6AEA-44DB-BFB8-507FCE1A1867}"/>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10</a:t>
            </a:fld>
            <a:endParaRPr lang="en-IN" dirty="0"/>
          </a:p>
        </p:txBody>
      </p:sp>
    </p:spTree>
    <p:extLst>
      <p:ext uri="{BB962C8B-B14F-4D97-AF65-F5344CB8AC3E}">
        <p14:creationId xmlns:p14="http://schemas.microsoft.com/office/powerpoint/2010/main" val="158645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1492-D66C-4D18-BEAE-E153E10B6B5A}"/>
              </a:ext>
            </a:extLst>
          </p:cNvPr>
          <p:cNvSpPr>
            <a:spLocks noGrp="1"/>
          </p:cNvSpPr>
          <p:nvPr>
            <p:ph type="title"/>
          </p:nvPr>
        </p:nvSpPr>
        <p:spPr>
          <a:xfrm>
            <a:off x="670559" y="346709"/>
            <a:ext cx="7802880" cy="738664"/>
          </a:xfrm>
        </p:spPr>
        <p:txBody>
          <a:bodyPr/>
          <a:lstStyle/>
          <a:p>
            <a:r>
              <a:rPr lang="en-IN" sz="4800" dirty="0">
                <a:solidFill>
                  <a:srgbClr val="FF0000"/>
                </a:solidFill>
              </a:rPr>
              <a:t>Web Scraping </a:t>
            </a:r>
            <a:r>
              <a:rPr lang="en-IN" sz="4800" dirty="0"/>
              <a:t>Using </a:t>
            </a:r>
            <a:r>
              <a:rPr lang="en-IN" sz="4800" dirty="0">
                <a:solidFill>
                  <a:schemeClr val="tx2">
                    <a:lumMod val="60000"/>
                    <a:lumOff val="40000"/>
                  </a:schemeClr>
                </a:solidFill>
              </a:rPr>
              <a:t>Python</a:t>
            </a:r>
            <a:endParaRPr lang="en-IN" sz="4800" dirty="0"/>
          </a:p>
        </p:txBody>
      </p:sp>
      <p:sp>
        <p:nvSpPr>
          <p:cNvPr id="3" name="Text Placeholder 2">
            <a:extLst>
              <a:ext uri="{FF2B5EF4-FFF2-40B4-BE49-F238E27FC236}">
                <a16:creationId xmlns:a16="http://schemas.microsoft.com/office/drawing/2014/main" id="{F92AA33D-B8BD-41DE-AED6-AC15BB4FB127}"/>
              </a:ext>
            </a:extLst>
          </p:cNvPr>
          <p:cNvSpPr>
            <a:spLocks noGrp="1"/>
          </p:cNvSpPr>
          <p:nvPr>
            <p:ph type="body" idx="1"/>
          </p:nvPr>
        </p:nvSpPr>
        <p:spPr>
          <a:xfrm>
            <a:off x="762000" y="1828800"/>
            <a:ext cx="7471409" cy="3570208"/>
          </a:xfrm>
        </p:spPr>
        <p:txBody>
          <a:bodyPr/>
          <a:lstStyle/>
          <a:p>
            <a:r>
              <a:rPr lang="en-IN" sz="3600" dirty="0"/>
              <a:t>	</a:t>
            </a:r>
            <a:r>
              <a:rPr lang="en-IN" sz="3600" b="1" dirty="0"/>
              <a:t>Using </a:t>
            </a:r>
            <a:r>
              <a:rPr lang="en-IN" sz="3600" b="1" dirty="0" err="1">
                <a:solidFill>
                  <a:srgbClr val="FFC000"/>
                </a:solidFill>
              </a:rPr>
              <a:t>BeautifulSoup</a:t>
            </a:r>
            <a:r>
              <a:rPr lang="en-IN" sz="3600" b="1" dirty="0"/>
              <a:t> for parsing</a:t>
            </a:r>
          </a:p>
          <a:p>
            <a:endParaRPr lang="en-IN" sz="2800" dirty="0"/>
          </a:p>
          <a:p>
            <a:pPr marL="457200" indent="-457200">
              <a:buFont typeface="Arial" panose="020B0604020202020204" pitchFamily="34" charset="0"/>
              <a:buChar char="•"/>
            </a:pPr>
            <a:r>
              <a:rPr lang="en-IN" sz="2800" dirty="0"/>
              <a:t>Provides simple methods to-</a:t>
            </a:r>
          </a:p>
          <a:p>
            <a:r>
              <a:rPr lang="en-IN" sz="2800" dirty="0"/>
              <a:t>    	Searching</a:t>
            </a:r>
          </a:p>
          <a:p>
            <a:r>
              <a:rPr lang="en-IN" sz="2800" dirty="0"/>
              <a:t>	Navigate</a:t>
            </a:r>
          </a:p>
          <a:p>
            <a:r>
              <a:rPr lang="en-IN" sz="2800" dirty="0"/>
              <a:t>	Select</a:t>
            </a:r>
          </a:p>
          <a:p>
            <a:pPr marL="457200" indent="-457200">
              <a:buFont typeface="Arial" panose="020B0604020202020204" pitchFamily="34" charset="0"/>
              <a:buChar char="•"/>
            </a:pPr>
            <a:r>
              <a:rPr lang="en-IN" sz="2800" dirty="0"/>
              <a:t>Deals with broken web-pages really well </a:t>
            </a:r>
          </a:p>
          <a:p>
            <a:pPr marL="457200" indent="-457200">
              <a:buFont typeface="Arial" panose="020B0604020202020204" pitchFamily="34" charset="0"/>
              <a:buChar char="•"/>
            </a:pPr>
            <a:r>
              <a:rPr lang="en-IN" sz="2800" dirty="0"/>
              <a:t>Auto-detects encoding	</a:t>
            </a:r>
          </a:p>
        </p:txBody>
      </p:sp>
      <p:sp>
        <p:nvSpPr>
          <p:cNvPr id="5" name="Slide Number Placeholder 4">
            <a:extLst>
              <a:ext uri="{FF2B5EF4-FFF2-40B4-BE49-F238E27FC236}">
                <a16:creationId xmlns:a16="http://schemas.microsoft.com/office/drawing/2014/main" id="{9C325439-4615-48D3-A942-E649F350361B}"/>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11</a:t>
            </a:fld>
            <a:endParaRPr lang="en-IN" dirty="0"/>
          </a:p>
        </p:txBody>
      </p:sp>
    </p:spTree>
    <p:extLst>
      <p:ext uri="{BB962C8B-B14F-4D97-AF65-F5344CB8AC3E}">
        <p14:creationId xmlns:p14="http://schemas.microsoft.com/office/powerpoint/2010/main" val="139680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F713-891F-483B-9157-90333CD642BC}"/>
              </a:ext>
            </a:extLst>
          </p:cNvPr>
          <p:cNvSpPr>
            <a:spLocks noGrp="1"/>
          </p:cNvSpPr>
          <p:nvPr>
            <p:ph type="title"/>
          </p:nvPr>
        </p:nvSpPr>
        <p:spPr>
          <a:xfrm>
            <a:off x="670559" y="346709"/>
            <a:ext cx="7802880" cy="738664"/>
          </a:xfrm>
        </p:spPr>
        <p:txBody>
          <a:bodyPr/>
          <a:lstStyle/>
          <a:p>
            <a:r>
              <a:rPr lang="en-IN" sz="4800" dirty="0">
                <a:solidFill>
                  <a:srgbClr val="FF0000"/>
                </a:solidFill>
              </a:rPr>
              <a:t>Web Scraping </a:t>
            </a:r>
            <a:r>
              <a:rPr lang="en-IN" sz="4800" dirty="0"/>
              <a:t>Using </a:t>
            </a:r>
            <a:r>
              <a:rPr lang="en-IN" sz="4800" dirty="0">
                <a:solidFill>
                  <a:schemeClr val="tx2">
                    <a:lumMod val="60000"/>
                    <a:lumOff val="40000"/>
                  </a:schemeClr>
                </a:solidFill>
              </a:rPr>
              <a:t>Python</a:t>
            </a:r>
            <a:endParaRPr lang="en-IN" sz="4800" dirty="0"/>
          </a:p>
        </p:txBody>
      </p:sp>
      <p:sp>
        <p:nvSpPr>
          <p:cNvPr id="3" name="Text Placeholder 2">
            <a:extLst>
              <a:ext uri="{FF2B5EF4-FFF2-40B4-BE49-F238E27FC236}">
                <a16:creationId xmlns:a16="http://schemas.microsoft.com/office/drawing/2014/main" id="{5930F91D-4EE5-45EF-8953-9EB288F010D6}"/>
              </a:ext>
            </a:extLst>
          </p:cNvPr>
          <p:cNvSpPr>
            <a:spLocks noGrp="1"/>
          </p:cNvSpPr>
          <p:nvPr>
            <p:ph type="body" idx="1"/>
          </p:nvPr>
        </p:nvSpPr>
        <p:spPr>
          <a:xfrm>
            <a:off x="762000" y="1828800"/>
            <a:ext cx="7471409" cy="3262432"/>
          </a:xfrm>
        </p:spPr>
        <p:txBody>
          <a:bodyPr/>
          <a:lstStyle/>
          <a:p>
            <a:r>
              <a:rPr lang="en-IN" dirty="0"/>
              <a:t>		       </a:t>
            </a:r>
            <a:r>
              <a:rPr lang="en-IN" sz="3600" b="1" dirty="0"/>
              <a:t>Export the data</a:t>
            </a:r>
          </a:p>
          <a:p>
            <a:endParaRPr lang="en-IN" sz="3600" b="1" dirty="0"/>
          </a:p>
          <a:p>
            <a:pPr marL="457200" indent="-457200">
              <a:buFont typeface="Arial" panose="020B0604020202020204" pitchFamily="34" charset="0"/>
              <a:buChar char="•"/>
            </a:pPr>
            <a:r>
              <a:rPr lang="en-IN" sz="2800" dirty="0"/>
              <a:t>Database (relational or non relational)</a:t>
            </a:r>
          </a:p>
          <a:p>
            <a:pPr marL="457200" indent="-457200">
              <a:buFont typeface="Arial" panose="020B0604020202020204" pitchFamily="34" charset="0"/>
              <a:buChar char="•"/>
            </a:pPr>
            <a:r>
              <a:rPr lang="en-IN" sz="2800" dirty="0"/>
              <a:t>CSV</a:t>
            </a:r>
          </a:p>
          <a:p>
            <a:pPr marL="457200" indent="-457200">
              <a:buFont typeface="Arial" panose="020B0604020202020204" pitchFamily="34" charset="0"/>
              <a:buChar char="•"/>
            </a:pPr>
            <a:r>
              <a:rPr lang="en-IN" sz="2800" dirty="0"/>
              <a:t>JSON</a:t>
            </a:r>
          </a:p>
          <a:p>
            <a:pPr marL="457200" indent="-457200">
              <a:buFont typeface="Arial" panose="020B0604020202020204" pitchFamily="34" charset="0"/>
              <a:buChar char="•"/>
            </a:pPr>
            <a:r>
              <a:rPr lang="en-IN" sz="2800" dirty="0"/>
              <a:t>File (XML, YAML, etc.)</a:t>
            </a:r>
          </a:p>
          <a:p>
            <a:pPr marL="457200" indent="-457200">
              <a:buFont typeface="Arial" panose="020B0604020202020204" pitchFamily="34" charset="0"/>
              <a:buChar char="•"/>
            </a:pPr>
            <a:r>
              <a:rPr lang="en-IN" sz="2800" dirty="0"/>
              <a:t>API</a:t>
            </a:r>
          </a:p>
        </p:txBody>
      </p:sp>
      <p:sp>
        <p:nvSpPr>
          <p:cNvPr id="5" name="Slide Number Placeholder 4">
            <a:extLst>
              <a:ext uri="{FF2B5EF4-FFF2-40B4-BE49-F238E27FC236}">
                <a16:creationId xmlns:a16="http://schemas.microsoft.com/office/drawing/2014/main" id="{7A58A44F-2451-48AD-A3C7-AB353E033E1E}"/>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12</a:t>
            </a:fld>
            <a:endParaRPr lang="en-IN" dirty="0"/>
          </a:p>
        </p:txBody>
      </p:sp>
    </p:spTree>
    <p:extLst>
      <p:ext uri="{BB962C8B-B14F-4D97-AF65-F5344CB8AC3E}">
        <p14:creationId xmlns:p14="http://schemas.microsoft.com/office/powerpoint/2010/main" val="237499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B28C-3AEF-4266-8FF7-6E9BD68FB9C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19165B9-B46C-4A57-A348-B53755B088EB}"/>
              </a:ext>
            </a:extLst>
          </p:cNvPr>
          <p:cNvSpPr>
            <a:spLocks noGrp="1"/>
          </p:cNvSpPr>
          <p:nvPr>
            <p:ph type="body" idx="1"/>
          </p:nvPr>
        </p:nvSpPr>
        <p:spPr>
          <a:xfrm>
            <a:off x="762000" y="838200"/>
            <a:ext cx="7471409" cy="4739759"/>
          </a:xfrm>
        </p:spPr>
        <p:txBody>
          <a:bodyPr/>
          <a:lstStyle/>
          <a:p>
            <a:r>
              <a:rPr lang="en-IN" sz="2800" dirty="0"/>
              <a:t>Following are some of the uses of </a:t>
            </a:r>
            <a:r>
              <a:rPr lang="en-IN" sz="2800" dirty="0">
                <a:solidFill>
                  <a:srgbClr val="92D050"/>
                </a:solidFill>
              </a:rPr>
              <a:t>Scraping</a:t>
            </a:r>
            <a:r>
              <a:rPr lang="en-IN" sz="2800" dirty="0"/>
              <a:t> service:</a:t>
            </a:r>
          </a:p>
          <a:p>
            <a:pPr marL="457200" indent="-457200">
              <a:buFont typeface="Arial" panose="020B0604020202020204" pitchFamily="34" charset="0"/>
              <a:buChar char="•"/>
            </a:pPr>
            <a:r>
              <a:rPr lang="en-IN" sz="2800" dirty="0"/>
              <a:t>Online price comparison</a:t>
            </a:r>
          </a:p>
          <a:p>
            <a:pPr marL="457200" indent="-457200">
              <a:buFont typeface="Arial" panose="020B0604020202020204" pitchFamily="34" charset="0"/>
              <a:buChar char="•"/>
            </a:pPr>
            <a:r>
              <a:rPr lang="en-IN" sz="2800" dirty="0"/>
              <a:t>Contact scrapping</a:t>
            </a:r>
          </a:p>
          <a:p>
            <a:pPr marL="457200" indent="-457200">
              <a:buFont typeface="Arial" panose="020B0604020202020204" pitchFamily="34" charset="0"/>
              <a:buChar char="•"/>
            </a:pPr>
            <a:r>
              <a:rPr lang="en-IN" sz="2800" dirty="0"/>
              <a:t>Weather data Monitoring </a:t>
            </a:r>
          </a:p>
          <a:p>
            <a:pPr marL="457200" indent="-457200">
              <a:buFont typeface="Arial" panose="020B0604020202020204" pitchFamily="34" charset="0"/>
              <a:buChar char="•"/>
            </a:pPr>
            <a:r>
              <a:rPr lang="en-IN" sz="2800" dirty="0"/>
              <a:t>Website change detection</a:t>
            </a:r>
          </a:p>
          <a:p>
            <a:pPr marL="457200" indent="-457200">
              <a:buFont typeface="Arial" panose="020B0604020202020204" pitchFamily="34" charset="0"/>
              <a:buChar char="•"/>
            </a:pPr>
            <a:r>
              <a:rPr lang="en-IN" sz="2800" dirty="0"/>
              <a:t>To collect data’s for research work</a:t>
            </a:r>
          </a:p>
          <a:p>
            <a:pPr marL="457200" indent="-457200">
              <a:buFont typeface="Arial" panose="020B0604020202020204" pitchFamily="34" charset="0"/>
              <a:buChar char="•"/>
            </a:pPr>
            <a:r>
              <a:rPr lang="en-IN" sz="2800" dirty="0"/>
              <a:t>Web mash up</a:t>
            </a:r>
          </a:p>
          <a:p>
            <a:pPr marL="457200" indent="-457200">
              <a:buFont typeface="Arial" panose="020B0604020202020204" pitchFamily="34" charset="0"/>
              <a:buChar char="•"/>
            </a:pPr>
            <a:r>
              <a:rPr lang="en-IN" sz="2800" dirty="0"/>
              <a:t>Web data integration</a:t>
            </a:r>
          </a:p>
          <a:p>
            <a:pPr marL="457200" indent="-457200">
              <a:buFont typeface="Arial" panose="020B0604020202020204" pitchFamily="34" charset="0"/>
              <a:buChar char="•"/>
            </a:pPr>
            <a:r>
              <a:rPr lang="en-IN" sz="2800" dirty="0"/>
              <a:t>Scraping articles blog and content </a:t>
            </a:r>
          </a:p>
          <a:p>
            <a:pPr marL="457200" indent="-457200">
              <a:buFont typeface="Arial" panose="020B0604020202020204" pitchFamily="34" charset="0"/>
              <a:buChar char="•"/>
            </a:pPr>
            <a:r>
              <a:rPr lang="en-IN" sz="2800" dirty="0"/>
              <a:t>Social media crawling</a:t>
            </a:r>
          </a:p>
          <a:p>
            <a:pPr marL="457200" indent="-457200">
              <a:buFont typeface="Arial" panose="020B0604020202020204" pitchFamily="34" charset="0"/>
              <a:buChar char="•"/>
            </a:pPr>
            <a:r>
              <a:rPr lang="en-IN" sz="2800" dirty="0"/>
              <a:t>Crawling review data</a:t>
            </a:r>
          </a:p>
        </p:txBody>
      </p:sp>
      <p:sp>
        <p:nvSpPr>
          <p:cNvPr id="5" name="Slide Number Placeholder 4">
            <a:extLst>
              <a:ext uri="{FF2B5EF4-FFF2-40B4-BE49-F238E27FC236}">
                <a16:creationId xmlns:a16="http://schemas.microsoft.com/office/drawing/2014/main" id="{292BF5BD-DFF6-4C8E-AD0E-21E255AD7F7D}"/>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13</a:t>
            </a:fld>
            <a:endParaRPr lang="en-IN" dirty="0"/>
          </a:p>
        </p:txBody>
      </p:sp>
    </p:spTree>
    <p:extLst>
      <p:ext uri="{BB962C8B-B14F-4D97-AF65-F5344CB8AC3E}">
        <p14:creationId xmlns:p14="http://schemas.microsoft.com/office/powerpoint/2010/main" val="187816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E674-FE22-4B4D-BD78-D7C13D253E61}"/>
              </a:ext>
            </a:extLst>
          </p:cNvPr>
          <p:cNvSpPr>
            <a:spLocks noGrp="1"/>
          </p:cNvSpPr>
          <p:nvPr>
            <p:ph type="title"/>
          </p:nvPr>
        </p:nvSpPr>
        <p:spPr>
          <a:xfrm>
            <a:off x="670559" y="346709"/>
            <a:ext cx="7802880" cy="738664"/>
          </a:xfrm>
        </p:spPr>
        <p:txBody>
          <a:bodyPr/>
          <a:lstStyle/>
          <a:p>
            <a:r>
              <a:rPr lang="en-IN" sz="4800" dirty="0">
                <a:solidFill>
                  <a:srgbClr val="FF0000"/>
                </a:solidFill>
              </a:rPr>
              <a:t>Data Analysis </a:t>
            </a:r>
            <a:r>
              <a:rPr lang="en-IN" sz="4800" dirty="0"/>
              <a:t>Using </a:t>
            </a:r>
            <a:r>
              <a:rPr lang="en-IN" sz="4800" dirty="0">
                <a:solidFill>
                  <a:srgbClr val="00B0F0"/>
                </a:solidFill>
              </a:rPr>
              <a:t>Python</a:t>
            </a:r>
          </a:p>
        </p:txBody>
      </p:sp>
      <p:sp>
        <p:nvSpPr>
          <p:cNvPr id="3" name="Text Placeholder 2">
            <a:extLst>
              <a:ext uri="{FF2B5EF4-FFF2-40B4-BE49-F238E27FC236}">
                <a16:creationId xmlns:a16="http://schemas.microsoft.com/office/drawing/2014/main" id="{A63C2093-B947-4A5C-AB28-CB8EA242A3AE}"/>
              </a:ext>
            </a:extLst>
          </p:cNvPr>
          <p:cNvSpPr>
            <a:spLocks noGrp="1"/>
          </p:cNvSpPr>
          <p:nvPr>
            <p:ph type="body" idx="1"/>
          </p:nvPr>
        </p:nvSpPr>
        <p:spPr>
          <a:xfrm>
            <a:off x="762000" y="1524000"/>
            <a:ext cx="7471409" cy="4862870"/>
          </a:xfrm>
        </p:spPr>
        <p:txBody>
          <a:bodyPr/>
          <a:lstStyle/>
          <a:p>
            <a:r>
              <a:rPr lang="en-IN" sz="3200" i="1" dirty="0"/>
              <a:t>pandas</a:t>
            </a:r>
            <a:r>
              <a:rPr lang="en-IN" sz="3200" b="1" i="1" dirty="0"/>
              <a:t> – </a:t>
            </a:r>
            <a:r>
              <a:rPr lang="en-IN" sz="3200" b="1" dirty="0"/>
              <a:t>Purpose and Overview</a:t>
            </a:r>
          </a:p>
          <a:p>
            <a:endParaRPr lang="en-IN" sz="3200" b="1" i="1" dirty="0"/>
          </a:p>
          <a:p>
            <a:pPr marL="457200" indent="-457200">
              <a:buFont typeface="Arial" panose="020B0604020202020204" pitchFamily="34" charset="0"/>
              <a:buChar char="•"/>
            </a:pPr>
            <a:r>
              <a:rPr lang="en-IN" sz="2800" dirty="0"/>
              <a:t>Python library to provide data analysis features</a:t>
            </a:r>
          </a:p>
          <a:p>
            <a:r>
              <a:rPr lang="en-IN" sz="2800" dirty="0"/>
              <a:t>	R</a:t>
            </a:r>
          </a:p>
          <a:p>
            <a:r>
              <a:rPr lang="en-IN" sz="2800" dirty="0"/>
              <a:t>	MATLAB</a:t>
            </a:r>
          </a:p>
          <a:p>
            <a:r>
              <a:rPr lang="en-IN" sz="2800" dirty="0"/>
              <a:t>	SAS</a:t>
            </a:r>
          </a:p>
          <a:p>
            <a:pPr marL="457200" indent="-457200">
              <a:buFont typeface="Arial" panose="020B0604020202020204" pitchFamily="34" charset="0"/>
              <a:buChar char="•"/>
            </a:pPr>
            <a:r>
              <a:rPr lang="en-IN" sz="2800" dirty="0"/>
              <a:t>Built on </a:t>
            </a:r>
            <a:r>
              <a:rPr lang="en-IN" sz="2800" dirty="0" err="1"/>
              <a:t>Numpy</a:t>
            </a:r>
            <a:r>
              <a:rPr lang="en-IN" sz="2800" dirty="0"/>
              <a:t> , </a:t>
            </a:r>
            <a:r>
              <a:rPr lang="en-IN" sz="2800" dirty="0" err="1"/>
              <a:t>Scipy</a:t>
            </a:r>
            <a:r>
              <a:rPr lang="en-IN" sz="2800" dirty="0"/>
              <a:t>, and to some extent, Matplotlib</a:t>
            </a:r>
          </a:p>
          <a:p>
            <a:pPr marL="457200" indent="-457200">
              <a:buFont typeface="Arial" panose="020B0604020202020204" pitchFamily="34" charset="0"/>
              <a:buChar char="•"/>
            </a:pPr>
            <a:r>
              <a:rPr lang="en-IN" sz="2800" dirty="0"/>
              <a:t>Key Component provided by </a:t>
            </a:r>
            <a:r>
              <a:rPr lang="en-IN" sz="2800" i="1" dirty="0"/>
              <a:t>pandas</a:t>
            </a:r>
            <a:r>
              <a:rPr lang="en-IN" sz="2800" dirty="0"/>
              <a:t>:</a:t>
            </a:r>
          </a:p>
          <a:p>
            <a:r>
              <a:rPr lang="en-IN" sz="2800" i="1" dirty="0"/>
              <a:t> 	Series</a:t>
            </a:r>
          </a:p>
          <a:p>
            <a:r>
              <a:rPr lang="en-IN" sz="2800" i="1" dirty="0"/>
              <a:t>	</a:t>
            </a:r>
            <a:r>
              <a:rPr lang="en-IN" sz="2800" i="1" dirty="0" err="1"/>
              <a:t>DataFrame</a:t>
            </a:r>
            <a:endParaRPr lang="en-IN" sz="2800" i="1" dirty="0"/>
          </a:p>
        </p:txBody>
      </p:sp>
      <p:sp>
        <p:nvSpPr>
          <p:cNvPr id="5" name="Slide Number Placeholder 4">
            <a:extLst>
              <a:ext uri="{FF2B5EF4-FFF2-40B4-BE49-F238E27FC236}">
                <a16:creationId xmlns:a16="http://schemas.microsoft.com/office/drawing/2014/main" id="{B29A1F2D-8C90-49A2-A1F6-2F0BFE928E63}"/>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14</a:t>
            </a:fld>
            <a:endParaRPr lang="en-IN" dirty="0"/>
          </a:p>
        </p:txBody>
      </p:sp>
    </p:spTree>
    <p:extLst>
      <p:ext uri="{BB962C8B-B14F-4D97-AF65-F5344CB8AC3E}">
        <p14:creationId xmlns:p14="http://schemas.microsoft.com/office/powerpoint/2010/main" val="2923222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F46-728A-4744-B6D7-198073B6ECC0}"/>
              </a:ext>
            </a:extLst>
          </p:cNvPr>
          <p:cNvSpPr>
            <a:spLocks noGrp="1"/>
          </p:cNvSpPr>
          <p:nvPr>
            <p:ph type="title"/>
          </p:nvPr>
        </p:nvSpPr>
        <p:spPr>
          <a:xfrm>
            <a:off x="670559" y="346709"/>
            <a:ext cx="7802880" cy="738664"/>
          </a:xfrm>
        </p:spPr>
        <p:txBody>
          <a:bodyPr/>
          <a:lstStyle/>
          <a:p>
            <a:r>
              <a:rPr lang="en-IN" sz="4800" dirty="0">
                <a:solidFill>
                  <a:srgbClr val="FF0000"/>
                </a:solidFill>
              </a:rPr>
              <a:t>Data Analysis </a:t>
            </a:r>
            <a:r>
              <a:rPr lang="en-IN" sz="4800" dirty="0"/>
              <a:t>Using </a:t>
            </a:r>
            <a:r>
              <a:rPr lang="en-IN" sz="4800" dirty="0">
                <a:solidFill>
                  <a:schemeClr val="tx2">
                    <a:lumMod val="60000"/>
                    <a:lumOff val="40000"/>
                  </a:schemeClr>
                </a:solidFill>
              </a:rPr>
              <a:t>Python</a:t>
            </a:r>
            <a:endParaRPr lang="en-IN" sz="4800" dirty="0"/>
          </a:p>
        </p:txBody>
      </p:sp>
      <p:sp>
        <p:nvSpPr>
          <p:cNvPr id="3" name="Text Placeholder 2">
            <a:extLst>
              <a:ext uri="{FF2B5EF4-FFF2-40B4-BE49-F238E27FC236}">
                <a16:creationId xmlns:a16="http://schemas.microsoft.com/office/drawing/2014/main" id="{838D0CFB-E67B-4E4C-AB54-C6DBD7C98522}"/>
              </a:ext>
            </a:extLst>
          </p:cNvPr>
          <p:cNvSpPr>
            <a:spLocks noGrp="1"/>
          </p:cNvSpPr>
          <p:nvPr>
            <p:ph type="body" idx="1"/>
          </p:nvPr>
        </p:nvSpPr>
        <p:spPr>
          <a:xfrm>
            <a:off x="683569" y="1752600"/>
            <a:ext cx="7471409" cy="2215991"/>
          </a:xfrm>
        </p:spPr>
        <p:txBody>
          <a:bodyPr/>
          <a:lstStyle/>
          <a:p>
            <a:r>
              <a:rPr lang="en-IN" dirty="0"/>
              <a:t> 		</a:t>
            </a:r>
            <a:r>
              <a:rPr lang="en-IN" sz="3200" i="1" dirty="0"/>
              <a:t>pandas </a:t>
            </a:r>
            <a:r>
              <a:rPr lang="en-IN" sz="3200" b="1" dirty="0"/>
              <a:t>Data Structures</a:t>
            </a:r>
            <a:r>
              <a:rPr lang="en-IN" sz="3200" dirty="0"/>
              <a:t>: </a:t>
            </a:r>
            <a:r>
              <a:rPr lang="en-IN" sz="3200" i="1" dirty="0"/>
              <a:t>Series</a:t>
            </a:r>
          </a:p>
          <a:p>
            <a:endParaRPr lang="en-IN" sz="2800" i="1" dirty="0"/>
          </a:p>
          <a:p>
            <a:pPr marL="285750" indent="-285750">
              <a:buFont typeface="Arial" panose="020B0604020202020204" pitchFamily="34" charset="0"/>
              <a:buChar char="•"/>
            </a:pPr>
            <a:r>
              <a:rPr lang="en-IN" sz="2800" dirty="0"/>
              <a:t>One-dimensional array-like object containing data and labels</a:t>
            </a:r>
          </a:p>
          <a:p>
            <a:pPr marL="285750" indent="-285750">
              <a:buFont typeface="Arial" panose="020B0604020202020204" pitchFamily="34" charset="0"/>
              <a:buChar char="•"/>
            </a:pPr>
            <a:r>
              <a:rPr lang="en-IN" sz="2800" dirty="0"/>
              <a:t>Lots of ways to build a </a:t>
            </a:r>
            <a:r>
              <a:rPr lang="en-IN" sz="2800" i="1" dirty="0"/>
              <a:t>Series</a:t>
            </a:r>
          </a:p>
        </p:txBody>
      </p:sp>
      <p:sp>
        <p:nvSpPr>
          <p:cNvPr id="5" name="Slide Number Placeholder 4">
            <a:extLst>
              <a:ext uri="{FF2B5EF4-FFF2-40B4-BE49-F238E27FC236}">
                <a16:creationId xmlns:a16="http://schemas.microsoft.com/office/drawing/2014/main" id="{27E74050-EAAD-470F-873B-22C001EE0B3A}"/>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15</a:t>
            </a:fld>
            <a:endParaRPr lang="en-IN" dirty="0"/>
          </a:p>
        </p:txBody>
      </p:sp>
      <p:graphicFrame>
        <p:nvGraphicFramePr>
          <p:cNvPr id="8" name="Table 7">
            <a:extLst>
              <a:ext uri="{FF2B5EF4-FFF2-40B4-BE49-F238E27FC236}">
                <a16:creationId xmlns:a16="http://schemas.microsoft.com/office/drawing/2014/main" id="{A8D1B2B0-29CC-4475-AFF2-F74DFB141F10}"/>
              </a:ext>
            </a:extLst>
          </p:cNvPr>
          <p:cNvGraphicFramePr>
            <a:graphicFrameLocks noGrp="1"/>
          </p:cNvGraphicFramePr>
          <p:nvPr>
            <p:extLst>
              <p:ext uri="{D42A27DB-BD31-4B8C-83A1-F6EECF244321}">
                <p14:modId xmlns:p14="http://schemas.microsoft.com/office/powerpoint/2010/main" val="946039547"/>
              </p:ext>
            </p:extLst>
          </p:nvPr>
        </p:nvGraphicFramePr>
        <p:xfrm>
          <a:off x="2350321" y="4419600"/>
          <a:ext cx="2668586" cy="1828800"/>
        </p:xfrm>
        <a:graphic>
          <a:graphicData uri="http://schemas.openxmlformats.org/drawingml/2006/table">
            <a:tbl>
              <a:tblPr/>
              <a:tblGrid>
                <a:gridCol w="1334293">
                  <a:extLst>
                    <a:ext uri="{9D8B030D-6E8A-4147-A177-3AD203B41FA5}">
                      <a16:colId xmlns:a16="http://schemas.microsoft.com/office/drawing/2014/main" val="3579445289"/>
                    </a:ext>
                  </a:extLst>
                </a:gridCol>
                <a:gridCol w="1334293">
                  <a:extLst>
                    <a:ext uri="{9D8B030D-6E8A-4147-A177-3AD203B41FA5}">
                      <a16:colId xmlns:a16="http://schemas.microsoft.com/office/drawing/2014/main" val="2901314525"/>
                    </a:ext>
                  </a:extLst>
                </a:gridCol>
              </a:tblGrid>
              <a:tr h="365760">
                <a:tc>
                  <a:txBody>
                    <a:bodyPr/>
                    <a:lstStyle/>
                    <a:p>
                      <a:pPr algn="r" fontAlgn="ctr"/>
                      <a:r>
                        <a:rPr lang="en-IN" sz="1800" b="1">
                          <a:effectLst/>
                        </a:rPr>
                        <a:t>0</a:t>
                      </a:r>
                    </a:p>
                  </a:txBody>
                  <a:tcPr anchor="ctr">
                    <a:lnL>
                      <a:noFill/>
                    </a:lnL>
                    <a:lnR>
                      <a:noFill/>
                    </a:lnR>
                    <a:lnT>
                      <a:noFill/>
                    </a:lnT>
                    <a:lnB>
                      <a:noFill/>
                    </a:lnB>
                    <a:solidFill>
                      <a:srgbClr val="F5F5F5"/>
                    </a:solidFill>
                  </a:tcPr>
                </a:tc>
                <a:tc>
                  <a:txBody>
                    <a:bodyPr/>
                    <a:lstStyle/>
                    <a:p>
                      <a:pPr algn="r" fontAlgn="ctr"/>
                      <a:r>
                        <a:rPr lang="en-IN" sz="1800">
                          <a:effectLst/>
                        </a:rPr>
                        <a:t>Finland</a:t>
                      </a:r>
                    </a:p>
                  </a:txBody>
                  <a:tcPr anchor="ctr">
                    <a:lnL>
                      <a:noFill/>
                    </a:lnL>
                    <a:lnR>
                      <a:noFill/>
                    </a:lnR>
                    <a:lnT>
                      <a:noFill/>
                    </a:lnT>
                    <a:lnB>
                      <a:noFill/>
                    </a:lnB>
                    <a:solidFill>
                      <a:srgbClr val="F5F5F5"/>
                    </a:solidFill>
                  </a:tcPr>
                </a:tc>
                <a:extLst>
                  <a:ext uri="{0D108BD9-81ED-4DB2-BD59-A6C34878D82A}">
                    <a16:rowId xmlns:a16="http://schemas.microsoft.com/office/drawing/2014/main" val="2965780066"/>
                  </a:ext>
                </a:extLst>
              </a:tr>
              <a:tr h="365760">
                <a:tc>
                  <a:txBody>
                    <a:bodyPr/>
                    <a:lstStyle/>
                    <a:p>
                      <a:pPr algn="r" fontAlgn="ctr"/>
                      <a:r>
                        <a:rPr lang="en-IN" sz="1800" b="1">
                          <a:effectLst/>
                        </a:rPr>
                        <a:t>1</a:t>
                      </a:r>
                    </a:p>
                  </a:txBody>
                  <a:tcPr anchor="ctr">
                    <a:lnL>
                      <a:noFill/>
                    </a:lnL>
                    <a:lnR>
                      <a:noFill/>
                    </a:lnR>
                    <a:lnT>
                      <a:noFill/>
                    </a:lnT>
                    <a:lnB>
                      <a:noFill/>
                    </a:lnB>
                    <a:solidFill>
                      <a:srgbClr val="FFFFFF"/>
                    </a:solidFill>
                  </a:tcPr>
                </a:tc>
                <a:tc>
                  <a:txBody>
                    <a:bodyPr/>
                    <a:lstStyle/>
                    <a:p>
                      <a:pPr algn="r" fontAlgn="ctr"/>
                      <a:r>
                        <a:rPr lang="en-IN" sz="1800">
                          <a:effectLst/>
                        </a:rPr>
                        <a:t>Denmark</a:t>
                      </a:r>
                    </a:p>
                  </a:txBody>
                  <a:tcPr anchor="ctr">
                    <a:lnL>
                      <a:noFill/>
                    </a:lnL>
                    <a:lnR>
                      <a:noFill/>
                    </a:lnR>
                    <a:lnT>
                      <a:noFill/>
                    </a:lnT>
                    <a:lnB>
                      <a:noFill/>
                    </a:lnB>
                    <a:solidFill>
                      <a:srgbClr val="FFFFFF"/>
                    </a:solidFill>
                  </a:tcPr>
                </a:tc>
                <a:extLst>
                  <a:ext uri="{0D108BD9-81ED-4DB2-BD59-A6C34878D82A}">
                    <a16:rowId xmlns:a16="http://schemas.microsoft.com/office/drawing/2014/main" val="472656749"/>
                  </a:ext>
                </a:extLst>
              </a:tr>
              <a:tr h="365760">
                <a:tc>
                  <a:txBody>
                    <a:bodyPr/>
                    <a:lstStyle/>
                    <a:p>
                      <a:pPr algn="r" fontAlgn="ctr"/>
                      <a:r>
                        <a:rPr lang="en-IN" sz="1800" b="1">
                          <a:effectLst/>
                        </a:rPr>
                        <a:t>2</a:t>
                      </a:r>
                    </a:p>
                  </a:txBody>
                  <a:tcPr anchor="ctr">
                    <a:lnL>
                      <a:noFill/>
                    </a:lnL>
                    <a:lnR>
                      <a:noFill/>
                    </a:lnR>
                    <a:lnT>
                      <a:noFill/>
                    </a:lnT>
                    <a:lnB>
                      <a:noFill/>
                    </a:lnB>
                    <a:solidFill>
                      <a:srgbClr val="F5F5F5"/>
                    </a:solidFill>
                  </a:tcPr>
                </a:tc>
                <a:tc>
                  <a:txBody>
                    <a:bodyPr/>
                    <a:lstStyle/>
                    <a:p>
                      <a:pPr algn="r" fontAlgn="ctr"/>
                      <a:r>
                        <a:rPr lang="en-IN" sz="1800">
                          <a:effectLst/>
                        </a:rPr>
                        <a:t>Switzerland</a:t>
                      </a:r>
                    </a:p>
                  </a:txBody>
                  <a:tcPr anchor="ctr">
                    <a:lnL>
                      <a:noFill/>
                    </a:lnL>
                    <a:lnR>
                      <a:noFill/>
                    </a:lnR>
                    <a:lnT>
                      <a:noFill/>
                    </a:lnT>
                    <a:lnB>
                      <a:noFill/>
                    </a:lnB>
                    <a:solidFill>
                      <a:srgbClr val="F5F5F5"/>
                    </a:solidFill>
                  </a:tcPr>
                </a:tc>
                <a:extLst>
                  <a:ext uri="{0D108BD9-81ED-4DB2-BD59-A6C34878D82A}">
                    <a16:rowId xmlns:a16="http://schemas.microsoft.com/office/drawing/2014/main" val="661770260"/>
                  </a:ext>
                </a:extLst>
              </a:tr>
              <a:tr h="365760">
                <a:tc>
                  <a:txBody>
                    <a:bodyPr/>
                    <a:lstStyle/>
                    <a:p>
                      <a:pPr algn="r" fontAlgn="ctr"/>
                      <a:r>
                        <a:rPr lang="en-IN" sz="1800" b="1">
                          <a:effectLst/>
                        </a:rPr>
                        <a:t>3</a:t>
                      </a:r>
                    </a:p>
                  </a:txBody>
                  <a:tcPr anchor="ctr">
                    <a:lnL>
                      <a:noFill/>
                    </a:lnL>
                    <a:lnR>
                      <a:noFill/>
                    </a:lnR>
                    <a:lnT>
                      <a:noFill/>
                    </a:lnT>
                    <a:lnB>
                      <a:noFill/>
                    </a:lnB>
                    <a:solidFill>
                      <a:srgbClr val="FFFFFF"/>
                    </a:solidFill>
                  </a:tcPr>
                </a:tc>
                <a:tc>
                  <a:txBody>
                    <a:bodyPr/>
                    <a:lstStyle/>
                    <a:p>
                      <a:pPr algn="r" fontAlgn="ctr"/>
                      <a:r>
                        <a:rPr lang="en-IN" sz="1800">
                          <a:effectLst/>
                        </a:rPr>
                        <a:t>Iceland</a:t>
                      </a:r>
                    </a:p>
                  </a:txBody>
                  <a:tcPr anchor="ctr">
                    <a:lnL>
                      <a:noFill/>
                    </a:lnL>
                    <a:lnR>
                      <a:noFill/>
                    </a:lnR>
                    <a:lnT>
                      <a:noFill/>
                    </a:lnT>
                    <a:lnB>
                      <a:noFill/>
                    </a:lnB>
                    <a:solidFill>
                      <a:srgbClr val="FFFFFF"/>
                    </a:solidFill>
                  </a:tcPr>
                </a:tc>
                <a:extLst>
                  <a:ext uri="{0D108BD9-81ED-4DB2-BD59-A6C34878D82A}">
                    <a16:rowId xmlns:a16="http://schemas.microsoft.com/office/drawing/2014/main" val="3153980568"/>
                  </a:ext>
                </a:extLst>
              </a:tr>
              <a:tr h="365760">
                <a:tc>
                  <a:txBody>
                    <a:bodyPr/>
                    <a:lstStyle/>
                    <a:p>
                      <a:pPr algn="r" fontAlgn="ctr"/>
                      <a:r>
                        <a:rPr lang="en-IN" sz="1800" b="1">
                          <a:effectLst/>
                        </a:rPr>
                        <a:t>4</a:t>
                      </a:r>
                    </a:p>
                  </a:txBody>
                  <a:tcPr anchor="ctr">
                    <a:lnL>
                      <a:noFill/>
                    </a:lnL>
                    <a:lnR>
                      <a:noFill/>
                    </a:lnR>
                    <a:lnT>
                      <a:noFill/>
                    </a:lnT>
                    <a:lnB>
                      <a:noFill/>
                    </a:lnB>
                    <a:solidFill>
                      <a:srgbClr val="FFFFFF"/>
                    </a:solidFill>
                  </a:tcPr>
                </a:tc>
                <a:tc>
                  <a:txBody>
                    <a:bodyPr/>
                    <a:lstStyle/>
                    <a:p>
                      <a:pPr algn="r" fontAlgn="ctr"/>
                      <a:r>
                        <a:rPr lang="en-IN" sz="1800" dirty="0">
                          <a:effectLst/>
                        </a:rPr>
                        <a:t>Norway</a:t>
                      </a:r>
                    </a:p>
                  </a:txBody>
                  <a:tcPr anchor="ctr">
                    <a:lnL>
                      <a:noFill/>
                    </a:lnL>
                    <a:lnR>
                      <a:noFill/>
                    </a:lnR>
                    <a:lnT>
                      <a:noFill/>
                    </a:lnT>
                    <a:lnB>
                      <a:noFill/>
                    </a:lnB>
                    <a:solidFill>
                      <a:srgbClr val="FFFFFF"/>
                    </a:solidFill>
                  </a:tcPr>
                </a:tc>
                <a:extLst>
                  <a:ext uri="{0D108BD9-81ED-4DB2-BD59-A6C34878D82A}">
                    <a16:rowId xmlns:a16="http://schemas.microsoft.com/office/drawing/2014/main" val="1152819637"/>
                  </a:ext>
                </a:extLst>
              </a:tr>
            </a:tbl>
          </a:graphicData>
        </a:graphic>
      </p:graphicFrame>
      <p:sp>
        <p:nvSpPr>
          <p:cNvPr id="10" name="TextBox 9">
            <a:extLst>
              <a:ext uri="{FF2B5EF4-FFF2-40B4-BE49-F238E27FC236}">
                <a16:creationId xmlns:a16="http://schemas.microsoft.com/office/drawing/2014/main" id="{735272BD-471C-4C2F-B846-33A7FD41ECC8}"/>
              </a:ext>
            </a:extLst>
          </p:cNvPr>
          <p:cNvSpPr txBox="1"/>
          <p:nvPr/>
        </p:nvSpPr>
        <p:spPr>
          <a:xfrm>
            <a:off x="2971800" y="4009429"/>
            <a:ext cx="4572000" cy="369332"/>
          </a:xfrm>
          <a:prstGeom prst="rect">
            <a:avLst/>
          </a:prstGeom>
          <a:noFill/>
        </p:spPr>
        <p:txBody>
          <a:bodyPr wrap="square">
            <a:spAutoFit/>
          </a:bodyPr>
          <a:lstStyle/>
          <a:p>
            <a:r>
              <a:rPr lang="en-IN" b="1" i="0" dirty="0">
                <a:solidFill>
                  <a:srgbClr val="000000"/>
                </a:solidFill>
                <a:effectLst/>
                <a:latin typeface="Helvetica Neue"/>
              </a:rPr>
              <a:t>Country or region</a:t>
            </a:r>
            <a:endParaRPr lang="en-IN" dirty="0"/>
          </a:p>
        </p:txBody>
      </p:sp>
    </p:spTree>
    <p:extLst>
      <p:ext uri="{BB962C8B-B14F-4D97-AF65-F5344CB8AC3E}">
        <p14:creationId xmlns:p14="http://schemas.microsoft.com/office/powerpoint/2010/main" val="1852608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984E-9F77-4002-974E-42FFD514EA0B}"/>
              </a:ext>
            </a:extLst>
          </p:cNvPr>
          <p:cNvSpPr>
            <a:spLocks noGrp="1"/>
          </p:cNvSpPr>
          <p:nvPr>
            <p:ph type="title"/>
          </p:nvPr>
        </p:nvSpPr>
        <p:spPr>
          <a:xfrm>
            <a:off x="670559" y="346709"/>
            <a:ext cx="7802880" cy="738664"/>
          </a:xfrm>
        </p:spPr>
        <p:txBody>
          <a:bodyPr/>
          <a:lstStyle/>
          <a:p>
            <a:r>
              <a:rPr lang="en-IN" sz="4800" dirty="0">
                <a:solidFill>
                  <a:srgbClr val="FF0000"/>
                </a:solidFill>
              </a:rPr>
              <a:t>Data Analysis </a:t>
            </a:r>
            <a:r>
              <a:rPr lang="en-IN" sz="4800" dirty="0"/>
              <a:t>Using </a:t>
            </a:r>
            <a:r>
              <a:rPr lang="en-IN" sz="4800" dirty="0">
                <a:solidFill>
                  <a:schemeClr val="tx2">
                    <a:lumMod val="60000"/>
                    <a:lumOff val="40000"/>
                  </a:schemeClr>
                </a:solidFill>
              </a:rPr>
              <a:t>Python</a:t>
            </a:r>
            <a:endParaRPr lang="en-IN" sz="4800" dirty="0"/>
          </a:p>
        </p:txBody>
      </p:sp>
      <p:sp>
        <p:nvSpPr>
          <p:cNvPr id="3" name="Text Placeholder 2">
            <a:extLst>
              <a:ext uri="{FF2B5EF4-FFF2-40B4-BE49-F238E27FC236}">
                <a16:creationId xmlns:a16="http://schemas.microsoft.com/office/drawing/2014/main" id="{A3001848-466E-4AD5-847C-522AEB152DB9}"/>
              </a:ext>
            </a:extLst>
          </p:cNvPr>
          <p:cNvSpPr>
            <a:spLocks noGrp="1"/>
          </p:cNvSpPr>
          <p:nvPr>
            <p:ph type="body" idx="1"/>
          </p:nvPr>
        </p:nvSpPr>
        <p:spPr>
          <a:xfrm>
            <a:off x="703377" y="1295400"/>
            <a:ext cx="7471409" cy="2646878"/>
          </a:xfrm>
        </p:spPr>
        <p:txBody>
          <a:bodyPr/>
          <a:lstStyle/>
          <a:p>
            <a:r>
              <a:rPr lang="en-IN" sz="3200" i="1" dirty="0"/>
              <a:t>	pandas </a:t>
            </a:r>
            <a:r>
              <a:rPr lang="en-IN" sz="3200" b="1" dirty="0"/>
              <a:t>Data Structures</a:t>
            </a:r>
            <a:r>
              <a:rPr lang="en-IN" sz="3200" dirty="0"/>
              <a:t>: </a:t>
            </a:r>
            <a:r>
              <a:rPr lang="en-IN" sz="3200" i="1" dirty="0" err="1"/>
              <a:t>DataFrame</a:t>
            </a:r>
            <a:endParaRPr lang="en-IN" sz="3200" i="1" dirty="0"/>
          </a:p>
          <a:p>
            <a:endParaRPr lang="en-IN" sz="2800" i="1" dirty="0"/>
          </a:p>
          <a:p>
            <a:pPr marL="457200" indent="-457200">
              <a:buFont typeface="Arial" panose="020B0604020202020204" pitchFamily="34" charset="0"/>
              <a:buChar char="•"/>
            </a:pPr>
            <a:r>
              <a:rPr lang="en-IN" sz="2800" dirty="0"/>
              <a:t>Spreadsheet-like data structure containing an ordered collection of columns</a:t>
            </a:r>
          </a:p>
          <a:p>
            <a:pPr marL="457200" indent="-457200">
              <a:buFont typeface="Arial" panose="020B0604020202020204" pitchFamily="34" charset="0"/>
              <a:buChar char="•"/>
            </a:pPr>
            <a:r>
              <a:rPr lang="en-IN" sz="2800" dirty="0"/>
              <a:t>Has both a row and column index</a:t>
            </a:r>
          </a:p>
          <a:p>
            <a:pPr marL="457200" indent="-457200">
              <a:buFont typeface="Arial" panose="020B0604020202020204" pitchFamily="34" charset="0"/>
              <a:buChar char="•"/>
            </a:pPr>
            <a:r>
              <a:rPr lang="en-IN" sz="2800" dirty="0"/>
              <a:t>Consider as </a:t>
            </a:r>
            <a:r>
              <a:rPr lang="en-IN" sz="2800" dirty="0" err="1"/>
              <a:t>dict</a:t>
            </a:r>
            <a:r>
              <a:rPr lang="en-IN" sz="2800" dirty="0"/>
              <a:t> of Series (with shared index) </a:t>
            </a:r>
          </a:p>
        </p:txBody>
      </p:sp>
      <p:sp>
        <p:nvSpPr>
          <p:cNvPr id="5" name="Slide Number Placeholder 4">
            <a:extLst>
              <a:ext uri="{FF2B5EF4-FFF2-40B4-BE49-F238E27FC236}">
                <a16:creationId xmlns:a16="http://schemas.microsoft.com/office/drawing/2014/main" id="{832CCE61-BFDB-4033-8B4A-204A0BA20A9F}"/>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16</a:t>
            </a:fld>
            <a:endParaRPr lang="en-IN" dirty="0"/>
          </a:p>
        </p:txBody>
      </p:sp>
      <p:graphicFrame>
        <p:nvGraphicFramePr>
          <p:cNvPr id="6" name="Table 5">
            <a:extLst>
              <a:ext uri="{FF2B5EF4-FFF2-40B4-BE49-F238E27FC236}">
                <a16:creationId xmlns:a16="http://schemas.microsoft.com/office/drawing/2014/main" id="{C7F3D7DD-2595-42A7-96CA-68AA6C021DE4}"/>
              </a:ext>
            </a:extLst>
          </p:cNvPr>
          <p:cNvGraphicFramePr>
            <a:graphicFrameLocks noGrp="1"/>
          </p:cNvGraphicFramePr>
          <p:nvPr>
            <p:extLst>
              <p:ext uri="{D42A27DB-BD31-4B8C-83A1-F6EECF244321}">
                <p14:modId xmlns:p14="http://schemas.microsoft.com/office/powerpoint/2010/main" val="2776589850"/>
              </p:ext>
            </p:extLst>
          </p:nvPr>
        </p:nvGraphicFramePr>
        <p:xfrm>
          <a:off x="1828800" y="3942278"/>
          <a:ext cx="5867400" cy="2194560"/>
        </p:xfrm>
        <a:graphic>
          <a:graphicData uri="http://schemas.openxmlformats.org/drawingml/2006/table">
            <a:tbl>
              <a:tblPr/>
              <a:tblGrid>
                <a:gridCol w="1955800">
                  <a:extLst>
                    <a:ext uri="{9D8B030D-6E8A-4147-A177-3AD203B41FA5}">
                      <a16:colId xmlns:a16="http://schemas.microsoft.com/office/drawing/2014/main" val="3797987737"/>
                    </a:ext>
                  </a:extLst>
                </a:gridCol>
                <a:gridCol w="1955800">
                  <a:extLst>
                    <a:ext uri="{9D8B030D-6E8A-4147-A177-3AD203B41FA5}">
                      <a16:colId xmlns:a16="http://schemas.microsoft.com/office/drawing/2014/main" val="3142108582"/>
                    </a:ext>
                  </a:extLst>
                </a:gridCol>
                <a:gridCol w="1955800">
                  <a:extLst>
                    <a:ext uri="{9D8B030D-6E8A-4147-A177-3AD203B41FA5}">
                      <a16:colId xmlns:a16="http://schemas.microsoft.com/office/drawing/2014/main" val="69445901"/>
                    </a:ext>
                  </a:extLst>
                </a:gridCol>
              </a:tblGrid>
              <a:tr h="0">
                <a:tc>
                  <a:txBody>
                    <a:bodyPr/>
                    <a:lstStyle/>
                    <a:p>
                      <a:pPr algn="l" fontAlgn="ctr"/>
                      <a:endParaRPr lang="en-IN" b="1" dirty="0">
                        <a:effectLst/>
                      </a:endParaRPr>
                    </a:p>
                  </a:txBody>
                  <a:tcPr anchor="ctr">
                    <a:lnL>
                      <a:noFill/>
                    </a:lnL>
                    <a:lnR>
                      <a:noFill/>
                    </a:lnR>
                    <a:lnT>
                      <a:noFill/>
                    </a:lnT>
                    <a:lnB>
                      <a:noFill/>
                    </a:lnB>
                    <a:solidFill>
                      <a:srgbClr val="FFFFFF"/>
                    </a:solidFill>
                  </a:tcPr>
                </a:tc>
                <a:tc>
                  <a:txBody>
                    <a:bodyPr/>
                    <a:lstStyle/>
                    <a:p>
                      <a:pPr algn="l" fontAlgn="ctr"/>
                      <a:r>
                        <a:rPr lang="en-IN" b="1" dirty="0">
                          <a:effectLst/>
                        </a:rPr>
                        <a:t>Country or region</a:t>
                      </a:r>
                    </a:p>
                  </a:txBody>
                  <a:tcPr anchor="ctr">
                    <a:lnL>
                      <a:noFill/>
                    </a:lnL>
                    <a:lnR>
                      <a:noFill/>
                    </a:lnR>
                    <a:lnT>
                      <a:noFill/>
                    </a:lnT>
                    <a:lnB>
                      <a:noFill/>
                    </a:lnB>
                    <a:solidFill>
                      <a:srgbClr val="FFFFFF"/>
                    </a:solidFill>
                  </a:tcPr>
                </a:tc>
                <a:tc>
                  <a:txBody>
                    <a:bodyPr/>
                    <a:lstStyle/>
                    <a:p>
                      <a:r>
                        <a:rPr lang="en-IN" b="1" dirty="0"/>
                        <a:t>                       Score</a:t>
                      </a:r>
                    </a:p>
                  </a:txBody>
                  <a:tcPr>
                    <a:lnL>
                      <a:noFill/>
                    </a:lnL>
                  </a:tcPr>
                </a:tc>
                <a:extLst>
                  <a:ext uri="{0D108BD9-81ED-4DB2-BD59-A6C34878D82A}">
                    <a16:rowId xmlns:a16="http://schemas.microsoft.com/office/drawing/2014/main" val="2718423681"/>
                  </a:ext>
                </a:extLst>
              </a:tr>
              <a:tr h="0">
                <a:tc>
                  <a:txBody>
                    <a:bodyPr/>
                    <a:lstStyle/>
                    <a:p>
                      <a:pPr algn="r" fontAlgn="ctr"/>
                      <a:r>
                        <a:rPr lang="en-IN" b="1" dirty="0">
                          <a:effectLst/>
                        </a:rPr>
                        <a:t>0</a:t>
                      </a:r>
                    </a:p>
                  </a:txBody>
                  <a:tcPr anchor="ctr">
                    <a:lnL>
                      <a:noFill/>
                    </a:lnL>
                    <a:lnR>
                      <a:noFill/>
                    </a:lnR>
                    <a:lnT>
                      <a:noFill/>
                    </a:lnT>
                    <a:lnB>
                      <a:noFill/>
                    </a:lnB>
                    <a:solidFill>
                      <a:srgbClr val="F5F5F5"/>
                    </a:solidFill>
                  </a:tcPr>
                </a:tc>
                <a:tc>
                  <a:txBody>
                    <a:bodyPr/>
                    <a:lstStyle/>
                    <a:p>
                      <a:pPr algn="r" fontAlgn="ctr"/>
                      <a:r>
                        <a:rPr lang="en-IN" dirty="0">
                          <a:effectLst/>
                        </a:rPr>
                        <a:t>Finland</a:t>
                      </a:r>
                    </a:p>
                  </a:txBody>
                  <a:tcPr anchor="ctr">
                    <a:lnL>
                      <a:noFill/>
                    </a:lnL>
                    <a:lnR>
                      <a:noFill/>
                    </a:lnR>
                    <a:lnT>
                      <a:noFill/>
                    </a:lnT>
                    <a:lnB>
                      <a:noFill/>
                    </a:lnB>
                    <a:solidFill>
                      <a:srgbClr val="F5F5F5"/>
                    </a:solidFill>
                  </a:tcPr>
                </a:tc>
                <a:tc>
                  <a:txBody>
                    <a:bodyPr/>
                    <a:lstStyle/>
                    <a:p>
                      <a:pPr algn="r" fontAlgn="ctr"/>
                      <a:r>
                        <a:rPr lang="en-IN">
                          <a:effectLst/>
                        </a:rPr>
                        <a:t>7.809</a:t>
                      </a:r>
                    </a:p>
                  </a:txBody>
                  <a:tcPr anchor="ctr">
                    <a:lnL>
                      <a:noFill/>
                    </a:lnL>
                    <a:lnR>
                      <a:noFill/>
                    </a:lnR>
                    <a:lnB>
                      <a:noFill/>
                    </a:lnB>
                    <a:solidFill>
                      <a:srgbClr val="F5F5F5"/>
                    </a:solidFill>
                  </a:tcPr>
                </a:tc>
                <a:extLst>
                  <a:ext uri="{0D108BD9-81ED-4DB2-BD59-A6C34878D82A}">
                    <a16:rowId xmlns:a16="http://schemas.microsoft.com/office/drawing/2014/main" val="602556547"/>
                  </a:ext>
                </a:extLst>
              </a:tr>
              <a:tr h="0">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dirty="0">
                          <a:effectLst/>
                        </a:rPr>
                        <a:t>Denmark</a:t>
                      </a:r>
                    </a:p>
                  </a:txBody>
                  <a:tcPr anchor="ctr">
                    <a:lnL>
                      <a:noFill/>
                    </a:lnL>
                    <a:lnR>
                      <a:noFill/>
                    </a:lnR>
                    <a:lnT>
                      <a:noFill/>
                    </a:lnT>
                    <a:lnB>
                      <a:noFill/>
                    </a:lnB>
                    <a:solidFill>
                      <a:srgbClr val="FFFFFF"/>
                    </a:solidFill>
                  </a:tcPr>
                </a:tc>
                <a:tc>
                  <a:txBody>
                    <a:bodyPr/>
                    <a:lstStyle/>
                    <a:p>
                      <a:pPr algn="r" fontAlgn="ctr"/>
                      <a:r>
                        <a:rPr lang="en-IN">
                          <a:effectLst/>
                        </a:rPr>
                        <a:t>7.646</a:t>
                      </a:r>
                    </a:p>
                  </a:txBody>
                  <a:tcPr anchor="ctr">
                    <a:lnL>
                      <a:noFill/>
                    </a:lnL>
                    <a:lnR>
                      <a:noFill/>
                    </a:lnR>
                    <a:lnT>
                      <a:noFill/>
                    </a:lnT>
                    <a:lnB>
                      <a:noFill/>
                    </a:lnB>
                    <a:solidFill>
                      <a:srgbClr val="FFFFFF"/>
                    </a:solidFill>
                  </a:tcPr>
                </a:tc>
                <a:extLst>
                  <a:ext uri="{0D108BD9-81ED-4DB2-BD59-A6C34878D82A}">
                    <a16:rowId xmlns:a16="http://schemas.microsoft.com/office/drawing/2014/main" val="1205066235"/>
                  </a:ext>
                </a:extLst>
              </a:tr>
              <a:tr h="0">
                <a:tc>
                  <a:txBody>
                    <a:bodyPr/>
                    <a:lstStyle/>
                    <a:p>
                      <a:pPr algn="r" fontAlgn="ctr"/>
                      <a:r>
                        <a:rPr lang="en-IN" b="1">
                          <a:effectLst/>
                        </a:rPr>
                        <a:t>2</a:t>
                      </a:r>
                    </a:p>
                  </a:txBody>
                  <a:tcPr anchor="ctr">
                    <a:lnL>
                      <a:noFill/>
                    </a:lnL>
                    <a:lnR>
                      <a:noFill/>
                    </a:lnR>
                    <a:lnT>
                      <a:noFill/>
                    </a:lnT>
                    <a:lnB>
                      <a:noFill/>
                    </a:lnB>
                    <a:solidFill>
                      <a:srgbClr val="F5F5F5"/>
                    </a:solidFill>
                  </a:tcPr>
                </a:tc>
                <a:tc>
                  <a:txBody>
                    <a:bodyPr/>
                    <a:lstStyle/>
                    <a:p>
                      <a:pPr algn="r" fontAlgn="ctr"/>
                      <a:r>
                        <a:rPr lang="en-IN">
                          <a:effectLst/>
                        </a:rPr>
                        <a:t>Switzerland</a:t>
                      </a:r>
                    </a:p>
                  </a:txBody>
                  <a:tcPr anchor="ctr">
                    <a:lnL>
                      <a:noFill/>
                    </a:lnL>
                    <a:lnR>
                      <a:noFill/>
                    </a:lnR>
                    <a:lnT>
                      <a:noFill/>
                    </a:lnT>
                    <a:lnB>
                      <a:noFill/>
                    </a:lnB>
                    <a:solidFill>
                      <a:srgbClr val="F5F5F5"/>
                    </a:solidFill>
                  </a:tcPr>
                </a:tc>
                <a:tc>
                  <a:txBody>
                    <a:bodyPr/>
                    <a:lstStyle/>
                    <a:p>
                      <a:pPr algn="r" fontAlgn="ctr"/>
                      <a:r>
                        <a:rPr lang="en-IN">
                          <a:effectLst/>
                        </a:rPr>
                        <a:t>7.560</a:t>
                      </a:r>
                    </a:p>
                  </a:txBody>
                  <a:tcPr anchor="ctr">
                    <a:lnL>
                      <a:noFill/>
                    </a:lnL>
                    <a:lnR>
                      <a:noFill/>
                    </a:lnR>
                    <a:lnT>
                      <a:noFill/>
                    </a:lnT>
                    <a:lnB>
                      <a:noFill/>
                    </a:lnB>
                    <a:solidFill>
                      <a:srgbClr val="F5F5F5"/>
                    </a:solidFill>
                  </a:tcPr>
                </a:tc>
                <a:extLst>
                  <a:ext uri="{0D108BD9-81ED-4DB2-BD59-A6C34878D82A}">
                    <a16:rowId xmlns:a16="http://schemas.microsoft.com/office/drawing/2014/main" val="2254240695"/>
                  </a:ext>
                </a:extLst>
              </a:tr>
              <a:tr h="0">
                <a:tc>
                  <a:txBody>
                    <a:bodyPr/>
                    <a:lstStyle/>
                    <a:p>
                      <a:pPr algn="r" fontAlgn="ctr"/>
                      <a:r>
                        <a:rPr lang="en-IN" b="1">
                          <a:effectLst/>
                        </a:rPr>
                        <a:t>3</a:t>
                      </a:r>
                    </a:p>
                  </a:txBody>
                  <a:tcPr anchor="ctr">
                    <a:lnL>
                      <a:noFill/>
                    </a:lnL>
                    <a:lnR>
                      <a:noFill/>
                    </a:lnR>
                    <a:lnT>
                      <a:noFill/>
                    </a:lnT>
                    <a:lnB>
                      <a:noFill/>
                    </a:lnB>
                    <a:solidFill>
                      <a:srgbClr val="FFFFFF"/>
                    </a:solidFill>
                  </a:tcPr>
                </a:tc>
                <a:tc>
                  <a:txBody>
                    <a:bodyPr/>
                    <a:lstStyle/>
                    <a:p>
                      <a:pPr algn="r" fontAlgn="ctr"/>
                      <a:r>
                        <a:rPr lang="en-IN">
                          <a:effectLst/>
                        </a:rPr>
                        <a:t>Iceland</a:t>
                      </a:r>
                    </a:p>
                  </a:txBody>
                  <a:tcPr anchor="ctr">
                    <a:lnL>
                      <a:noFill/>
                    </a:lnL>
                    <a:lnR>
                      <a:noFill/>
                    </a:lnR>
                    <a:lnT>
                      <a:noFill/>
                    </a:lnT>
                    <a:lnB>
                      <a:noFill/>
                    </a:lnB>
                    <a:solidFill>
                      <a:srgbClr val="FFFFFF"/>
                    </a:solidFill>
                  </a:tcPr>
                </a:tc>
                <a:tc>
                  <a:txBody>
                    <a:bodyPr/>
                    <a:lstStyle/>
                    <a:p>
                      <a:pPr algn="r" fontAlgn="ctr"/>
                      <a:r>
                        <a:rPr lang="en-IN">
                          <a:effectLst/>
                        </a:rPr>
                        <a:t>7.504</a:t>
                      </a:r>
                    </a:p>
                  </a:txBody>
                  <a:tcPr anchor="ctr">
                    <a:lnL>
                      <a:noFill/>
                    </a:lnL>
                    <a:lnR>
                      <a:noFill/>
                    </a:lnR>
                    <a:lnT>
                      <a:noFill/>
                    </a:lnT>
                    <a:lnB>
                      <a:noFill/>
                    </a:lnB>
                    <a:solidFill>
                      <a:srgbClr val="FFFFFF"/>
                    </a:solidFill>
                  </a:tcPr>
                </a:tc>
                <a:extLst>
                  <a:ext uri="{0D108BD9-81ED-4DB2-BD59-A6C34878D82A}">
                    <a16:rowId xmlns:a16="http://schemas.microsoft.com/office/drawing/2014/main" val="3927651413"/>
                  </a:ext>
                </a:extLst>
              </a:tr>
              <a:tr h="0">
                <a:tc>
                  <a:txBody>
                    <a:bodyPr/>
                    <a:lstStyle/>
                    <a:p>
                      <a:pPr algn="r" fontAlgn="ctr"/>
                      <a:r>
                        <a:rPr lang="en-IN" b="1">
                          <a:effectLst/>
                        </a:rPr>
                        <a:t>4</a:t>
                      </a:r>
                    </a:p>
                  </a:txBody>
                  <a:tcPr anchor="ctr">
                    <a:lnL>
                      <a:noFill/>
                    </a:lnL>
                    <a:lnR>
                      <a:noFill/>
                    </a:lnR>
                    <a:lnT>
                      <a:noFill/>
                    </a:lnT>
                    <a:lnB>
                      <a:noFill/>
                    </a:lnB>
                    <a:solidFill>
                      <a:srgbClr val="FFFFFF"/>
                    </a:solidFill>
                  </a:tcPr>
                </a:tc>
                <a:tc>
                  <a:txBody>
                    <a:bodyPr/>
                    <a:lstStyle/>
                    <a:p>
                      <a:pPr algn="r" fontAlgn="ctr"/>
                      <a:r>
                        <a:rPr lang="en-IN">
                          <a:effectLst/>
                        </a:rPr>
                        <a:t>Norway</a:t>
                      </a:r>
                    </a:p>
                  </a:txBody>
                  <a:tcPr anchor="ctr">
                    <a:lnL>
                      <a:noFill/>
                    </a:lnL>
                    <a:lnR>
                      <a:noFill/>
                    </a:lnR>
                    <a:lnT>
                      <a:noFill/>
                    </a:lnT>
                    <a:lnB>
                      <a:noFill/>
                    </a:lnB>
                    <a:solidFill>
                      <a:srgbClr val="FFFFFF"/>
                    </a:solidFill>
                  </a:tcPr>
                </a:tc>
                <a:tc>
                  <a:txBody>
                    <a:bodyPr/>
                    <a:lstStyle/>
                    <a:p>
                      <a:pPr algn="r" fontAlgn="ctr"/>
                      <a:r>
                        <a:rPr lang="en-IN" dirty="0">
                          <a:effectLst/>
                        </a:rPr>
                        <a:t>7.488</a:t>
                      </a:r>
                    </a:p>
                  </a:txBody>
                  <a:tcPr anchor="ctr">
                    <a:lnL>
                      <a:noFill/>
                    </a:lnL>
                    <a:lnR>
                      <a:noFill/>
                    </a:lnR>
                    <a:lnT>
                      <a:noFill/>
                    </a:lnT>
                    <a:lnB>
                      <a:noFill/>
                    </a:lnB>
                    <a:solidFill>
                      <a:srgbClr val="FFFFFF"/>
                    </a:solidFill>
                  </a:tcPr>
                </a:tc>
                <a:extLst>
                  <a:ext uri="{0D108BD9-81ED-4DB2-BD59-A6C34878D82A}">
                    <a16:rowId xmlns:a16="http://schemas.microsoft.com/office/drawing/2014/main" val="4099702175"/>
                  </a:ext>
                </a:extLst>
              </a:tr>
            </a:tbl>
          </a:graphicData>
        </a:graphic>
      </p:graphicFrame>
    </p:spTree>
    <p:extLst>
      <p:ext uri="{BB962C8B-B14F-4D97-AF65-F5344CB8AC3E}">
        <p14:creationId xmlns:p14="http://schemas.microsoft.com/office/powerpoint/2010/main" val="1256154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a:t>
            </a:r>
            <a:endParaRPr/>
          </a:p>
          <a:p>
            <a:pPr>
              <a:lnSpc>
                <a:spcPct val="100000"/>
              </a:lnSpc>
            </a:pPr>
            <a:r>
              <a:rPr lang="en-IN" sz="4800" dirty="0">
                <a:solidFill>
                  <a:srgbClr val="0000FF"/>
                </a:solidFill>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019D-854E-47DE-8517-745EDAE93293}"/>
              </a:ext>
            </a:extLst>
          </p:cNvPr>
          <p:cNvSpPr>
            <a:spLocks noGrp="1"/>
          </p:cNvSpPr>
          <p:nvPr>
            <p:ph type="title"/>
          </p:nvPr>
        </p:nvSpPr>
        <p:spPr>
          <a:xfrm>
            <a:off x="670559" y="346709"/>
            <a:ext cx="7802880" cy="738664"/>
          </a:xfrm>
        </p:spPr>
        <p:txBody>
          <a:bodyPr/>
          <a:lstStyle/>
          <a:p>
            <a:r>
              <a:rPr lang="en-IN" sz="4800" dirty="0"/>
              <a:t>		</a:t>
            </a:r>
            <a:r>
              <a:rPr lang="en-IN" sz="4800" dirty="0">
                <a:solidFill>
                  <a:srgbClr val="FF0000"/>
                </a:solidFill>
              </a:rPr>
              <a:t>  CONTENTS</a:t>
            </a:r>
          </a:p>
        </p:txBody>
      </p:sp>
      <p:sp>
        <p:nvSpPr>
          <p:cNvPr id="3" name="Text Placeholder 2">
            <a:extLst>
              <a:ext uri="{FF2B5EF4-FFF2-40B4-BE49-F238E27FC236}">
                <a16:creationId xmlns:a16="http://schemas.microsoft.com/office/drawing/2014/main" id="{B3E61462-F42E-477A-BEBB-02609494D9BA}"/>
              </a:ext>
            </a:extLst>
          </p:cNvPr>
          <p:cNvSpPr>
            <a:spLocks noGrp="1"/>
          </p:cNvSpPr>
          <p:nvPr>
            <p:ph type="body" idx="1"/>
          </p:nvPr>
        </p:nvSpPr>
        <p:spPr>
          <a:xfrm>
            <a:off x="670559" y="1085373"/>
            <a:ext cx="7471409" cy="5724644"/>
          </a:xfrm>
        </p:spPr>
        <p:txBody>
          <a:bodyPr/>
          <a:lstStyle/>
          <a:p>
            <a:pPr marL="285750" indent="-285750">
              <a:buFont typeface="Arial" panose="020B0604020202020204" pitchFamily="34" charset="0"/>
              <a:buChar char="•"/>
            </a:pPr>
            <a:r>
              <a:rPr lang="en-IN" sz="2800" dirty="0"/>
              <a:t>What is Web Scrapping ?</a:t>
            </a:r>
          </a:p>
          <a:p>
            <a:pPr marL="285750" indent="-285750">
              <a:buFont typeface="Arial" panose="020B0604020202020204" pitchFamily="34" charset="0"/>
              <a:buChar char="•"/>
            </a:pPr>
            <a:r>
              <a:rPr lang="en-IN" sz="2800" dirty="0"/>
              <a:t>Web Scraping Architecture</a:t>
            </a:r>
          </a:p>
          <a:p>
            <a:pPr marL="285750" indent="-285750">
              <a:buFont typeface="Arial" panose="020B0604020202020204" pitchFamily="34" charset="0"/>
              <a:buChar char="•"/>
            </a:pPr>
            <a:r>
              <a:rPr lang="en-IN" sz="2800" dirty="0"/>
              <a:t>Converting Unstructured data to Structured data</a:t>
            </a:r>
          </a:p>
          <a:p>
            <a:pPr marL="285750" indent="-285750">
              <a:buFont typeface="Arial" panose="020B0604020202020204" pitchFamily="34" charset="0"/>
              <a:buChar char="•"/>
            </a:pPr>
            <a:r>
              <a:rPr lang="en-IN" sz="2800" dirty="0"/>
              <a:t>Web Indexing</a:t>
            </a:r>
          </a:p>
          <a:p>
            <a:pPr marL="285750" indent="-285750">
              <a:buFont typeface="Arial" panose="020B0604020202020204" pitchFamily="34" charset="0"/>
              <a:buChar char="•"/>
            </a:pPr>
            <a:r>
              <a:rPr lang="en-IN" sz="2800" dirty="0"/>
              <a:t>Web Scraping Using Python</a:t>
            </a:r>
          </a:p>
          <a:p>
            <a:r>
              <a:rPr lang="en-IN" sz="2800" dirty="0"/>
              <a:t>	</a:t>
            </a:r>
            <a:r>
              <a:rPr lang="en-IN" sz="2000" dirty="0"/>
              <a:t>1</a:t>
            </a:r>
            <a:r>
              <a:rPr lang="en-IN" sz="2800" dirty="0"/>
              <a:t>.</a:t>
            </a:r>
            <a:r>
              <a:rPr lang="en-IN" sz="2400" dirty="0"/>
              <a:t>Fetching the data</a:t>
            </a:r>
          </a:p>
          <a:p>
            <a:r>
              <a:rPr lang="en-IN" sz="2400" dirty="0"/>
              <a:t>	</a:t>
            </a:r>
            <a:r>
              <a:rPr lang="en-IN" sz="2000" dirty="0"/>
              <a:t>2</a:t>
            </a:r>
            <a:r>
              <a:rPr lang="en-IN" sz="2400" dirty="0"/>
              <a:t>.Using </a:t>
            </a:r>
            <a:r>
              <a:rPr lang="en-IN" sz="2400" dirty="0" err="1"/>
              <a:t>BeautifulSoup</a:t>
            </a:r>
            <a:r>
              <a:rPr lang="en-IN" sz="2400" dirty="0"/>
              <a:t> for parsing</a:t>
            </a:r>
          </a:p>
          <a:p>
            <a:r>
              <a:rPr lang="en-IN" sz="2400" dirty="0"/>
              <a:t>	</a:t>
            </a:r>
            <a:r>
              <a:rPr lang="en-IN" sz="2000" dirty="0"/>
              <a:t>3</a:t>
            </a:r>
            <a:r>
              <a:rPr lang="en-IN" sz="2400" dirty="0"/>
              <a:t>.Export the data</a:t>
            </a:r>
          </a:p>
          <a:p>
            <a:pPr marL="342900" indent="-342900">
              <a:buFont typeface="Arial" panose="020B0604020202020204" pitchFamily="34" charset="0"/>
              <a:buChar char="•"/>
            </a:pPr>
            <a:r>
              <a:rPr lang="en-IN" sz="2800" dirty="0"/>
              <a:t>Uses of Web Scraping Services</a:t>
            </a:r>
          </a:p>
          <a:p>
            <a:pPr marL="342900" indent="-342900">
              <a:buFont typeface="Arial" panose="020B0604020202020204" pitchFamily="34" charset="0"/>
              <a:buChar char="•"/>
            </a:pPr>
            <a:r>
              <a:rPr lang="en-IN" sz="2800" dirty="0"/>
              <a:t>Data Analysis Using Python</a:t>
            </a:r>
          </a:p>
          <a:p>
            <a:r>
              <a:rPr lang="en-IN" sz="2400" dirty="0"/>
              <a:t>	</a:t>
            </a:r>
            <a:r>
              <a:rPr lang="en-IN" sz="2000" dirty="0"/>
              <a:t>1</a:t>
            </a:r>
            <a:r>
              <a:rPr lang="en-IN" sz="2400" dirty="0"/>
              <a:t>.Pandas Overview</a:t>
            </a:r>
          </a:p>
          <a:p>
            <a:r>
              <a:rPr lang="en-IN" sz="2400" dirty="0"/>
              <a:t>	</a:t>
            </a:r>
            <a:r>
              <a:rPr lang="en-IN" sz="2000" dirty="0"/>
              <a:t>2</a:t>
            </a:r>
            <a:r>
              <a:rPr lang="en-IN" sz="2400" dirty="0"/>
              <a:t>.Series</a:t>
            </a:r>
          </a:p>
          <a:p>
            <a:r>
              <a:rPr lang="en-IN" sz="2400" dirty="0"/>
              <a:t>	</a:t>
            </a:r>
            <a:r>
              <a:rPr lang="en-IN" sz="2000" dirty="0"/>
              <a:t>3</a:t>
            </a:r>
            <a:r>
              <a:rPr lang="en-IN" sz="2400" dirty="0"/>
              <a:t>.DataFrame</a:t>
            </a:r>
          </a:p>
          <a:p>
            <a:endParaRPr lang="en-IN" sz="2800" dirty="0"/>
          </a:p>
        </p:txBody>
      </p:sp>
      <p:sp>
        <p:nvSpPr>
          <p:cNvPr id="5" name="Slide Number Placeholder 4">
            <a:extLst>
              <a:ext uri="{FF2B5EF4-FFF2-40B4-BE49-F238E27FC236}">
                <a16:creationId xmlns:a16="http://schemas.microsoft.com/office/drawing/2014/main" id="{416F1F51-58EF-4635-8405-AB182477A33A}"/>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a:t>
            </a:fld>
            <a:endParaRPr lang="en-IN" dirty="0"/>
          </a:p>
        </p:txBody>
      </p:sp>
    </p:spTree>
    <p:extLst>
      <p:ext uri="{BB962C8B-B14F-4D97-AF65-F5344CB8AC3E}">
        <p14:creationId xmlns:p14="http://schemas.microsoft.com/office/powerpoint/2010/main" val="57354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6FFE-A894-4289-9873-E90B08D66D68}"/>
              </a:ext>
            </a:extLst>
          </p:cNvPr>
          <p:cNvSpPr>
            <a:spLocks noGrp="1"/>
          </p:cNvSpPr>
          <p:nvPr>
            <p:ph type="title"/>
          </p:nvPr>
        </p:nvSpPr>
        <p:spPr>
          <a:xfrm>
            <a:off x="670559" y="346709"/>
            <a:ext cx="7802880" cy="738664"/>
          </a:xfrm>
        </p:spPr>
        <p:txBody>
          <a:bodyPr/>
          <a:lstStyle/>
          <a:p>
            <a:r>
              <a:rPr lang="en-IN" dirty="0"/>
              <a:t>  </a:t>
            </a:r>
            <a:r>
              <a:rPr lang="en-IN" sz="4800" dirty="0"/>
              <a:t>WHAT IS </a:t>
            </a:r>
            <a:r>
              <a:rPr lang="en-IN" sz="4800" dirty="0">
                <a:solidFill>
                  <a:srgbClr val="00B0F0"/>
                </a:solidFill>
              </a:rPr>
              <a:t>WEB SCRAPING</a:t>
            </a:r>
            <a:endParaRPr lang="en-IN" dirty="0"/>
          </a:p>
        </p:txBody>
      </p:sp>
      <p:sp>
        <p:nvSpPr>
          <p:cNvPr id="3" name="Text Placeholder 2">
            <a:extLst>
              <a:ext uri="{FF2B5EF4-FFF2-40B4-BE49-F238E27FC236}">
                <a16:creationId xmlns:a16="http://schemas.microsoft.com/office/drawing/2014/main" id="{8FD12B04-C3C1-4DE0-825C-7FAAEB24E271}"/>
              </a:ext>
            </a:extLst>
          </p:cNvPr>
          <p:cNvSpPr>
            <a:spLocks noGrp="1"/>
          </p:cNvSpPr>
          <p:nvPr>
            <p:ph type="body" idx="1"/>
          </p:nvPr>
        </p:nvSpPr>
        <p:spPr>
          <a:xfrm>
            <a:off x="762000" y="1828800"/>
            <a:ext cx="7471409" cy="3447098"/>
          </a:xfrm>
        </p:spPr>
        <p:txBody>
          <a:bodyPr/>
          <a:lstStyle/>
          <a:p>
            <a:pPr marL="457200" indent="-457200">
              <a:buFont typeface="Arial" panose="020B0604020202020204" pitchFamily="34" charset="0"/>
              <a:buChar char="•"/>
            </a:pPr>
            <a:r>
              <a:rPr lang="en-IN" sz="2800" dirty="0">
                <a:solidFill>
                  <a:srgbClr val="FFC000"/>
                </a:solidFill>
              </a:rPr>
              <a:t>Web Scraping </a:t>
            </a:r>
            <a:r>
              <a:rPr lang="en-IN" sz="2800" dirty="0"/>
              <a:t>refers to an application that processes the HTML of a Web page to extract data for manipulation such as converting the Web Page to another format (i.e.HTML to XML)</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It is also known as </a:t>
            </a:r>
            <a:r>
              <a:rPr lang="en-IN" sz="2800" dirty="0">
                <a:solidFill>
                  <a:srgbClr val="FFC000"/>
                </a:solidFill>
              </a:rPr>
              <a:t>Web Harvesting </a:t>
            </a:r>
            <a:r>
              <a:rPr lang="en-IN" sz="2800" dirty="0"/>
              <a:t>and </a:t>
            </a:r>
            <a:r>
              <a:rPr lang="en-IN" sz="2800" dirty="0">
                <a:solidFill>
                  <a:srgbClr val="FFC000"/>
                </a:solidFill>
              </a:rPr>
              <a:t>Web Data Extraction.</a:t>
            </a:r>
          </a:p>
        </p:txBody>
      </p:sp>
      <p:sp>
        <p:nvSpPr>
          <p:cNvPr id="5" name="Slide Number Placeholder 4">
            <a:extLst>
              <a:ext uri="{FF2B5EF4-FFF2-40B4-BE49-F238E27FC236}">
                <a16:creationId xmlns:a16="http://schemas.microsoft.com/office/drawing/2014/main" id="{1FCF8DB0-F95D-4D29-804F-00568FCD69BF}"/>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3</a:t>
            </a:fld>
            <a:endParaRPr lang="en-IN" dirty="0"/>
          </a:p>
        </p:txBody>
      </p:sp>
    </p:spTree>
    <p:extLst>
      <p:ext uri="{BB962C8B-B14F-4D97-AF65-F5344CB8AC3E}">
        <p14:creationId xmlns:p14="http://schemas.microsoft.com/office/powerpoint/2010/main" val="238320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6C0B-E3F6-4981-B697-8E6B433F6DB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71B0247-79C9-47B2-A7A7-2A00F22DFB45}"/>
              </a:ext>
            </a:extLst>
          </p:cNvPr>
          <p:cNvSpPr>
            <a:spLocks noGrp="1"/>
          </p:cNvSpPr>
          <p:nvPr>
            <p:ph type="body" idx="1"/>
          </p:nvPr>
        </p:nvSpPr>
        <p:spPr>
          <a:xfrm>
            <a:off x="762000" y="1447800"/>
            <a:ext cx="7471409" cy="4191000"/>
          </a:xfrm>
        </p:spPr>
        <p:txBody>
          <a:bodyPr/>
          <a:lstStyle/>
          <a:p>
            <a:endParaRPr lang="en-IN" dirty="0"/>
          </a:p>
        </p:txBody>
      </p:sp>
      <p:sp>
        <p:nvSpPr>
          <p:cNvPr id="5" name="Slide Number Placeholder 4">
            <a:extLst>
              <a:ext uri="{FF2B5EF4-FFF2-40B4-BE49-F238E27FC236}">
                <a16:creationId xmlns:a16="http://schemas.microsoft.com/office/drawing/2014/main" id="{EDA9C276-701B-47E4-A6BA-B564D3D0553F}"/>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4</a:t>
            </a:fld>
            <a:endParaRPr lang="en-IN" dirty="0"/>
          </a:p>
        </p:txBody>
      </p:sp>
      <p:pic>
        <p:nvPicPr>
          <p:cNvPr id="9" name="Picture 8">
            <a:extLst>
              <a:ext uri="{FF2B5EF4-FFF2-40B4-BE49-F238E27FC236}">
                <a16:creationId xmlns:a16="http://schemas.microsoft.com/office/drawing/2014/main" id="{5A810A12-22A2-448C-82B5-F0E33B4FB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6" y="175063"/>
            <a:ext cx="8852534" cy="6255145"/>
          </a:xfrm>
          <a:prstGeom prst="rect">
            <a:avLst/>
          </a:prstGeom>
        </p:spPr>
      </p:pic>
    </p:spTree>
    <p:extLst>
      <p:ext uri="{BB962C8B-B14F-4D97-AF65-F5344CB8AC3E}">
        <p14:creationId xmlns:p14="http://schemas.microsoft.com/office/powerpoint/2010/main" val="54815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418A-E990-44BD-93CA-FBF3A37C80D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8ABC7136-9928-48EF-81D1-869E33DF582D}"/>
              </a:ext>
            </a:extLst>
          </p:cNvPr>
          <p:cNvSpPr>
            <a:spLocks noGrp="1"/>
          </p:cNvSpPr>
          <p:nvPr>
            <p:ph type="body" idx="1"/>
          </p:nvPr>
        </p:nvSpPr>
        <p:spPr>
          <a:xfrm>
            <a:off x="670558" y="990600"/>
            <a:ext cx="8091169" cy="4285298"/>
          </a:xfrm>
        </p:spPr>
        <p:txBody>
          <a:bodyPr/>
          <a:lstStyle/>
          <a:p>
            <a:pPr marL="285750" indent="-285750">
              <a:buFont typeface="Arial" panose="020B0604020202020204" pitchFamily="34" charset="0"/>
              <a:buChar char="•"/>
            </a:pPr>
            <a:r>
              <a:rPr lang="en-IN" dirty="0"/>
              <a:t> </a:t>
            </a:r>
            <a:r>
              <a:rPr lang="en-IN" sz="2800" dirty="0">
                <a:solidFill>
                  <a:srgbClr val="FFC000"/>
                </a:solidFill>
              </a:rPr>
              <a:t>Web Scraping </a:t>
            </a:r>
            <a:r>
              <a:rPr lang="en-IN" sz="2800" dirty="0"/>
              <a:t>Scripts and applications will simulate a person viewing a Web site with browser. Using these scripts you can connect to a Web Page and request a page, exactly as a browser would do.</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The Web server will send back the page which you can then manipulate or </a:t>
            </a:r>
            <a:r>
              <a:rPr lang="en-IN" sz="2800" dirty="0">
                <a:solidFill>
                  <a:srgbClr val="0070C0"/>
                </a:solidFill>
              </a:rPr>
              <a:t>extract specific information </a:t>
            </a:r>
            <a:r>
              <a:rPr lang="en-IN" sz="2800" dirty="0"/>
              <a:t>from.  </a:t>
            </a:r>
          </a:p>
        </p:txBody>
      </p:sp>
      <p:sp>
        <p:nvSpPr>
          <p:cNvPr id="5" name="Slide Number Placeholder 4">
            <a:extLst>
              <a:ext uri="{FF2B5EF4-FFF2-40B4-BE49-F238E27FC236}">
                <a16:creationId xmlns:a16="http://schemas.microsoft.com/office/drawing/2014/main" id="{46DE9F29-8BE6-4770-8B95-D3DA49090C00}"/>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5</a:t>
            </a:fld>
            <a:endParaRPr lang="en-IN" dirty="0"/>
          </a:p>
        </p:txBody>
      </p:sp>
    </p:spTree>
    <p:extLst>
      <p:ext uri="{BB962C8B-B14F-4D97-AF65-F5344CB8AC3E}">
        <p14:creationId xmlns:p14="http://schemas.microsoft.com/office/powerpoint/2010/main" val="168390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8F11-4D1A-449C-9919-979EFDB6C38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6149244-D8A9-4EB1-AEAD-BFF7A2B3BCA0}"/>
              </a:ext>
            </a:extLst>
          </p:cNvPr>
          <p:cNvSpPr>
            <a:spLocks noGrp="1"/>
          </p:cNvSpPr>
          <p:nvPr>
            <p:ph type="body" idx="1"/>
          </p:nvPr>
        </p:nvSpPr>
        <p:spPr>
          <a:xfrm>
            <a:off x="670560" y="838200"/>
            <a:ext cx="7562850" cy="5486400"/>
          </a:xfrm>
        </p:spPr>
        <p:txBody>
          <a:bodyPr/>
          <a:lstStyle/>
          <a:p>
            <a:endParaRPr lang="en-IN" dirty="0"/>
          </a:p>
        </p:txBody>
      </p:sp>
      <p:sp>
        <p:nvSpPr>
          <p:cNvPr id="5" name="Slide Number Placeholder 4">
            <a:extLst>
              <a:ext uri="{FF2B5EF4-FFF2-40B4-BE49-F238E27FC236}">
                <a16:creationId xmlns:a16="http://schemas.microsoft.com/office/drawing/2014/main" id="{2C9AB95F-CD16-46DD-B67A-8944B6A19F52}"/>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6</a:t>
            </a:fld>
            <a:endParaRPr lang="en-IN" dirty="0"/>
          </a:p>
        </p:txBody>
      </p:sp>
      <p:pic>
        <p:nvPicPr>
          <p:cNvPr id="7" name="Picture 6">
            <a:extLst>
              <a:ext uri="{FF2B5EF4-FFF2-40B4-BE49-F238E27FC236}">
                <a16:creationId xmlns:a16="http://schemas.microsoft.com/office/drawing/2014/main" id="{277331C4-06F1-4B0F-8835-4BA0748EA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399"/>
            <a:ext cx="8839200" cy="6172201"/>
          </a:xfrm>
          <a:prstGeom prst="rect">
            <a:avLst/>
          </a:prstGeom>
        </p:spPr>
      </p:pic>
    </p:spTree>
    <p:extLst>
      <p:ext uri="{BB962C8B-B14F-4D97-AF65-F5344CB8AC3E}">
        <p14:creationId xmlns:p14="http://schemas.microsoft.com/office/powerpoint/2010/main" val="404521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EAF4-4A96-4D17-AE8F-E0B716A4F485}"/>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2A446487-9279-4905-BACF-05411BA21A81}"/>
              </a:ext>
            </a:extLst>
          </p:cNvPr>
          <p:cNvSpPr>
            <a:spLocks noGrp="1"/>
          </p:cNvSpPr>
          <p:nvPr>
            <p:ph type="body" idx="1"/>
          </p:nvPr>
        </p:nvSpPr>
        <p:spPr>
          <a:xfrm>
            <a:off x="670559" y="737868"/>
            <a:ext cx="7802879" cy="4739759"/>
          </a:xfrm>
        </p:spPr>
        <p:txBody>
          <a:bodyPr/>
          <a:lstStyle/>
          <a:p>
            <a:pPr marL="285750" indent="-285750">
              <a:buFont typeface="Arial" panose="020B0604020202020204" pitchFamily="34" charset="0"/>
              <a:buChar char="•"/>
            </a:pPr>
            <a:r>
              <a:rPr lang="en-IN" dirty="0"/>
              <a:t> </a:t>
            </a:r>
            <a:r>
              <a:rPr lang="en-IN" sz="2800" dirty="0"/>
              <a:t>Unstructured content is largely obtained after the scraping process. Structuring the data is the tedious process. But nowadays most of the tools easily does this functionality to segregate the data based on the </a:t>
            </a:r>
            <a:r>
              <a:rPr lang="en-IN" sz="2800" dirty="0" err="1"/>
              <a:t>fields.After</a:t>
            </a:r>
            <a:r>
              <a:rPr lang="en-IN" sz="2800" dirty="0"/>
              <a:t> the segregation the data is converted into either an API or any other format like</a:t>
            </a:r>
          </a:p>
          <a:p>
            <a:pPr marL="285750" indent="-285750">
              <a:buFont typeface="Arial" panose="020B0604020202020204" pitchFamily="34" charset="0"/>
              <a:buChar char="•"/>
            </a:pPr>
            <a:r>
              <a:rPr lang="en-IN" sz="2800" dirty="0"/>
              <a:t>CSV</a:t>
            </a:r>
          </a:p>
          <a:p>
            <a:pPr marL="285750" indent="-285750">
              <a:buFont typeface="Arial" panose="020B0604020202020204" pitchFamily="34" charset="0"/>
              <a:buChar char="•"/>
            </a:pPr>
            <a:r>
              <a:rPr lang="en-IN" sz="2800" dirty="0"/>
              <a:t>XML</a:t>
            </a:r>
          </a:p>
          <a:p>
            <a:pPr marL="285750" indent="-285750">
              <a:buFont typeface="Arial" panose="020B0604020202020204" pitchFamily="34" charset="0"/>
              <a:buChar char="•"/>
            </a:pPr>
            <a:r>
              <a:rPr lang="en-IN" sz="2800" dirty="0"/>
              <a:t>XLS</a:t>
            </a:r>
          </a:p>
          <a:p>
            <a:pPr marL="285750" indent="-285750">
              <a:buFont typeface="Arial" panose="020B0604020202020204" pitchFamily="34" charset="0"/>
              <a:buChar char="•"/>
            </a:pPr>
            <a:r>
              <a:rPr lang="en-IN" sz="2800" dirty="0"/>
              <a:t>JSON   </a:t>
            </a:r>
          </a:p>
        </p:txBody>
      </p:sp>
      <p:sp>
        <p:nvSpPr>
          <p:cNvPr id="5" name="Slide Number Placeholder 4">
            <a:extLst>
              <a:ext uri="{FF2B5EF4-FFF2-40B4-BE49-F238E27FC236}">
                <a16:creationId xmlns:a16="http://schemas.microsoft.com/office/drawing/2014/main" id="{E3DFCCBB-E5AF-40E4-BA09-4595DC93392D}"/>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7</a:t>
            </a:fld>
            <a:endParaRPr lang="en-IN" dirty="0"/>
          </a:p>
        </p:txBody>
      </p:sp>
    </p:spTree>
    <p:extLst>
      <p:ext uri="{BB962C8B-B14F-4D97-AF65-F5344CB8AC3E}">
        <p14:creationId xmlns:p14="http://schemas.microsoft.com/office/powerpoint/2010/main" val="76706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7286-AC95-4449-A929-FC2830F5081B}"/>
              </a:ext>
            </a:extLst>
          </p:cNvPr>
          <p:cNvSpPr>
            <a:spLocks noGrp="1"/>
          </p:cNvSpPr>
          <p:nvPr>
            <p:ph type="title"/>
          </p:nvPr>
        </p:nvSpPr>
        <p:spPr>
          <a:xfrm>
            <a:off x="670559" y="346709"/>
            <a:ext cx="7802880" cy="948692"/>
          </a:xfrm>
        </p:spPr>
        <p:txBody>
          <a:bodyPr/>
          <a:lstStyle/>
          <a:p>
            <a:r>
              <a:rPr lang="en-IN" sz="4800" dirty="0"/>
              <a:t>		</a:t>
            </a:r>
            <a:r>
              <a:rPr lang="en-IN" sz="4800" dirty="0">
                <a:solidFill>
                  <a:srgbClr val="0070C0"/>
                </a:solidFill>
              </a:rPr>
              <a:t>Web Indexing</a:t>
            </a:r>
          </a:p>
        </p:txBody>
      </p:sp>
      <p:sp>
        <p:nvSpPr>
          <p:cNvPr id="3" name="Text Placeholder 2">
            <a:extLst>
              <a:ext uri="{FF2B5EF4-FFF2-40B4-BE49-F238E27FC236}">
                <a16:creationId xmlns:a16="http://schemas.microsoft.com/office/drawing/2014/main" id="{44EFB200-85E6-44C8-A379-64A9BEDC654F}"/>
              </a:ext>
            </a:extLst>
          </p:cNvPr>
          <p:cNvSpPr>
            <a:spLocks noGrp="1"/>
          </p:cNvSpPr>
          <p:nvPr>
            <p:ph type="body" idx="1"/>
          </p:nvPr>
        </p:nvSpPr>
        <p:spPr>
          <a:xfrm>
            <a:off x="588195" y="152400"/>
            <a:ext cx="7802879" cy="4604742"/>
          </a:xfrm>
        </p:spPr>
        <p:txBody>
          <a:bodyPr/>
          <a:lstStyle/>
          <a:p>
            <a:endParaRPr lang="en-IN" dirty="0"/>
          </a:p>
          <a:p>
            <a:endParaRPr lang="en-IN" dirty="0"/>
          </a:p>
          <a:p>
            <a:endParaRPr lang="en-IN" dirty="0"/>
          </a:p>
          <a:p>
            <a:endParaRPr lang="en-IN" dirty="0"/>
          </a:p>
          <a:p>
            <a:endParaRPr lang="en-IN" dirty="0"/>
          </a:p>
          <a:p>
            <a:endParaRPr lang="en-IN" dirty="0"/>
          </a:p>
          <a:p>
            <a:pPr marL="457200" indent="-457200">
              <a:buFont typeface="Arial" panose="020B0604020202020204" pitchFamily="34" charset="0"/>
              <a:buChar char="•"/>
            </a:pPr>
            <a:r>
              <a:rPr lang="en-IN" sz="2800" dirty="0">
                <a:solidFill>
                  <a:srgbClr val="FFC000"/>
                </a:solidFill>
              </a:rPr>
              <a:t>Web scraping </a:t>
            </a:r>
            <a:r>
              <a:rPr lang="en-IN" sz="2800" dirty="0"/>
              <a:t>is closely related to </a:t>
            </a:r>
            <a:r>
              <a:rPr lang="en-IN" sz="2800" dirty="0">
                <a:solidFill>
                  <a:schemeClr val="accent1">
                    <a:lumMod val="75000"/>
                  </a:schemeClr>
                </a:solidFill>
              </a:rPr>
              <a:t>web indexing</a:t>
            </a:r>
            <a:r>
              <a:rPr lang="en-IN" sz="2800" dirty="0"/>
              <a:t>, which indexes information on the web using a hot or web crawler and is a universal technique adopted by most of the search engines.</a:t>
            </a:r>
          </a:p>
        </p:txBody>
      </p:sp>
      <p:sp>
        <p:nvSpPr>
          <p:cNvPr id="5" name="Slide Number Placeholder 4">
            <a:extLst>
              <a:ext uri="{FF2B5EF4-FFF2-40B4-BE49-F238E27FC236}">
                <a16:creationId xmlns:a16="http://schemas.microsoft.com/office/drawing/2014/main" id="{1A7F2E33-AC25-4457-B4F2-BE31FB885186}"/>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8</a:t>
            </a:fld>
            <a:endParaRPr lang="en-IN" dirty="0"/>
          </a:p>
        </p:txBody>
      </p:sp>
    </p:spTree>
    <p:extLst>
      <p:ext uri="{BB962C8B-B14F-4D97-AF65-F5344CB8AC3E}">
        <p14:creationId xmlns:p14="http://schemas.microsoft.com/office/powerpoint/2010/main" val="296427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9D71-CB55-4788-8485-DB22C03657F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E6A4BEE-B8C3-4CE8-B790-7316668E6495}"/>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77CB9201-ECCE-4EA9-8998-00AEFD591087}"/>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9</a:t>
            </a:fld>
            <a:endParaRPr lang="en-IN" dirty="0"/>
          </a:p>
        </p:txBody>
      </p:sp>
      <p:pic>
        <p:nvPicPr>
          <p:cNvPr id="7" name="Picture 6">
            <a:extLst>
              <a:ext uri="{FF2B5EF4-FFF2-40B4-BE49-F238E27FC236}">
                <a16:creationId xmlns:a16="http://schemas.microsoft.com/office/drawing/2014/main" id="{053B62BD-596F-4D92-A263-DA7A8D244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6" y="175063"/>
            <a:ext cx="8852534" cy="6149537"/>
          </a:xfrm>
          <a:prstGeom prst="rect">
            <a:avLst/>
          </a:prstGeom>
        </p:spPr>
      </p:pic>
    </p:spTree>
    <p:extLst>
      <p:ext uri="{BB962C8B-B14F-4D97-AF65-F5344CB8AC3E}">
        <p14:creationId xmlns:p14="http://schemas.microsoft.com/office/powerpoint/2010/main" val="2242180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1420</TotalTime>
  <Words>638</Words>
  <Application>Microsoft Office PowerPoint</Application>
  <PresentationFormat>On-screen Show (4:3)</PresentationFormat>
  <Paragraphs>153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Helvetica Neue</vt:lpstr>
      <vt:lpstr>Perpetua</vt:lpstr>
      <vt:lpstr>Times New Roman</vt:lpstr>
      <vt:lpstr>Office Theme</vt:lpstr>
      <vt:lpstr>Project  on  Web Scrapping &amp; Data Analysis Using Python</vt:lpstr>
      <vt:lpstr>    CONTENTS</vt:lpstr>
      <vt:lpstr>  WHAT IS WEB SCRAPING</vt:lpstr>
      <vt:lpstr>PowerPoint Presentation</vt:lpstr>
      <vt:lpstr>PowerPoint Presentation</vt:lpstr>
      <vt:lpstr>PowerPoint Presentation</vt:lpstr>
      <vt:lpstr>PowerPoint Presentation</vt:lpstr>
      <vt:lpstr>  Web Indexing</vt:lpstr>
      <vt:lpstr>PowerPoint Presentation</vt:lpstr>
      <vt:lpstr>Web Scraping Using Python</vt:lpstr>
      <vt:lpstr>Web Scraping Using Python</vt:lpstr>
      <vt:lpstr>Web Scraping Using Python</vt:lpstr>
      <vt:lpstr>PowerPoint Presentation</vt:lpstr>
      <vt:lpstr>Data Analysis Using Python</vt:lpstr>
      <vt:lpstr>Data Analysis Using Python</vt:lpstr>
      <vt:lpstr>Data Analysis Using Python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jayakrishnan rajesh</cp:lastModifiedBy>
  <cp:revision>127</cp:revision>
  <dcterms:created xsi:type="dcterms:W3CDTF">2021-03-08T15:20:31Z</dcterms:created>
  <dcterms:modified xsi:type="dcterms:W3CDTF">2021-06-07T13:22:57Z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