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84" r:id="rId5"/>
    <p:sldId id="297" r:id="rId6"/>
    <p:sldId id="287" r:id="rId7"/>
    <p:sldId id="289" r:id="rId8"/>
    <p:sldId id="306" r:id="rId9"/>
    <p:sldId id="300" r:id="rId10"/>
    <p:sldId id="307" r:id="rId11"/>
    <p:sldId id="285" r:id="rId12"/>
    <p:sldId id="299" r:id="rId13"/>
    <p:sldId id="301" r:id="rId14"/>
    <p:sldId id="302" r:id="rId15"/>
    <p:sldId id="303" r:id="rId16"/>
    <p:sldId id="304" r:id="rId17"/>
    <p:sldId id="305" r:id="rId18"/>
    <p:sldId id="308" r:id="rId19"/>
    <p:sldId id="309" r:id="rId20"/>
    <p:sldId id="310" r:id="rId21"/>
    <p:sldId id="311"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99" autoAdjust="0"/>
  </p:normalViewPr>
  <p:slideViewPr>
    <p:cSldViewPr snapToGrid="0" snapToObjects="1" showGuides="1">
      <p:cViewPr varScale="1">
        <p:scale>
          <a:sx n="85" d="100"/>
          <a:sy n="85" d="100"/>
        </p:scale>
        <p:origin x="547"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rPr>
              <a:t>PNEUMONIA CLASSIFIER</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b="1" dirty="0"/>
              <a:t>DEEP LEARNING</a:t>
            </a:r>
          </a:p>
          <a:p>
            <a:endParaRPr lang="en-US" dirty="0"/>
          </a:p>
        </p:txBody>
      </p:sp>
      <p:pic>
        <p:nvPicPr>
          <p:cNvPr id="7" name="Picture 4" descr="Lungs Cartoon Images - Free Download on Freepik">
            <a:extLst>
              <a:ext uri="{FF2B5EF4-FFF2-40B4-BE49-F238E27FC236}">
                <a16:creationId xmlns:a16="http://schemas.microsoft.com/office/drawing/2014/main" id="{74D4C099-06F5-1F86-A7BF-F1078AB83645}"/>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8866" r="18866"/>
          <a:stretch>
            <a:fillRect/>
          </a:stretch>
        </p:blipFill>
        <p:spPr bwMode="auto">
          <a:xfrm>
            <a:off x="7246938" y="812800"/>
            <a:ext cx="3833812"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25536D-E3F0-AEE9-E4BE-8D03322EA224}"/>
              </a:ext>
            </a:extLst>
          </p:cNvPr>
          <p:cNvSpPr>
            <a:spLocks noGrp="1"/>
          </p:cNvSpPr>
          <p:nvPr>
            <p:ph type="title"/>
          </p:nvPr>
        </p:nvSpPr>
        <p:spPr>
          <a:xfrm>
            <a:off x="1139952" y="216434"/>
            <a:ext cx="10129274" cy="703893"/>
          </a:xfrm>
          <a:solidFill>
            <a:schemeClr val="bg1"/>
          </a:solidFill>
        </p:spPr>
        <p:txBody>
          <a:bodyPr/>
          <a:lstStyle/>
          <a:p>
            <a:r>
              <a:rPr lang="en-US" sz="3200" b="1" dirty="0"/>
              <a:t>CNN Model with only Dropout layers</a:t>
            </a:r>
            <a:endParaRPr lang="en-IN" sz="3200" b="1" dirty="0"/>
          </a:p>
        </p:txBody>
      </p:sp>
      <p:sp>
        <p:nvSpPr>
          <p:cNvPr id="2" name="Slide Number Placeholder 1">
            <a:extLst>
              <a:ext uri="{FF2B5EF4-FFF2-40B4-BE49-F238E27FC236}">
                <a16:creationId xmlns:a16="http://schemas.microsoft.com/office/drawing/2014/main" id="{320EDAE3-1970-6F53-B2F5-3EEAF7F08D19}"/>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pic>
        <p:nvPicPr>
          <p:cNvPr id="7" name="Picture 6">
            <a:extLst>
              <a:ext uri="{FF2B5EF4-FFF2-40B4-BE49-F238E27FC236}">
                <a16:creationId xmlns:a16="http://schemas.microsoft.com/office/drawing/2014/main" id="{30062B1F-4C93-D85E-BAE5-3C52C4BF8CEC}"/>
              </a:ext>
            </a:extLst>
          </p:cNvPr>
          <p:cNvPicPr>
            <a:picLocks noChangeAspect="1"/>
          </p:cNvPicPr>
          <p:nvPr/>
        </p:nvPicPr>
        <p:blipFill>
          <a:blip r:embed="rId2"/>
          <a:stretch>
            <a:fillRect/>
          </a:stretch>
        </p:blipFill>
        <p:spPr>
          <a:xfrm>
            <a:off x="1730248" y="1079770"/>
            <a:ext cx="2893319" cy="5321133"/>
          </a:xfrm>
          <a:prstGeom prst="rect">
            <a:avLst/>
          </a:prstGeom>
        </p:spPr>
      </p:pic>
      <p:pic>
        <p:nvPicPr>
          <p:cNvPr id="9" name="Picture 8">
            <a:extLst>
              <a:ext uri="{FF2B5EF4-FFF2-40B4-BE49-F238E27FC236}">
                <a16:creationId xmlns:a16="http://schemas.microsoft.com/office/drawing/2014/main" id="{B05B2F9C-4A93-1485-FF70-88E9A0C3C1D3}"/>
              </a:ext>
            </a:extLst>
          </p:cNvPr>
          <p:cNvPicPr>
            <a:picLocks noChangeAspect="1"/>
          </p:cNvPicPr>
          <p:nvPr/>
        </p:nvPicPr>
        <p:blipFill>
          <a:blip r:embed="rId3"/>
          <a:stretch>
            <a:fillRect/>
          </a:stretch>
        </p:blipFill>
        <p:spPr>
          <a:xfrm>
            <a:off x="4872341" y="2152650"/>
            <a:ext cx="6591300" cy="2552700"/>
          </a:xfrm>
          <a:prstGeom prst="rect">
            <a:avLst/>
          </a:prstGeom>
        </p:spPr>
      </p:pic>
    </p:spTree>
    <p:extLst>
      <p:ext uri="{BB962C8B-B14F-4D97-AF65-F5344CB8AC3E}">
        <p14:creationId xmlns:p14="http://schemas.microsoft.com/office/powerpoint/2010/main" val="20975406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CBF0-DA93-8A30-5385-8C8590EBBC75}"/>
              </a:ext>
            </a:extLst>
          </p:cNvPr>
          <p:cNvSpPr>
            <a:spLocks noGrp="1"/>
          </p:cNvSpPr>
          <p:nvPr>
            <p:ph type="title"/>
          </p:nvPr>
        </p:nvSpPr>
        <p:spPr>
          <a:xfrm>
            <a:off x="1139952" y="512064"/>
            <a:ext cx="9912096" cy="664983"/>
          </a:xfrm>
          <a:solidFill>
            <a:schemeClr val="bg1"/>
          </a:solidFill>
        </p:spPr>
        <p:txBody>
          <a:bodyPr/>
          <a:lstStyle/>
          <a:p>
            <a:r>
              <a:rPr lang="en-US" sz="2800" b="1" dirty="0"/>
              <a:t>CNN Model only with Augmentation layers</a:t>
            </a:r>
            <a:endParaRPr lang="en-IN" sz="2800" b="1" dirty="0"/>
          </a:p>
        </p:txBody>
      </p:sp>
      <p:sp>
        <p:nvSpPr>
          <p:cNvPr id="3" name="Slide Number Placeholder 2">
            <a:extLst>
              <a:ext uri="{FF2B5EF4-FFF2-40B4-BE49-F238E27FC236}">
                <a16:creationId xmlns:a16="http://schemas.microsoft.com/office/drawing/2014/main" id="{DAEC4B8F-70A6-7B40-755E-44DBA6CFA120}"/>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pic>
        <p:nvPicPr>
          <p:cNvPr id="7" name="Picture 6">
            <a:extLst>
              <a:ext uri="{FF2B5EF4-FFF2-40B4-BE49-F238E27FC236}">
                <a16:creationId xmlns:a16="http://schemas.microsoft.com/office/drawing/2014/main" id="{E836E2BD-68CB-B846-36E4-2117D6CA8606}"/>
              </a:ext>
            </a:extLst>
          </p:cNvPr>
          <p:cNvPicPr>
            <a:picLocks noChangeAspect="1"/>
          </p:cNvPicPr>
          <p:nvPr/>
        </p:nvPicPr>
        <p:blipFill>
          <a:blip r:embed="rId2"/>
          <a:stretch>
            <a:fillRect/>
          </a:stretch>
        </p:blipFill>
        <p:spPr>
          <a:xfrm>
            <a:off x="1542696" y="1284052"/>
            <a:ext cx="2841996" cy="5061884"/>
          </a:xfrm>
          <a:prstGeom prst="rect">
            <a:avLst/>
          </a:prstGeom>
        </p:spPr>
      </p:pic>
      <p:pic>
        <p:nvPicPr>
          <p:cNvPr id="11" name="Picture 10">
            <a:extLst>
              <a:ext uri="{FF2B5EF4-FFF2-40B4-BE49-F238E27FC236}">
                <a16:creationId xmlns:a16="http://schemas.microsoft.com/office/drawing/2014/main" id="{0B4F45C7-EE25-B3B1-42B4-562A66928D5F}"/>
              </a:ext>
            </a:extLst>
          </p:cNvPr>
          <p:cNvPicPr>
            <a:picLocks noChangeAspect="1"/>
          </p:cNvPicPr>
          <p:nvPr/>
        </p:nvPicPr>
        <p:blipFill>
          <a:blip r:embed="rId3"/>
          <a:stretch>
            <a:fillRect/>
          </a:stretch>
        </p:blipFill>
        <p:spPr>
          <a:xfrm>
            <a:off x="4670897" y="1471844"/>
            <a:ext cx="6858000" cy="4686300"/>
          </a:xfrm>
          <a:prstGeom prst="rect">
            <a:avLst/>
          </a:prstGeom>
        </p:spPr>
      </p:pic>
    </p:spTree>
    <p:extLst>
      <p:ext uri="{BB962C8B-B14F-4D97-AF65-F5344CB8AC3E}">
        <p14:creationId xmlns:p14="http://schemas.microsoft.com/office/powerpoint/2010/main" val="3956532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5BCB-3993-836E-5BE6-AC394A402CC0}"/>
              </a:ext>
            </a:extLst>
          </p:cNvPr>
          <p:cNvSpPr>
            <a:spLocks noGrp="1"/>
          </p:cNvSpPr>
          <p:nvPr>
            <p:ph type="title"/>
          </p:nvPr>
        </p:nvSpPr>
        <p:spPr>
          <a:xfrm>
            <a:off x="1203960" y="245617"/>
            <a:ext cx="9912096" cy="703893"/>
          </a:xfrm>
          <a:solidFill>
            <a:schemeClr val="bg1"/>
          </a:solidFill>
        </p:spPr>
        <p:txBody>
          <a:bodyPr/>
          <a:lstStyle/>
          <a:p>
            <a:r>
              <a:rPr lang="en-US" sz="2800" b="1" dirty="0"/>
              <a:t>CNN Model with two different augmentation layers </a:t>
            </a:r>
            <a:endParaRPr lang="en-IN" sz="2800" b="1" dirty="0"/>
          </a:p>
        </p:txBody>
      </p:sp>
      <p:sp>
        <p:nvSpPr>
          <p:cNvPr id="3" name="Slide Number Placeholder 2">
            <a:extLst>
              <a:ext uri="{FF2B5EF4-FFF2-40B4-BE49-F238E27FC236}">
                <a16:creationId xmlns:a16="http://schemas.microsoft.com/office/drawing/2014/main" id="{40AC1EC2-DCB2-F3CC-C3C2-D55A94C4476A}"/>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pic>
        <p:nvPicPr>
          <p:cNvPr id="7" name="Picture 6">
            <a:extLst>
              <a:ext uri="{FF2B5EF4-FFF2-40B4-BE49-F238E27FC236}">
                <a16:creationId xmlns:a16="http://schemas.microsoft.com/office/drawing/2014/main" id="{16C88411-00CD-242A-B927-CEB134370C4A}"/>
              </a:ext>
            </a:extLst>
          </p:cNvPr>
          <p:cNvPicPr>
            <a:picLocks noChangeAspect="1"/>
          </p:cNvPicPr>
          <p:nvPr/>
        </p:nvPicPr>
        <p:blipFill>
          <a:blip r:embed="rId2"/>
          <a:stretch>
            <a:fillRect/>
          </a:stretch>
        </p:blipFill>
        <p:spPr>
          <a:xfrm>
            <a:off x="1503106" y="1111968"/>
            <a:ext cx="3582658" cy="5288935"/>
          </a:xfrm>
          <a:prstGeom prst="rect">
            <a:avLst/>
          </a:prstGeom>
        </p:spPr>
      </p:pic>
      <p:pic>
        <p:nvPicPr>
          <p:cNvPr id="9" name="Picture 8">
            <a:extLst>
              <a:ext uri="{FF2B5EF4-FFF2-40B4-BE49-F238E27FC236}">
                <a16:creationId xmlns:a16="http://schemas.microsoft.com/office/drawing/2014/main" id="{F22CB43A-33AB-C76B-02B7-10C24F0B0406}"/>
              </a:ext>
            </a:extLst>
          </p:cNvPr>
          <p:cNvPicPr>
            <a:picLocks noChangeAspect="1"/>
          </p:cNvPicPr>
          <p:nvPr/>
        </p:nvPicPr>
        <p:blipFill>
          <a:blip r:embed="rId3"/>
          <a:stretch>
            <a:fillRect/>
          </a:stretch>
        </p:blipFill>
        <p:spPr>
          <a:xfrm>
            <a:off x="5364480" y="1457230"/>
            <a:ext cx="5884315" cy="4598409"/>
          </a:xfrm>
          <a:prstGeom prst="rect">
            <a:avLst/>
          </a:prstGeom>
        </p:spPr>
      </p:pic>
    </p:spTree>
    <p:extLst>
      <p:ext uri="{BB962C8B-B14F-4D97-AF65-F5344CB8AC3E}">
        <p14:creationId xmlns:p14="http://schemas.microsoft.com/office/powerpoint/2010/main" val="603087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324-552A-C839-DC50-B144539F2695}"/>
              </a:ext>
            </a:extLst>
          </p:cNvPr>
          <p:cNvSpPr>
            <a:spLocks noGrp="1"/>
          </p:cNvSpPr>
          <p:nvPr>
            <p:ph type="title"/>
          </p:nvPr>
        </p:nvSpPr>
        <p:spPr>
          <a:xfrm>
            <a:off x="1206749" y="327239"/>
            <a:ext cx="9912096" cy="1014984"/>
          </a:xfrm>
          <a:solidFill>
            <a:schemeClr val="bg1"/>
          </a:solidFill>
        </p:spPr>
        <p:txBody>
          <a:bodyPr/>
          <a:lstStyle/>
          <a:p>
            <a:r>
              <a:rPr lang="en-US" sz="2800" b="1" dirty="0"/>
              <a:t>CNN Model with Data Augmentation layer and more dense layers </a:t>
            </a:r>
            <a:endParaRPr lang="en-IN" sz="2800" b="1" dirty="0"/>
          </a:p>
        </p:txBody>
      </p:sp>
      <p:sp>
        <p:nvSpPr>
          <p:cNvPr id="3" name="Slide Number Placeholder 2">
            <a:extLst>
              <a:ext uri="{FF2B5EF4-FFF2-40B4-BE49-F238E27FC236}">
                <a16:creationId xmlns:a16="http://schemas.microsoft.com/office/drawing/2014/main" id="{85B71270-FB00-8C07-0983-99AA90B8D429}"/>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pic>
        <p:nvPicPr>
          <p:cNvPr id="7" name="Picture 6">
            <a:extLst>
              <a:ext uri="{FF2B5EF4-FFF2-40B4-BE49-F238E27FC236}">
                <a16:creationId xmlns:a16="http://schemas.microsoft.com/office/drawing/2014/main" id="{C6801672-6E2E-F4C0-F865-9CDAE561775A}"/>
              </a:ext>
            </a:extLst>
          </p:cNvPr>
          <p:cNvPicPr>
            <a:picLocks noChangeAspect="1"/>
          </p:cNvPicPr>
          <p:nvPr/>
        </p:nvPicPr>
        <p:blipFill>
          <a:blip r:embed="rId2"/>
          <a:stretch>
            <a:fillRect/>
          </a:stretch>
        </p:blipFill>
        <p:spPr>
          <a:xfrm>
            <a:off x="1399151" y="1342223"/>
            <a:ext cx="3167981" cy="5058682"/>
          </a:xfrm>
          <a:prstGeom prst="rect">
            <a:avLst/>
          </a:prstGeom>
        </p:spPr>
      </p:pic>
      <p:pic>
        <p:nvPicPr>
          <p:cNvPr id="9" name="Picture 8">
            <a:extLst>
              <a:ext uri="{FF2B5EF4-FFF2-40B4-BE49-F238E27FC236}">
                <a16:creationId xmlns:a16="http://schemas.microsoft.com/office/drawing/2014/main" id="{37861B60-26DC-7306-4C65-BC418A1AD235}"/>
              </a:ext>
            </a:extLst>
          </p:cNvPr>
          <p:cNvPicPr>
            <a:picLocks noChangeAspect="1"/>
          </p:cNvPicPr>
          <p:nvPr/>
        </p:nvPicPr>
        <p:blipFill>
          <a:blip r:embed="rId3"/>
          <a:stretch>
            <a:fillRect/>
          </a:stretch>
        </p:blipFill>
        <p:spPr>
          <a:xfrm>
            <a:off x="4920778" y="1528414"/>
            <a:ext cx="6572250" cy="4686300"/>
          </a:xfrm>
          <a:prstGeom prst="rect">
            <a:avLst/>
          </a:prstGeom>
        </p:spPr>
      </p:pic>
    </p:spTree>
    <p:extLst>
      <p:ext uri="{BB962C8B-B14F-4D97-AF65-F5344CB8AC3E}">
        <p14:creationId xmlns:p14="http://schemas.microsoft.com/office/powerpoint/2010/main" val="2052439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89A0-EA96-1B43-486C-E56FD9E3A1DE}"/>
              </a:ext>
            </a:extLst>
          </p:cNvPr>
          <p:cNvSpPr>
            <a:spLocks noGrp="1"/>
          </p:cNvSpPr>
          <p:nvPr>
            <p:ph type="title"/>
          </p:nvPr>
        </p:nvSpPr>
        <p:spPr>
          <a:xfrm>
            <a:off x="1139952" y="265176"/>
            <a:ext cx="9912096" cy="674710"/>
          </a:xfrm>
          <a:solidFill>
            <a:schemeClr val="bg1"/>
          </a:solidFill>
        </p:spPr>
        <p:txBody>
          <a:bodyPr/>
          <a:lstStyle/>
          <a:p>
            <a:r>
              <a:rPr lang="en-US" sz="2800" b="1" dirty="0"/>
              <a:t>CNN Model that uses Filters in all the Layers </a:t>
            </a:r>
            <a:endParaRPr lang="en-IN" sz="2800" b="1" dirty="0"/>
          </a:p>
        </p:txBody>
      </p:sp>
      <p:sp>
        <p:nvSpPr>
          <p:cNvPr id="3" name="Slide Number Placeholder 2">
            <a:extLst>
              <a:ext uri="{FF2B5EF4-FFF2-40B4-BE49-F238E27FC236}">
                <a16:creationId xmlns:a16="http://schemas.microsoft.com/office/drawing/2014/main" id="{FADE622F-C947-8BC3-C5E1-875F63FFF63B}"/>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pic>
        <p:nvPicPr>
          <p:cNvPr id="7" name="Picture 6">
            <a:extLst>
              <a:ext uri="{FF2B5EF4-FFF2-40B4-BE49-F238E27FC236}">
                <a16:creationId xmlns:a16="http://schemas.microsoft.com/office/drawing/2014/main" id="{33BB098F-70FB-252D-0D45-A194708BE528}"/>
              </a:ext>
            </a:extLst>
          </p:cNvPr>
          <p:cNvPicPr>
            <a:picLocks noChangeAspect="1"/>
          </p:cNvPicPr>
          <p:nvPr/>
        </p:nvPicPr>
        <p:blipFill>
          <a:blip r:embed="rId2"/>
          <a:stretch>
            <a:fillRect/>
          </a:stretch>
        </p:blipFill>
        <p:spPr>
          <a:xfrm>
            <a:off x="1457802" y="1079770"/>
            <a:ext cx="2719953" cy="5321134"/>
          </a:xfrm>
          <a:prstGeom prst="rect">
            <a:avLst/>
          </a:prstGeom>
        </p:spPr>
      </p:pic>
      <p:pic>
        <p:nvPicPr>
          <p:cNvPr id="9" name="Picture 8">
            <a:extLst>
              <a:ext uri="{FF2B5EF4-FFF2-40B4-BE49-F238E27FC236}">
                <a16:creationId xmlns:a16="http://schemas.microsoft.com/office/drawing/2014/main" id="{FCF518BC-71A1-5DBB-D5D5-B2A416C90900}"/>
              </a:ext>
            </a:extLst>
          </p:cNvPr>
          <p:cNvPicPr>
            <a:picLocks noChangeAspect="1"/>
          </p:cNvPicPr>
          <p:nvPr/>
        </p:nvPicPr>
        <p:blipFill>
          <a:blip r:embed="rId3"/>
          <a:stretch>
            <a:fillRect/>
          </a:stretch>
        </p:blipFill>
        <p:spPr>
          <a:xfrm>
            <a:off x="4418559" y="1504139"/>
            <a:ext cx="7191375" cy="4686300"/>
          </a:xfrm>
          <a:prstGeom prst="rect">
            <a:avLst/>
          </a:prstGeom>
        </p:spPr>
      </p:pic>
    </p:spTree>
    <p:extLst>
      <p:ext uri="{BB962C8B-B14F-4D97-AF65-F5344CB8AC3E}">
        <p14:creationId xmlns:p14="http://schemas.microsoft.com/office/powerpoint/2010/main" val="839907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0EC1BE-F6D5-9E34-CD68-ABBBF47EB812}"/>
              </a:ext>
            </a:extLst>
          </p:cNvPr>
          <p:cNvSpPr>
            <a:spLocks noGrp="1"/>
          </p:cNvSpPr>
          <p:nvPr>
            <p:ph type="title"/>
          </p:nvPr>
        </p:nvSpPr>
        <p:spPr>
          <a:xfrm>
            <a:off x="1139952" y="512064"/>
            <a:ext cx="9912096" cy="868576"/>
          </a:xfrm>
          <a:solidFill>
            <a:schemeClr val="bg1"/>
          </a:solidFill>
        </p:spPr>
        <p:txBody>
          <a:bodyPr/>
          <a:lstStyle/>
          <a:p>
            <a:r>
              <a:rPr lang="en-IN" dirty="0"/>
              <a:t>OPTIMIZERS USED</a:t>
            </a:r>
          </a:p>
        </p:txBody>
      </p:sp>
      <p:sp>
        <p:nvSpPr>
          <p:cNvPr id="7" name="Content Placeholder 6">
            <a:extLst>
              <a:ext uri="{FF2B5EF4-FFF2-40B4-BE49-F238E27FC236}">
                <a16:creationId xmlns:a16="http://schemas.microsoft.com/office/drawing/2014/main" id="{DF674400-FAB7-D3B1-E9EC-725CC485CDBA}"/>
              </a:ext>
            </a:extLst>
          </p:cNvPr>
          <p:cNvSpPr>
            <a:spLocks noGrp="1"/>
          </p:cNvSpPr>
          <p:nvPr>
            <p:ph idx="1"/>
          </p:nvPr>
        </p:nvSpPr>
        <p:spPr/>
        <p:txBody>
          <a:bodyPr/>
          <a:lstStyle/>
          <a:p>
            <a:pPr>
              <a:buFont typeface="Wingdings" panose="05000000000000000000" pitchFamily="2" charset="2"/>
              <a:buChar char="Ø"/>
            </a:pPr>
            <a:r>
              <a:rPr lang="en-IN" b="1" dirty="0"/>
              <a:t>ADAM</a:t>
            </a:r>
          </a:p>
          <a:p>
            <a:pPr>
              <a:buFont typeface="Wingdings" panose="05000000000000000000" pitchFamily="2" charset="2"/>
              <a:buChar char="Ø"/>
            </a:pPr>
            <a:r>
              <a:rPr lang="en-IN" b="1" dirty="0"/>
              <a:t>ADAMAX</a:t>
            </a:r>
          </a:p>
          <a:p>
            <a:pPr>
              <a:buFont typeface="Wingdings" panose="05000000000000000000" pitchFamily="2" charset="2"/>
              <a:buChar char="Ø"/>
            </a:pPr>
            <a:r>
              <a:rPr lang="en-IN" b="1" dirty="0" err="1"/>
              <a:t>RMSProp</a:t>
            </a:r>
            <a:endParaRPr lang="en-IN" b="1" dirty="0"/>
          </a:p>
          <a:p>
            <a:pPr>
              <a:buFont typeface="Wingdings" panose="05000000000000000000" pitchFamily="2" charset="2"/>
              <a:buChar char="Ø"/>
            </a:pPr>
            <a:r>
              <a:rPr lang="en-IN" b="1" dirty="0"/>
              <a:t>SGD</a:t>
            </a:r>
          </a:p>
          <a:p>
            <a:pPr>
              <a:buFont typeface="Wingdings" panose="05000000000000000000" pitchFamily="2" charset="2"/>
              <a:buChar char="Ø"/>
            </a:pPr>
            <a:r>
              <a:rPr lang="en-IN" b="1" dirty="0"/>
              <a:t>ADADELTA</a:t>
            </a:r>
          </a:p>
        </p:txBody>
      </p:sp>
      <p:sp>
        <p:nvSpPr>
          <p:cNvPr id="3" name="Slide Number Placeholder 2">
            <a:extLst>
              <a:ext uri="{FF2B5EF4-FFF2-40B4-BE49-F238E27FC236}">
                <a16:creationId xmlns:a16="http://schemas.microsoft.com/office/drawing/2014/main" id="{F014EA3C-B70A-C4A7-4B01-26C319BBD1DA}"/>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Tree>
    <p:extLst>
      <p:ext uri="{BB962C8B-B14F-4D97-AF65-F5344CB8AC3E}">
        <p14:creationId xmlns:p14="http://schemas.microsoft.com/office/powerpoint/2010/main" val="39137937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681D-367A-E0A7-7FD1-26B1DB4C9177}"/>
              </a:ext>
            </a:extLst>
          </p:cNvPr>
          <p:cNvSpPr>
            <a:spLocks noGrp="1"/>
          </p:cNvSpPr>
          <p:nvPr>
            <p:ph type="title"/>
          </p:nvPr>
        </p:nvSpPr>
        <p:spPr>
          <a:xfrm>
            <a:off x="1203960" y="276110"/>
            <a:ext cx="9912096" cy="1014984"/>
          </a:xfrm>
          <a:solidFill>
            <a:schemeClr val="bg1"/>
          </a:solidFill>
        </p:spPr>
        <p:txBody>
          <a:bodyPr/>
          <a:lstStyle/>
          <a:p>
            <a:r>
              <a:rPr lang="en-IN" dirty="0"/>
              <a:t>MODEL EVALUATION</a:t>
            </a:r>
          </a:p>
        </p:txBody>
      </p:sp>
      <p:sp>
        <p:nvSpPr>
          <p:cNvPr id="3" name="Content Placeholder 2">
            <a:extLst>
              <a:ext uri="{FF2B5EF4-FFF2-40B4-BE49-F238E27FC236}">
                <a16:creationId xmlns:a16="http://schemas.microsoft.com/office/drawing/2014/main" id="{4E35AE55-C743-36FC-27F6-1D78A0B9EDBB}"/>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5D703C7-92E8-3116-B1AD-0FE58E7D6162}"/>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pic>
        <p:nvPicPr>
          <p:cNvPr id="8" name="Picture 7">
            <a:extLst>
              <a:ext uri="{FF2B5EF4-FFF2-40B4-BE49-F238E27FC236}">
                <a16:creationId xmlns:a16="http://schemas.microsoft.com/office/drawing/2014/main" id="{EED1AE49-08CE-D333-17F6-449E8967CF56}"/>
              </a:ext>
            </a:extLst>
          </p:cNvPr>
          <p:cNvPicPr>
            <a:picLocks noChangeAspect="1"/>
          </p:cNvPicPr>
          <p:nvPr/>
        </p:nvPicPr>
        <p:blipFill>
          <a:blip r:embed="rId2"/>
          <a:stretch>
            <a:fillRect/>
          </a:stretch>
        </p:blipFill>
        <p:spPr>
          <a:xfrm>
            <a:off x="484632" y="1498061"/>
            <a:ext cx="11000232" cy="4687908"/>
          </a:xfrm>
          <a:prstGeom prst="rect">
            <a:avLst/>
          </a:prstGeom>
        </p:spPr>
      </p:pic>
    </p:spTree>
    <p:extLst>
      <p:ext uri="{BB962C8B-B14F-4D97-AF65-F5344CB8AC3E}">
        <p14:creationId xmlns:p14="http://schemas.microsoft.com/office/powerpoint/2010/main" val="40617927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439B1A4-1471-DC86-196B-FBBEC0D993A0}"/>
              </a:ext>
            </a:extLst>
          </p:cNvPr>
          <p:cNvPicPr>
            <a:picLocks noGrp="1" noChangeAspect="1"/>
          </p:cNvPicPr>
          <p:nvPr>
            <p:ph idx="1"/>
          </p:nvPr>
        </p:nvPicPr>
        <p:blipFill>
          <a:blip r:embed="rId2"/>
          <a:stretch>
            <a:fillRect/>
          </a:stretch>
        </p:blipFill>
        <p:spPr>
          <a:xfrm>
            <a:off x="758757" y="690664"/>
            <a:ext cx="9870388" cy="4601183"/>
          </a:xfrm>
        </p:spPr>
      </p:pic>
      <p:sp>
        <p:nvSpPr>
          <p:cNvPr id="4" name="Slide Number Placeholder 3">
            <a:extLst>
              <a:ext uri="{FF2B5EF4-FFF2-40B4-BE49-F238E27FC236}">
                <a16:creationId xmlns:a16="http://schemas.microsoft.com/office/drawing/2014/main" id="{C3451652-6C34-2566-6A11-857D949740EE}"/>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Tree>
    <p:extLst>
      <p:ext uri="{BB962C8B-B14F-4D97-AF65-F5344CB8AC3E}">
        <p14:creationId xmlns:p14="http://schemas.microsoft.com/office/powerpoint/2010/main" val="8345801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785F-C5EB-FE9F-77CB-336CD8C40500}"/>
              </a:ext>
            </a:extLst>
          </p:cNvPr>
          <p:cNvSpPr>
            <a:spLocks noGrp="1"/>
          </p:cNvSpPr>
          <p:nvPr>
            <p:ph type="title"/>
          </p:nvPr>
        </p:nvSpPr>
        <p:spPr>
          <a:xfrm>
            <a:off x="768484" y="205305"/>
            <a:ext cx="8863325" cy="1014984"/>
          </a:xfrm>
          <a:solidFill>
            <a:schemeClr val="bg1"/>
          </a:solidFill>
        </p:spPr>
        <p:txBody>
          <a:bodyPr/>
          <a:lstStyle/>
          <a:p>
            <a:r>
              <a:rPr lang="en-IN" dirty="0"/>
              <a:t>RESULT</a:t>
            </a:r>
          </a:p>
        </p:txBody>
      </p:sp>
      <p:sp>
        <p:nvSpPr>
          <p:cNvPr id="4" name="Slide Number Placeholder 3">
            <a:extLst>
              <a:ext uri="{FF2B5EF4-FFF2-40B4-BE49-F238E27FC236}">
                <a16:creationId xmlns:a16="http://schemas.microsoft.com/office/drawing/2014/main" id="{920D6C79-713D-FC92-26C8-0DFD4737DA5E}"/>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pic>
        <p:nvPicPr>
          <p:cNvPr id="11" name="Content Placeholder 10">
            <a:extLst>
              <a:ext uri="{FF2B5EF4-FFF2-40B4-BE49-F238E27FC236}">
                <a16:creationId xmlns:a16="http://schemas.microsoft.com/office/drawing/2014/main" id="{D10AB7B2-BBD8-743D-39FF-B168D6E5DCB4}"/>
              </a:ext>
            </a:extLst>
          </p:cNvPr>
          <p:cNvPicPr>
            <a:picLocks noGrp="1" noChangeAspect="1"/>
          </p:cNvPicPr>
          <p:nvPr>
            <p:ph idx="1"/>
          </p:nvPr>
        </p:nvPicPr>
        <p:blipFill>
          <a:blip r:embed="rId2"/>
          <a:stretch>
            <a:fillRect/>
          </a:stretch>
        </p:blipFill>
        <p:spPr>
          <a:xfrm>
            <a:off x="5984875" y="1722201"/>
            <a:ext cx="5421698" cy="4160838"/>
          </a:xfrm>
        </p:spPr>
      </p:pic>
      <p:sp>
        <p:nvSpPr>
          <p:cNvPr id="12" name="TextBox 11">
            <a:extLst>
              <a:ext uri="{FF2B5EF4-FFF2-40B4-BE49-F238E27FC236}">
                <a16:creationId xmlns:a16="http://schemas.microsoft.com/office/drawing/2014/main" id="{D5D291A9-4F2B-CFD8-5205-7532ABD6FB95}"/>
              </a:ext>
            </a:extLst>
          </p:cNvPr>
          <p:cNvSpPr txBox="1"/>
          <p:nvPr/>
        </p:nvSpPr>
        <p:spPr>
          <a:xfrm>
            <a:off x="768483" y="2179380"/>
            <a:ext cx="4737371" cy="2308324"/>
          </a:xfrm>
          <a:prstGeom prst="rect">
            <a:avLst/>
          </a:prstGeom>
          <a:noFill/>
        </p:spPr>
        <p:txBody>
          <a:bodyPr wrap="square" rtlCol="0">
            <a:spAutoFit/>
          </a:bodyPr>
          <a:lstStyle/>
          <a:p>
            <a:pPr algn="just"/>
            <a:r>
              <a:rPr lang="en-US" sz="2400" b="1" dirty="0"/>
              <a:t>we conclude that the simple CNN model and the CNN model with filters on each of the layer has maximum accuracy and performance which means it’ll be effective when we go for classification with real time images in the future.</a:t>
            </a:r>
            <a:endParaRPr lang="en-IN" sz="2400" b="1" dirty="0"/>
          </a:p>
        </p:txBody>
      </p:sp>
    </p:spTree>
    <p:extLst>
      <p:ext uri="{BB962C8B-B14F-4D97-AF65-F5344CB8AC3E}">
        <p14:creationId xmlns:p14="http://schemas.microsoft.com/office/powerpoint/2010/main" val="42320203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a:extLst>
              <a:ext uri="{FF2B5EF4-FFF2-40B4-BE49-F238E27FC236}">
                <a16:creationId xmlns:a16="http://schemas.microsoft.com/office/drawing/2014/main" id="{518B68B6-5284-F036-E87F-9BC3A435A7B3}"/>
              </a:ext>
            </a:extLst>
          </p:cNvPr>
          <p:cNvSpPr>
            <a:spLocks noGrp="1"/>
          </p:cNvSpPr>
          <p:nvPr>
            <p:ph type="subTitle" idx="4294967295"/>
          </p:nvPr>
        </p:nvSpPr>
        <p:spPr>
          <a:xfrm>
            <a:off x="0" y="3108325"/>
            <a:ext cx="3913188" cy="1884363"/>
          </a:xfrm>
        </p:spPr>
        <p:txBody>
          <a:bodyPr/>
          <a:lstStyle/>
          <a:p>
            <a:endParaRPr lang="en-US" dirty="0"/>
          </a:p>
          <a:p>
            <a:endParaRPr lang="en-US" dirty="0"/>
          </a:p>
          <a:p>
            <a:endParaRPr lang="en-US" dirty="0"/>
          </a:p>
        </p:txBody>
      </p:sp>
      <p:pic>
        <p:nvPicPr>
          <p:cNvPr id="8194" name="Picture 2" descr="Thank you | Anime Amino">
            <a:extLst>
              <a:ext uri="{FF2B5EF4-FFF2-40B4-BE49-F238E27FC236}">
                <a16:creationId xmlns:a16="http://schemas.microsoft.com/office/drawing/2014/main" id="{0DE7D874-9703-CEF8-0006-9D787397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18" y="447472"/>
            <a:ext cx="10311318" cy="555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A8FBB2C-E974-52DC-9F39-B111D003D55B}"/>
              </a:ext>
            </a:extLst>
          </p:cNvPr>
          <p:cNvSpPr>
            <a:spLocks noGrp="1"/>
          </p:cNvSpPr>
          <p:nvPr>
            <p:ph type="title"/>
          </p:nvPr>
        </p:nvSpPr>
        <p:spPr>
          <a:solidFill>
            <a:schemeClr val="bg1"/>
          </a:solidFill>
          <a:ln>
            <a:solidFill>
              <a:schemeClr val="accent1"/>
            </a:solidFill>
          </a:ln>
        </p:spPr>
        <p:txBody>
          <a:bodyPr/>
          <a:lstStyle/>
          <a:p>
            <a:r>
              <a:rPr lang="en-IN" b="1" dirty="0">
                <a:effectLst>
                  <a:outerShdw blurRad="38100" dist="38100" dir="2700000" algn="tl">
                    <a:srgbClr val="000000">
                      <a:alpha val="43137"/>
                    </a:srgbClr>
                  </a:outerShdw>
                </a:effectLst>
              </a:rPr>
              <a:t> TEAM TECHIES</a:t>
            </a:r>
          </a:p>
        </p:txBody>
      </p:sp>
      <p:sp>
        <p:nvSpPr>
          <p:cNvPr id="13" name="Slide Number Placeholder 12">
            <a:extLst>
              <a:ext uri="{FF2B5EF4-FFF2-40B4-BE49-F238E27FC236}">
                <a16:creationId xmlns:a16="http://schemas.microsoft.com/office/drawing/2014/main" id="{594A512D-E464-772D-C51C-31622B395366}"/>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17" name="TextBox 16">
            <a:extLst>
              <a:ext uri="{FF2B5EF4-FFF2-40B4-BE49-F238E27FC236}">
                <a16:creationId xmlns:a16="http://schemas.microsoft.com/office/drawing/2014/main" id="{83ABE272-C35F-04BB-511A-BC5005E2E4AF}"/>
              </a:ext>
            </a:extLst>
          </p:cNvPr>
          <p:cNvSpPr txBox="1"/>
          <p:nvPr/>
        </p:nvSpPr>
        <p:spPr>
          <a:xfrm>
            <a:off x="1021080" y="2344365"/>
            <a:ext cx="4482635" cy="2523768"/>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t>JAYAKUMAR  S – 9920004053</a:t>
            </a:r>
          </a:p>
          <a:p>
            <a:endParaRPr lang="en-IN" sz="2000" b="1" dirty="0"/>
          </a:p>
          <a:p>
            <a:pPr marL="285750" indent="-285750">
              <a:buFont typeface="Wingdings" panose="05000000000000000000" pitchFamily="2" charset="2"/>
              <a:buChar char="Ø"/>
            </a:pPr>
            <a:r>
              <a:rPr lang="en-IN" sz="2000" b="1" dirty="0"/>
              <a:t>KAMALAKANNAN  - 9920004060</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r>
              <a:rPr lang="en-IN" sz="2000" b="1" dirty="0"/>
              <a:t>MOHAMES SULTAN ISHAQ  - 9920004087</a:t>
            </a:r>
          </a:p>
          <a:p>
            <a:endParaRPr lang="en-IN" sz="2000" b="1" dirty="0"/>
          </a:p>
          <a:p>
            <a:pPr marL="285750" indent="-285750">
              <a:buFont typeface="Wingdings" panose="05000000000000000000" pitchFamily="2" charset="2"/>
              <a:buChar char="Ø"/>
            </a:pPr>
            <a:r>
              <a:rPr lang="en-IN" sz="2000" b="1" dirty="0"/>
              <a:t>PADMANABAN S - 9920004095</a:t>
            </a:r>
          </a:p>
          <a:p>
            <a:pPr marL="285750" indent="-285750">
              <a:buFont typeface="Wingdings" panose="05000000000000000000" pitchFamily="2" charset="2"/>
              <a:buChar char="Ø"/>
            </a:pPr>
            <a:endParaRPr lang="en-IN" dirty="0"/>
          </a:p>
        </p:txBody>
      </p:sp>
      <p:pic>
        <p:nvPicPr>
          <p:cNvPr id="2052" name="Picture 4" descr="Business Team Meeting Illustrating Transformational - Team Player Cartoon,  HD Png Download , Transparent Png Image - PNGitem">
            <a:extLst>
              <a:ext uri="{FF2B5EF4-FFF2-40B4-BE49-F238E27FC236}">
                <a16:creationId xmlns:a16="http://schemas.microsoft.com/office/drawing/2014/main" id="{796AC8B6-C943-B6D1-8FDD-8D183AA30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106" y="1792547"/>
            <a:ext cx="3132306" cy="34312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1DCF63-E01C-B2D0-2AC2-E5523AF1AA5E}"/>
              </a:ext>
            </a:extLst>
          </p:cNvPr>
          <p:cNvSpPr txBox="1"/>
          <p:nvPr/>
        </p:nvSpPr>
        <p:spPr>
          <a:xfrm>
            <a:off x="1203960" y="4900588"/>
            <a:ext cx="3380591" cy="954107"/>
          </a:xfrm>
          <a:prstGeom prst="rect">
            <a:avLst/>
          </a:prstGeom>
          <a:noFill/>
        </p:spPr>
        <p:txBody>
          <a:bodyPr wrap="square" rtlCol="0">
            <a:spAutoFit/>
          </a:bodyPr>
          <a:lstStyle/>
          <a:p>
            <a:r>
              <a:rPr lang="en-IN" sz="2000" b="1" u="sng" dirty="0"/>
              <a:t>Guided by</a:t>
            </a:r>
          </a:p>
          <a:p>
            <a:r>
              <a:rPr lang="en-IN" b="1" dirty="0"/>
              <a:t> </a:t>
            </a:r>
          </a:p>
          <a:p>
            <a:r>
              <a:rPr lang="en-IN" b="1" dirty="0"/>
              <a:t>Mr. R. Raja Subramanian</a:t>
            </a:r>
          </a:p>
        </p:txBody>
      </p:sp>
    </p:spTree>
    <p:extLst>
      <p:ext uri="{BB962C8B-B14F-4D97-AF65-F5344CB8AC3E}">
        <p14:creationId xmlns:p14="http://schemas.microsoft.com/office/powerpoint/2010/main" val="41918618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443228" y="1200198"/>
            <a:ext cx="5038344" cy="946307"/>
          </a:xfrm>
          <a:solidFill>
            <a:schemeClr val="bg1"/>
          </a:solidFill>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412460"/>
            <a:ext cx="5010912" cy="2772188"/>
          </a:xfrm>
        </p:spPr>
        <p:txBody>
          <a:bodyPr/>
          <a:lstStyle/>
          <a:p>
            <a:pPr marL="340614" indent="-285750" algn="just">
              <a:buFont typeface="Arial" panose="020B0604020202020204" pitchFamily="34" charset="0"/>
              <a:buChar char="•"/>
            </a:pPr>
            <a:r>
              <a:rPr lang="en-US" b="1" i="0" dirty="0">
                <a:effectLst/>
                <a:latin typeface="Söhne"/>
              </a:rPr>
              <a:t>Pneumonia is an infection of the lungs that can be caused by bacteria, viruses, or other microorganisms.</a:t>
            </a:r>
          </a:p>
          <a:p>
            <a:pPr marL="340614" indent="-285750" algn="just">
              <a:buFont typeface="Arial" panose="020B0604020202020204" pitchFamily="34" charset="0"/>
              <a:buChar char="•"/>
            </a:pPr>
            <a:r>
              <a:rPr lang="en-US" b="1" i="0" dirty="0">
                <a:effectLst/>
                <a:latin typeface="Söhne"/>
              </a:rPr>
              <a:t>Pneumonia can affect people of all ages, but it is more common and can be more serious in young children, the elderly, and people with weakened immune systems.</a:t>
            </a:r>
            <a:endParaRPr lang="en-US" b="1"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5" name="Picture Placeholder 4">
            <a:extLst>
              <a:ext uri="{FF2B5EF4-FFF2-40B4-BE49-F238E27FC236}">
                <a16:creationId xmlns:a16="http://schemas.microsoft.com/office/drawing/2014/main" id="{3E55025F-5E42-80CF-B932-3F5737C61FFC}"/>
              </a:ext>
            </a:extLst>
          </p:cNvPr>
          <p:cNvSpPr>
            <a:spLocks noGrp="1"/>
          </p:cNvSpPr>
          <p:nvPr>
            <p:ph type="pic" sz="quarter" idx="13"/>
          </p:nvPr>
        </p:nvSpPr>
        <p:spPr/>
      </p:sp>
      <p:pic>
        <p:nvPicPr>
          <p:cNvPr id="5122" name="Picture 2" descr="Pneumonia: Causes, Symptoms, Diagnosis &amp; Treatment">
            <a:extLst>
              <a:ext uri="{FF2B5EF4-FFF2-40B4-BE49-F238E27FC236}">
                <a16:creationId xmlns:a16="http://schemas.microsoft.com/office/drawing/2014/main" id="{004F8E21-8731-38BB-9C48-C421F5BC5C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48"/>
          <a:stretch/>
        </p:blipFill>
        <p:spPr bwMode="auto">
          <a:xfrm>
            <a:off x="8296656" y="0"/>
            <a:ext cx="38953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Timeline</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b="1" dirty="0"/>
              <a:t>WEEK 1</a:t>
            </a:r>
          </a:p>
          <a:p>
            <a:endParaRPr lang="en-US" b="1" dirty="0"/>
          </a:p>
          <a:p>
            <a:pPr lvl="1"/>
            <a:r>
              <a:rPr lang="en-US" altLang="zh-CN" sz="2000" b="1" dirty="0"/>
              <a:t>DATA COLLECTION</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b="1" dirty="0"/>
              <a:t>WEEK 3</a:t>
            </a:r>
          </a:p>
          <a:p>
            <a:pPr lvl="1"/>
            <a:endParaRPr lang="en-US" altLang="zh-CN" b="1" dirty="0"/>
          </a:p>
          <a:p>
            <a:pPr lvl="1"/>
            <a:r>
              <a:rPr lang="en-US" altLang="zh-CN" sz="2000" b="1" dirty="0"/>
              <a:t>MODEL CREATION</a:t>
            </a:r>
          </a:p>
          <a:p>
            <a:endParaRPr lang="en-US"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b="1" dirty="0"/>
              <a:t>WEEK 5</a:t>
            </a:r>
          </a:p>
          <a:p>
            <a:pPr lvl="1"/>
            <a:r>
              <a:rPr lang="en-US" altLang="zh-CN" sz="2000" b="1" dirty="0"/>
              <a:t>EVALUATING THE MODELS WITH DIFFERENT OPTIMIZERS</a:t>
            </a:r>
          </a:p>
          <a:p>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b="1" dirty="0"/>
              <a:t>WEEK 2</a:t>
            </a:r>
          </a:p>
          <a:p>
            <a:endParaRPr lang="en-US" b="1" dirty="0"/>
          </a:p>
          <a:p>
            <a:pPr lvl="1"/>
            <a:r>
              <a:rPr lang="en-US" altLang="zh-CN" sz="2000" b="1" dirty="0"/>
              <a:t>DATA PREPROCESSING</a:t>
            </a:r>
          </a:p>
          <a:p>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b="1" dirty="0"/>
              <a:t>WEEK 4</a:t>
            </a:r>
          </a:p>
          <a:p>
            <a:endParaRPr lang="en-US" b="1" dirty="0"/>
          </a:p>
          <a:p>
            <a:r>
              <a:rPr lang="en-US" b="1" dirty="0"/>
              <a:t>VISUALIZING THE MODELS</a:t>
            </a:r>
          </a:p>
        </p:txBody>
      </p:sp>
    </p:spTree>
    <p:extLst>
      <p:ext uri="{BB962C8B-B14F-4D97-AF65-F5344CB8AC3E}">
        <p14:creationId xmlns:p14="http://schemas.microsoft.com/office/powerpoint/2010/main" val="5593544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E53D4E-0500-5DA5-1C6B-B9C23086E9BC}"/>
              </a:ext>
            </a:extLst>
          </p:cNvPr>
          <p:cNvSpPr>
            <a:spLocks noGrp="1"/>
          </p:cNvSpPr>
          <p:nvPr>
            <p:ph type="title"/>
          </p:nvPr>
        </p:nvSpPr>
        <p:spPr>
          <a:solidFill>
            <a:schemeClr val="bg1"/>
          </a:solidFill>
        </p:spPr>
        <p:txBody>
          <a:bodyPr/>
          <a:lstStyle/>
          <a:p>
            <a:r>
              <a:rPr lang="en-IN" dirty="0"/>
              <a:t>DATA SET</a:t>
            </a:r>
          </a:p>
        </p:txBody>
      </p:sp>
      <p:sp>
        <p:nvSpPr>
          <p:cNvPr id="13" name="Content Placeholder 12">
            <a:extLst>
              <a:ext uri="{FF2B5EF4-FFF2-40B4-BE49-F238E27FC236}">
                <a16:creationId xmlns:a16="http://schemas.microsoft.com/office/drawing/2014/main" id="{34B8885A-9A8A-7828-5F53-15EBA525B62C}"/>
              </a:ext>
            </a:extLst>
          </p:cNvPr>
          <p:cNvSpPr>
            <a:spLocks noGrp="1"/>
          </p:cNvSpPr>
          <p:nvPr>
            <p:ph idx="1"/>
          </p:nvPr>
        </p:nvSpPr>
        <p:spPr/>
        <p:txBody>
          <a:bodyPr/>
          <a:lstStyle/>
          <a:p>
            <a:pPr algn="just"/>
            <a:r>
              <a:rPr lang="en-US" b="1" dirty="0"/>
              <a:t>The pneumonia dataset used in the project consists of a total of 4580 chest X-ray images, which are categorized into three classes: normal, bacterial pneumonia, and viral pneumonia. </a:t>
            </a:r>
          </a:p>
          <a:p>
            <a:pPr algn="just"/>
            <a:r>
              <a:rPr lang="en-US" b="1" dirty="0"/>
              <a:t>The dataset was collected from various sources and preprocessed to ensure the quality and consistency of the images. </a:t>
            </a:r>
          </a:p>
          <a:p>
            <a:pPr algn="just"/>
            <a:r>
              <a:rPr lang="en-US" b="1" dirty="0"/>
              <a:t>The normal class contains chest X-rays of healthy individuals, while the bacterial pneumonia class contains images of patients with pneumonia caused by bacterial infections. </a:t>
            </a:r>
            <a:endParaRPr lang="en-IN" b="1" dirty="0"/>
          </a:p>
        </p:txBody>
      </p:sp>
      <p:sp>
        <p:nvSpPr>
          <p:cNvPr id="5" name="Slide Number Placeholder 4">
            <a:extLst>
              <a:ext uri="{FF2B5EF4-FFF2-40B4-BE49-F238E27FC236}">
                <a16:creationId xmlns:a16="http://schemas.microsoft.com/office/drawing/2014/main" id="{F93795EE-E71D-4B1D-C888-27FC5D5989D6}"/>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38133484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D403B0-7FB4-02E8-4981-36380B9007D4}"/>
              </a:ext>
            </a:extLst>
          </p:cNvPr>
          <p:cNvSpPr>
            <a:spLocks noGrp="1"/>
          </p:cNvSpPr>
          <p:nvPr>
            <p:ph type="title"/>
          </p:nvPr>
        </p:nvSpPr>
        <p:spPr>
          <a:xfrm>
            <a:off x="1139952" y="512064"/>
            <a:ext cx="9912096" cy="987448"/>
          </a:xfrm>
          <a:solidFill>
            <a:schemeClr val="bg1"/>
          </a:solidFill>
        </p:spPr>
        <p:txBody>
          <a:bodyPr/>
          <a:lstStyle/>
          <a:p>
            <a:r>
              <a:rPr lang="en-IN" dirty="0"/>
              <a:t>DATA SET CLASSES </a:t>
            </a:r>
          </a:p>
        </p:txBody>
      </p:sp>
      <p:sp>
        <p:nvSpPr>
          <p:cNvPr id="9" name="Text Placeholder 8">
            <a:extLst>
              <a:ext uri="{FF2B5EF4-FFF2-40B4-BE49-F238E27FC236}">
                <a16:creationId xmlns:a16="http://schemas.microsoft.com/office/drawing/2014/main" id="{01A98798-00D9-EB0E-18E3-049EBE47FB8E}"/>
              </a:ext>
            </a:extLst>
          </p:cNvPr>
          <p:cNvSpPr>
            <a:spLocks noGrp="1"/>
          </p:cNvSpPr>
          <p:nvPr>
            <p:ph type="body" sz="quarter" idx="14"/>
          </p:nvPr>
        </p:nvSpPr>
        <p:spPr/>
        <p:txBody>
          <a:bodyPr/>
          <a:lstStyle/>
          <a:p>
            <a:endParaRPr lang="en-IN" dirty="0"/>
          </a:p>
        </p:txBody>
      </p:sp>
      <p:sp>
        <p:nvSpPr>
          <p:cNvPr id="10" name="Text Placeholder 9">
            <a:extLst>
              <a:ext uri="{FF2B5EF4-FFF2-40B4-BE49-F238E27FC236}">
                <a16:creationId xmlns:a16="http://schemas.microsoft.com/office/drawing/2014/main" id="{0F71D10F-CC99-E774-A6B8-65A801099EF1}"/>
              </a:ext>
            </a:extLst>
          </p:cNvPr>
          <p:cNvSpPr>
            <a:spLocks noGrp="1"/>
          </p:cNvSpPr>
          <p:nvPr>
            <p:ph type="body" sz="quarter" idx="16"/>
          </p:nvPr>
        </p:nvSpPr>
        <p:spPr/>
        <p:txBody>
          <a:bodyPr/>
          <a:lstStyle/>
          <a:p>
            <a:endParaRPr lang="en-IN" dirty="0"/>
          </a:p>
        </p:txBody>
      </p:sp>
      <p:pic>
        <p:nvPicPr>
          <p:cNvPr id="16" name="Content Placeholder 15">
            <a:extLst>
              <a:ext uri="{FF2B5EF4-FFF2-40B4-BE49-F238E27FC236}">
                <a16:creationId xmlns:a16="http://schemas.microsoft.com/office/drawing/2014/main" id="{14D5BFCC-BFBA-DDA2-7B01-A0E65671E83D}"/>
              </a:ext>
            </a:extLst>
          </p:cNvPr>
          <p:cNvPicPr>
            <a:picLocks noGrp="1" noChangeAspect="1"/>
          </p:cNvPicPr>
          <p:nvPr>
            <p:ph sz="half" idx="13"/>
          </p:nvPr>
        </p:nvPicPr>
        <p:blipFill>
          <a:blip r:embed="rId2"/>
          <a:stretch>
            <a:fillRect/>
          </a:stretch>
        </p:blipFill>
        <p:spPr>
          <a:xfrm>
            <a:off x="697992" y="1956817"/>
            <a:ext cx="3233928" cy="3986784"/>
          </a:xfrm>
        </p:spPr>
      </p:pic>
      <p:sp>
        <p:nvSpPr>
          <p:cNvPr id="11" name="Text Placeholder 10">
            <a:extLst>
              <a:ext uri="{FF2B5EF4-FFF2-40B4-BE49-F238E27FC236}">
                <a16:creationId xmlns:a16="http://schemas.microsoft.com/office/drawing/2014/main" id="{5BFC7705-4CFF-797B-4EB4-46DCD8913F9A}"/>
              </a:ext>
            </a:extLst>
          </p:cNvPr>
          <p:cNvSpPr>
            <a:spLocks noGrp="1"/>
          </p:cNvSpPr>
          <p:nvPr>
            <p:ph type="body" sz="quarter" idx="19"/>
          </p:nvPr>
        </p:nvSpPr>
        <p:spPr/>
        <p:txBody>
          <a:bodyPr/>
          <a:lstStyle/>
          <a:p>
            <a:endParaRPr lang="en-IN" dirty="0"/>
          </a:p>
        </p:txBody>
      </p:sp>
      <p:pic>
        <p:nvPicPr>
          <p:cNvPr id="18" name="Content Placeholder 17">
            <a:extLst>
              <a:ext uri="{FF2B5EF4-FFF2-40B4-BE49-F238E27FC236}">
                <a16:creationId xmlns:a16="http://schemas.microsoft.com/office/drawing/2014/main" id="{343B5D90-F502-5301-BEF5-A0ED7EC1071D}"/>
              </a:ext>
            </a:extLst>
          </p:cNvPr>
          <p:cNvPicPr>
            <a:picLocks noGrp="1" noChangeAspect="1"/>
          </p:cNvPicPr>
          <p:nvPr>
            <p:ph sz="half" idx="20"/>
          </p:nvPr>
        </p:nvPicPr>
        <p:blipFill>
          <a:blip r:embed="rId3"/>
          <a:stretch>
            <a:fillRect/>
          </a:stretch>
        </p:blipFill>
        <p:spPr>
          <a:xfrm>
            <a:off x="4492752" y="1956817"/>
            <a:ext cx="3233928" cy="3986783"/>
          </a:xfrm>
        </p:spPr>
      </p:pic>
      <p:sp>
        <p:nvSpPr>
          <p:cNvPr id="5" name="Slide Number Placeholder 4">
            <a:extLst>
              <a:ext uri="{FF2B5EF4-FFF2-40B4-BE49-F238E27FC236}">
                <a16:creationId xmlns:a16="http://schemas.microsoft.com/office/drawing/2014/main" id="{3EE08664-57C8-E686-1831-63544DC691ED}"/>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
        <p:nvSpPr>
          <p:cNvPr id="14" name="AutoShape 4">
            <a:extLst>
              <a:ext uri="{FF2B5EF4-FFF2-40B4-BE49-F238E27FC236}">
                <a16:creationId xmlns:a16="http://schemas.microsoft.com/office/drawing/2014/main" id="{5E4710BB-621B-8E4B-AFC6-2C4E274767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19">
            <a:extLst>
              <a:ext uri="{FF2B5EF4-FFF2-40B4-BE49-F238E27FC236}">
                <a16:creationId xmlns:a16="http://schemas.microsoft.com/office/drawing/2014/main" id="{7D5A5C75-F58E-DE65-3E41-7902D299D4E7}"/>
              </a:ext>
            </a:extLst>
          </p:cNvPr>
          <p:cNvPicPr>
            <a:picLocks noChangeAspect="1"/>
          </p:cNvPicPr>
          <p:nvPr/>
        </p:nvPicPr>
        <p:blipFill>
          <a:blip r:embed="rId4"/>
          <a:stretch>
            <a:fillRect/>
          </a:stretch>
        </p:blipFill>
        <p:spPr>
          <a:xfrm>
            <a:off x="8247888" y="1956816"/>
            <a:ext cx="3246120" cy="3986786"/>
          </a:xfrm>
          <a:prstGeom prst="rect">
            <a:avLst/>
          </a:prstGeom>
        </p:spPr>
      </p:pic>
    </p:spTree>
    <p:extLst>
      <p:ext uri="{BB962C8B-B14F-4D97-AF65-F5344CB8AC3E}">
        <p14:creationId xmlns:p14="http://schemas.microsoft.com/office/powerpoint/2010/main" val="2042017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58ACAD9-ED55-45FC-63A7-61F9BDFA1437}"/>
              </a:ext>
            </a:extLst>
          </p:cNvPr>
          <p:cNvSpPr>
            <a:spLocks noGrp="1"/>
          </p:cNvSpPr>
          <p:nvPr>
            <p:ph type="title"/>
          </p:nvPr>
        </p:nvSpPr>
        <p:spPr>
          <a:xfrm>
            <a:off x="1139952" y="512064"/>
            <a:ext cx="10465146" cy="771987"/>
          </a:xfrm>
          <a:solidFill>
            <a:schemeClr val="bg1"/>
          </a:solidFill>
        </p:spPr>
        <p:txBody>
          <a:bodyPr/>
          <a:lstStyle/>
          <a:p>
            <a:r>
              <a:rPr lang="en-IN" sz="4000" b="1" i="0" dirty="0">
                <a:effectLst/>
                <a:latin typeface="Söhne"/>
              </a:rPr>
              <a:t>Convolutional Neural Network (CNN)</a:t>
            </a:r>
            <a:endParaRPr lang="en-IN" sz="4000" b="1" dirty="0"/>
          </a:p>
        </p:txBody>
      </p:sp>
      <p:sp>
        <p:nvSpPr>
          <p:cNvPr id="9" name="Slide Number Placeholder 8">
            <a:extLst>
              <a:ext uri="{FF2B5EF4-FFF2-40B4-BE49-F238E27FC236}">
                <a16:creationId xmlns:a16="http://schemas.microsoft.com/office/drawing/2014/main" id="{4D29A4C0-DCF9-2F52-010D-EC91E871E434}"/>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
        <p:nvSpPr>
          <p:cNvPr id="14" name="TextBox 13">
            <a:extLst>
              <a:ext uri="{FF2B5EF4-FFF2-40B4-BE49-F238E27FC236}">
                <a16:creationId xmlns:a16="http://schemas.microsoft.com/office/drawing/2014/main" id="{F4157C92-A10A-640C-01CA-ED6958DC4266}"/>
              </a:ext>
            </a:extLst>
          </p:cNvPr>
          <p:cNvSpPr txBox="1"/>
          <p:nvPr/>
        </p:nvSpPr>
        <p:spPr>
          <a:xfrm>
            <a:off x="1342417" y="1799617"/>
            <a:ext cx="10126494" cy="3170099"/>
          </a:xfrm>
          <a:prstGeom prst="rect">
            <a:avLst/>
          </a:prstGeom>
          <a:noFill/>
        </p:spPr>
        <p:txBody>
          <a:bodyPr wrap="square" rtlCol="0">
            <a:spAutoFit/>
          </a:bodyPr>
          <a:lstStyle/>
          <a:p>
            <a:pPr marL="285750" indent="-285750">
              <a:buFont typeface="Wingdings" panose="05000000000000000000" pitchFamily="2" charset="2"/>
              <a:buChar char="q"/>
            </a:pPr>
            <a:r>
              <a:rPr lang="en-US" sz="2000" b="1" i="0" dirty="0">
                <a:effectLst/>
                <a:latin typeface="Söhne"/>
              </a:rPr>
              <a:t>A Convolutional Neural Network (CNN) is a type of artificial neural network that is commonly used for image classification, object detection, and other computer vision tasks.</a:t>
            </a:r>
          </a:p>
          <a:p>
            <a:endParaRPr lang="en-US" sz="2000" b="0" i="0" dirty="0">
              <a:effectLst/>
              <a:latin typeface="Söhne"/>
            </a:endParaRPr>
          </a:p>
          <a:p>
            <a:pPr marL="285750" indent="-285750">
              <a:buFont typeface="Wingdings" panose="05000000000000000000" pitchFamily="2" charset="2"/>
              <a:buChar char="q"/>
            </a:pPr>
            <a:r>
              <a:rPr lang="en-US" sz="2000" b="1" i="0" dirty="0">
                <a:effectLst/>
                <a:latin typeface="Söhne"/>
              </a:rPr>
              <a:t>CNNs are based on the idea of convolution, which is a mathematical operation that involves sliding a small matrix (known as a filter or kernel) over an input image to extract features. </a:t>
            </a:r>
          </a:p>
          <a:p>
            <a:pPr marL="285750" indent="-285750">
              <a:buFont typeface="Wingdings" panose="05000000000000000000" pitchFamily="2" charset="2"/>
              <a:buChar char="q"/>
            </a:pPr>
            <a:endParaRPr lang="en-US" sz="2000" b="1" dirty="0">
              <a:latin typeface="Söhne"/>
            </a:endParaRPr>
          </a:p>
          <a:p>
            <a:pPr marL="285750" indent="-285750" algn="just">
              <a:buFont typeface="Wingdings" panose="05000000000000000000" pitchFamily="2" charset="2"/>
              <a:buChar char="q"/>
            </a:pPr>
            <a:r>
              <a:rPr lang="en-US" sz="2000" b="1" i="0" dirty="0">
                <a:effectLst/>
                <a:latin typeface="Söhne"/>
              </a:rPr>
              <a:t>CNNs have been shown to achieve state-of-the-art performance on a wide range of computer vision tasks, including image classification, object detection, facial recognition, and more. They are widely used in industries such as self-driving cars, robotics, and medical imaging.</a:t>
            </a:r>
            <a:endParaRPr lang="en-IN" sz="2000" b="1" dirty="0"/>
          </a:p>
        </p:txBody>
      </p:sp>
    </p:spTree>
    <p:extLst>
      <p:ext uri="{BB962C8B-B14F-4D97-AF65-F5344CB8AC3E}">
        <p14:creationId xmlns:p14="http://schemas.microsoft.com/office/powerpoint/2010/main" val="12432486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idx="4294967295"/>
          </p:nvPr>
        </p:nvSpPr>
        <p:spPr>
          <a:xfrm>
            <a:off x="2295728" y="138519"/>
            <a:ext cx="7548663" cy="659149"/>
          </a:xfrm>
          <a:solidFill>
            <a:schemeClr val="bg1"/>
          </a:solidFill>
          <a:ln>
            <a:noFill/>
          </a:ln>
        </p:spPr>
        <p:txBody>
          <a:bodyPr/>
          <a:lstStyle/>
          <a:p>
            <a:r>
              <a:rPr lang="en-US" sz="2800" dirty="0"/>
              <a:t>SIMPLE CNN MODEL</a:t>
            </a:r>
          </a:p>
        </p:txBody>
      </p:sp>
      <p:sp>
        <p:nvSpPr>
          <p:cNvPr id="15" name="AutoShape 16">
            <a:extLst>
              <a:ext uri="{FF2B5EF4-FFF2-40B4-BE49-F238E27FC236}">
                <a16:creationId xmlns:a16="http://schemas.microsoft.com/office/drawing/2014/main" id="{128BB53D-3C12-A5BE-1D6B-DCB641E5F0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 name="Picture 17">
            <a:extLst>
              <a:ext uri="{FF2B5EF4-FFF2-40B4-BE49-F238E27FC236}">
                <a16:creationId xmlns:a16="http://schemas.microsoft.com/office/drawing/2014/main" id="{FCFBA06C-D2CC-0C52-C3E1-7AC050C5865C}"/>
              </a:ext>
            </a:extLst>
          </p:cNvPr>
          <p:cNvPicPr>
            <a:picLocks noChangeAspect="1"/>
          </p:cNvPicPr>
          <p:nvPr/>
        </p:nvPicPr>
        <p:blipFill>
          <a:blip r:embed="rId2"/>
          <a:stretch>
            <a:fillRect/>
          </a:stretch>
        </p:blipFill>
        <p:spPr>
          <a:xfrm>
            <a:off x="1423582" y="1361873"/>
            <a:ext cx="3235967" cy="4897572"/>
          </a:xfrm>
          <a:prstGeom prst="rect">
            <a:avLst/>
          </a:prstGeom>
        </p:spPr>
      </p:pic>
      <p:pic>
        <p:nvPicPr>
          <p:cNvPr id="22" name="Picture 21">
            <a:extLst>
              <a:ext uri="{FF2B5EF4-FFF2-40B4-BE49-F238E27FC236}">
                <a16:creationId xmlns:a16="http://schemas.microsoft.com/office/drawing/2014/main" id="{1744F863-01B9-AB3E-503C-702D4E6A9898}"/>
              </a:ext>
            </a:extLst>
          </p:cNvPr>
          <p:cNvPicPr>
            <a:picLocks noChangeAspect="1"/>
          </p:cNvPicPr>
          <p:nvPr/>
        </p:nvPicPr>
        <p:blipFill>
          <a:blip r:embed="rId3"/>
          <a:stretch>
            <a:fillRect/>
          </a:stretch>
        </p:blipFill>
        <p:spPr>
          <a:xfrm>
            <a:off x="5495317" y="1467509"/>
            <a:ext cx="5715000" cy="4686300"/>
          </a:xfrm>
          <a:prstGeom prst="rect">
            <a:avLst/>
          </a:prstGeom>
        </p:spPr>
      </p:pic>
    </p:spTree>
    <p:extLst>
      <p:ext uri="{BB962C8B-B14F-4D97-AF65-F5344CB8AC3E}">
        <p14:creationId xmlns:p14="http://schemas.microsoft.com/office/powerpoint/2010/main" val="3752263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idx="4294967295"/>
          </p:nvPr>
        </p:nvSpPr>
        <p:spPr>
          <a:xfrm>
            <a:off x="1423582" y="138519"/>
            <a:ext cx="9970851" cy="950979"/>
          </a:xfrm>
          <a:solidFill>
            <a:schemeClr val="bg1"/>
          </a:solidFill>
          <a:ln>
            <a:noFill/>
          </a:ln>
        </p:spPr>
        <p:txBody>
          <a:bodyPr/>
          <a:lstStyle/>
          <a:p>
            <a:br>
              <a:rPr lang="en-US" sz="2400" dirty="0"/>
            </a:br>
            <a:r>
              <a:rPr lang="en-US" sz="2400" b="1" dirty="0"/>
              <a:t>CNN Model With Data Augmentation layers and Dropout layers </a:t>
            </a:r>
          </a:p>
        </p:txBody>
      </p:sp>
      <p:sp>
        <p:nvSpPr>
          <p:cNvPr id="15" name="AutoShape 16">
            <a:extLst>
              <a:ext uri="{FF2B5EF4-FFF2-40B4-BE49-F238E27FC236}">
                <a16:creationId xmlns:a16="http://schemas.microsoft.com/office/drawing/2014/main" id="{128BB53D-3C12-A5BE-1D6B-DCB641E5F0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9652CF62-4004-8F91-7BCE-D0AFE16E70AD}"/>
              </a:ext>
            </a:extLst>
          </p:cNvPr>
          <p:cNvPicPr>
            <a:picLocks noChangeAspect="1"/>
          </p:cNvPicPr>
          <p:nvPr/>
        </p:nvPicPr>
        <p:blipFill>
          <a:blip r:embed="rId2"/>
          <a:stretch>
            <a:fillRect/>
          </a:stretch>
        </p:blipFill>
        <p:spPr>
          <a:xfrm>
            <a:off x="1630245" y="1245139"/>
            <a:ext cx="2841996" cy="5116750"/>
          </a:xfrm>
          <a:prstGeom prst="rect">
            <a:avLst/>
          </a:prstGeom>
        </p:spPr>
      </p:pic>
      <p:pic>
        <p:nvPicPr>
          <p:cNvPr id="7" name="Picture 6">
            <a:extLst>
              <a:ext uri="{FF2B5EF4-FFF2-40B4-BE49-F238E27FC236}">
                <a16:creationId xmlns:a16="http://schemas.microsoft.com/office/drawing/2014/main" id="{501D9FEA-1E47-1521-1E7E-516BE013298F}"/>
              </a:ext>
            </a:extLst>
          </p:cNvPr>
          <p:cNvPicPr>
            <a:picLocks noChangeAspect="1"/>
          </p:cNvPicPr>
          <p:nvPr/>
        </p:nvPicPr>
        <p:blipFill>
          <a:blip r:embed="rId3"/>
          <a:stretch>
            <a:fillRect/>
          </a:stretch>
        </p:blipFill>
        <p:spPr>
          <a:xfrm>
            <a:off x="4894634" y="1377680"/>
            <a:ext cx="6499799" cy="4686300"/>
          </a:xfrm>
          <a:prstGeom prst="rect">
            <a:avLst/>
          </a:prstGeom>
        </p:spPr>
      </p:pic>
    </p:spTree>
    <p:extLst>
      <p:ext uri="{BB962C8B-B14F-4D97-AF65-F5344CB8AC3E}">
        <p14:creationId xmlns:p14="http://schemas.microsoft.com/office/powerpoint/2010/main" val="22053603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{844A88C4-6049-4723-B261-2C23F42B2939}tf11429527_win32</Template>
  <TotalTime>187</TotalTime>
  <Words>431</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Karla</vt:lpstr>
      <vt:lpstr>Söhne</vt:lpstr>
      <vt:lpstr>Univers Condensed Light</vt:lpstr>
      <vt:lpstr>Wingdings</vt:lpstr>
      <vt:lpstr>Office Theme</vt:lpstr>
      <vt:lpstr>PNEUMONIA CLASSIFIER</vt:lpstr>
      <vt:lpstr> TEAM TECHIES</vt:lpstr>
      <vt:lpstr>Introduction </vt:lpstr>
      <vt:lpstr>Timeline</vt:lpstr>
      <vt:lpstr>DATA SET</vt:lpstr>
      <vt:lpstr>DATA SET CLASSES </vt:lpstr>
      <vt:lpstr>Convolutional Neural Network (CNN)</vt:lpstr>
      <vt:lpstr>SIMPLE CNN MODEL</vt:lpstr>
      <vt:lpstr> CNN Model With Data Augmentation layers and Dropout layers </vt:lpstr>
      <vt:lpstr>CNN Model with only Dropout layers</vt:lpstr>
      <vt:lpstr>CNN Model only with Augmentation layers</vt:lpstr>
      <vt:lpstr>CNN Model with two different augmentation layers </vt:lpstr>
      <vt:lpstr>CNN Model with Data Augmentation layer and more dense layers </vt:lpstr>
      <vt:lpstr>CNN Model that uses Filters in all the Layers </vt:lpstr>
      <vt:lpstr>OPTIMIZERS USED</vt:lpstr>
      <vt:lpstr>MODEL EVALUATION</vt:lpstr>
      <vt:lpstr>PowerPoint Presentation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CLASSIFIER</dc:title>
  <dc:creator>padma naban</dc:creator>
  <cp:lastModifiedBy>kamal kannan</cp:lastModifiedBy>
  <cp:revision>8</cp:revision>
  <dcterms:created xsi:type="dcterms:W3CDTF">2023-04-17T16:09:56Z</dcterms:created>
  <dcterms:modified xsi:type="dcterms:W3CDTF">2023-04-18T04:31:46Z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