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428" r:id="rId2"/>
    <p:sldId id="435" r:id="rId3"/>
    <p:sldId id="440" r:id="rId4"/>
    <p:sldId id="437" r:id="rId5"/>
    <p:sldId id="439" r:id="rId6"/>
    <p:sldId id="441" r:id="rId7"/>
    <p:sldId id="442" r:id="rId8"/>
    <p:sldId id="444" r:id="rId9"/>
    <p:sldId id="443" r:id="rId10"/>
    <p:sldId id="456" r:id="rId11"/>
    <p:sldId id="457" r:id="rId12"/>
    <p:sldId id="445" r:id="rId13"/>
    <p:sldId id="449" r:id="rId14"/>
    <p:sldId id="450" r:id="rId15"/>
    <p:sldId id="454" r:id="rId16"/>
    <p:sldId id="455" r:id="rId17"/>
    <p:sldId id="44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F1C523-A5DD-4AD9-8C82-5552C7B3736C}">
          <p14:sldIdLst>
            <p14:sldId id="428"/>
            <p14:sldId id="435"/>
            <p14:sldId id="440"/>
            <p14:sldId id="437"/>
            <p14:sldId id="439"/>
            <p14:sldId id="441"/>
            <p14:sldId id="442"/>
            <p14:sldId id="444"/>
            <p14:sldId id="443"/>
            <p14:sldId id="456"/>
            <p14:sldId id="457"/>
            <p14:sldId id="445"/>
            <p14:sldId id="449"/>
            <p14:sldId id="450"/>
            <p14:sldId id="454"/>
            <p14:sldId id="455"/>
            <p14:sldId id="448"/>
          </p14:sldIdLst>
        </p14:section>
        <p14:section name="Untitled Section" id="{A4EE5309-5B77-4227-AAAA-51100A2326B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A0E8F-6A69-4CED-B282-1A8B5F1DA430}" type="datetimeFigureOut">
              <a:rPr lang="en-IN" smtClean="0"/>
              <a:t>24-03-2025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19841-719B-4705-BBB7-44A222988CB6}" type="slidenum">
              <a:rPr lang="en-IN" smtClean="0"/>
              <a:t>‹#›</a:t>
            </a:fld>
            <a:endParaRPr lang="en-IN" dirty="0"/>
          </a:p>
        </p:txBody>
      </p:sp>
    </p:spTree>
    <p:extLst>
      <p:ext uri="{BB962C8B-B14F-4D97-AF65-F5344CB8AC3E}">
        <p14:creationId xmlns:p14="http://schemas.microsoft.com/office/powerpoint/2010/main" val="280566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2719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8557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C8BE-A695-367E-1FA8-E504B00E0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429CEF-FEC8-07C5-A6C5-FF152801DBEC}"/>
              </a:ext>
            </a:extLst>
          </p:cNvPr>
          <p:cNvSpPr>
            <a:spLocks noGrp="1" noRot="1" noChangeAspect="1" noEditPoints="1"/>
          </p:cNvSpPr>
          <p:nvPr>
            <p:ph type="sldImg"/>
          </p:nvPr>
        </p:nvSpPr>
        <p:spPr>
          <a:xfrm>
            <a:off x="381000" y="685800"/>
            <a:ext cx="6096000" cy="3429000"/>
          </a:xfrm>
          <a:prstGeom prst="rect">
            <a:avLst/>
          </a:prstGeom>
        </p:spPr>
        <p:txBody>
          <a:bodyPr/>
          <a:lstStyle/>
          <a:p>
            <a:endParaRPr dirty="0"/>
          </a:p>
        </p:txBody>
      </p:sp>
      <p:sp>
        <p:nvSpPr>
          <p:cNvPr id="3" name="Text Placeholder 2">
            <a:extLst>
              <a:ext uri="{FF2B5EF4-FFF2-40B4-BE49-F238E27FC236}">
                <a16:creationId xmlns:a16="http://schemas.microsoft.com/office/drawing/2014/main" id="{74BF18A8-2CF3-FDC3-2693-22335A6C19DA}"/>
              </a:ext>
            </a:extLst>
          </p:cNvPr>
          <p:cNvSpPr>
            <a:spLocks noGrp="1" noEditPoints="1"/>
          </p:cNvSpPr>
          <p:nvPr>
            <p:ph type="body" idx="3"/>
          </p:nvPr>
        </p:nvSpPr>
        <p:spPr>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171EEBE-72BC-F71F-7291-2C75DD2494AB}"/>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473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39642401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2949788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4069932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5533932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22407307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dirty="0"/>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dirty="0"/>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dirty="0"/>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dirty="0"/>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dirty="0"/>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dirty="0"/>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dirty="0"/>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dirty="0"/>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dirty="0"/>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dirty="0"/>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dirty="0"/>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dirty="0"/>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dirty="0"/>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dirty="0"/>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dirty="0"/>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dirty="0"/>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dirty="0"/>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dirty="0"/>
          </a:p>
        </p:txBody>
      </p:sp>
      <p:pic>
        <p:nvPicPr>
          <p:cNvPr id="35" name="bg object 35"/>
          <p:cNvPicPr/>
          <p:nvPr/>
        </p:nvPicPr>
        <p:blipFill>
          <a:blip r:embed="rId8"/>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dirty="0"/>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dirty="0"/>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dirty="0"/>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dirty="0"/>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dirty="0"/>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dirty="0"/>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dirty="0"/>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dirty="0"/>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dirty="0"/>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dirty="0"/>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dirty="0"/>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dirty="0"/>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dirty="0"/>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dirty="0"/>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dirty="0"/>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dirty="0"/>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dirty="0"/>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dirty="0"/>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3/24/2025</a:t>
            </a:fld>
            <a:endParaRPr lang="en-US" dirty="0"/>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8014247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hyperlink" Target="http://10.1051/itmconf/20224401008"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418277" y="6089871"/>
            <a:ext cx="1967483" cy="655319"/>
          </a:xfrm>
          <a:prstGeom prst="rect">
            <a:avLst/>
          </a:prstGeom>
        </p:spPr>
      </p:pic>
      <p:sp>
        <p:nvSpPr>
          <p:cNvPr id="3" name="object 3"/>
          <p:cNvSpPr>
            <a:spLocks noGrp="1" noEditPoints="1"/>
          </p:cNvSpPr>
          <p:nvPr>
            <p:ph type="title"/>
          </p:nvPr>
        </p:nvSpPr>
        <p:spPr>
          <a:xfrm>
            <a:off x="671829" y="440469"/>
            <a:ext cx="10951419" cy="874598"/>
          </a:xfrm>
          <a:prstGeom prst="rect">
            <a:avLst/>
          </a:prstGeom>
        </p:spPr>
        <p:txBody>
          <a:bodyPr vert="horz" wrap="square" lIns="0" tIns="12700" rIns="0" bIns="0" rtlCol="0" anchor="t">
            <a:spAutoFit/>
          </a:bodyPr>
          <a:lstStyle/>
          <a:p>
            <a:pPr algn="ctr"/>
            <a:r>
              <a:rPr lang="en-US" sz="2800" b="1" dirty="0"/>
              <a:t>Utilizing Adam Optimizer with Hybrid Techniques for Detection and Classification of Tomato Leaf Diseases</a:t>
            </a:r>
            <a:endParaRPr lang="en-US" sz="2800" dirty="0"/>
          </a:p>
        </p:txBody>
      </p:sp>
      <p:sp>
        <p:nvSpPr>
          <p:cNvPr id="4" name="object 4"/>
          <p:cNvSpPr txBox="1"/>
          <p:nvPr/>
        </p:nvSpPr>
        <p:spPr>
          <a:xfrm>
            <a:off x="1297858" y="1808814"/>
            <a:ext cx="8786259" cy="505908"/>
          </a:xfrm>
          <a:prstGeom prst="rect">
            <a:avLst/>
          </a:prstGeom>
        </p:spPr>
        <p:txBody>
          <a:bodyPr vert="horz" wrap="square" lIns="0" tIns="13335" rIns="0" bIns="0" rtlCol="0" anchor="t">
            <a:spAutoFit/>
          </a:bodyPr>
          <a:lstStyle/>
          <a:p>
            <a:pPr marL="0" marR="0" lvl="0" indent="0" algn="ctr" defTabSz="914400" eaLnBrk="1" fontAlgn="auto" latinLnBrk="0" hangingPunct="1">
              <a:lnSpc>
                <a:spcPct val="100000"/>
              </a:lnSpc>
              <a:spcBef>
                <a:spcPts val="105"/>
              </a:spcBef>
              <a:spcAft>
                <a:spcPts val="0"/>
              </a:spcAft>
              <a:buClrTx/>
              <a:buSzTx/>
              <a:buFontTx/>
              <a:buNone/>
              <a:tabLst/>
              <a:defRPr/>
            </a:pPr>
            <a:r>
              <a:rPr kumimoji="0" lang="en-US" sz="3200" b="1" i="0" u="none" strike="noStrike" kern="0" cap="none" spc="-10" normalizeH="0" baseline="0" noProof="0" dirty="0">
                <a:ln>
                  <a:noFill/>
                </a:ln>
                <a:solidFill>
                  <a:prstClr val="black">
                    <a:lumMod val="95000"/>
                    <a:lumOff val="5000"/>
                  </a:prstClr>
                </a:solidFill>
                <a:effectLst/>
                <a:uLnTx/>
                <a:uFillTx/>
                <a:latin typeface="Times New Roman" panose="02020603050405020304"/>
                <a:cs typeface="Times New Roman" panose="02020603050405020304"/>
              </a:rPr>
              <a:t>22BIO211 – Intelligence of Biological Systems - II</a:t>
            </a:r>
          </a:p>
        </p:txBody>
      </p:sp>
      <p:sp>
        <p:nvSpPr>
          <p:cNvPr id="6" name="object 2">
            <a:extLst>
              <a:ext uri="{FF2B5EF4-FFF2-40B4-BE49-F238E27FC236}">
                <a16:creationId xmlns:a16="http://schemas.microsoft.com/office/drawing/2014/main" id="{39A53044-B762-A708-9659-8217F5D4889C}"/>
              </a:ext>
            </a:extLst>
          </p:cNvPr>
          <p:cNvSpPr txBox="1">
            <a:spLocks noEditPoints="1"/>
          </p:cNvSpPr>
          <p:nvPr/>
        </p:nvSpPr>
        <p:spPr>
          <a:xfrm>
            <a:off x="1789981" y="2868719"/>
            <a:ext cx="8612038" cy="2586606"/>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defRPr/>
            </a:pPr>
            <a:r>
              <a:rPr lang="en-US" sz="2400" kern="0" dirty="0">
                <a:solidFill>
                  <a:prstClr val="white"/>
                </a:solidFill>
                <a:latin typeface="Times New Roman"/>
                <a:cs typeface="Times New Roman"/>
              </a:rPr>
              <a:t>TEAM – 9</a:t>
            </a:r>
            <a:endParaRPr lang="en-US" sz="2400" kern="0" dirty="0">
              <a:solidFill>
                <a:prstClr val="white"/>
              </a:solidFill>
              <a:latin typeface="Times New Roman" panose="02020603050405020304" pitchFamily="18" charset="0"/>
              <a:cs typeface="Times New Roman" panose="02020603050405020304" pitchFamily="18" charset="0"/>
            </a:endParaRPr>
          </a:p>
          <a:p>
            <a:pPr marL="12700">
              <a:spcBef>
                <a:spcPts val="10"/>
              </a:spcBef>
              <a:defRPr/>
            </a:pPr>
            <a:endParaRPr lang="en-US" sz="2400" b="0" kern="0" dirty="0">
              <a:solidFill>
                <a:prstClr val="white"/>
              </a:solidFill>
              <a:latin typeface="Times New Roman"/>
              <a:cs typeface="Times New Roman"/>
            </a:endParaRPr>
          </a:p>
          <a:p>
            <a:pPr marL="12700">
              <a:spcBef>
                <a:spcPts val="10"/>
              </a:spcBef>
              <a:defRPr/>
            </a:pPr>
            <a:r>
              <a:rPr lang="en-US" sz="2400" b="0" kern="0" dirty="0">
                <a:solidFill>
                  <a:prstClr val="white"/>
                </a:solidFill>
                <a:latin typeface="Times New Roman"/>
                <a:cs typeface="Times New Roman"/>
              </a:rPr>
              <a:t>		CH.SC.U4AIE23017 – Rahul G</a:t>
            </a:r>
          </a:p>
          <a:p>
            <a:pPr marL="12700">
              <a:spcBef>
                <a:spcPts val="10"/>
              </a:spcBef>
              <a:defRPr/>
            </a:pPr>
            <a:r>
              <a:rPr lang="en-US" sz="2400" b="0" kern="0" dirty="0">
                <a:solidFill>
                  <a:prstClr val="white"/>
                </a:solidFill>
                <a:latin typeface="Times New Roman"/>
                <a:cs typeface="Times New Roman"/>
              </a:rPr>
              <a:t>		CH.SC.U4AIE23023 – Aman Reddy J</a:t>
            </a:r>
          </a:p>
          <a:p>
            <a:pPr marL="12700">
              <a:spcBef>
                <a:spcPts val="10"/>
              </a:spcBef>
              <a:defRPr/>
            </a:pPr>
            <a:r>
              <a:rPr lang="en-US" sz="2400" b="0" kern="0" dirty="0">
                <a:solidFill>
                  <a:prstClr val="white"/>
                </a:solidFill>
                <a:latin typeface="Times New Roman"/>
                <a:cs typeface="Times New Roman"/>
              </a:rPr>
              <a:t>		CH.SC.U4AIE23045 – Upendra R</a:t>
            </a:r>
          </a:p>
          <a:p>
            <a:pPr marL="12700">
              <a:spcBef>
                <a:spcPts val="10"/>
              </a:spcBef>
              <a:defRPr/>
            </a:pPr>
            <a:r>
              <a:rPr lang="en-US" sz="2400" b="0" kern="0" dirty="0">
                <a:solidFill>
                  <a:prstClr val="white"/>
                </a:solidFill>
                <a:latin typeface="Times New Roman"/>
                <a:cs typeface="Times New Roman"/>
              </a:rPr>
              <a:t>		CH.SC.U4AIE23062 – Koushik V</a:t>
            </a:r>
            <a:endParaRPr lang="en-US" sz="2400" b="0" kern="0" dirty="0">
              <a:solidFill>
                <a:prstClr val="white"/>
              </a:solidFill>
              <a:latin typeface="Times New Roman" panose="02020603050405020304" pitchFamily="18" charset="0"/>
              <a:cs typeface="Times New Roman" panose="02020603050405020304" pitchFamily="18" charset="0"/>
            </a:endParaRPr>
          </a:p>
          <a:p>
            <a:pPr marL="12700">
              <a:spcBef>
                <a:spcPts val="10"/>
              </a:spcBef>
              <a:defRPr/>
            </a:pPr>
            <a:r>
              <a:rPr lang="en-US" sz="2400" b="0" kern="0" dirty="0">
                <a:solidFill>
                  <a:prstClr val="white"/>
                </a:solidFill>
                <a:latin typeface="Times New Roman"/>
                <a:cs typeface="Times New Roman"/>
              </a:rPr>
              <a:t>		CH.SC.U4AIE23063 – Lakshmi Jayanth Reddy N</a:t>
            </a:r>
            <a:endParaRPr lang="en-US" sz="2400" b="0" kern="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9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D5B4-EE86-E79F-4345-94D9C23FC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B2CF9-A7C6-E34F-FFE5-753587A168E8}"/>
              </a:ext>
            </a:extLst>
          </p:cNvPr>
          <p:cNvSpPr>
            <a:spLocks noGrp="1"/>
          </p:cNvSpPr>
          <p:nvPr>
            <p:ph type="title"/>
          </p:nvPr>
        </p:nvSpPr>
        <p:spPr>
          <a:xfrm>
            <a:off x="3536962" y="19198"/>
            <a:ext cx="4956589" cy="1102591"/>
          </a:xfrm>
          <a:solidFill>
            <a:srgbClr val="AE1D49"/>
          </a:solidFill>
        </p:spPr>
        <p:txBody>
          <a:bodyPr>
            <a:normAutofit/>
          </a:bodyPr>
          <a:lstStyle/>
          <a:p>
            <a:pPr algn="ctr"/>
            <a:r>
              <a:rPr lang="en-US" sz="3600" b="1" dirty="0">
                <a:solidFill>
                  <a:srgbClr val="FFFFFF"/>
                </a:solidFill>
                <a:latin typeface="Times New Roman"/>
                <a:cs typeface="Times New Roman"/>
              </a:rPr>
              <a:t>ARCHITECTURE DIAGRAM</a:t>
            </a:r>
          </a:p>
        </p:txBody>
      </p:sp>
      <p:pic>
        <p:nvPicPr>
          <p:cNvPr id="5" name="object 2">
            <a:extLst>
              <a:ext uri="{FF2B5EF4-FFF2-40B4-BE49-F238E27FC236}">
                <a16:creationId xmlns:a16="http://schemas.microsoft.com/office/drawing/2014/main" id="{94206206-603C-2A8F-974F-CC1672864181}"/>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A4526863-93AA-05CD-0976-ADD029B68601}"/>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0A5BC75B-153D-AFB8-A75E-ACA4CD4E6BE3}"/>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pic>
        <p:nvPicPr>
          <p:cNvPr id="4" name="Picture 3">
            <a:extLst>
              <a:ext uri="{FF2B5EF4-FFF2-40B4-BE49-F238E27FC236}">
                <a16:creationId xmlns:a16="http://schemas.microsoft.com/office/drawing/2014/main" id="{3278C3FE-947B-0026-382B-7D4DCFD8C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066" y="1244337"/>
            <a:ext cx="2873511" cy="5556033"/>
          </a:xfrm>
          <a:prstGeom prst="rect">
            <a:avLst/>
          </a:prstGeom>
        </p:spPr>
      </p:pic>
    </p:spTree>
    <p:extLst>
      <p:ext uri="{BB962C8B-B14F-4D97-AF65-F5344CB8AC3E}">
        <p14:creationId xmlns:p14="http://schemas.microsoft.com/office/powerpoint/2010/main" val="326977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ACFB2-4DB6-E1B8-03A5-956C7AA1E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2D997-2F57-EF71-24EE-B2FD3B6CA0EA}"/>
              </a:ext>
            </a:extLst>
          </p:cNvPr>
          <p:cNvSpPr>
            <a:spLocks noGrp="1"/>
          </p:cNvSpPr>
          <p:nvPr>
            <p:ph type="title"/>
          </p:nvPr>
        </p:nvSpPr>
        <p:spPr>
          <a:xfrm>
            <a:off x="3701289" y="39243"/>
            <a:ext cx="4759411" cy="779806"/>
          </a:xfrm>
          <a:solidFill>
            <a:srgbClr val="AE1D49"/>
          </a:solidFill>
        </p:spPr>
        <p:txBody>
          <a:bodyPr>
            <a:normAutofit/>
          </a:bodyPr>
          <a:lstStyle/>
          <a:p>
            <a:pPr algn="ctr"/>
            <a:r>
              <a:rPr lang="en-US" sz="3600" b="1" dirty="0">
                <a:solidFill>
                  <a:srgbClr val="FFFFFF"/>
                </a:solidFill>
                <a:latin typeface="Times New Roman"/>
                <a:cs typeface="Times New Roman"/>
              </a:rPr>
              <a:t>WORKFLOW</a:t>
            </a:r>
          </a:p>
        </p:txBody>
      </p:sp>
      <p:pic>
        <p:nvPicPr>
          <p:cNvPr id="5" name="object 2">
            <a:extLst>
              <a:ext uri="{FF2B5EF4-FFF2-40B4-BE49-F238E27FC236}">
                <a16:creationId xmlns:a16="http://schemas.microsoft.com/office/drawing/2014/main" id="{50E22F53-FF50-7CD0-2F98-821704271639}"/>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CFDD89DF-4638-A69E-9637-3C18F8BC3897}"/>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FE965D90-1E30-AD4C-6649-DBCBE56DF4FF}"/>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pic>
        <p:nvPicPr>
          <p:cNvPr id="4" name="Picture 3">
            <a:extLst>
              <a:ext uri="{FF2B5EF4-FFF2-40B4-BE49-F238E27FC236}">
                <a16:creationId xmlns:a16="http://schemas.microsoft.com/office/drawing/2014/main" id="{85E3C8A0-B68B-FF56-D02C-F29E681DAC17}"/>
              </a:ext>
            </a:extLst>
          </p:cNvPr>
          <p:cNvPicPr>
            <a:picLocks noChangeAspect="1"/>
          </p:cNvPicPr>
          <p:nvPr/>
        </p:nvPicPr>
        <p:blipFill>
          <a:blip r:embed="rId3"/>
          <a:stretch>
            <a:fillRect/>
          </a:stretch>
        </p:blipFill>
        <p:spPr>
          <a:xfrm>
            <a:off x="217714" y="1481915"/>
            <a:ext cx="11010507" cy="3894169"/>
          </a:xfrm>
          <a:prstGeom prst="rect">
            <a:avLst/>
          </a:prstGeom>
        </p:spPr>
      </p:pic>
    </p:spTree>
    <p:extLst>
      <p:ext uri="{BB962C8B-B14F-4D97-AF65-F5344CB8AC3E}">
        <p14:creationId xmlns:p14="http://schemas.microsoft.com/office/powerpoint/2010/main" val="325081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255ED-8020-FF68-FBDB-4CA62A3F15BA}"/>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16E3DE0D-8664-7F7D-9C8A-CB04D0A6F2C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AC0E748E-C5AD-4800-BCD7-9BF2DC5A134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68EB97ED-F6EF-7426-B04F-BE630F96A39F}"/>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6" name="Title 1">
            <a:extLst>
              <a:ext uri="{FF2B5EF4-FFF2-40B4-BE49-F238E27FC236}">
                <a16:creationId xmlns:a16="http://schemas.microsoft.com/office/drawing/2014/main" id="{10D3829A-22C1-2170-DA94-211DF52D8DCC}"/>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dirty="0">
                <a:solidFill>
                  <a:srgbClr val="FFFFFF"/>
                </a:solidFill>
                <a:latin typeface="Times New Roman"/>
                <a:cs typeface="Times New Roman"/>
              </a:rPr>
              <a:t>RESULTS</a:t>
            </a:r>
          </a:p>
        </p:txBody>
      </p:sp>
      <p:pic>
        <p:nvPicPr>
          <p:cNvPr id="7" name="Content Placeholder 6">
            <a:extLst>
              <a:ext uri="{FF2B5EF4-FFF2-40B4-BE49-F238E27FC236}">
                <a16:creationId xmlns:a16="http://schemas.microsoft.com/office/drawing/2014/main" id="{C9D66C83-23AD-3253-B139-E6BBBFCEAA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641804"/>
            <a:ext cx="5303838" cy="3742770"/>
          </a:xfrm>
        </p:spPr>
      </p:pic>
      <p:pic>
        <p:nvPicPr>
          <p:cNvPr id="13" name="Content Placeholder 12">
            <a:extLst>
              <a:ext uri="{FF2B5EF4-FFF2-40B4-BE49-F238E27FC236}">
                <a16:creationId xmlns:a16="http://schemas.microsoft.com/office/drawing/2014/main" id="{59E0617A-715C-461C-3B79-F93B912B8D7C}"/>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6278563" y="1641804"/>
            <a:ext cx="5303837" cy="4398304"/>
          </a:xfrm>
        </p:spPr>
      </p:pic>
    </p:spTree>
    <p:extLst>
      <p:ext uri="{BB962C8B-B14F-4D97-AF65-F5344CB8AC3E}">
        <p14:creationId xmlns:p14="http://schemas.microsoft.com/office/powerpoint/2010/main" val="303107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3C7C3-B073-1DFA-E1AE-910D12C9CAF3}"/>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BAF51289-C0C1-D994-1A6F-3F929E0654A5}"/>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778F2938-FE42-EDFA-3B9A-763E69C3FB25}"/>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CC28EE50-3252-493F-6065-3AA89C57C1B7}"/>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6" name="Title 1">
            <a:extLst>
              <a:ext uri="{FF2B5EF4-FFF2-40B4-BE49-F238E27FC236}">
                <a16:creationId xmlns:a16="http://schemas.microsoft.com/office/drawing/2014/main" id="{2ADFA9A0-1466-E0D6-2EA0-C9E009E80212}"/>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dirty="0">
                <a:solidFill>
                  <a:srgbClr val="FFFFFF"/>
                </a:solidFill>
                <a:latin typeface="Times New Roman"/>
                <a:cs typeface="Times New Roman"/>
              </a:rPr>
              <a:t>RESULTS</a:t>
            </a:r>
          </a:p>
        </p:txBody>
      </p:sp>
      <p:pic>
        <p:nvPicPr>
          <p:cNvPr id="7" name="Content Placeholder 6">
            <a:extLst>
              <a:ext uri="{FF2B5EF4-FFF2-40B4-BE49-F238E27FC236}">
                <a16:creationId xmlns:a16="http://schemas.microsoft.com/office/drawing/2014/main" id="{6A2D3D47-F0C2-E81A-7573-FD9392502E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39800" y="1266890"/>
            <a:ext cx="4897959" cy="4525963"/>
          </a:xfrm>
        </p:spPr>
      </p:pic>
      <p:pic>
        <p:nvPicPr>
          <p:cNvPr id="14" name="Picture 13">
            <a:extLst>
              <a:ext uri="{FF2B5EF4-FFF2-40B4-BE49-F238E27FC236}">
                <a16:creationId xmlns:a16="http://schemas.microsoft.com/office/drawing/2014/main" id="{75263F0F-216A-45BB-1847-02F641685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586" y="1492000"/>
            <a:ext cx="5125614" cy="3638223"/>
          </a:xfrm>
          <a:prstGeom prst="rect">
            <a:avLst/>
          </a:prstGeom>
        </p:spPr>
      </p:pic>
    </p:spTree>
    <p:extLst>
      <p:ext uri="{BB962C8B-B14F-4D97-AF65-F5344CB8AC3E}">
        <p14:creationId xmlns:p14="http://schemas.microsoft.com/office/powerpoint/2010/main" val="40874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C90DB-3129-0D8A-8F2E-FE00A4A57740}"/>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3CE298BF-8D87-23A5-0403-F626FBB94742}"/>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270AD860-088E-DDD7-C9E3-28B989DB4F36}"/>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2CA13B7C-6308-7941-3722-CF08A71187C9}"/>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6" name="Title 1">
            <a:extLst>
              <a:ext uri="{FF2B5EF4-FFF2-40B4-BE49-F238E27FC236}">
                <a16:creationId xmlns:a16="http://schemas.microsoft.com/office/drawing/2014/main" id="{E6478DBB-16CA-C890-B3AC-E4D57BE7DA96}"/>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dirty="0">
                <a:solidFill>
                  <a:srgbClr val="FFFFFF"/>
                </a:solidFill>
                <a:latin typeface="Times New Roman"/>
                <a:cs typeface="Times New Roman"/>
              </a:rPr>
              <a:t>RESULTS</a:t>
            </a:r>
          </a:p>
        </p:txBody>
      </p:sp>
      <p:pic>
        <p:nvPicPr>
          <p:cNvPr id="23" name="Content Placeholder 22">
            <a:extLst>
              <a:ext uri="{FF2B5EF4-FFF2-40B4-BE49-F238E27FC236}">
                <a16:creationId xmlns:a16="http://schemas.microsoft.com/office/drawing/2014/main" id="{C33D4194-74DF-8776-ED73-F046DE2306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7464" y="2151498"/>
            <a:ext cx="5303838" cy="3182302"/>
          </a:xfrm>
        </p:spPr>
      </p:pic>
      <p:pic>
        <p:nvPicPr>
          <p:cNvPr id="27" name="Content Placeholder 26">
            <a:extLst>
              <a:ext uri="{FF2B5EF4-FFF2-40B4-BE49-F238E27FC236}">
                <a16:creationId xmlns:a16="http://schemas.microsoft.com/office/drawing/2014/main" id="{A41F80B5-FAD8-A64D-E280-B403D08492BA}"/>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383894" y="2043764"/>
            <a:ext cx="5303837" cy="3397770"/>
          </a:xfrm>
        </p:spPr>
      </p:pic>
    </p:spTree>
    <p:extLst>
      <p:ext uri="{BB962C8B-B14F-4D97-AF65-F5344CB8AC3E}">
        <p14:creationId xmlns:p14="http://schemas.microsoft.com/office/powerpoint/2010/main" val="104481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CE0FC-82AF-73DC-B4FF-1D6DC9D88F1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A78F772-FE51-926A-F075-A44FE8B88423}"/>
              </a:ext>
            </a:extLst>
          </p:cNvPr>
          <p:cNvGraphicFramePr>
            <a:graphicFrameLocks noGrp="1"/>
          </p:cNvGraphicFramePr>
          <p:nvPr>
            <p:extLst>
              <p:ext uri="{D42A27DB-BD31-4B8C-83A1-F6EECF244321}">
                <p14:modId xmlns:p14="http://schemas.microsoft.com/office/powerpoint/2010/main" val="2180039592"/>
              </p:ext>
            </p:extLst>
          </p:nvPr>
        </p:nvGraphicFramePr>
        <p:xfrm>
          <a:off x="0" y="0"/>
          <a:ext cx="12226899" cy="9095867"/>
        </p:xfrm>
        <a:graphic>
          <a:graphicData uri="http://schemas.openxmlformats.org/drawingml/2006/table">
            <a:tbl>
              <a:tblPr firstRow="1" bandRow="1">
                <a:tableStyleId>{5C22544A-7EE6-4342-B048-85BDC9FD1C3A}</a:tableStyleId>
              </a:tblPr>
              <a:tblGrid>
                <a:gridCol w="406824">
                  <a:extLst>
                    <a:ext uri="{9D8B030D-6E8A-4147-A177-3AD203B41FA5}">
                      <a16:colId xmlns:a16="http://schemas.microsoft.com/office/drawing/2014/main" val="3800937911"/>
                    </a:ext>
                  </a:extLst>
                </a:gridCol>
                <a:gridCol w="1258611">
                  <a:extLst>
                    <a:ext uri="{9D8B030D-6E8A-4147-A177-3AD203B41FA5}">
                      <a16:colId xmlns:a16="http://schemas.microsoft.com/office/drawing/2014/main" val="1586004216"/>
                    </a:ext>
                  </a:extLst>
                </a:gridCol>
                <a:gridCol w="1576551">
                  <a:extLst>
                    <a:ext uri="{9D8B030D-6E8A-4147-A177-3AD203B41FA5}">
                      <a16:colId xmlns:a16="http://schemas.microsoft.com/office/drawing/2014/main" val="852439468"/>
                    </a:ext>
                  </a:extLst>
                </a:gridCol>
                <a:gridCol w="2509343">
                  <a:extLst>
                    <a:ext uri="{9D8B030D-6E8A-4147-A177-3AD203B41FA5}">
                      <a16:colId xmlns:a16="http://schemas.microsoft.com/office/drawing/2014/main" val="3549043936"/>
                    </a:ext>
                  </a:extLst>
                </a:gridCol>
                <a:gridCol w="2359715">
                  <a:extLst>
                    <a:ext uri="{9D8B030D-6E8A-4147-A177-3AD203B41FA5}">
                      <a16:colId xmlns:a16="http://schemas.microsoft.com/office/drawing/2014/main" val="1375147351"/>
                    </a:ext>
                  </a:extLst>
                </a:gridCol>
                <a:gridCol w="1856131">
                  <a:extLst>
                    <a:ext uri="{9D8B030D-6E8A-4147-A177-3AD203B41FA5}">
                      <a16:colId xmlns:a16="http://schemas.microsoft.com/office/drawing/2014/main" val="3341324341"/>
                    </a:ext>
                  </a:extLst>
                </a:gridCol>
                <a:gridCol w="2259724">
                  <a:extLst>
                    <a:ext uri="{9D8B030D-6E8A-4147-A177-3AD203B41FA5}">
                      <a16:colId xmlns:a16="http://schemas.microsoft.com/office/drawing/2014/main" val="811074785"/>
                    </a:ext>
                  </a:extLst>
                </a:gridCol>
              </a:tblGrid>
              <a:tr h="1109091">
                <a:tc>
                  <a:txBody>
                    <a:bodyPr/>
                    <a:lstStyle/>
                    <a:p>
                      <a:pPr marL="0" algn="ctr" fontAlgn="t">
                        <a:buNone/>
                      </a:pPr>
                      <a:r>
                        <a:rPr lang="en-IN" sz="1600" b="1" i="0" u="none" strike="noStrike">
                          <a:solidFill>
                            <a:srgbClr val="FFFFFF"/>
                          </a:solidFill>
                          <a:effectLst/>
                          <a:latin typeface="Calibri"/>
                        </a:rPr>
                        <a:t>SL No.</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Title</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algn="ctr" fontAlgn="t">
                        <a:buNone/>
                      </a:pPr>
                      <a:r>
                        <a:rPr lang="en-IN" sz="1600" b="1" i="0" u="none" strike="noStrike">
                          <a:solidFill>
                            <a:srgbClr val="FFFFFF"/>
                          </a:solidFill>
                          <a:effectLst/>
                          <a:latin typeface="Calibri"/>
                        </a:rPr>
                        <a:t>Author/</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Journal </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year</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Methodology</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Merits </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rtl="0" eaLnBrk="1" fontAlgn="auto" latinLnBrk="0" hangingPunct="1">
                        <a:buNone/>
                      </a:pPr>
                      <a:r>
                        <a:rPr lang="en-IN" sz="1600" b="1" i="0" u="none" strike="noStrike">
                          <a:solidFill>
                            <a:srgbClr val="FFFFFF"/>
                          </a:solidFill>
                          <a:effectLst/>
                          <a:latin typeface="Calibri"/>
                        </a:rPr>
                        <a:t>Demerits</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Research Gap</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402804233"/>
                  </a:ext>
                </a:extLst>
              </a:tr>
              <a:tr h="2404618">
                <a:tc>
                  <a:txBody>
                    <a:bodyPr/>
                    <a:lstStyle/>
                    <a:p>
                      <a:pPr marL="0" algn="ctr" fontAlgn="ctr">
                        <a:buNone/>
                      </a:pPr>
                      <a:r>
                        <a:rPr lang="en-IN" sz="1600" b="0" i="0" u="none" strike="noStrike">
                          <a:solidFill>
                            <a:srgbClr val="000000"/>
                          </a:solidFill>
                          <a:effectLst/>
                          <a:latin typeface="Times New Roman"/>
                        </a:rPr>
                        <a:t>1</a:t>
                      </a:r>
                      <a:endParaRPr lang="en-IN" sz="1600" b="0" i="0" u="none" strike="noStrike">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indent="0" algn="l">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Improved Tomato Leaf Disease Classification through Adaptive Ensemble Models with Exponential Moving Average Fusion and Enhanced Weighted Gradient Optimization</a:t>
                      </a:r>
                      <a:endParaRPr lang="en-US" sz="1600" b="0" i="0" u="none" strike="noStrike" kern="1200" noProof="0" dirty="0">
                        <a:effectLst/>
                        <a:latin typeface="Times New Roman" panose="02020603050405020304" pitchFamily="18" charset="0"/>
                        <a:cs typeface="Times New Roman" panose="02020603050405020304" pitchFamily="18" charset="0"/>
                        <a:hlinkClick r:id="rId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indent="0" algn="l">
                        <a:lnSpc>
                          <a:spcPct val="100000"/>
                        </a:lnSpc>
                        <a:buFont typeface="Arial" panose="020B0604020202020204" pitchFamily="34" charset="0"/>
                        <a:buNone/>
                      </a:pPr>
                      <a:r>
                        <a:rPr lang="nn-NO" sz="1600" dirty="0">
                          <a:latin typeface="Times New Roman" panose="02020603050405020304" pitchFamily="18" charset="0"/>
                          <a:cs typeface="Times New Roman" panose="02020603050405020304" pitchFamily="18" charset="0"/>
                        </a:rPr>
                        <a:t>Pandiyaraju V., A. M. Senthil Kumar, Joe I. R. Praveen, Shravan Venkatraman, S. Pavan Kumar, S. A. Aravintakshan, A. Abeshek, and A. Kannan</a:t>
                      </a:r>
                    </a:p>
                    <a:p>
                      <a:pPr marL="0" indent="0" algn="l">
                        <a:lnSpc>
                          <a:spcPct val="100000"/>
                        </a:lnSpc>
                        <a:buFont typeface="Arial" panose="020B0604020202020204" pitchFamily="34" charset="0"/>
                        <a:buNone/>
                      </a:pPr>
                      <a:endParaRPr lang="en-IN" sz="1600" b="0" strike="noStrike" spc="-1" dirty="0">
                        <a:latin typeface="Times New Roman" panose="02020603050405020304" pitchFamily="18" charset="0"/>
                        <a:cs typeface="Times New Roman" panose="02020603050405020304" pitchFamily="18" charset="0"/>
                      </a:endParaRPr>
                    </a:p>
                    <a:p>
                      <a:pPr marL="0" indent="0" algn="l">
                        <a:lnSpc>
                          <a:spcPct val="100000"/>
                        </a:lnSpc>
                        <a:buFont typeface="Arial" panose="020B0604020202020204" pitchFamily="34" charset="0"/>
                        <a:buNone/>
                      </a:pPr>
                      <a:r>
                        <a:rPr lang="en-IN" sz="1600" b="0" strike="noStrike" spc="-1" dirty="0">
                          <a:latin typeface="Times New Roman" panose="02020603050405020304" pitchFamily="18" charset="0"/>
                          <a:cs typeface="Times New Roman" panose="02020603050405020304" pitchFamily="18" charset="0"/>
                        </a:rPr>
                        <a:t>Published on:</a:t>
                      </a:r>
                    </a:p>
                    <a:p>
                      <a:pPr marL="0" indent="0" algn="l">
                        <a:lnSpc>
                          <a:spcPct val="100000"/>
                        </a:lnSpc>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17 May 2024</a:t>
                      </a:r>
                      <a:endParaRPr lang="en-IN" sz="1600" b="0" strike="noStrike" spc="-1" dirty="0">
                        <a:latin typeface="Times New Roman" panose="02020603050405020304" pitchFamily="18" charset="0"/>
                        <a:cs typeface="Times New Roman" panose="02020603050405020304" pitchFamily="18" charset="0"/>
                      </a:endParaRPr>
                    </a:p>
                    <a:p>
                      <a:pPr marL="0" lvl="0" algn="ctr">
                        <a:buNone/>
                      </a:pPr>
                      <a:endParaRPr lang="en-IN" sz="16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Dataset: Used the Plant Village dataset containing 10,000 tomato leaf images categorized into nine disease classes for training and validating, and an additional 1,000 images for testing.</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Preprocessing: Applied a median filter to remove noise. Cropped images to remove redundant parts.</a:t>
                      </a:r>
                    </a:p>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Model Architecture: Fine-tuned VGG-16: Unfroze the last five layers for transfer learning. NASNet Mobile: Used ImageNet weights for transfer learning.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5750" indent="-28575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High Accuracy: Achieved an accuracy of 98.7% in classifying tomato leaf diseases.</a:t>
                      </a:r>
                    </a:p>
                    <a:p>
                      <a:pPr marL="285750" indent="-28575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Effective Preprocessing: Improved image quality through noise removal, cropping, and normalization.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5750" indent="-285750" algn="l">
                        <a:lnSpc>
                          <a:spcPct val="100000"/>
                        </a:lnSpc>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Complexity: The ensemble model combining VGG-16 and NASNet with additional optimization layers increases computational complexity.</a:t>
                      </a:r>
                    </a:p>
                    <a:p>
                      <a:pPr marL="285750" indent="-285750" algn="l">
                        <a:lnSpc>
                          <a:spcPct val="100000"/>
                        </a:lnSpc>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Resource Intensive: Requires significant computational resources for training due to the depth and complexity of the model.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Lack of Temporal Reasoning in Existing Models: Existing classifiers often neglect temporal data analysis, which is crucial for accurate disease detection</a:t>
                      </a:r>
                      <a:endParaRPr lang="en-IN" sz="16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947141293"/>
                  </a:ext>
                </a:extLst>
              </a:tr>
              <a:tr h="3344291">
                <a:tc>
                  <a:txBody>
                    <a:bodyPr/>
                    <a:lstStyle/>
                    <a:p>
                      <a:pPr marL="0" algn="ctr" fontAlgn="ctr">
                        <a:buNone/>
                      </a:pPr>
                      <a:r>
                        <a:rPr lang="en-IN" sz="1600" b="0" i="0" u="none" strike="noStrike">
                          <a:solidFill>
                            <a:srgbClr val="000000"/>
                          </a:solidFill>
                          <a:effectLst/>
                          <a:latin typeface="Times New Roman"/>
                        </a:rPr>
                        <a:t>2</a:t>
                      </a:r>
                      <a:endParaRPr lang="en-IN" sz="1600" b="0" i="0" u="none" strike="noStrike">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algn="l" fontAlgn="base"/>
                      <a:r>
                        <a:rPr lang="en-US" sz="1600" dirty="0">
                          <a:latin typeface="Times New Roman" panose="02020603050405020304" pitchFamily="18" charset="0"/>
                          <a:cs typeface="Times New Roman" panose="02020603050405020304" pitchFamily="18" charset="0"/>
                        </a:rPr>
                        <a:t>Classification of Tomato Leaf Images for Detection of Plant Disease Using Conformable Polynomials Image Features</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algn="l" fontAlgn="base"/>
                      <a:r>
                        <a:rPr lang="en-IN" sz="1600" dirty="0">
                          <a:latin typeface="Times New Roman" panose="02020603050405020304" pitchFamily="18" charset="0"/>
                          <a:cs typeface="Times New Roman" panose="02020603050405020304" pitchFamily="18" charset="0"/>
                        </a:rPr>
                        <a:t>Ala’a R. Al-</a:t>
                      </a:r>
                      <a:r>
                        <a:rPr lang="en-IN" sz="1600" dirty="0" err="1">
                          <a:latin typeface="Times New Roman" panose="02020603050405020304" pitchFamily="18" charset="0"/>
                          <a:cs typeface="Times New Roman" panose="02020603050405020304" pitchFamily="18" charset="0"/>
                        </a:rPr>
                        <a:t>Shamasneha</a:t>
                      </a:r>
                      <a:r>
                        <a:rPr lang="en-IN" sz="1600" dirty="0">
                          <a:latin typeface="Times New Roman" panose="02020603050405020304" pitchFamily="18" charset="0"/>
                          <a:cs typeface="Times New Roman" panose="02020603050405020304" pitchFamily="18" charset="0"/>
                        </a:rPr>
                        <a:t>, Rabha W. </a:t>
                      </a:r>
                      <a:r>
                        <a:rPr lang="en-IN" sz="1600" dirty="0" err="1">
                          <a:latin typeface="Times New Roman" panose="02020603050405020304" pitchFamily="18" charset="0"/>
                          <a:cs typeface="Times New Roman" panose="02020603050405020304" pitchFamily="18" charset="0"/>
                        </a:rPr>
                        <a:t>Ibrahimb</a:t>
                      </a:r>
                      <a:endParaRPr lang="en-IN" sz="1600" dirty="0">
                        <a:latin typeface="Times New Roman" panose="02020603050405020304" pitchFamily="18" charset="0"/>
                        <a:cs typeface="Times New Roman" panose="02020603050405020304" pitchFamily="18" charset="0"/>
                      </a:endParaRPr>
                    </a:p>
                    <a:p>
                      <a:pPr algn="l" fontAlgn="base"/>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l" fontAlgn="base"/>
                      <a:r>
                        <a:rPr lang="en-IN" sz="1600" b="0" i="0" dirty="0">
                          <a:solidFill>
                            <a:srgbClr val="000000"/>
                          </a:solidFill>
                          <a:effectLst/>
                          <a:latin typeface="Times New Roman" panose="02020603050405020304" pitchFamily="18" charset="0"/>
                          <a:cs typeface="Times New Roman" panose="02020603050405020304" pitchFamily="18" charset="0"/>
                        </a:rPr>
                        <a:t>Published on:</a:t>
                      </a:r>
                    </a:p>
                    <a:p>
                      <a:pPr algn="l" fontAlgn="base"/>
                      <a:r>
                        <a:rPr lang="en-IN" sz="1600" b="0" i="0" dirty="0">
                          <a:solidFill>
                            <a:schemeClr val="dk1"/>
                          </a:solidFill>
                          <a:effectLst/>
                          <a:latin typeface="Times New Roman" panose="02020603050405020304" pitchFamily="18" charset="0"/>
                          <a:ea typeface="+mn-ea"/>
                          <a:cs typeface="Times New Roman" panose="02020603050405020304" pitchFamily="18" charset="0"/>
                        </a:rPr>
                        <a:t>3 July 2024</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171450" indent="-17145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Preprocessing: Initial steps to clean and prepare the tomato leaf images for analysis.</a:t>
                      </a:r>
                    </a:p>
                    <a:p>
                      <a:pPr marL="171450" indent="-17145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Feature Extraction: A new method based on conformable polynomials is used to extract texture features.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Achieves 98.80% accuracy in disease detection using the SVM classifier.</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Facilitates early identification of plant diseases, enabling timely interventions</a:t>
                      </a:r>
                      <a:endParaRPr lang="en-IN" sz="1600" b="0" i="0" u="none" strike="noStrike" noProof="0" dirty="0">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Susceptible to artifacts in tomato leaf images, which can cause misclassification.</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Diseases with similar visual symptoms may lead to incorrect categorization.</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method's effectiveness is limited by its sensitivity to artifacts and similar disease symptoms.</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Further research could focus on enhancing robustness against artifacts and improving differentiation between visually similar symptoms</a:t>
                      </a:r>
                      <a:endParaRPr lang="en-IN" sz="1600" b="0" i="0" u="none" strike="noStrike" dirty="0">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extLst>
                  <a:ext uri="{0D108BD9-81ED-4DB2-BD59-A6C34878D82A}">
                    <a16:rowId xmlns:a16="http://schemas.microsoft.com/office/drawing/2014/main" val="3528325342"/>
                  </a:ext>
                </a:extLst>
              </a:tr>
            </a:tbl>
          </a:graphicData>
        </a:graphic>
      </p:graphicFrame>
    </p:spTree>
    <p:extLst>
      <p:ext uri="{BB962C8B-B14F-4D97-AF65-F5344CB8AC3E}">
        <p14:creationId xmlns:p14="http://schemas.microsoft.com/office/powerpoint/2010/main" val="40121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CC4F5-CEE1-0311-85FD-103CC9C9F3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37B16F-49B3-8BAE-05CF-9CFD8AE9BE4E}"/>
              </a:ext>
            </a:extLst>
          </p:cNvPr>
          <p:cNvGraphicFramePr>
            <a:graphicFrameLocks noGrp="1"/>
          </p:cNvGraphicFramePr>
          <p:nvPr>
            <p:extLst>
              <p:ext uri="{D42A27DB-BD31-4B8C-83A1-F6EECF244321}">
                <p14:modId xmlns:p14="http://schemas.microsoft.com/office/powerpoint/2010/main" val="1612601955"/>
              </p:ext>
            </p:extLst>
          </p:nvPr>
        </p:nvGraphicFramePr>
        <p:xfrm>
          <a:off x="0" y="0"/>
          <a:ext cx="12191990" cy="8443341"/>
        </p:xfrm>
        <a:graphic>
          <a:graphicData uri="http://schemas.openxmlformats.org/drawingml/2006/table">
            <a:tbl>
              <a:tblPr firstRow="1" bandRow="1">
                <a:tableStyleId>{5C22544A-7EE6-4342-B048-85BDC9FD1C3A}</a:tableStyleId>
              </a:tblPr>
              <a:tblGrid>
                <a:gridCol w="406824">
                  <a:extLst>
                    <a:ext uri="{9D8B030D-6E8A-4147-A177-3AD203B41FA5}">
                      <a16:colId xmlns:a16="http://schemas.microsoft.com/office/drawing/2014/main" val="3800937911"/>
                    </a:ext>
                  </a:extLst>
                </a:gridCol>
                <a:gridCol w="1258611">
                  <a:extLst>
                    <a:ext uri="{9D8B030D-6E8A-4147-A177-3AD203B41FA5}">
                      <a16:colId xmlns:a16="http://schemas.microsoft.com/office/drawing/2014/main" val="1586004216"/>
                    </a:ext>
                  </a:extLst>
                </a:gridCol>
                <a:gridCol w="1576551">
                  <a:extLst>
                    <a:ext uri="{9D8B030D-6E8A-4147-A177-3AD203B41FA5}">
                      <a16:colId xmlns:a16="http://schemas.microsoft.com/office/drawing/2014/main" val="852439468"/>
                    </a:ext>
                  </a:extLst>
                </a:gridCol>
                <a:gridCol w="2509343">
                  <a:extLst>
                    <a:ext uri="{9D8B030D-6E8A-4147-A177-3AD203B41FA5}">
                      <a16:colId xmlns:a16="http://schemas.microsoft.com/office/drawing/2014/main" val="3549043936"/>
                    </a:ext>
                  </a:extLst>
                </a:gridCol>
                <a:gridCol w="2359715">
                  <a:extLst>
                    <a:ext uri="{9D8B030D-6E8A-4147-A177-3AD203B41FA5}">
                      <a16:colId xmlns:a16="http://schemas.microsoft.com/office/drawing/2014/main" val="1375147351"/>
                    </a:ext>
                  </a:extLst>
                </a:gridCol>
                <a:gridCol w="1891861">
                  <a:extLst>
                    <a:ext uri="{9D8B030D-6E8A-4147-A177-3AD203B41FA5}">
                      <a16:colId xmlns:a16="http://schemas.microsoft.com/office/drawing/2014/main" val="3341324341"/>
                    </a:ext>
                  </a:extLst>
                </a:gridCol>
                <a:gridCol w="2189085">
                  <a:extLst>
                    <a:ext uri="{9D8B030D-6E8A-4147-A177-3AD203B41FA5}">
                      <a16:colId xmlns:a16="http://schemas.microsoft.com/office/drawing/2014/main" val="811074785"/>
                    </a:ext>
                  </a:extLst>
                </a:gridCol>
              </a:tblGrid>
              <a:tr h="1109091">
                <a:tc>
                  <a:txBody>
                    <a:bodyPr/>
                    <a:lstStyle/>
                    <a:p>
                      <a:pPr marL="0" algn="ctr" fontAlgn="t">
                        <a:buNone/>
                      </a:pPr>
                      <a:r>
                        <a:rPr lang="en-IN" sz="1600" b="1" i="0" u="none" strike="noStrike">
                          <a:solidFill>
                            <a:srgbClr val="FFFFFF"/>
                          </a:solidFill>
                          <a:effectLst/>
                          <a:latin typeface="Calibri"/>
                        </a:rPr>
                        <a:t>SL No.</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Title</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algn="ctr" fontAlgn="t">
                        <a:buNone/>
                      </a:pPr>
                      <a:r>
                        <a:rPr lang="en-IN" sz="1600" b="1" i="0" u="none" strike="noStrike">
                          <a:solidFill>
                            <a:srgbClr val="FFFFFF"/>
                          </a:solidFill>
                          <a:effectLst/>
                          <a:latin typeface="Calibri"/>
                        </a:rPr>
                        <a:t>Author/</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Journal </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year</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Methodology</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Merits </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rtl="0" eaLnBrk="1" fontAlgn="auto" latinLnBrk="0" hangingPunct="1">
                        <a:buNone/>
                      </a:pPr>
                      <a:r>
                        <a:rPr lang="en-IN" sz="1600" b="1" i="0" u="none" strike="noStrike">
                          <a:solidFill>
                            <a:srgbClr val="FFFFFF"/>
                          </a:solidFill>
                          <a:effectLst/>
                          <a:latin typeface="Calibri"/>
                        </a:rPr>
                        <a:t>Demerits</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Research Gap</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402804233"/>
                  </a:ext>
                </a:extLst>
              </a:tr>
              <a:tr h="2404618">
                <a:tc>
                  <a:txBody>
                    <a:bodyPr/>
                    <a:lstStyle/>
                    <a:p>
                      <a:pPr marL="0" algn="ctr" fontAlgn="ctr">
                        <a:buNone/>
                      </a:pPr>
                      <a:r>
                        <a:rPr lang="en-IN" sz="1600" b="0" i="0" u="none" strike="noStrike">
                          <a:solidFill>
                            <a:srgbClr val="000000"/>
                          </a:solidFill>
                          <a:effectLst/>
                          <a:latin typeface="Times New Roman"/>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algn="l" fontAlgn="base"/>
                      <a:r>
                        <a:rPr lang="en-US" sz="1600" dirty="0">
                          <a:latin typeface="Times New Roman" panose="02020603050405020304" pitchFamily="18" charset="0"/>
                          <a:cs typeface="Times New Roman" panose="02020603050405020304" pitchFamily="18" charset="0"/>
                        </a:rPr>
                        <a:t>A Smartphone-Based Detection System for Tomato Leaf Disease Using EfficientNetV2B2 and Its Explainability with Artificial Intelligence (AI)</a:t>
                      </a:r>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algn="l" fontAlgn="base"/>
                      <a:r>
                        <a:rPr lang="en-IN" sz="1600" dirty="0">
                          <a:latin typeface="Times New Roman" panose="02020603050405020304" pitchFamily="18" charset="0"/>
                          <a:cs typeface="Times New Roman" panose="02020603050405020304" pitchFamily="18" charset="0"/>
                        </a:rPr>
                        <a:t>Anjan Debnath, Md. </a:t>
                      </a:r>
                      <a:r>
                        <a:rPr lang="en-IN" sz="1600" dirty="0" err="1">
                          <a:latin typeface="Times New Roman" panose="02020603050405020304" pitchFamily="18" charset="0"/>
                          <a:cs typeface="Times New Roman" panose="02020603050405020304" pitchFamily="18" charset="0"/>
                        </a:rPr>
                        <a:t>Mahedi</a:t>
                      </a:r>
                      <a:r>
                        <a:rPr lang="en-IN" sz="1600" dirty="0">
                          <a:latin typeface="Times New Roman" panose="02020603050405020304" pitchFamily="18" charset="0"/>
                          <a:cs typeface="Times New Roman" panose="02020603050405020304" pitchFamily="18" charset="0"/>
                        </a:rPr>
                        <a:t> Hasan, M. Raihan, Nadim Samrat, Mashael M. </a:t>
                      </a:r>
                      <a:r>
                        <a:rPr lang="en-IN" sz="1600" dirty="0" err="1">
                          <a:latin typeface="Times New Roman" panose="02020603050405020304" pitchFamily="18" charset="0"/>
                          <a:cs typeface="Times New Roman" panose="02020603050405020304" pitchFamily="18" charset="0"/>
                        </a:rPr>
                        <a:t>Alsulami</a:t>
                      </a:r>
                      <a:r>
                        <a:rPr lang="en-IN" sz="1600" dirty="0">
                          <a:latin typeface="Times New Roman" panose="02020603050405020304" pitchFamily="18" charset="0"/>
                          <a:cs typeface="Times New Roman" panose="02020603050405020304" pitchFamily="18" charset="0"/>
                        </a:rPr>
                        <a:t>, Mehedi Masud, Anupam Kumar Bairagi.</a:t>
                      </a:r>
                    </a:p>
                    <a:p>
                      <a:pPr algn="l" fontAlgn="base"/>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l" fontAlgn="base"/>
                      <a:r>
                        <a:rPr lang="en-IN" sz="1600" b="0" i="0" dirty="0">
                          <a:solidFill>
                            <a:srgbClr val="000000"/>
                          </a:solidFill>
                          <a:effectLst/>
                          <a:latin typeface="Times New Roman" panose="02020603050405020304" pitchFamily="18" charset="0"/>
                          <a:cs typeface="Times New Roman" panose="02020603050405020304" pitchFamily="18" charset="0"/>
                        </a:rPr>
                        <a:t>Published on:</a:t>
                      </a:r>
                    </a:p>
                    <a:p>
                      <a:pPr algn="l" fontAlgn="base"/>
                      <a:r>
                        <a:rPr lang="en-US" sz="1600" b="0" i="0" dirty="0">
                          <a:solidFill>
                            <a:srgbClr val="000000"/>
                          </a:solidFill>
                          <a:effectLst/>
                          <a:latin typeface="Times New Roman" panose="02020603050405020304" pitchFamily="18" charset="0"/>
                          <a:cs typeface="Times New Roman" panose="02020603050405020304" pitchFamily="18" charset="0"/>
                        </a:rPr>
                        <a:t>24 Oct 2023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171450" indent="-17145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Model Used: EfficientNetV2B2 with an additional dense layer of 256.    </a:t>
                      </a:r>
                    </a:p>
                    <a:p>
                      <a:pPr marL="171450" indent="-17145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Dataset: 10,000 images of tomato leaves, split into training (80%), validation (10%), and testing (10%) sets. </a:t>
                      </a:r>
                    </a:p>
                    <a:p>
                      <a:pPr marL="171450" indent="-17145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Training Approach: Fine-tuned pre-trained EfficientNetV2B2 model with transfer learning and 5-fold cross-validation.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Achieved very high accuracy (99.93% training and 100% validation accuracy in split method). </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Developed accessible smartphone and web applications for easy use by farmers.  </a:t>
                      </a:r>
                    </a:p>
                    <a:p>
                      <a:pPr marL="283210" lvl="0" indent="-283210" algn="l">
                        <a:buClrTx/>
                        <a:buSzPts val="1400"/>
                        <a:buFont typeface="Arial" panose="020B0604020202020204" pitchFamily="34" charset="0"/>
                        <a:buChar char="•"/>
                      </a:pPr>
                      <a:endParaRPr lang="en-IN" sz="1600" b="0" i="0" u="none" strike="noStrike" dirty="0">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Limited to nine classes of diseases and one healthy class for tomato leaves.    </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Tested primarily in controlled settings, with no significant field data validation.</a:t>
                      </a:r>
                    </a:p>
                    <a:p>
                      <a:pPr marL="283210" indent="-283210" algn="l" fontAlgn="ctr">
                        <a:buClrTx/>
                        <a:buSzPts val="1400"/>
                        <a:buFont typeface="Arial" panose="020B0604020202020204" pitchFamily="34" charset="0"/>
                        <a:buChar char="•"/>
                      </a:pPr>
                      <a:endParaRPr lang="en-IN" sz="16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Polite Observation: While the study achieved remarkable accuracy for the selected dataset, testing on a wider variety of crops and real-world conditions could enhance generalizability.   </a:t>
                      </a:r>
                    </a:p>
                    <a:p>
                      <a:pPr marL="342900" lvl="0" indent="-342900"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Expanding multilingual support would make the application more inclusive </a:t>
                      </a:r>
                      <a:endParaRPr lang="en-IN" sz="16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947141293"/>
                  </a:ext>
                </a:extLst>
              </a:tr>
              <a:tr h="3344291">
                <a:tc>
                  <a:txBody>
                    <a:bodyPr/>
                    <a:lstStyle/>
                    <a:p>
                      <a:pPr marL="0" algn="ctr" fontAlgn="ctr">
                        <a:buNone/>
                      </a:pPr>
                      <a:r>
                        <a:rPr lang="en-IN" sz="1600" b="0" i="0" u="none" strike="noStrike">
                          <a:solidFill>
                            <a:srgbClr val="000000"/>
                          </a:solidFill>
                          <a:effectLst/>
                          <a:latin typeface="Times New Roman"/>
                        </a:rPr>
                        <a:t>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algn="ctr" fontAlgn="ctr">
                        <a:buNone/>
                      </a:pPr>
                      <a:r>
                        <a:rPr lang="en-US" sz="1600" b="0" dirty="0"/>
                        <a:t>Intelligent Agricultural Robotic Detection System for Greenhouse Tomato Leaf Diseases Using Soft Computing Techniques and Deep Learning</a:t>
                      </a:r>
                      <a:endParaRPr lang="en-IN" sz="16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r>
                        <a:rPr lang="en-IN" sz="1600" dirty="0" err="1"/>
                        <a:t>Thi</a:t>
                      </a:r>
                      <a:r>
                        <a:rPr lang="en-IN" sz="1600" dirty="0"/>
                        <a:t> Thoa Mac, Tien-Duc Nguyen, Hong-Ky Dang, Duc-Toan Nguyen, Xuan-Thuan Nguyen.</a:t>
                      </a:r>
                    </a:p>
                    <a:p>
                      <a:endParaRPr lang="en-IN" sz="1600" dirty="0"/>
                    </a:p>
                    <a:p>
                      <a:r>
                        <a:rPr lang="en-IN" sz="1600" dirty="0"/>
                        <a:t>Published on:</a:t>
                      </a:r>
                      <a:br>
                        <a:rPr lang="en-IN" sz="1600" dirty="0"/>
                      </a:br>
                      <a:r>
                        <a:rPr lang="en-IN" sz="1600" dirty="0"/>
                        <a:t>3 October 2024.</a:t>
                      </a:r>
                    </a:p>
                    <a:p>
                      <a:pPr algn="l" fontAlgn="base"/>
                      <a:endParaRPr lang="en-US" sz="1600" b="0" i="0"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1" dirty="0"/>
                        <a:t>Model Used</a:t>
                      </a:r>
                      <a:r>
                        <a:rPr lang="en-IN" sz="1600" dirty="0"/>
                        <a:t>: ResNet-152 with data augmentation using an improved Deep Convolutional Generative Adversarial Network (DCGAN).</a:t>
                      </a:r>
                      <a:br>
                        <a:rPr lang="en-IN" sz="1600" dirty="0"/>
                      </a:br>
                      <a:r>
                        <a:rPr lang="en-IN" sz="1600" b="1" dirty="0"/>
                        <a:t>Dataset</a:t>
                      </a:r>
                      <a:r>
                        <a:rPr lang="en-IN" sz="1600" dirty="0"/>
                        <a:t>: </a:t>
                      </a:r>
                      <a:r>
                        <a:rPr lang="en-IN" sz="1600" dirty="0" err="1"/>
                        <a:t>PlantVillage</a:t>
                      </a:r>
                      <a:r>
                        <a:rPr lang="en-IN" sz="1600" dirty="0"/>
                        <a:t> dataset with 21,012 images (augmented from 11,204 original images), split into training (80%) and validation </a:t>
                      </a:r>
                      <a:endParaRPr lang="en-IN" sz="16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5750" indent="-285750">
                        <a:buFont typeface="Arial" panose="020B0604020202020204" pitchFamily="34" charset="0"/>
                        <a:buChar char="•"/>
                      </a:pPr>
                      <a:r>
                        <a:rPr lang="en-IN" sz="1600" dirty="0"/>
                        <a:t>Achieved very high accuracy (99.69% validation accuracy with an augmented dataset).</a:t>
                      </a:r>
                    </a:p>
                    <a:p>
                      <a:pPr marL="285750" indent="-285750">
                        <a:buFont typeface="Arial" panose="020B0604020202020204" pitchFamily="34" charset="0"/>
                        <a:buChar char="•"/>
                      </a:pPr>
                      <a:r>
                        <a:rPr lang="en-IN" sz="1600" dirty="0"/>
                        <a:t>Enhanced dataset diversity using an improved DCGAN, boosting model performance significantly.</a:t>
                      </a:r>
                    </a:p>
                    <a:p>
                      <a:pPr marL="283210" lvl="0" indent="-283210" algn="l">
                        <a:buClrTx/>
                        <a:buSzPts val="1400"/>
                        <a:buFont typeface="Arial" panose="020B0604020202020204" pitchFamily="34" charset="0"/>
                        <a:buChar char="•"/>
                      </a:pPr>
                      <a:endParaRPr lang="en-IN" sz="16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5750" indent="-285750">
                        <a:buFont typeface="Arial" panose="020B0604020202020204" pitchFamily="34" charset="0"/>
                        <a:buChar char="•"/>
                      </a:pPr>
                      <a:r>
                        <a:rPr lang="en-US" sz="1600" dirty="0"/>
                        <a:t>Limited to nine disease classes and one healthy class for tomato leaves.</a:t>
                      </a:r>
                    </a:p>
                    <a:p>
                      <a:pPr marL="285750" indent="-285750">
                        <a:buFont typeface="Arial" panose="020B0604020202020204" pitchFamily="34" charset="0"/>
                        <a:buChar char="•"/>
                      </a:pPr>
                      <a:r>
                        <a:rPr lang="en-US" sz="1600" dirty="0"/>
                        <a:t>Tested only in greenhouse environments, with no significant validation in outdoor agricultural settings.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5750" indent="-285750">
                        <a:buFont typeface="Arial" panose="020B0604020202020204" pitchFamily="34" charset="0"/>
                        <a:buChar char="•"/>
                      </a:pPr>
                      <a:r>
                        <a:rPr lang="en-US" sz="1600" b="1" dirty="0"/>
                        <a:t>Polite Observation</a:t>
                      </a:r>
                      <a:r>
                        <a:rPr lang="en-US" sz="1600" dirty="0"/>
                        <a:t>: While the study achieved impressive accuracy with the </a:t>
                      </a:r>
                      <a:r>
                        <a:rPr lang="en-US" sz="1600" dirty="0" err="1"/>
                        <a:t>PlantVillage</a:t>
                      </a:r>
                      <a:r>
                        <a:rPr lang="en-US" sz="1600" dirty="0"/>
                        <a:t> dataset, testing on real-world, diverse datasets would improve model generalizability.</a:t>
                      </a:r>
                    </a:p>
                    <a:p>
                      <a:pPr marL="285750" indent="-285750">
                        <a:buFont typeface="Arial" panose="020B0604020202020204" pitchFamily="34" charset="0"/>
                        <a:buChar char="•"/>
                      </a:pPr>
                      <a:r>
                        <a:rPr lang="en-US" sz="1600" dirty="0"/>
                        <a:t>Expanding the system to classify diseases in other crops could broaden its agricultural applicability.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extLst>
                  <a:ext uri="{0D108BD9-81ED-4DB2-BD59-A6C34878D82A}">
                    <a16:rowId xmlns:a16="http://schemas.microsoft.com/office/drawing/2014/main" val="3528325342"/>
                  </a:ext>
                </a:extLst>
              </a:tr>
            </a:tbl>
          </a:graphicData>
        </a:graphic>
      </p:graphicFrame>
    </p:spTree>
    <p:extLst>
      <p:ext uri="{BB962C8B-B14F-4D97-AF65-F5344CB8AC3E}">
        <p14:creationId xmlns:p14="http://schemas.microsoft.com/office/powerpoint/2010/main" val="236518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0122B-EB1D-6D32-42CB-4E4BFC539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09CBD-D33F-AA94-DE99-458351AC47E1}"/>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dirty="0">
                <a:solidFill>
                  <a:srgbClr val="FFFFFF"/>
                </a:solidFill>
                <a:latin typeface="Times New Roman"/>
                <a:cs typeface="Times New Roman"/>
              </a:rPr>
              <a:t>CONCLUSION</a:t>
            </a:r>
            <a:endParaRPr lang="en-US" sz="3600" b="1" dirty="0">
              <a:solidFill>
                <a:srgbClr val="FFFFFF"/>
              </a:solidFill>
              <a:latin typeface="Times New Roman"/>
              <a:cs typeface="Times New Roman"/>
            </a:endParaRPr>
          </a:p>
        </p:txBody>
      </p:sp>
      <p:pic>
        <p:nvPicPr>
          <p:cNvPr id="5" name="object 2">
            <a:extLst>
              <a:ext uri="{FF2B5EF4-FFF2-40B4-BE49-F238E27FC236}">
                <a16:creationId xmlns:a16="http://schemas.microsoft.com/office/drawing/2014/main" id="{4633D5B1-3407-4ACE-8993-E54328A914B9}"/>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B6F755A8-A02C-3D80-A36D-AA88C959A44A}"/>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87A2AF79-B9AA-F5A4-FC68-EB066CE5C4CC}"/>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4" name="TextBox 3">
            <a:extLst>
              <a:ext uri="{FF2B5EF4-FFF2-40B4-BE49-F238E27FC236}">
                <a16:creationId xmlns:a16="http://schemas.microsoft.com/office/drawing/2014/main" id="{628D590B-BA6B-FA0C-BE20-ECE2C9DFCB46}"/>
              </a:ext>
            </a:extLst>
          </p:cNvPr>
          <p:cNvSpPr txBox="1"/>
          <p:nvPr/>
        </p:nvSpPr>
        <p:spPr>
          <a:xfrm>
            <a:off x="762000" y="1425733"/>
            <a:ext cx="9982200" cy="4524315"/>
          </a:xfrm>
          <a:prstGeom prst="rect">
            <a:avLst/>
          </a:prstGeom>
          <a:noFill/>
        </p:spPr>
        <p:txBody>
          <a:bodyPr wrap="square">
            <a:spAutoFit/>
          </a:bodyPr>
          <a:lstStyle/>
          <a:p>
            <a:pPr>
              <a:buNone/>
            </a:pPr>
            <a:r>
              <a:rPr lang="en-US" dirty="0"/>
              <a:t>This research successfully developed an AI-driven model that enhances tomato leaf disease classification through a hybrid deep learning approach. By integrating VGG16 and </a:t>
            </a:r>
            <a:r>
              <a:rPr lang="en-US" dirty="0" err="1"/>
              <a:t>NASNetMobile</a:t>
            </a:r>
            <a:r>
              <a:rPr lang="en-US" dirty="0"/>
              <a:t>, the model leveraged diverse feature extraction capabilities, achieving a validation accuracy of 98.92%. The Adam optimizer played a crucial role in optimizing convergence, and the augmentation strategies improved generalization.</a:t>
            </a:r>
          </a:p>
          <a:p>
            <a:pPr>
              <a:buNone/>
            </a:pPr>
            <a:endParaRPr lang="en-US" dirty="0"/>
          </a:p>
          <a:p>
            <a:r>
              <a:rPr lang="en-US" dirty="0"/>
              <a:t>Future work will focus on:</a:t>
            </a:r>
          </a:p>
          <a:p>
            <a:pPr marL="285750" indent="-285750">
              <a:buFont typeface="Arial" panose="020B0604020202020204" pitchFamily="34" charset="0"/>
              <a:buChar char="•"/>
            </a:pPr>
            <a:r>
              <a:rPr lang="en-US" b="1" dirty="0"/>
              <a:t>Testing the model on real-world agricultural images</a:t>
            </a:r>
            <a:r>
              <a:rPr lang="en-US" dirty="0"/>
              <a:t> to evaluate its robustness in diverse environments.</a:t>
            </a:r>
          </a:p>
          <a:p>
            <a:pPr marL="285750" indent="-285750">
              <a:buFont typeface="Arial" panose="020B0604020202020204" pitchFamily="34" charset="0"/>
              <a:buChar char="•"/>
            </a:pPr>
            <a:r>
              <a:rPr lang="en-US" b="1" dirty="0"/>
              <a:t>Developing a lightweight version</a:t>
            </a:r>
            <a:r>
              <a:rPr lang="en-US" dirty="0"/>
              <a:t> for mobile applications and edge computing deployment.</a:t>
            </a:r>
          </a:p>
          <a:p>
            <a:pPr marL="285750" indent="-285750">
              <a:buFont typeface="Arial" panose="020B0604020202020204" pitchFamily="34" charset="0"/>
              <a:buChar char="•"/>
            </a:pPr>
            <a:r>
              <a:rPr lang="en-US" b="1" dirty="0"/>
              <a:t>Expanding the dataset</a:t>
            </a:r>
            <a:r>
              <a:rPr lang="en-US" dirty="0"/>
              <a:t> to include additional crop species and variations to improve the model’s adaptability.</a:t>
            </a:r>
          </a:p>
          <a:p>
            <a:pPr marL="285750" indent="-285750">
              <a:buFont typeface="Arial" panose="020B0604020202020204" pitchFamily="34" charset="0"/>
              <a:buChar char="•"/>
            </a:pPr>
            <a:endParaRPr lang="en-US" dirty="0"/>
          </a:p>
          <a:p>
            <a:r>
              <a:rPr lang="en-US" dirty="0"/>
              <a:t>This study provides a scalable and high-accuracy solution for tomato leaf disease detection, contributing to the advancement of precision agriculture and efficient crop management.</a:t>
            </a:r>
          </a:p>
          <a:p>
            <a:endParaRPr lang="en-US" dirty="0"/>
          </a:p>
        </p:txBody>
      </p:sp>
    </p:spTree>
    <p:extLst>
      <p:ext uri="{BB962C8B-B14F-4D97-AF65-F5344CB8AC3E}">
        <p14:creationId xmlns:p14="http://schemas.microsoft.com/office/powerpoint/2010/main" val="252219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BC60BCE-92C5-1E92-B576-D7B67F01927B}"/>
              </a:ext>
            </a:extLst>
          </p:cNvPr>
          <p:cNvSpPr/>
          <p:nvPr/>
        </p:nvSpPr>
        <p:spPr>
          <a:xfrm>
            <a:off x="9994318" y="80982"/>
            <a:ext cx="2082075" cy="94773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2976113" y="265079"/>
            <a:ext cx="6239773" cy="616836"/>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defRPr/>
            </a:pPr>
            <a:r>
              <a:rPr lang="en-US" sz="4000" kern="0" dirty="0">
                <a:solidFill>
                  <a:prstClr val="white"/>
                </a:solidFill>
                <a:latin typeface="Times New Roman"/>
                <a:cs typeface="Times New Roman"/>
              </a:rPr>
              <a:t>PROBLEM STATEMENT</a:t>
            </a:r>
            <a:endParaRPr lang="en-US" sz="4000" kern="0" dirty="0">
              <a:solidFill>
                <a:prstClr val="white"/>
              </a:solidFill>
              <a:latin typeface="Times New Roman" panose="02020603050405020304" pitchFamily="18" charset="0"/>
              <a:cs typeface="Times New Roman" panose="02020603050405020304" pitchFamily="18" charset="0"/>
            </a:endParaRPr>
          </a:p>
        </p:txBody>
      </p:sp>
      <p:pic>
        <p:nvPicPr>
          <p:cNvPr id="2" name="object 2"/>
          <p:cNvPicPr/>
          <p:nvPr/>
        </p:nvPicPr>
        <p:blipFill>
          <a:blip r:embed="rId3"/>
          <a:srcRect/>
          <a:stretch>
            <a:fillRect/>
          </a:stretch>
        </p:blipFill>
        <p:spPr>
          <a:xfrm>
            <a:off x="10055066" y="6059775"/>
            <a:ext cx="1967483" cy="655319"/>
          </a:xfrm>
          <a:prstGeom prst="rect">
            <a:avLst/>
          </a:prstGeom>
        </p:spPr>
      </p:pic>
      <p:sp>
        <p:nvSpPr>
          <p:cNvPr id="10" name="TextBox 9">
            <a:extLst>
              <a:ext uri="{FF2B5EF4-FFF2-40B4-BE49-F238E27FC236}">
                <a16:creationId xmlns:a16="http://schemas.microsoft.com/office/drawing/2014/main" id="{F1682EA9-D356-2AD7-A9A9-BDB9D49E845E}"/>
              </a:ext>
            </a:extLst>
          </p:cNvPr>
          <p:cNvSpPr txBox="1"/>
          <p:nvPr/>
        </p:nvSpPr>
        <p:spPr>
          <a:xfrm>
            <a:off x="9994611" y="277895"/>
            <a:ext cx="2075620" cy="5847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chemeClr val="bg1"/>
                </a:solidFill>
                <a:latin typeface="Times New Roman"/>
                <a:cs typeface="Times New Roman"/>
              </a:rPr>
              <a:t>22BIO211</a:t>
            </a:r>
            <a:endParaRPr lang="en-US" sz="3200" dirty="0">
              <a:solidFill>
                <a:schemeClr val="bg1"/>
              </a:solidFill>
            </a:endParaRPr>
          </a:p>
        </p:txBody>
      </p:sp>
      <p:sp>
        <p:nvSpPr>
          <p:cNvPr id="13" name="Oval 12">
            <a:extLst>
              <a:ext uri="{FF2B5EF4-FFF2-40B4-BE49-F238E27FC236}">
                <a16:creationId xmlns:a16="http://schemas.microsoft.com/office/drawing/2014/main" id="{9389CCE0-DA6A-3233-9F7A-EA74D12BDCE6}"/>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3" name="TextBox 2">
            <a:extLst>
              <a:ext uri="{FF2B5EF4-FFF2-40B4-BE49-F238E27FC236}">
                <a16:creationId xmlns:a16="http://schemas.microsoft.com/office/drawing/2014/main" id="{3A340FD2-8B4A-5687-1042-C47311411C36}"/>
              </a:ext>
            </a:extLst>
          </p:cNvPr>
          <p:cNvSpPr txBox="1"/>
          <p:nvPr/>
        </p:nvSpPr>
        <p:spPr>
          <a:xfrm>
            <a:off x="1599182" y="1819373"/>
            <a:ext cx="899363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t>Tomato leaf diseases significantly impact agricultural productivity. Existing manual identification methods are inefficient and inconsistent. There is a need for an automated, high-accuracy classification model that can assist in early disease detection, helping farmers take timely preventive measures.</a:t>
            </a:r>
          </a:p>
        </p:txBody>
      </p:sp>
    </p:spTree>
    <p:extLst>
      <p:ext uri="{BB962C8B-B14F-4D97-AF65-F5344CB8AC3E}">
        <p14:creationId xmlns:p14="http://schemas.microsoft.com/office/powerpoint/2010/main" val="17673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3D1B3-4D44-D3DF-1930-640FE961638C}"/>
            </a:ext>
          </a:extLst>
        </p:cNvPr>
        <p:cNvGrpSpPr/>
        <p:nvPr/>
      </p:nvGrpSpPr>
      <p:grpSpPr>
        <a:xfrm>
          <a:off x="0" y="0"/>
          <a:ext cx="0" cy="0"/>
          <a:chOff x="0" y="0"/>
          <a:chExt cx="0" cy="0"/>
        </a:xfrm>
      </p:grpSpPr>
      <p:sp>
        <p:nvSpPr>
          <p:cNvPr id="11" name="Oval 10">
            <a:extLst>
              <a:ext uri="{FF2B5EF4-FFF2-40B4-BE49-F238E27FC236}">
                <a16:creationId xmlns:a16="http://schemas.microsoft.com/office/drawing/2014/main" id="{95C77103-03E6-B995-3A0E-74DE91DF3363}"/>
              </a:ext>
            </a:extLst>
          </p:cNvPr>
          <p:cNvSpPr/>
          <p:nvPr/>
        </p:nvSpPr>
        <p:spPr>
          <a:xfrm>
            <a:off x="9994318" y="80982"/>
            <a:ext cx="2082075" cy="94773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2">
            <a:extLst>
              <a:ext uri="{FF2B5EF4-FFF2-40B4-BE49-F238E27FC236}">
                <a16:creationId xmlns:a16="http://schemas.microsoft.com/office/drawing/2014/main" id="{83EB1DAA-54BE-834E-710B-B7397952CE19}"/>
              </a:ext>
            </a:extLst>
          </p:cNvPr>
          <p:cNvSpPr txBox="1">
            <a:spLocks noEditPoints="1"/>
          </p:cNvSpPr>
          <p:nvPr/>
        </p:nvSpPr>
        <p:spPr>
          <a:xfrm>
            <a:off x="3443473" y="265079"/>
            <a:ext cx="5061213" cy="616836"/>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defRPr/>
            </a:pPr>
            <a:r>
              <a:rPr lang="en-US" sz="4000" kern="0" dirty="0">
                <a:solidFill>
                  <a:prstClr val="white"/>
                </a:solidFill>
                <a:latin typeface="Times New Roman"/>
                <a:cs typeface="Times New Roman"/>
              </a:rPr>
              <a:t>Objectives</a:t>
            </a:r>
            <a:endParaRPr lang="en-US" sz="4000" kern="0" dirty="0">
              <a:solidFill>
                <a:prstClr val="white"/>
              </a:solidFill>
              <a:latin typeface="Times New Roman" panose="02020603050405020304" pitchFamily="18" charset="0"/>
              <a:cs typeface="Times New Roman" panose="02020603050405020304" pitchFamily="18" charset="0"/>
            </a:endParaRPr>
          </a:p>
        </p:txBody>
      </p:sp>
      <p:pic>
        <p:nvPicPr>
          <p:cNvPr id="2" name="object 2">
            <a:extLst>
              <a:ext uri="{FF2B5EF4-FFF2-40B4-BE49-F238E27FC236}">
                <a16:creationId xmlns:a16="http://schemas.microsoft.com/office/drawing/2014/main" id="{77960BA8-8884-DDDF-EDDE-1ABB7C08F156}"/>
              </a:ext>
            </a:extLst>
          </p:cNvPr>
          <p:cNvPicPr/>
          <p:nvPr/>
        </p:nvPicPr>
        <p:blipFill>
          <a:blip r:embed="rId3"/>
          <a:srcRect/>
          <a:stretch>
            <a:fillRect/>
          </a:stretch>
        </p:blipFill>
        <p:spPr>
          <a:xfrm>
            <a:off x="10055066" y="6059775"/>
            <a:ext cx="1967483" cy="655319"/>
          </a:xfrm>
          <a:prstGeom prst="rect">
            <a:avLst/>
          </a:prstGeom>
        </p:spPr>
      </p:pic>
      <p:sp>
        <p:nvSpPr>
          <p:cNvPr id="10" name="TextBox 9">
            <a:extLst>
              <a:ext uri="{FF2B5EF4-FFF2-40B4-BE49-F238E27FC236}">
                <a16:creationId xmlns:a16="http://schemas.microsoft.com/office/drawing/2014/main" id="{63C2E27B-736C-374D-8150-37727AB6FFE2}"/>
              </a:ext>
            </a:extLst>
          </p:cNvPr>
          <p:cNvSpPr txBox="1"/>
          <p:nvPr/>
        </p:nvSpPr>
        <p:spPr>
          <a:xfrm>
            <a:off x="9994611" y="277895"/>
            <a:ext cx="2075620" cy="5847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chemeClr val="bg1"/>
                </a:solidFill>
                <a:latin typeface="Times New Roman"/>
                <a:cs typeface="Times New Roman"/>
              </a:rPr>
              <a:t>22BIO211</a:t>
            </a:r>
            <a:endParaRPr lang="en-US" sz="3200" dirty="0">
              <a:solidFill>
                <a:schemeClr val="bg1"/>
              </a:solidFill>
            </a:endParaRPr>
          </a:p>
        </p:txBody>
      </p:sp>
      <p:sp>
        <p:nvSpPr>
          <p:cNvPr id="4" name="Rectangle 1">
            <a:extLst>
              <a:ext uri="{FF2B5EF4-FFF2-40B4-BE49-F238E27FC236}">
                <a16:creationId xmlns:a16="http://schemas.microsoft.com/office/drawing/2014/main" id="{C0AAF48B-406A-A04F-681B-D8EB2551709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34E3BA7-55F1-8E39-A31C-445403D3B3E8}"/>
              </a:ext>
            </a:extLst>
          </p:cNvPr>
          <p:cNvSpPr>
            <a:spLocks noChangeArrowheads="1"/>
          </p:cNvSpPr>
          <p:nvPr/>
        </p:nvSpPr>
        <p:spPr bwMode="auto">
          <a:xfrm>
            <a:off x="541543" y="1225625"/>
            <a:ext cx="10865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sz="2800" dirty="0"/>
              <a:t>Develop an AI-driven classification model for tomato leaf diseases.</a:t>
            </a:r>
          </a:p>
          <a:p>
            <a:endParaRPr lang="en-IN" sz="2800" dirty="0"/>
          </a:p>
          <a:p>
            <a:pPr>
              <a:buFont typeface="Arial" panose="020B0604020202020204" pitchFamily="34" charset="0"/>
              <a:buChar char="•"/>
            </a:pPr>
            <a:r>
              <a:rPr lang="en-IN" sz="2800" dirty="0"/>
              <a:t>Improve classification accuracy using hybrid deep learning techniques.</a:t>
            </a:r>
          </a:p>
          <a:p>
            <a:endParaRPr lang="en-IN" sz="2800" dirty="0"/>
          </a:p>
          <a:p>
            <a:pPr>
              <a:buFont typeface="Arial" panose="020B0604020202020204" pitchFamily="34" charset="0"/>
              <a:buChar char="•"/>
            </a:pPr>
            <a:r>
              <a:rPr lang="en-IN" sz="2800" dirty="0"/>
              <a:t>Optimize feature extraction and model convergence using Adam optimizer.</a:t>
            </a:r>
          </a:p>
          <a:p>
            <a:endParaRPr lang="en-IN" sz="2800" dirty="0"/>
          </a:p>
          <a:p>
            <a:pPr>
              <a:buFont typeface="Arial" panose="020B0604020202020204" pitchFamily="34" charset="0"/>
              <a:buChar char="•"/>
            </a:pPr>
            <a:r>
              <a:rPr lang="en-IN" sz="2800" dirty="0"/>
              <a:t>Enable precision agriculture by reducing crop losses through early disease detection.</a:t>
            </a:r>
          </a:p>
          <a:p>
            <a:pPr>
              <a:buFont typeface="Arial" panose="020B0604020202020204" pitchFamily="34" charset="0"/>
              <a:buChar char="•"/>
            </a:pPr>
            <a:endParaRPr lang="en-IN" sz="2800" dirty="0"/>
          </a:p>
        </p:txBody>
      </p:sp>
      <p:sp>
        <p:nvSpPr>
          <p:cNvPr id="9" name="Oval 8">
            <a:extLst>
              <a:ext uri="{FF2B5EF4-FFF2-40B4-BE49-F238E27FC236}">
                <a16:creationId xmlns:a16="http://schemas.microsoft.com/office/drawing/2014/main" id="{F761390E-153F-2B3F-445C-F538C3EF5F15}"/>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Tree>
    <p:extLst>
      <p:ext uri="{BB962C8B-B14F-4D97-AF65-F5344CB8AC3E}">
        <p14:creationId xmlns:p14="http://schemas.microsoft.com/office/powerpoint/2010/main" val="400020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E023-4A01-0A69-A2EA-6367B29B0780}"/>
              </a:ext>
            </a:extLst>
          </p:cNvPr>
          <p:cNvSpPr>
            <a:spLocks noGrp="1"/>
          </p:cNvSpPr>
          <p:nvPr>
            <p:ph type="title"/>
          </p:nvPr>
        </p:nvSpPr>
        <p:spPr>
          <a:xfrm>
            <a:off x="3805182" y="266620"/>
            <a:ext cx="3935628" cy="779806"/>
          </a:xfrm>
          <a:solidFill>
            <a:srgbClr val="AE1D49"/>
          </a:solidFill>
        </p:spPr>
        <p:txBody>
          <a:bodyPr>
            <a:normAutofit/>
          </a:bodyPr>
          <a:lstStyle/>
          <a:p>
            <a:pPr algn="ctr"/>
            <a:r>
              <a:rPr lang="en-US" sz="3600" b="1" dirty="0">
                <a:solidFill>
                  <a:srgbClr val="FFFFFF"/>
                </a:solidFill>
                <a:latin typeface="Times New Roman"/>
                <a:cs typeface="Times New Roman"/>
              </a:rPr>
              <a:t>INTRODUCTION</a:t>
            </a:r>
            <a:endParaRPr lang="en-US" dirty="0"/>
          </a:p>
        </p:txBody>
      </p:sp>
      <p:pic>
        <p:nvPicPr>
          <p:cNvPr id="5" name="object 2">
            <a:extLst>
              <a:ext uri="{FF2B5EF4-FFF2-40B4-BE49-F238E27FC236}">
                <a16:creationId xmlns:a16="http://schemas.microsoft.com/office/drawing/2014/main" id="{F222DCBF-40BA-A4F6-FFC8-3CB6A232909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062160BF-C801-FA90-2035-A79F86F39A0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9796E7B0-2E39-86A7-B047-569CEFD9E15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4" name="Rectangle 2">
            <a:extLst>
              <a:ext uri="{FF2B5EF4-FFF2-40B4-BE49-F238E27FC236}">
                <a16:creationId xmlns:a16="http://schemas.microsoft.com/office/drawing/2014/main" id="{3DB8743D-0B93-0756-1823-B43A408C5A07}"/>
              </a:ext>
            </a:extLst>
          </p:cNvPr>
          <p:cNvSpPr>
            <a:spLocks noChangeArrowheads="1"/>
          </p:cNvSpPr>
          <p:nvPr/>
        </p:nvSpPr>
        <p:spPr bwMode="auto">
          <a:xfrm>
            <a:off x="711200" y="1534120"/>
            <a:ext cx="10439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000" dirty="0"/>
              <a:t>Tomato plants are one of the most widely cultivated crops worldwide, serving as a staple ingredient in various cuisines and contributing significantly to the agricultural economy. However, tomato plants are highly susceptible to various diseases that affect their yield and quality. Traditional methods of disease identification, which rely on manual visual inspection, are not only time-consuming but also prone to human errors and inconsistencies.</a:t>
            </a:r>
          </a:p>
          <a:p>
            <a:pPr algn="just"/>
            <a:endParaRPr lang="en-US" sz="2000" dirty="0"/>
          </a:p>
          <a:p>
            <a:pPr marL="342900" indent="-342900">
              <a:buFont typeface="Arial" panose="020B0604020202020204" pitchFamily="34" charset="0"/>
              <a:buChar char="•"/>
            </a:pPr>
            <a:r>
              <a:rPr lang="en-US" sz="2000" dirty="0"/>
              <a:t>With the rapid advancements in artificial intelligence (AI) and deep learning, automated detection and classification of plant diseases have become a viable solution. Convolutional Neural Networks (CNNs) have shown remarkable performance in image classification tasks, making them suitable for detecting plant diseases. This study proposes a hybrid deep learning model that integrates pre-trained VGG16 and NASNet models, optimized using the Adam optimizer, to classify tomato leaf diseases with high accuracy. The proposed approach leverages feature extraction capabilities from both architectures and improves model convergence through effective optimization techniques.</a:t>
            </a:r>
          </a:p>
        </p:txBody>
      </p:sp>
    </p:spTree>
    <p:extLst>
      <p:ext uri="{BB962C8B-B14F-4D97-AF65-F5344CB8AC3E}">
        <p14:creationId xmlns:p14="http://schemas.microsoft.com/office/powerpoint/2010/main" val="161663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E023-4A01-0A69-A2EA-6367B29B0780}"/>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dirty="0">
                <a:solidFill>
                  <a:srgbClr val="FFFFFF"/>
                </a:solidFill>
                <a:latin typeface="Times New Roman"/>
                <a:cs typeface="Times New Roman"/>
              </a:rPr>
              <a:t>MODELS USED</a:t>
            </a:r>
          </a:p>
        </p:txBody>
      </p:sp>
      <p:pic>
        <p:nvPicPr>
          <p:cNvPr id="5" name="object 2">
            <a:extLst>
              <a:ext uri="{FF2B5EF4-FFF2-40B4-BE49-F238E27FC236}">
                <a16:creationId xmlns:a16="http://schemas.microsoft.com/office/drawing/2014/main" id="{F222DCBF-40BA-A4F6-FFC8-3CB6A232909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062160BF-C801-FA90-2035-A79F86F39A0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9796E7B0-2E39-86A7-B047-569CEFD9E15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10" name="TextBox 9">
            <a:extLst>
              <a:ext uri="{FF2B5EF4-FFF2-40B4-BE49-F238E27FC236}">
                <a16:creationId xmlns:a16="http://schemas.microsoft.com/office/drawing/2014/main" id="{0B98399C-2445-4B67-146B-B17B201008C8}"/>
              </a:ext>
            </a:extLst>
          </p:cNvPr>
          <p:cNvSpPr txBox="1"/>
          <p:nvPr/>
        </p:nvSpPr>
        <p:spPr>
          <a:xfrm>
            <a:off x="675551" y="982177"/>
            <a:ext cx="10501086" cy="489364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AutoNum type="arabicPeriod"/>
            </a:pPr>
            <a:r>
              <a:rPr lang="en-US" sz="2400" b="1" dirty="0"/>
              <a:t>VGG16</a:t>
            </a:r>
            <a:r>
              <a:rPr lang="en-US" sz="2400" dirty="0"/>
              <a:t>:</a:t>
            </a:r>
          </a:p>
          <a:p>
            <a:pPr marL="342900" indent="-342900">
              <a:buFont typeface="Arial" panose="020B0604020202020204" pitchFamily="34" charset="0"/>
              <a:buChar char="•"/>
            </a:pPr>
            <a:r>
              <a:rPr lang="en-US" sz="2400" dirty="0"/>
              <a:t>A deep CNN known for its simplicity and strong feature extraction capabilities. </a:t>
            </a:r>
          </a:p>
          <a:p>
            <a:pPr marL="342900" indent="-342900">
              <a:buFont typeface="Arial" panose="020B0604020202020204" pitchFamily="34" charset="0"/>
              <a:buChar char="•"/>
            </a:pPr>
            <a:r>
              <a:rPr lang="en-US" sz="2400" dirty="0"/>
              <a:t>It consists of 16 layers and is effective in capturing low- to mid-level image features. </a:t>
            </a:r>
          </a:p>
          <a:p>
            <a:pPr marL="342900" indent="-342900">
              <a:buFont typeface="Arial" panose="020B0604020202020204" pitchFamily="34" charset="0"/>
              <a:buChar char="•"/>
            </a:pPr>
            <a:r>
              <a:rPr lang="en-US" sz="2400" dirty="0"/>
              <a:t>In this study, the final classification layers of VGG16 were removed, and the remaining layers were fine-tuned for tomato leaf disease classification.</a:t>
            </a:r>
          </a:p>
          <a:p>
            <a:endParaRPr lang="en-US" sz="2400" dirty="0"/>
          </a:p>
          <a:p>
            <a:pPr marL="457200" indent="-457200">
              <a:buAutoNum type="arabicPeriod" startAt="2"/>
            </a:pPr>
            <a:r>
              <a:rPr lang="en-IN" sz="2400" b="1" dirty="0" err="1"/>
              <a:t>NASNetMobile</a:t>
            </a:r>
            <a:r>
              <a:rPr lang="en-US" sz="2400" dirty="0"/>
              <a:t>:</a:t>
            </a:r>
          </a:p>
          <a:p>
            <a:pPr marL="342900" indent="-342900">
              <a:buFont typeface="Arial" panose="020B0604020202020204" pitchFamily="34" charset="0"/>
              <a:buChar char="•"/>
            </a:pPr>
            <a:r>
              <a:rPr lang="en-US" sz="2400" dirty="0"/>
              <a:t>A neural architecture search-optimized model designed for computational efficiency while maintaining high accuracy. </a:t>
            </a:r>
          </a:p>
          <a:p>
            <a:pPr marL="342900" indent="-342900">
              <a:buFont typeface="Arial" panose="020B0604020202020204" pitchFamily="34" charset="0"/>
              <a:buChar char="•"/>
            </a:pPr>
            <a:r>
              <a:rPr lang="en-US" sz="2400" dirty="0" err="1"/>
              <a:t>NASNetMobile</a:t>
            </a:r>
            <a:r>
              <a:rPr lang="en-US" sz="2400" dirty="0"/>
              <a:t> is well-suited for mobile and resource-constrained environments. </a:t>
            </a:r>
          </a:p>
          <a:p>
            <a:pPr marL="342900" indent="-342900">
              <a:buFont typeface="Arial" panose="020B0604020202020204" pitchFamily="34" charset="0"/>
              <a:buChar char="•"/>
            </a:pPr>
            <a:r>
              <a:rPr lang="en-US" sz="2400" dirty="0"/>
              <a:t>Like VGG16, its final classification layers were replaced, and selective layers were fine-tuned for domain-specific learning.</a:t>
            </a:r>
          </a:p>
        </p:txBody>
      </p:sp>
    </p:spTree>
    <p:extLst>
      <p:ext uri="{BB962C8B-B14F-4D97-AF65-F5344CB8AC3E}">
        <p14:creationId xmlns:p14="http://schemas.microsoft.com/office/powerpoint/2010/main" val="409150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0504-A8D4-DC14-5E6C-C76EB5A7D2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2EE7A-D3DE-DA2E-DDF9-7580A098FE7D}"/>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dirty="0">
                <a:solidFill>
                  <a:srgbClr val="FFFFFF"/>
                </a:solidFill>
                <a:latin typeface="Times New Roman"/>
                <a:cs typeface="Times New Roman"/>
              </a:rPr>
              <a:t>MODELS USED</a:t>
            </a:r>
          </a:p>
        </p:txBody>
      </p:sp>
      <p:pic>
        <p:nvPicPr>
          <p:cNvPr id="5" name="object 2">
            <a:extLst>
              <a:ext uri="{FF2B5EF4-FFF2-40B4-BE49-F238E27FC236}">
                <a16:creationId xmlns:a16="http://schemas.microsoft.com/office/drawing/2014/main" id="{4AF696D1-C11D-9A7D-A67D-F3589CC664C3}"/>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F4BC2241-33E0-3931-785B-F597F0312AB2}"/>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969226B6-9C14-DFEC-320B-E8B4CBE99D99}"/>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10" name="TextBox 9">
            <a:extLst>
              <a:ext uri="{FF2B5EF4-FFF2-40B4-BE49-F238E27FC236}">
                <a16:creationId xmlns:a16="http://schemas.microsoft.com/office/drawing/2014/main" id="{8109EB41-AADE-7CA0-89DA-D66B8CE5E399}"/>
              </a:ext>
            </a:extLst>
          </p:cNvPr>
          <p:cNvSpPr txBox="1"/>
          <p:nvPr/>
        </p:nvSpPr>
        <p:spPr>
          <a:xfrm>
            <a:off x="688251" y="1830935"/>
            <a:ext cx="10475686"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Wingdings" panose="05000000000000000000" pitchFamily="2" charset="2"/>
              <a:buChar char="è"/>
            </a:pPr>
            <a:r>
              <a:rPr lang="en-US" sz="2400" b="1" dirty="0"/>
              <a:t>Feature Fusion</a:t>
            </a:r>
            <a:r>
              <a:rPr lang="en-US" sz="2400" dirty="0"/>
              <a:t>: </a:t>
            </a:r>
          </a:p>
          <a:p>
            <a:pPr marL="342900" indent="-342900">
              <a:buFont typeface="Arial" panose="020B0604020202020204" pitchFamily="34" charset="0"/>
              <a:buChar char="•"/>
            </a:pPr>
            <a:r>
              <a:rPr lang="en-US" sz="2400" dirty="0"/>
              <a:t>The feature maps obtained from VGG16 and </a:t>
            </a:r>
            <a:r>
              <a:rPr lang="en-US" sz="2400" dirty="0" err="1"/>
              <a:t>NASNetMobile</a:t>
            </a:r>
            <a:r>
              <a:rPr lang="en-US" sz="2400" dirty="0"/>
              <a:t> were concatenated to enhance the model’s ability to recognize intricate patterns in tomato leaf diseases.</a:t>
            </a:r>
          </a:p>
          <a:p>
            <a:pPr marL="342900" indent="-342900">
              <a:buFont typeface="Arial" panose="020B0604020202020204" pitchFamily="34" charset="0"/>
              <a:buChar char="•"/>
            </a:pPr>
            <a:endParaRPr lang="en-US" sz="2400" dirty="0"/>
          </a:p>
          <a:p>
            <a:pPr>
              <a:buFont typeface="Arial" panose="020B0604020202020204" pitchFamily="34" charset="0"/>
              <a:buChar char="•"/>
            </a:pPr>
            <a:endParaRPr lang="en-US" sz="2400" dirty="0"/>
          </a:p>
          <a:p>
            <a:pPr marL="342900" indent="-342900">
              <a:buFont typeface="Wingdings" panose="05000000000000000000" pitchFamily="2" charset="2"/>
              <a:buChar char="è"/>
            </a:pPr>
            <a:r>
              <a:rPr lang="en-US" sz="2400" b="1" dirty="0"/>
              <a:t>Fully Connected Layers</a:t>
            </a:r>
            <a:r>
              <a:rPr lang="en-US" sz="2400" dirty="0"/>
              <a:t>:</a:t>
            </a:r>
          </a:p>
          <a:p>
            <a:pPr marL="342900" indent="-342900">
              <a:buFont typeface="Arial" panose="020B0604020202020204" pitchFamily="34" charset="0"/>
              <a:buChar char="•"/>
            </a:pPr>
            <a:r>
              <a:rPr lang="en-US" sz="2400" dirty="0"/>
              <a:t>The concatenated features were passed through additional dense layers with </a:t>
            </a:r>
            <a:r>
              <a:rPr lang="en-US" sz="2400" dirty="0" err="1"/>
              <a:t>ReLU</a:t>
            </a:r>
            <a:r>
              <a:rPr lang="en-US" sz="2400" dirty="0"/>
              <a:t> activation to improve classification performance.</a:t>
            </a:r>
          </a:p>
        </p:txBody>
      </p:sp>
    </p:spTree>
    <p:extLst>
      <p:ext uri="{BB962C8B-B14F-4D97-AF65-F5344CB8AC3E}">
        <p14:creationId xmlns:p14="http://schemas.microsoft.com/office/powerpoint/2010/main" val="15761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BC2F0-AEB9-94E1-3368-635F20062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7C5B8-0AE9-450F-495E-1994F0D22DFB}"/>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dirty="0">
                <a:solidFill>
                  <a:srgbClr val="FFFFFF"/>
                </a:solidFill>
                <a:latin typeface="Times New Roman"/>
                <a:cs typeface="Times New Roman"/>
              </a:rPr>
              <a:t>METHODOLOGY</a:t>
            </a:r>
          </a:p>
        </p:txBody>
      </p:sp>
      <p:pic>
        <p:nvPicPr>
          <p:cNvPr id="5" name="object 2">
            <a:extLst>
              <a:ext uri="{FF2B5EF4-FFF2-40B4-BE49-F238E27FC236}">
                <a16:creationId xmlns:a16="http://schemas.microsoft.com/office/drawing/2014/main" id="{99622F20-0B63-2376-9211-4970BDAB9176}"/>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DAA24B2B-6019-CAD8-0DCD-F687DE7AD532}"/>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DFA8D0BA-0B1C-A9D7-B619-90DAF16529C7}"/>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10" name="TextBox 9">
            <a:extLst>
              <a:ext uri="{FF2B5EF4-FFF2-40B4-BE49-F238E27FC236}">
                <a16:creationId xmlns:a16="http://schemas.microsoft.com/office/drawing/2014/main" id="{D0347FE8-718E-263C-1F6A-CD56BE6DF4FE}"/>
              </a:ext>
            </a:extLst>
          </p:cNvPr>
          <p:cNvSpPr txBox="1"/>
          <p:nvPr/>
        </p:nvSpPr>
        <p:spPr>
          <a:xfrm>
            <a:off x="1155668" y="1289023"/>
            <a:ext cx="9506047" cy="461664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buNone/>
            </a:pPr>
            <a:r>
              <a:rPr lang="en-US" sz="2400" b="1" dirty="0"/>
              <a:t>Dataset &amp; Preprocessing</a:t>
            </a:r>
            <a:r>
              <a:rPr lang="en-US" sz="2400" dirty="0"/>
              <a:t> </a:t>
            </a:r>
          </a:p>
          <a:p>
            <a:pPr>
              <a:buNone/>
            </a:pPr>
            <a:r>
              <a:rPr lang="en-US" dirty="0"/>
              <a:t>The dataset used in this study is the </a:t>
            </a:r>
            <a:r>
              <a:rPr lang="en-US" dirty="0" err="1"/>
              <a:t>PlantVillage</a:t>
            </a:r>
            <a:r>
              <a:rPr lang="en-US" dirty="0"/>
              <a:t> dataset, which contains thousands of labeled images of tomato leaves categorized into ten disease classes, including healthy leaves. The dataset was chosen due to its extensive coverage and high-quality images.</a:t>
            </a:r>
          </a:p>
          <a:p>
            <a:pPr>
              <a:buNone/>
            </a:pPr>
            <a:r>
              <a:rPr lang="en-US" dirty="0"/>
              <a:t>The preprocessing steps involved are:</a:t>
            </a:r>
          </a:p>
          <a:p>
            <a:pPr>
              <a:buNone/>
            </a:pPr>
            <a:endParaRPr lang="en-US" dirty="0"/>
          </a:p>
          <a:p>
            <a:pPr marL="285750" indent="-285750">
              <a:buFont typeface="Arial" panose="020B0604020202020204" pitchFamily="34" charset="0"/>
              <a:buChar char="•"/>
            </a:pPr>
            <a:r>
              <a:rPr lang="en-US" b="1" dirty="0"/>
              <a:t>Normalization</a:t>
            </a:r>
            <a:r>
              <a:rPr lang="en-US" dirty="0"/>
              <a:t>: scaled to the range [0,1] to standardize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Resizing</a:t>
            </a:r>
            <a:r>
              <a:rPr lang="en-US" dirty="0"/>
              <a:t>: All images were resized to 224x224 pixels.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Augmentation</a:t>
            </a:r>
            <a:r>
              <a:rPr lang="en-US" dirty="0"/>
              <a:t>: Various augmentation techniques included:</a:t>
            </a:r>
          </a:p>
          <a:p>
            <a:pPr marL="742950" lvl="1" indent="-285750">
              <a:buFont typeface="Arial" panose="020B0604020202020204" pitchFamily="34" charset="0"/>
              <a:buChar char="•"/>
            </a:pPr>
            <a:r>
              <a:rPr lang="en-US" b="1" dirty="0"/>
              <a:t>Rotation</a:t>
            </a:r>
            <a:r>
              <a:rPr lang="en-US" dirty="0"/>
              <a:t>: Up to ±20 degrees.</a:t>
            </a:r>
          </a:p>
          <a:p>
            <a:pPr marL="742950" lvl="1" indent="-285750">
              <a:buFont typeface="Arial" panose="020B0604020202020204" pitchFamily="34" charset="0"/>
              <a:buChar char="•"/>
            </a:pPr>
            <a:r>
              <a:rPr lang="en-US" b="1" dirty="0"/>
              <a:t>Width &amp; Height Shift</a:t>
            </a:r>
            <a:r>
              <a:rPr lang="en-US" dirty="0"/>
              <a:t>: Translations up to 20%.</a:t>
            </a:r>
          </a:p>
          <a:p>
            <a:pPr marL="742950" lvl="1" indent="-285750">
              <a:buFont typeface="Arial" panose="020B0604020202020204" pitchFamily="34" charset="0"/>
              <a:buChar char="•"/>
            </a:pPr>
            <a:r>
              <a:rPr lang="en-US" b="1" dirty="0"/>
              <a:t>Shear Transformation</a:t>
            </a:r>
            <a:r>
              <a:rPr lang="en-US" dirty="0"/>
              <a:t>: Up to 20 degrees.</a:t>
            </a:r>
          </a:p>
          <a:p>
            <a:pPr marL="742950" lvl="1" indent="-285750">
              <a:buFont typeface="Arial" panose="020B0604020202020204" pitchFamily="34" charset="0"/>
              <a:buChar char="•"/>
            </a:pPr>
            <a:r>
              <a:rPr lang="en-US" b="1" dirty="0"/>
              <a:t>Zooming</a:t>
            </a:r>
            <a:r>
              <a:rPr lang="en-US" dirty="0"/>
              <a:t>: Up to 20%.</a:t>
            </a:r>
          </a:p>
          <a:p>
            <a:pPr marL="742950" lvl="1" indent="-285750">
              <a:buFont typeface="Arial" panose="020B0604020202020204" pitchFamily="34" charset="0"/>
              <a:buChar char="•"/>
            </a:pPr>
            <a:r>
              <a:rPr lang="en-US" b="1" dirty="0"/>
              <a:t>Horizontal Flipping</a:t>
            </a:r>
            <a:r>
              <a:rPr lang="en-US" dirty="0"/>
              <a:t>: Random flipping of images.</a:t>
            </a:r>
          </a:p>
        </p:txBody>
      </p:sp>
    </p:spTree>
    <p:extLst>
      <p:ext uri="{BB962C8B-B14F-4D97-AF65-F5344CB8AC3E}">
        <p14:creationId xmlns:p14="http://schemas.microsoft.com/office/powerpoint/2010/main" val="223714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30E91-D076-432B-0826-CB26A40E5F9C}"/>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A5A6157A-B37E-AD1C-54FA-41964049EEB6}"/>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B3016109-BC8B-26E9-756F-C1843D8ECD24}"/>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0C47A40C-E313-1E60-952D-47F0ABE485F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10" name="TextBox 9">
            <a:extLst>
              <a:ext uri="{FF2B5EF4-FFF2-40B4-BE49-F238E27FC236}">
                <a16:creationId xmlns:a16="http://schemas.microsoft.com/office/drawing/2014/main" id="{546F94E4-0EF0-3314-D102-526CB1E6BE94}"/>
              </a:ext>
            </a:extLst>
          </p:cNvPr>
          <p:cNvSpPr txBox="1"/>
          <p:nvPr/>
        </p:nvSpPr>
        <p:spPr>
          <a:xfrm>
            <a:off x="461522" y="1382716"/>
            <a:ext cx="10577285"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buNone/>
            </a:pPr>
            <a:r>
              <a:rPr lang="en-US" sz="2400" b="1" dirty="0"/>
              <a:t>Training Strategy</a:t>
            </a:r>
            <a:r>
              <a:rPr lang="en-US" sz="2400" dirty="0"/>
              <a:t> </a:t>
            </a:r>
          </a:p>
          <a:p>
            <a:pPr>
              <a:buNone/>
            </a:pPr>
            <a:endParaRPr lang="en-US" sz="2400" dirty="0"/>
          </a:p>
          <a:p>
            <a:pPr>
              <a:buNone/>
            </a:pPr>
            <a:r>
              <a:rPr lang="en-US" sz="2400" dirty="0"/>
              <a:t>The model was trained using a systematic approach to ensure high accuracy and generalization.</a:t>
            </a:r>
          </a:p>
          <a:p>
            <a:pPr>
              <a:buNone/>
            </a:pPr>
            <a:endParaRPr lang="en-US" sz="2400" dirty="0"/>
          </a:p>
          <a:p>
            <a:r>
              <a:rPr lang="en-US" sz="2400" b="1" dirty="0"/>
              <a:t>Optimizer</a:t>
            </a:r>
            <a:r>
              <a:rPr lang="en-US" sz="2400" dirty="0"/>
              <a:t>: </a:t>
            </a:r>
          </a:p>
          <a:p>
            <a:r>
              <a:rPr lang="en-US" sz="2400" dirty="0"/>
              <a:t>The Adam optimizer was chosen due to its adaptive learning rate adjustments, which enhance convergence.</a:t>
            </a:r>
          </a:p>
          <a:p>
            <a:r>
              <a:rPr lang="en-US" sz="2400" b="1" dirty="0"/>
              <a:t>Loss Function</a:t>
            </a:r>
            <a:r>
              <a:rPr lang="en-US" sz="2400" dirty="0"/>
              <a:t>: </a:t>
            </a:r>
          </a:p>
          <a:p>
            <a:r>
              <a:rPr lang="en-US" sz="2400" dirty="0"/>
              <a:t>Categorical cross-entropy was used as it is suitable for multi-class classification problems.</a:t>
            </a:r>
          </a:p>
          <a:p>
            <a:r>
              <a:rPr lang="en-US" sz="2400" b="1" dirty="0"/>
              <a:t>Batch Size</a:t>
            </a:r>
            <a:r>
              <a:rPr lang="en-US" sz="2400" dirty="0"/>
              <a:t>: A batch size of 32 was determined to be optimal for training efficiency.</a:t>
            </a:r>
          </a:p>
        </p:txBody>
      </p:sp>
      <p:sp>
        <p:nvSpPr>
          <p:cNvPr id="6" name="Title 1">
            <a:extLst>
              <a:ext uri="{FF2B5EF4-FFF2-40B4-BE49-F238E27FC236}">
                <a16:creationId xmlns:a16="http://schemas.microsoft.com/office/drawing/2014/main" id="{4743CE71-FA8F-DA55-4C6F-D10FFE05CFDE}"/>
              </a:ext>
            </a:extLst>
          </p:cNvPr>
          <p:cNvSpPr txBox="1">
            <a:spLocks/>
          </p:cNvSpPr>
          <p:nvPr/>
        </p:nvSpPr>
        <p:spPr>
          <a:xfrm>
            <a:off x="3546389" y="396017"/>
            <a:ext cx="4759411" cy="779806"/>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dirty="0">
                <a:solidFill>
                  <a:srgbClr val="FFFFFF"/>
                </a:solidFill>
                <a:latin typeface="Times New Roman"/>
                <a:cs typeface="Times New Roman"/>
              </a:rPr>
              <a:t>METHODOLOGY</a:t>
            </a:r>
          </a:p>
        </p:txBody>
      </p:sp>
    </p:spTree>
    <p:extLst>
      <p:ext uri="{BB962C8B-B14F-4D97-AF65-F5344CB8AC3E}">
        <p14:creationId xmlns:p14="http://schemas.microsoft.com/office/powerpoint/2010/main" val="349185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8649D-D7C7-8322-6328-4059EBF7A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38FC-66E7-A156-04D9-954853223257}"/>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dirty="0">
                <a:solidFill>
                  <a:srgbClr val="FFFFFF"/>
                </a:solidFill>
                <a:latin typeface="Times New Roman"/>
                <a:cs typeface="Times New Roman"/>
              </a:rPr>
              <a:t>METHODOLOGY</a:t>
            </a:r>
          </a:p>
        </p:txBody>
      </p:sp>
      <p:pic>
        <p:nvPicPr>
          <p:cNvPr id="5" name="object 2">
            <a:extLst>
              <a:ext uri="{FF2B5EF4-FFF2-40B4-BE49-F238E27FC236}">
                <a16:creationId xmlns:a16="http://schemas.microsoft.com/office/drawing/2014/main" id="{AF9C0C2A-53A2-0A7E-9DBA-939E02ADC549}"/>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1D603183-9D1B-9FFE-B488-7BD7B96B2CD1}"/>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latin typeface="Times New Roman"/>
                <a:cs typeface="Times New Roman"/>
              </a:rPr>
              <a:t>TEAM-9</a:t>
            </a:r>
          </a:p>
        </p:txBody>
      </p:sp>
      <p:sp>
        <p:nvSpPr>
          <p:cNvPr id="11" name="Oval 10">
            <a:extLst>
              <a:ext uri="{FF2B5EF4-FFF2-40B4-BE49-F238E27FC236}">
                <a16:creationId xmlns:a16="http://schemas.microsoft.com/office/drawing/2014/main" id="{591900DB-860B-8185-B9B6-CB84FD41C7A2}"/>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dirty="0">
                <a:solidFill>
                  <a:srgbClr val="FFFFFF"/>
                </a:solidFill>
                <a:latin typeface="Times New Roman"/>
              </a:rPr>
              <a:t>22BIO211</a:t>
            </a:r>
            <a:endParaRPr lang="en-US" sz="2400" dirty="0"/>
          </a:p>
        </p:txBody>
      </p:sp>
      <p:sp>
        <p:nvSpPr>
          <p:cNvPr id="10" name="TextBox 9">
            <a:extLst>
              <a:ext uri="{FF2B5EF4-FFF2-40B4-BE49-F238E27FC236}">
                <a16:creationId xmlns:a16="http://schemas.microsoft.com/office/drawing/2014/main" id="{123C9C01-0B37-BF6A-8D17-4F9521E29F2A}"/>
              </a:ext>
            </a:extLst>
          </p:cNvPr>
          <p:cNvSpPr txBox="1"/>
          <p:nvPr/>
        </p:nvSpPr>
        <p:spPr>
          <a:xfrm>
            <a:off x="644108" y="1646268"/>
            <a:ext cx="10247086"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b="1" dirty="0"/>
              <a:t>Epochs</a:t>
            </a:r>
            <a:r>
              <a:rPr lang="en-US" sz="2400" dirty="0"/>
              <a:t>: </a:t>
            </a:r>
          </a:p>
          <a:p>
            <a:pPr>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model was trained for 15 epochs to allow for thorough learning while avoiding overfitting.</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r>
              <a:rPr lang="en-US" sz="2400" b="1" dirty="0"/>
              <a:t>Callbacks</a:t>
            </a:r>
            <a:r>
              <a:rPr lang="en-US" sz="2400" dirty="0"/>
              <a:t>: </a:t>
            </a:r>
          </a:p>
          <a:p>
            <a:pPr>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Implemented techniques such as Early Stopping and </a:t>
            </a:r>
            <a:r>
              <a:rPr lang="en-US" sz="2400" dirty="0" err="1"/>
              <a:t>ReduceLROnPlateau</a:t>
            </a:r>
            <a:r>
              <a:rPr lang="en-US" sz="2400" dirty="0"/>
              <a:t> to dynamically adjust the learning process and improve efficiency.</a:t>
            </a:r>
          </a:p>
        </p:txBody>
      </p:sp>
    </p:spTree>
    <p:extLst>
      <p:ext uri="{BB962C8B-B14F-4D97-AF65-F5344CB8AC3E}">
        <p14:creationId xmlns:p14="http://schemas.microsoft.com/office/powerpoint/2010/main" val="9295899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TotalTime>
  <Words>1663</Words>
  <Application>Microsoft Office PowerPoint</Application>
  <PresentationFormat>Widescreen</PresentationFormat>
  <Paragraphs>192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vt:lpstr>
      <vt:lpstr>1_Office Theme</vt:lpstr>
      <vt:lpstr>Utilizing Adam Optimizer with Hybrid Techniques for Detection and Classification of Tomato Leaf Diseases</vt:lpstr>
      <vt:lpstr>PowerPoint Presentation</vt:lpstr>
      <vt:lpstr>PowerPoint Presentation</vt:lpstr>
      <vt:lpstr>INTRODUCTION</vt:lpstr>
      <vt:lpstr>MODELS USED</vt:lpstr>
      <vt:lpstr>MODELS USED</vt:lpstr>
      <vt:lpstr>METHODOLOGY</vt:lpstr>
      <vt:lpstr>PowerPoint Presentation</vt:lpstr>
      <vt:lpstr>METHODOLOGY</vt:lpstr>
      <vt:lpstr>ARCHITECTURE DIAGRAM</vt:lpstr>
      <vt:lpstr>WORKFLOW</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Papers on Nucleus of a Cell Protein localisation in nucleus</dc:title>
  <dc:creator>I R Oviya</dc:creator>
  <cp:lastModifiedBy>Prathyusha Rejeti</cp:lastModifiedBy>
  <cp:revision>16</cp:revision>
  <dcterms:created xsi:type="dcterms:W3CDTF">2024-06-21T04:27:37Z</dcterms:created>
  <dcterms:modified xsi:type="dcterms:W3CDTF">2025-03-24T16:38:51Z</dcterms:modified>
</cp:coreProperties>
</file>